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8" r:id="rId4"/>
    <p:sldId id="277" r:id="rId5"/>
    <p:sldId id="278" r:id="rId6"/>
    <p:sldId id="279" r:id="rId7"/>
    <p:sldId id="257" r:id="rId8"/>
    <p:sldId id="273" r:id="rId9"/>
    <p:sldId id="274" r:id="rId10"/>
    <p:sldId id="276" r:id="rId11"/>
    <p:sldId id="275" r:id="rId12"/>
    <p:sldId id="271" r:id="rId13"/>
    <p:sldId id="272" r:id="rId14"/>
    <p:sldId id="280" r:id="rId15"/>
    <p:sldId id="264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0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2112C-A424-FD46-9517-7C0FF21C205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F7A2-7B07-D144-9548-4D845030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F7A2-7B07-D144-9548-4D84503009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F7A2-7B07-D144-9548-4D84503009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6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2B8BFB-3659-49A5-A1A0-E28433E156D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83B112-D80B-4585-AC9A-6F76C28C162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283279-0DCF-4706-97AE-5F3E9301AA6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9344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4916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9344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4916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E73B5-4BB4-45A7-9FD8-E701D739356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2FE1DB-BCAD-48BA-AFC9-D8CD17A476C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7BB02B-81ED-4B01-B71A-BB34EFFCEA3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1F0C52-747E-4EA7-91EF-B2F62EF2F8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545F96-7E55-4F2F-8072-3E6AC30B40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0D40D8-BC72-4AA1-8300-7F0B4CF23E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6DC83F-48AA-4560-A812-CA5DB7A989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F5A7F1-DC2B-4188-9407-7BB13B2D4FE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5EDF5D-8027-47D0-B559-092AC5F8ED4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595959"/>
              </a:solidFill>
              <a:latin typeface="AvenirNext LT Pro Medium"/>
            </a:endParaRPr>
          </a:p>
        </p:txBody>
      </p:sp>
      <p:pic>
        <p:nvPicPr>
          <p:cNvPr id="8" name="Picture 39"/>
          <p:cNvPicPr/>
          <p:nvPr/>
        </p:nvPicPr>
        <p:blipFill>
          <a:blip r:embed="rId14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67B34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Avenir Next LT Pro"/>
              </a:rPr>
              <a:t>Click to edit Master text styles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Avenir Next LT Pro"/>
              </a:rPr>
              <a:t>Second level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venir Next LT Pro"/>
              </a:rPr>
              <a:t>Third level</a:t>
            </a:r>
          </a:p>
          <a:p>
            <a:pPr marL="1600200" lvl="3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Fourth level</a:t>
            </a:r>
          </a:p>
          <a:p>
            <a:pPr marL="2057400" lvl="4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Fifth level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8380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4038480" y="63244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86104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4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AvenirNext LT Pro Medium"/>
              </a:rPr>
              <a:t> 	</a:t>
            </a:r>
          </a:p>
        </p:txBody>
      </p:sp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832800" y="1972620"/>
            <a:ext cx="4633200" cy="2912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0" indent="0">
              <a:buNone/>
            </a:pPr>
            <a:r>
              <a:rPr lang="en-US" b="0" i="0" u="sng" dirty="0">
                <a:effectLst/>
                <a:latin typeface="-apple-system"/>
              </a:rPr>
              <a:t>https://www.kaggle.com/datasets/kaggle/world-development-indicators</a:t>
            </a:r>
            <a:endParaRPr lang="en-US" dirty="0"/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85589" y="252810"/>
            <a:ext cx="5398265" cy="239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Data Engineering </a:t>
            </a:r>
            <a:r>
              <a:rPr lang="en-US" sz="3600" dirty="0"/>
              <a:t>for World Development Indicators</a:t>
            </a:r>
            <a:endParaRPr lang="en-US" sz="36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Rectangle 16"/>
          <p:cNvSpPr/>
          <p:nvPr/>
        </p:nvSpPr>
        <p:spPr>
          <a:xfrm>
            <a:off x="6019920" y="0"/>
            <a:ext cx="617184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AvenirNext LT Pro Medium"/>
              </a:rPr>
              <a:t>                        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C5D60-5219-754A-EA4D-50FAE4AFC4C5}"/>
              </a:ext>
            </a:extLst>
          </p:cNvPr>
          <p:cNvSpPr txBox="1"/>
          <p:nvPr/>
        </p:nvSpPr>
        <p:spPr>
          <a:xfrm>
            <a:off x="6059310" y="5323289"/>
            <a:ext cx="6171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Slack-Lato"/>
              </a:rPr>
              <a:t>By Team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  <a:latin typeface="Slack-Lato"/>
              </a:rPr>
              <a:t>Bhaskar Patil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  <a:latin typeface="Slack-Lato"/>
              </a:rPr>
              <a:t>Raghuram Iyengar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  <a:latin typeface="Slack-Lato"/>
              </a:rPr>
              <a:t>Michael Gattone 	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  <a:latin typeface="Slack-Lato"/>
              </a:rPr>
              <a:t>Prakash Srivastava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13541E-0B41-104C-36A3-AF35A3C9B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521" y="923818"/>
            <a:ext cx="5948637" cy="37032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6ABB9-FF8A-0C53-5E58-79D225017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81" y="4497710"/>
            <a:ext cx="4240912" cy="210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76760" y="-426679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FFFFFF"/>
                </a:solidFill>
                <a:latin typeface="Avenir Next LT Pro"/>
              </a:rPr>
              <a:t>Top and Bottom </a:t>
            </a:r>
            <a:r>
              <a:rPr lang="en-US" sz="2800" b="1" spc="-1" dirty="0">
                <a:solidFill>
                  <a:srgbClr val="FFFFFF"/>
                </a:solidFill>
                <a:latin typeface="Avenir Next LT Pro"/>
              </a:rPr>
              <a:t>1</a:t>
            </a:r>
            <a:r>
              <a:rPr lang="en-US" sz="2800" b="1" strike="noStrike" spc="-1" dirty="0">
                <a:solidFill>
                  <a:srgbClr val="FFFFFF"/>
                </a:solidFill>
                <a:latin typeface="Avenir Next LT Pro"/>
              </a:rPr>
              <a:t>0 Countries for Life Expectancy </a:t>
            </a:r>
            <a:endParaRPr lang="en-US" sz="28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910F6-380F-8BCC-B7D8-17F04B77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01" y="627000"/>
            <a:ext cx="8284685" cy="2942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00047B-85C1-50C6-189A-C8800A51B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901" y="3679634"/>
            <a:ext cx="8284685" cy="294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075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86441" y="-302922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1" strike="noStrike" spc="-1" dirty="0">
                <a:solidFill>
                  <a:srgbClr val="FFFFFF"/>
                </a:solidFill>
                <a:latin typeface="Avenir Next LT Pro"/>
              </a:rPr>
              <a:t>Top and Bottom </a:t>
            </a:r>
            <a:r>
              <a:rPr lang="en-US" sz="3200" b="1" spc="-1" dirty="0">
                <a:solidFill>
                  <a:srgbClr val="FFFFFF"/>
                </a:solidFill>
                <a:latin typeface="Avenir Next LT Pro"/>
              </a:rPr>
              <a:t>1</a:t>
            </a:r>
            <a:r>
              <a:rPr lang="en-US" sz="3200" b="1" strike="noStrike" spc="-1" dirty="0">
                <a:solidFill>
                  <a:srgbClr val="FFFFFF"/>
                </a:solidFill>
                <a:latin typeface="Avenir Next LT Pro"/>
              </a:rPr>
              <a:t>0 Countries for Immunization</a:t>
            </a:r>
            <a:endParaRPr lang="en-US" sz="32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6023D0-FC4B-EFB4-7E78-83B273AE0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98" y="627921"/>
            <a:ext cx="8538072" cy="29084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44E8EA-DAC6-1573-B765-09B96781E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598" y="3668617"/>
            <a:ext cx="8538072" cy="29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87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000" b="1" strike="noStrike" spc="-1" dirty="0">
                <a:solidFill>
                  <a:srgbClr val="FFFFFF"/>
                </a:solidFill>
                <a:latin typeface="Avenir Next LT Pro"/>
              </a:rPr>
              <a:t>Top </a:t>
            </a:r>
            <a:r>
              <a:rPr lang="en-US" sz="4000" b="1" spc="-1" dirty="0">
                <a:solidFill>
                  <a:srgbClr val="FFFFFF"/>
                </a:solidFill>
                <a:latin typeface="Avenir Next LT Pro"/>
              </a:rPr>
              <a:t>2</a:t>
            </a:r>
            <a:r>
              <a:rPr lang="en-US" sz="4000" b="1" strike="noStrike" spc="-1" dirty="0">
                <a:solidFill>
                  <a:srgbClr val="FFFFFF"/>
                </a:solidFill>
                <a:latin typeface="Avenir Next LT Pro"/>
              </a:rPr>
              <a:t>0 Countries for Poverty Rate</a:t>
            </a:r>
            <a:endParaRPr lang="en-US" sz="40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B6F47F-5BF5-48DD-11D3-3FAD2C24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21" y="1511039"/>
            <a:ext cx="10889256" cy="49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94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000" b="1" strike="noStrike" spc="-1" dirty="0">
                <a:solidFill>
                  <a:srgbClr val="FFFFFF"/>
                </a:solidFill>
                <a:latin typeface="Avenir Next LT Pro"/>
              </a:rPr>
              <a:t>Top </a:t>
            </a:r>
            <a:r>
              <a:rPr lang="en-US" sz="4000" b="1" spc="-1" dirty="0">
                <a:solidFill>
                  <a:srgbClr val="FFFFFF"/>
                </a:solidFill>
                <a:latin typeface="Avenir Next LT Pro"/>
              </a:rPr>
              <a:t>2</a:t>
            </a:r>
            <a:r>
              <a:rPr lang="en-US" sz="4000" b="1" strike="noStrike" spc="-1" dirty="0">
                <a:solidFill>
                  <a:srgbClr val="FFFFFF"/>
                </a:solidFill>
                <a:latin typeface="Avenir Next LT Pro"/>
              </a:rPr>
              <a:t>0 Countries for Fertility Rate</a:t>
            </a:r>
            <a:endParaRPr lang="en-US" sz="40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EA576A-DE82-CC5F-9C64-64E83AFA1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43" y="1520328"/>
            <a:ext cx="11171103" cy="47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387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45704" y="-118982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1" strike="noStrike" spc="-1" dirty="0">
                <a:solidFill>
                  <a:srgbClr val="FFFFFF"/>
                </a:solidFill>
                <a:latin typeface="Avenir Next LT Pro"/>
              </a:rPr>
              <a:t>Countries GDP Growth Rate – Bokeh Plot</a:t>
            </a:r>
            <a:endParaRPr lang="en-US" sz="32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21B59-F9F4-B892-9C1E-490B09E21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92" y="1344057"/>
            <a:ext cx="6813221" cy="54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3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0" y="1126701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Successful Factors</a:t>
            </a:r>
            <a:r>
              <a:rPr lang="en-US" sz="2400" b="0" strike="noStrike" spc="-1" dirty="0">
                <a:solidFill>
                  <a:srgbClr val="FFFFFF"/>
                </a:solidFill>
                <a:latin typeface="Avenir Next LT Pro"/>
              </a:rPr>
              <a:t>:</a:t>
            </a:r>
          </a:p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Able to use Postgres, Python, QBD</a:t>
            </a:r>
          </a:p>
          <a:p>
            <a:pPr lvl="2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dirty="0">
                <a:solidFill>
                  <a:schemeClr val="bg2"/>
                </a:solidFill>
              </a:rPr>
              <a:t>PostgreSQL : Reliability and Scalability</a:t>
            </a:r>
            <a:endParaRPr lang="en-US" spc="-1" dirty="0">
              <a:solidFill>
                <a:schemeClr val="bg2"/>
              </a:solidFill>
              <a:latin typeface="Avenir Next LT Pro"/>
            </a:endParaRPr>
          </a:p>
          <a:p>
            <a:pPr lvl="2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dirty="0">
                <a:solidFill>
                  <a:schemeClr val="bg2"/>
                </a:solidFill>
              </a:rPr>
              <a:t>Python: Versatility</a:t>
            </a:r>
          </a:p>
          <a:p>
            <a:pPr lvl="2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chemeClr val="bg2"/>
                </a:solidFill>
                <a:latin typeface="Avenir Next LT Pro"/>
              </a:rPr>
              <a:t>Bokeh: Interactive Visualization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chemeClr val="bg2"/>
                </a:solidFill>
                <a:latin typeface="Avenir Next LT Pro"/>
              </a:rPr>
              <a:t>QBD: Ease of use to create ERD 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endParaRPr lang="en-US" spc="-1" dirty="0">
              <a:solidFill>
                <a:srgbClr val="FFFFFF"/>
              </a:solidFill>
              <a:latin typeface="Avenir Next LT Pro"/>
            </a:endParaRP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endParaRPr lang="en-US" spc="-1" dirty="0">
              <a:solidFill>
                <a:srgbClr val="FFFFFF"/>
              </a:solidFill>
              <a:latin typeface="Avenir Next LT Pro"/>
            </a:endParaRP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452790" y="33468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b="1" spc="-1" dirty="0">
                <a:solidFill>
                  <a:srgbClr val="FFFFFF"/>
                </a:solidFill>
                <a:latin typeface="Avenir Next LT Pro"/>
              </a:rPr>
              <a:t>We did it</a:t>
            </a: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…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FD54-F1B1-7499-676A-678C9972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Initiation, Git Setup and Collaboration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8BF54-C4EE-AA03-D151-703D0357FA8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690920"/>
            <a:ext cx="10515240" cy="419544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Setup GIT Organization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Create GIT Repository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 Team members to collaborate on the project files.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All team members cloned the repo and worked effectively to collaborate on the various aspects of the project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Explored and utilized Git LFS for handling large files over 100MB in Size</a:t>
            </a:r>
          </a:p>
        </p:txBody>
      </p:sp>
    </p:spTree>
    <p:extLst>
      <p:ext uri="{BB962C8B-B14F-4D97-AF65-F5344CB8AC3E}">
        <p14:creationId xmlns:p14="http://schemas.microsoft.com/office/powerpoint/2010/main" val="37262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ABB8-4FFD-999D-5D9C-9E688C37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Project Scope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C01EF-EFBC-67B7-0445-BADD5E5F8330}"/>
              </a:ext>
            </a:extLst>
          </p:cNvPr>
          <p:cNvSpPr txBox="1"/>
          <p:nvPr/>
        </p:nvSpPr>
        <p:spPr>
          <a:xfrm>
            <a:off x="838080" y="1690920"/>
            <a:ext cx="989234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sz="2000" b="0" i="0" dirty="0">
                <a:solidFill>
                  <a:srgbClr val="ADBAC7"/>
                </a:solidFill>
                <a:effectLst/>
                <a:latin typeface="-apple-system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-apple-system"/>
              </a:rPr>
              <a:t>Data Engineering Process </a:t>
            </a: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for the World development indicators data:</a:t>
            </a:r>
          </a:p>
          <a:p>
            <a:pPr algn="l"/>
            <a:endParaRPr lang="en-US" sz="2400" b="0" i="0" dirty="0">
              <a:solidFill>
                <a:srgbClr val="ADBAC7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Develop ETL work flow to ingest data into the database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Data transformation from the original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Set up the Postgres database for the project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DBAC7"/>
                </a:solidFill>
                <a:latin typeface="-apple-system"/>
              </a:rPr>
              <a:t>Create ERD and database schema for the original data</a:t>
            </a:r>
            <a:endParaRPr lang="en-US" sz="2400" b="0" i="0" dirty="0">
              <a:solidFill>
                <a:srgbClr val="ADBAC7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Create tables in the database using database schema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Import and verify data from the original files into the database tables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Retrieve data from the database and display in pandas data frames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Analyze few top indicators for the world development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ADBAC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4133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ABB8-4FFD-999D-5D9C-9E688C37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25" y="-58251"/>
            <a:ext cx="10515240" cy="1325160"/>
          </a:xfrm>
        </p:spPr>
        <p:txBody>
          <a:bodyPr/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ETL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C01EF-EFBC-67B7-0445-BADD5E5F8330}"/>
              </a:ext>
            </a:extLst>
          </p:cNvPr>
          <p:cNvSpPr txBox="1"/>
          <p:nvPr/>
        </p:nvSpPr>
        <p:spPr>
          <a:xfrm>
            <a:off x="0" y="4700422"/>
            <a:ext cx="7641847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sz="2000" b="0" i="0" dirty="0">
                <a:solidFill>
                  <a:srgbClr val="ADBAC7"/>
                </a:solidFill>
                <a:effectLst/>
                <a:latin typeface="-apple-system"/>
              </a:rPr>
            </a:b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Extract Transform Load Activities</a:t>
            </a:r>
          </a:p>
          <a:p>
            <a:pPr algn="l"/>
            <a:endParaRPr lang="en-US" sz="2400" b="0" i="0" dirty="0">
              <a:solidFill>
                <a:srgbClr val="ADBAC7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ADBAC7"/>
                </a:solidFill>
                <a:effectLst/>
                <a:latin typeface="-apple-system"/>
              </a:rPr>
              <a:t>Original data in CSV files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ADBAC7"/>
                </a:solidFill>
                <a:effectLst/>
                <a:latin typeface="-apple-system"/>
              </a:rPr>
              <a:t>ERD Diagram using QDB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ADBAC7"/>
                </a:solidFill>
                <a:effectLst/>
                <a:latin typeface="-apple-system"/>
              </a:rPr>
              <a:t>Database schema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ADBAC7"/>
              </a:solidFill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EBA87-9251-2BDE-EE04-C7679371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56" y="905807"/>
            <a:ext cx="2235200" cy="1943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87ACF1-CEC4-5CEA-E6D7-21BA6578B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252" y="905807"/>
            <a:ext cx="3980980" cy="3703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0767D7-88BC-10A3-FB85-741327BC7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497" y="905807"/>
            <a:ext cx="2823878" cy="52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2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ABB8-4FFD-999D-5D9C-9E688C37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25" y="-58251"/>
            <a:ext cx="10515240" cy="1325160"/>
          </a:xfrm>
        </p:spPr>
        <p:txBody>
          <a:bodyPr/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ETL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C01EF-EFBC-67B7-0445-BADD5E5F8330}"/>
              </a:ext>
            </a:extLst>
          </p:cNvPr>
          <p:cNvSpPr txBox="1"/>
          <p:nvPr/>
        </p:nvSpPr>
        <p:spPr>
          <a:xfrm>
            <a:off x="0" y="4700422"/>
            <a:ext cx="7641847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sz="2000" b="0" i="0" dirty="0">
                <a:solidFill>
                  <a:srgbClr val="ADBAC7"/>
                </a:solidFill>
                <a:effectLst/>
                <a:latin typeface="-apple-system"/>
              </a:rPr>
            </a:b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Extract Transform Load Activities Contd..</a:t>
            </a:r>
          </a:p>
          <a:p>
            <a:pPr algn="l"/>
            <a:endParaRPr lang="en-US" sz="2400" b="0" i="0" dirty="0">
              <a:solidFill>
                <a:srgbClr val="ADBAC7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DBAC7"/>
                </a:solidFill>
                <a:latin typeface="-apple-system"/>
              </a:rPr>
              <a:t>Database creation</a:t>
            </a:r>
            <a:endParaRPr lang="en-US" sz="2000" b="0" i="0" dirty="0">
              <a:solidFill>
                <a:srgbClr val="ADBAC7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ADBAC7"/>
                </a:solidFill>
                <a:effectLst/>
                <a:latin typeface="-apple-system"/>
              </a:rPr>
              <a:t>Tables creation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ADBAC7"/>
                </a:solidFill>
                <a:effectLst/>
                <a:latin typeface="-apple-system"/>
              </a:rPr>
              <a:t>Load data into the tables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ADBAC7"/>
              </a:solidFill>
              <a:effectLst/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A8BF8A-63E6-25A4-004C-7EBFA381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70" y="241059"/>
            <a:ext cx="7881650" cy="476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1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ABB8-4FFD-999D-5D9C-9E688C37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25" y="-58251"/>
            <a:ext cx="10515240" cy="1325160"/>
          </a:xfrm>
        </p:spPr>
        <p:txBody>
          <a:bodyPr/>
          <a:lstStyle/>
          <a:p>
            <a:r>
              <a:rPr lang="en-US" sz="3600" b="1" strike="noStrike" spc="-1" dirty="0">
                <a:solidFill>
                  <a:srgbClr val="FFFFFF"/>
                </a:solidFill>
                <a:latin typeface="Avenir Next LT Pro"/>
              </a:rPr>
              <a:t>Retrieve </a:t>
            </a:r>
            <a:r>
              <a:rPr lang="en-US" sz="3600" b="1" spc="-1" dirty="0">
                <a:solidFill>
                  <a:srgbClr val="FFFFFF"/>
                </a:solidFill>
                <a:latin typeface="Avenir Next LT Pro"/>
              </a:rPr>
              <a:t>d</a:t>
            </a:r>
            <a:r>
              <a:rPr lang="en-US" sz="3600" b="1" strike="noStrike" spc="-1" dirty="0">
                <a:solidFill>
                  <a:srgbClr val="FFFFFF"/>
                </a:solidFill>
                <a:latin typeface="Avenir Next LT Pro"/>
              </a:rPr>
              <a:t>ata and prepare for analysis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C01EF-EFBC-67B7-0445-BADD5E5F8330}"/>
              </a:ext>
            </a:extLst>
          </p:cNvPr>
          <p:cNvSpPr txBox="1"/>
          <p:nvPr/>
        </p:nvSpPr>
        <p:spPr>
          <a:xfrm>
            <a:off x="-90090" y="3847726"/>
            <a:ext cx="5445087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en-US" sz="2400" b="0" i="0" dirty="0">
              <a:solidFill>
                <a:srgbClr val="ADBAC7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DBAC7"/>
                </a:solidFill>
                <a:latin typeface="-apple-system"/>
              </a:rPr>
              <a:t>Create a function to connect to database and fetch data into data frame</a:t>
            </a:r>
            <a:endParaRPr lang="en-US" sz="2000" b="0" i="0" dirty="0">
              <a:solidFill>
                <a:srgbClr val="ADBAC7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ADBAC7"/>
                </a:solidFill>
                <a:effectLst/>
                <a:latin typeface="-apple-system"/>
              </a:rPr>
              <a:t>Use function  and SQL query to get the data from a table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ADBAC7"/>
                </a:solidFill>
                <a:effectLst/>
                <a:latin typeface="-apple-system"/>
              </a:rPr>
              <a:t>Prepare data frames for 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ADBAC7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51493-530C-D217-FB4A-8D47D62DB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431" y="1006237"/>
            <a:ext cx="6585216" cy="3003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28BED0-4F27-3361-4A31-E75136996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214" y="4126774"/>
            <a:ext cx="6595433" cy="2638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C30C87-DF27-E00E-DF4D-E74BC3893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25" y="1006237"/>
            <a:ext cx="4824589" cy="30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25367" y="-384955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1" strike="noStrike" spc="-1" dirty="0">
                <a:solidFill>
                  <a:srgbClr val="FFFFFF"/>
                </a:solidFill>
                <a:latin typeface="Avenir Next LT Pro"/>
              </a:rPr>
              <a:t>Top and Bottom10 Countries for GDP Per Capita</a:t>
            </a:r>
            <a:endParaRPr lang="en-US" sz="32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22AB7E-FA3D-8A90-59C6-21EB63661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52" y="564615"/>
            <a:ext cx="8132053" cy="2864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A27BD-37EC-3A57-0CA7-3E235CDFB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351" y="3552941"/>
            <a:ext cx="8132053" cy="316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93702" y="71166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000" b="1" strike="noStrike" spc="-1" dirty="0">
                <a:solidFill>
                  <a:srgbClr val="FFFFFF"/>
                </a:solidFill>
                <a:latin typeface="Avenir Next LT Pro"/>
              </a:rPr>
              <a:t>Top </a:t>
            </a:r>
            <a:r>
              <a:rPr lang="en-US" sz="4000" b="1" spc="-1" dirty="0">
                <a:solidFill>
                  <a:srgbClr val="FFFFFF"/>
                </a:solidFill>
                <a:latin typeface="Avenir Next LT Pro"/>
              </a:rPr>
              <a:t>1</a:t>
            </a:r>
            <a:r>
              <a:rPr lang="en-US" sz="4000" b="1" strike="noStrike" spc="-1" dirty="0">
                <a:solidFill>
                  <a:srgbClr val="FFFFFF"/>
                </a:solidFill>
                <a:latin typeface="Avenir Next LT Pro"/>
              </a:rPr>
              <a:t>0 Countries for Population</a:t>
            </a:r>
            <a:endParaRPr lang="en-US" sz="40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7750E-E535-732A-FE2E-CBAB1627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91" y="1210521"/>
            <a:ext cx="7772400" cy="487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79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86441" y="-302922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1" strike="noStrike" spc="-1" dirty="0">
                <a:solidFill>
                  <a:srgbClr val="FFFFFF"/>
                </a:solidFill>
                <a:latin typeface="Avenir Next LT Pro"/>
              </a:rPr>
              <a:t>Top and Bottom </a:t>
            </a:r>
            <a:r>
              <a:rPr lang="en-US" sz="3200" b="1" spc="-1" dirty="0">
                <a:solidFill>
                  <a:srgbClr val="FFFFFF"/>
                </a:solidFill>
                <a:latin typeface="Avenir Next LT Pro"/>
              </a:rPr>
              <a:t>1</a:t>
            </a:r>
            <a:r>
              <a:rPr lang="en-US" sz="3200" b="1" strike="noStrike" spc="-1" dirty="0">
                <a:solidFill>
                  <a:srgbClr val="FFFFFF"/>
                </a:solidFill>
                <a:latin typeface="Avenir Next LT Pro"/>
              </a:rPr>
              <a:t>0 Countries for Hospital Beds</a:t>
            </a:r>
            <a:endParaRPr lang="en-US" sz="32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72D5A1-EBA4-22F2-4854-0F4CEB2E5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48" y="649996"/>
            <a:ext cx="8471972" cy="2908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45F32E-6FC9-35FF-E7DE-C2E9A34C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46" y="3666859"/>
            <a:ext cx="8471973" cy="31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777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412624"/>
      </a:dk2>
      <a:lt2>
        <a:srgbClr val="E6E2E8"/>
      </a:lt2>
      <a:accent1>
        <a:srgbClr val="67B346"/>
      </a:accent1>
      <a:accent2>
        <a:srgbClr val="8DAD39"/>
      </a:accent2>
      <a:accent3>
        <a:srgbClr val="B0A145"/>
      </a:accent3>
      <a:accent4>
        <a:srgbClr val="B1703B"/>
      </a:accent4>
      <a:accent5>
        <a:srgbClr val="C3504D"/>
      </a:accent5>
      <a:accent6>
        <a:srgbClr val="B13B69"/>
      </a:accent6>
      <a:hlink>
        <a:srgbClr val="BF583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8808</TotalTime>
  <Words>335</Words>
  <Application>Microsoft Macintosh PowerPoint</Application>
  <PresentationFormat>Widescreen</PresentationFormat>
  <Paragraphs>66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-apple-system</vt:lpstr>
      <vt:lpstr>Arial</vt:lpstr>
      <vt:lpstr>Avenir Next LT Pro</vt:lpstr>
      <vt:lpstr>AvenirNext LT Pro Medium</vt:lpstr>
      <vt:lpstr>Calibri</vt:lpstr>
      <vt:lpstr>Slack-Lato</vt:lpstr>
      <vt:lpstr>Times New Roman</vt:lpstr>
      <vt:lpstr>Wingdings</vt:lpstr>
      <vt:lpstr>BlockprintVTI</vt:lpstr>
      <vt:lpstr>Data Engineering for World Development Indicators</vt:lpstr>
      <vt:lpstr>Project Initiation, Git Setup and Collaboration</vt:lpstr>
      <vt:lpstr>Project Scope</vt:lpstr>
      <vt:lpstr>ETL</vt:lpstr>
      <vt:lpstr>ETL</vt:lpstr>
      <vt:lpstr>Retrieve data and prepare for analysis</vt:lpstr>
      <vt:lpstr>Top and Bottom10 Countries for GDP Per Capita</vt:lpstr>
      <vt:lpstr>Top 10 Countries for Population</vt:lpstr>
      <vt:lpstr>Top and Bottom 10 Countries for Hospital Beds</vt:lpstr>
      <vt:lpstr>Top and Bottom 10 Countries for Life Expectancy </vt:lpstr>
      <vt:lpstr>Top and Bottom 10 Countries for Immunization</vt:lpstr>
      <vt:lpstr>Top 20 Countries for Poverty Rate</vt:lpstr>
      <vt:lpstr>Top 20 Countries for Fertility Rate</vt:lpstr>
      <vt:lpstr>Countries GDP Growth Rate – Bokeh Plot</vt:lpstr>
      <vt:lpstr>We did it…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Data-Retail Analysis </dc:title>
  <dc:subject/>
  <dc:creator>Microsoft Office User</dc:creator>
  <dc:description/>
  <cp:lastModifiedBy>Bhaskar Patil</cp:lastModifiedBy>
  <cp:revision>110</cp:revision>
  <cp:lastPrinted>2024-04-16T21:20:59Z</cp:lastPrinted>
  <dcterms:created xsi:type="dcterms:W3CDTF">2021-07-16T19:04:12Z</dcterms:created>
  <dcterms:modified xsi:type="dcterms:W3CDTF">2024-04-22T21:51:58Z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