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3"/>
  </p:notesMasterIdLst>
  <p:sldIdLst>
    <p:sldId id="257" r:id="rId2"/>
    <p:sldId id="275" r:id="rId3"/>
    <p:sldId id="301" r:id="rId4"/>
    <p:sldId id="297" r:id="rId5"/>
    <p:sldId id="298" r:id="rId6"/>
    <p:sldId id="299" r:id="rId7"/>
    <p:sldId id="302" r:id="rId8"/>
    <p:sldId id="286" r:id="rId9"/>
    <p:sldId id="296" r:id="rId10"/>
    <p:sldId id="293" r:id="rId11"/>
    <p:sldId id="29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0143"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stacked"/>
        <c:ser>
          <c:idx val="0"/>
          <c:order val="0"/>
          <c:tx>
            <c:strRef>
              <c:f>Sheet1!$B$1</c:f>
              <c:strCache>
                <c:ptCount val="1"/>
                <c:pt idx="0">
                  <c:v>Dates</c:v>
                </c:pt>
              </c:strCache>
            </c:strRef>
          </c:tx>
          <c:cat>
            <c:strRef>
              <c:f>Sheet1!$A$2:$A$5</c:f>
              <c:strCache>
                <c:ptCount val="4"/>
                <c:pt idx="0">
                  <c:v>Sof int</c:v>
                </c:pt>
                <c:pt idx="1">
                  <c:v>frontend</c:v>
                </c:pt>
                <c:pt idx="2">
                  <c:v>backend</c:v>
                </c:pt>
                <c:pt idx="3">
                  <c:v>document</c:v>
                </c:pt>
              </c:strCache>
            </c:strRef>
          </c:cat>
          <c:val>
            <c:numRef>
              <c:f>Sheet1!$B$2:$B$5</c:f>
              <c:numCache>
                <c:formatCode>dd/mm/yyyy</c:formatCode>
                <c:ptCount val="4"/>
                <c:pt idx="0">
                  <c:v>43850</c:v>
                </c:pt>
                <c:pt idx="1">
                  <c:v>43881</c:v>
                </c:pt>
                <c:pt idx="2">
                  <c:v>43915</c:v>
                </c:pt>
                <c:pt idx="3">
                  <c:v>43931</c:v>
                </c:pt>
              </c:numCache>
            </c:numRef>
          </c:val>
        </c:ser>
        <c:ser>
          <c:idx val="1"/>
          <c:order val="1"/>
          <c:tx>
            <c:strRef>
              <c:f>Sheet1!$C$1</c:f>
              <c:strCache>
                <c:ptCount val="1"/>
                <c:pt idx="0">
                  <c:v>Column2</c:v>
                </c:pt>
              </c:strCache>
            </c:strRef>
          </c:tx>
          <c:cat>
            <c:strRef>
              <c:f>Sheet1!$A$2:$A$5</c:f>
              <c:strCache>
                <c:ptCount val="4"/>
                <c:pt idx="0">
                  <c:v>Sof int</c:v>
                </c:pt>
                <c:pt idx="1">
                  <c:v>frontend</c:v>
                </c:pt>
                <c:pt idx="2">
                  <c:v>backend</c:v>
                </c:pt>
                <c:pt idx="3">
                  <c:v>document</c:v>
                </c:pt>
              </c:strCache>
            </c:strRef>
          </c:cat>
          <c:val>
            <c:numRef>
              <c:f>Sheet1!$C$2:$C$5</c:f>
              <c:numCache>
                <c:formatCode>General</c:formatCode>
                <c:ptCount val="4"/>
              </c:numCache>
            </c:numRef>
          </c:val>
        </c:ser>
        <c:ser>
          <c:idx val="2"/>
          <c:order val="2"/>
          <c:tx>
            <c:strRef>
              <c:f>Sheet1!$D$1</c:f>
              <c:strCache>
                <c:ptCount val="1"/>
                <c:pt idx="0">
                  <c:v>Column1</c:v>
                </c:pt>
              </c:strCache>
            </c:strRef>
          </c:tx>
          <c:cat>
            <c:strRef>
              <c:f>Sheet1!$A$2:$A$5</c:f>
              <c:strCache>
                <c:ptCount val="4"/>
                <c:pt idx="0">
                  <c:v>Sof int</c:v>
                </c:pt>
                <c:pt idx="1">
                  <c:v>frontend</c:v>
                </c:pt>
                <c:pt idx="2">
                  <c:v>backend</c:v>
                </c:pt>
                <c:pt idx="3">
                  <c:v>document</c:v>
                </c:pt>
              </c:strCache>
            </c:strRef>
          </c:cat>
          <c:val>
            <c:numRef>
              <c:f>Sheet1!$D$2:$D$5</c:f>
              <c:numCache>
                <c:formatCode>General</c:formatCode>
                <c:ptCount val="4"/>
              </c:numCache>
            </c:numRef>
          </c:val>
        </c:ser>
        <c:overlap val="100"/>
        <c:axId val="47606400"/>
        <c:axId val="47660032"/>
      </c:barChart>
      <c:catAx>
        <c:axId val="47606400"/>
        <c:scaling>
          <c:orientation val="minMax"/>
        </c:scaling>
        <c:axPos val="b"/>
        <c:tickLblPos val="nextTo"/>
        <c:crossAx val="47660032"/>
        <c:crosses val="autoZero"/>
        <c:auto val="1"/>
        <c:lblAlgn val="ctr"/>
        <c:lblOffset val="100"/>
      </c:catAx>
      <c:valAx>
        <c:axId val="47660032"/>
        <c:scaling>
          <c:orientation val="minMax"/>
        </c:scaling>
        <c:axPos val="l"/>
        <c:majorGridlines/>
        <c:numFmt formatCode="dd/mm/yyyy" sourceLinked="1"/>
        <c:tickLblPos val="nextTo"/>
        <c:crossAx val="47606400"/>
        <c:crosses val="autoZero"/>
        <c:crossBetween val="between"/>
      </c:valAx>
    </c:plotArea>
    <c:legend>
      <c:legendPos val="r"/>
      <c:legendEntry>
        <c:idx val="0"/>
        <c:delete val="1"/>
      </c:legendEntry>
      <c:legendEntry>
        <c:idx val="1"/>
        <c:delete val="1"/>
      </c:legendEntry>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1/29/2020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1/29/2020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1/29/2020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1/29/2020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1/29/2020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1/29/2020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1/29/2020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1/29/2020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hesai.org/Downloads/Volume8No4/Paper_61-DoS_Detection_Method_based_on_Artificial_Neural.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s.ucr.edu/~epapalex/papers/ASONAM201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IN" sz="3200" dirty="0" smtClean="0">
                <a:effectLst>
                  <a:outerShdw blurRad="38100" dist="38100" dir="2700000" algn="tl">
                    <a:srgbClr val="000000">
                      <a:alpha val="43137"/>
                    </a:srgbClr>
                  </a:outerShdw>
                </a:effectLst>
              </a:rPr>
              <a:t> Semi Supervised Machine Learning approach for Detecting  </a:t>
            </a:r>
            <a:r>
              <a:rPr lang="en-IN" sz="3200" dirty="0" err="1" smtClean="0">
                <a:effectLst>
                  <a:outerShdw blurRad="38100" dist="38100" dir="2700000" algn="tl">
                    <a:srgbClr val="000000">
                      <a:alpha val="43137"/>
                    </a:srgbClr>
                  </a:outerShdw>
                </a:effectLst>
              </a:rPr>
              <a:t>DDoS</a:t>
            </a:r>
            <a:r>
              <a:rPr lang="en-IN" sz="3200" dirty="0" smtClean="0">
                <a:effectLst>
                  <a:outerShdw blurRad="38100" dist="38100" dir="2700000" algn="tl">
                    <a:srgbClr val="000000">
                      <a:alpha val="43137"/>
                    </a:srgbClr>
                  </a:outerShdw>
                </a:effectLst>
              </a:rPr>
              <a:t>  Attack</a:t>
            </a: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A-08 			             Project Guide:</a:t>
            </a:r>
          </a:p>
          <a:p>
            <a:pPr eaLnBrk="1" hangingPunct="1"/>
            <a:r>
              <a:rPr lang="en-US" sz="1600" dirty="0" smtClean="0">
                <a:latin typeface="Times New Roman" pitchFamily="18" charset="0"/>
                <a:cs typeface="Times New Roman" pitchFamily="18" charset="0"/>
              </a:rPr>
              <a:t>C.Lavanya	                       (164G1A0547)                                  Mr. B.Sreedhar, </a:t>
            </a:r>
            <a:r>
              <a:rPr lang="en-US" sz="1300" dirty="0"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B.Chandrika 	     (164G1A0518)                                      Assistant Professor`</a:t>
            </a:r>
          </a:p>
          <a:p>
            <a:r>
              <a:rPr lang="en-US" sz="1600" dirty="0" smtClean="0">
                <a:latin typeface="Times New Roman" pitchFamily="18" charset="0"/>
                <a:cs typeface="Times New Roman" pitchFamily="18" charset="0"/>
              </a:rPr>
              <a:t>K.N.V.Kishore Kumar    (164G1A0538)</a:t>
            </a:r>
          </a:p>
          <a:p>
            <a:r>
              <a:rPr lang="en-IN" sz="1600" dirty="0" smtClean="0">
                <a:latin typeface="Times New Roman" pitchFamily="18" charset="0"/>
                <a:cs typeface="Times New Roman" pitchFamily="18" charset="0"/>
              </a:rPr>
              <a:t>T.Kumuda                       (</a:t>
            </a:r>
            <a:r>
              <a:rPr lang="en-US" sz="1600" dirty="0" smtClean="0">
                <a:latin typeface="Times New Roman" pitchFamily="18" charset="0"/>
                <a:cs typeface="Times New Roman" pitchFamily="18" charset="0"/>
              </a:rPr>
              <a:t>164G1A0542</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pPr algn="just">
              <a:buNone/>
            </a:pPr>
            <a:r>
              <a:rPr lang="en-IN" dirty="0" smtClean="0">
                <a:solidFill>
                  <a:srgbClr val="0070C0"/>
                </a:solidFill>
                <a:latin typeface="Times New Roman" pitchFamily="18" charset="0"/>
                <a:cs typeface="Times New Roman" pitchFamily="18" charset="0"/>
              </a:rPr>
              <a:t>Hardware Requirements:</a:t>
            </a:r>
          </a:p>
          <a:p>
            <a:pPr algn="just">
              <a:buNone/>
            </a:pPr>
            <a:r>
              <a:rPr lang="en-US" b="1" dirty="0" smtClean="0"/>
              <a:t>       </a:t>
            </a:r>
            <a:r>
              <a:rPr lang="en-US" sz="2500" b="1" dirty="0" smtClean="0">
                <a:latin typeface="Times New Roman" pitchFamily="18" charset="0"/>
                <a:cs typeface="Times New Roman" pitchFamily="18" charset="0"/>
              </a:rPr>
              <a:t>Processor              :    </a:t>
            </a:r>
            <a:r>
              <a:rPr lang="en-US" sz="2500" dirty="0" smtClean="0">
                <a:latin typeface="Times New Roman" pitchFamily="18" charset="0"/>
                <a:cs typeface="Times New Roman" pitchFamily="18" charset="0"/>
              </a:rPr>
              <a:t>Intel coreI3</a:t>
            </a:r>
          </a:p>
          <a:p>
            <a:pPr algn="just">
              <a:buNone/>
            </a:pPr>
            <a:r>
              <a:rPr lang="en-US" sz="2500" b="1" dirty="0" smtClean="0">
                <a:latin typeface="Times New Roman" pitchFamily="18" charset="0"/>
                <a:cs typeface="Times New Roman" pitchFamily="18" charset="0"/>
              </a:rPr>
              <a:t>         Operating System :</a:t>
            </a:r>
            <a:r>
              <a:rPr lang="en-US" sz="2500" dirty="0" smtClean="0">
                <a:latin typeface="Times New Roman" pitchFamily="18" charset="0"/>
                <a:cs typeface="Times New Roman" pitchFamily="18" charset="0"/>
              </a:rPr>
              <a:t> Windows 10</a:t>
            </a:r>
          </a:p>
          <a:p>
            <a:pPr algn="just">
              <a:buNone/>
            </a:pPr>
            <a:r>
              <a:rPr lang="en-US" dirty="0" smtClean="0">
                <a:solidFill>
                  <a:srgbClr val="0070C0"/>
                </a:solidFill>
              </a:rPr>
              <a:t>Software Requirements:</a:t>
            </a:r>
          </a:p>
          <a:p>
            <a:pPr algn="just">
              <a:buNone/>
            </a:pPr>
            <a:r>
              <a:rPr lang="en-US" sz="2500" dirty="0" smtClean="0">
                <a:solidFill>
                  <a:srgbClr val="0070C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Backend :</a:t>
            </a:r>
            <a:r>
              <a:rPr lang="en-US" sz="2500" dirty="0" smtClean="0">
                <a:latin typeface="Times New Roman" pitchFamily="18" charset="0"/>
                <a:cs typeface="Times New Roman" pitchFamily="18" charset="0"/>
              </a:rPr>
              <a:t>  Python</a:t>
            </a:r>
          </a:p>
          <a:p>
            <a:pPr algn="just">
              <a:buNone/>
            </a:pPr>
            <a:r>
              <a:rPr lang="en-US" sz="2500" b="1" dirty="0" smtClean="0">
                <a:latin typeface="Times New Roman" pitchFamily="18" charset="0"/>
                <a:cs typeface="Times New Roman" pitchFamily="18" charset="0"/>
              </a:rPr>
              <a:t>         Frontend :</a:t>
            </a:r>
            <a:r>
              <a:rPr lang="en-US" sz="2500" dirty="0" smtClean="0">
                <a:latin typeface="Times New Roman" pitchFamily="18" charset="0"/>
                <a:cs typeface="Times New Roman" pitchFamily="18" charset="0"/>
              </a:rPr>
              <a:t> HTML,CSS</a:t>
            </a:r>
          </a:p>
          <a:p>
            <a:pPr algn="just">
              <a:buNone/>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IDE </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Pycharm</a:t>
            </a:r>
            <a:endParaRPr lang="en-US" sz="2500" dirty="0" smtClean="0">
              <a:latin typeface="Times New Roman" pitchFamily="18" charset="0"/>
              <a:cs typeface="Times New Roman" pitchFamily="18" charset="0"/>
            </a:endParaRPr>
          </a:p>
          <a:p>
            <a:pPr algn="just">
              <a:buNone/>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Database </a:t>
            </a:r>
            <a:r>
              <a:rPr lang="en-US" sz="28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Mysql</a:t>
            </a:r>
            <a:endParaRPr lang="en-IN" sz="2500" dirty="0" smtClean="0">
              <a:latin typeface="Times New Roman" pitchFamily="18" charset="0"/>
              <a:cs typeface="Times New Roman" pitchFamily="18" charset="0"/>
            </a:endParaRPr>
          </a:p>
          <a:p>
            <a:pPr algn="just">
              <a:buNone/>
            </a:pPr>
            <a:endParaRPr lang="en-US" sz="2500" dirty="0" smtClean="0">
              <a:latin typeface="Times New Roman" pitchFamily="18" charset="0"/>
              <a:cs typeface="Times New Roman" pitchFamily="18" charset="0"/>
            </a:endParaRPr>
          </a:p>
          <a:p>
            <a:pPr>
              <a:buNone/>
            </a:pPr>
            <a:r>
              <a:rPr lang="en-US" dirty="0" smtClean="0"/>
              <a:t/>
            </a:r>
            <a:br>
              <a:rPr lang="en-US" dirty="0" smtClean="0"/>
            </a:b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t>Abstract</a:t>
            </a:r>
            <a:endParaRPr lang="en-US" dirty="0" smtClean="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smtClean="0"/>
          </a:p>
          <a:p>
            <a:pPr algn="just">
              <a:buSzPct val="80000"/>
              <a:buFont typeface="Wingdings" pitchFamily="2" charset="2"/>
              <a:buChar char="Ø"/>
            </a:pPr>
            <a:r>
              <a:rPr lang="en-US" sz="2500" dirty="0" smtClean="0">
                <a:latin typeface="Times New Roman" pitchFamily="18" charset="0"/>
                <a:cs typeface="Times New Roman" pitchFamily="18" charset="0"/>
              </a:rPr>
              <a:t>Existing ML-based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detection approaches are under two categories: supervised and unsupervised. </a:t>
            </a:r>
          </a:p>
          <a:p>
            <a:pPr algn="just">
              <a:buSzPct val="80000"/>
              <a:buFont typeface="Wingdings" pitchFamily="2" charset="2"/>
              <a:buChar char="Ø"/>
            </a:pPr>
            <a:r>
              <a:rPr lang="en-US" sz="2500" dirty="0" smtClean="0">
                <a:latin typeface="Times New Roman" pitchFamily="18" charset="0"/>
                <a:cs typeface="Times New Roman" pitchFamily="18" charset="0"/>
              </a:rPr>
              <a:t>Supervised ML approaches for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detection rely on availability of labeled network traffic datasets.</a:t>
            </a:r>
          </a:p>
          <a:p>
            <a:pPr algn="just">
              <a:buSzPct val="80000"/>
              <a:buFont typeface="Wingdings" pitchFamily="2" charset="2"/>
              <a:buChar char="Ø"/>
            </a:pPr>
            <a:r>
              <a:rPr lang="en-US" sz="2500" dirty="0" smtClean="0">
                <a:latin typeface="Times New Roman" pitchFamily="18" charset="0"/>
                <a:cs typeface="Times New Roman" pitchFamily="18" charset="0"/>
              </a:rPr>
              <a:t>Whereas, unsupervised ML approaches detect attacks by analyzing the incoming network traffic. </a:t>
            </a:r>
          </a:p>
          <a:p>
            <a:pPr algn="just">
              <a:buSzPct val="80000"/>
              <a:buFont typeface="Wingdings" pitchFamily="2" charset="2"/>
              <a:buChar char="Ø"/>
            </a:pPr>
            <a:r>
              <a:rPr lang="en-US" sz="2500" dirty="0" smtClean="0">
                <a:latin typeface="Times New Roman" pitchFamily="18" charset="0"/>
                <a:cs typeface="Times New Roman" pitchFamily="18" charset="0"/>
              </a:rPr>
              <a:t>Both approaches are challenged by large amount of network traffic data, low detection accuracy and high false positive rates.</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algn="just">
              <a:buSzPct val="80000"/>
              <a:buFont typeface="Wingdings" pitchFamily="2" charset="2"/>
              <a:buChar char="Ø"/>
            </a:pPr>
            <a:r>
              <a:rPr lang="en-IN" sz="2500" dirty="0" smtClean="0">
                <a:latin typeface="Times New Roman" pitchFamily="18" charset="0"/>
                <a:cs typeface="Times New Roman" pitchFamily="18" charset="0"/>
              </a:rPr>
              <a:t>A distributed denial-of-service (</a:t>
            </a:r>
            <a:r>
              <a:rPr lang="en-IN" sz="2500" dirty="0" err="1" smtClean="0">
                <a:latin typeface="Times New Roman" pitchFamily="18" charset="0"/>
                <a:cs typeface="Times New Roman" pitchFamily="18" charset="0"/>
              </a:rPr>
              <a:t>DDoS</a:t>
            </a:r>
            <a:r>
              <a:rPr lang="en-IN" sz="2500" dirty="0" smtClean="0">
                <a:latin typeface="Times New Roman" pitchFamily="18" charset="0"/>
                <a:cs typeface="Times New Roman" pitchFamily="18" charset="0"/>
              </a:rPr>
              <a:t>) attack is a malicious attempt to disrupt normal traffic of a targeted server, service or network by overwhelming the target or its surrounding infrastructure with a flood of Internet traffic. </a:t>
            </a:r>
          </a:p>
          <a:p>
            <a:pPr algn="just">
              <a:buSzPct val="80000"/>
              <a:buFont typeface="Wingdings" pitchFamily="2" charset="2"/>
              <a:buChar char="Ø"/>
            </a:pPr>
            <a:r>
              <a:rPr lang="en-IN" sz="2500" dirty="0" err="1" smtClean="0">
                <a:latin typeface="Times New Roman" pitchFamily="18" charset="0"/>
                <a:cs typeface="Times New Roman" pitchFamily="18" charset="0"/>
              </a:rPr>
              <a:t>DDoS</a:t>
            </a:r>
            <a:r>
              <a:rPr lang="en-IN" sz="2500" dirty="0" smtClean="0">
                <a:latin typeface="Times New Roman" pitchFamily="18" charset="0"/>
                <a:cs typeface="Times New Roman" pitchFamily="18" charset="0"/>
              </a:rPr>
              <a:t> attacks target websites and online services.</a:t>
            </a:r>
          </a:p>
          <a:p>
            <a:pPr algn="just">
              <a:buSzPct val="80000"/>
              <a:buFont typeface="Wingdings" pitchFamily="2" charset="2"/>
              <a:buChar char="Ø"/>
            </a:pPr>
            <a:r>
              <a:rPr lang="en-IN" sz="2500" dirty="0" smtClean="0">
                <a:latin typeface="Times New Roman" pitchFamily="18" charset="0"/>
                <a:cs typeface="Times New Roman" pitchFamily="18" charset="0"/>
              </a:rPr>
              <a:t>Most f</a:t>
            </a:r>
            <a:r>
              <a:rPr lang="en-US" sz="2500" dirty="0" err="1" smtClean="0">
                <a:latin typeface="Times New Roman" pitchFamily="18" charset="0"/>
                <a:cs typeface="Times New Roman" pitchFamily="18" charset="0"/>
              </a:rPr>
              <a:t>amous</a:t>
            </a:r>
            <a:r>
              <a:rPr lang="en-US" sz="2500" dirty="0" smtClean="0">
                <a:latin typeface="Times New Roman" pitchFamily="18" charset="0"/>
                <a:cs typeface="Times New Roman" pitchFamily="18" charset="0"/>
              </a:rPr>
              <a:t> recent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attack happened on GITHUB(</a:t>
            </a:r>
            <a:r>
              <a:rPr lang="en-IN" sz="2500" dirty="0" smtClean="0">
                <a:latin typeface="Times New Roman" pitchFamily="18" charset="0"/>
                <a:cs typeface="Times New Roman" pitchFamily="18" charset="0"/>
              </a:rPr>
              <a:t>February,2018)</a:t>
            </a:r>
          </a:p>
          <a:p>
            <a:pPr algn="just">
              <a:buSzPct val="80000"/>
              <a:buFont typeface="Wingdings" pitchFamily="2" charset="2"/>
              <a:buChar char="Ø"/>
            </a:pPr>
            <a:r>
              <a:rPr lang="en-IN" sz="2500" dirty="0" smtClean="0">
                <a:latin typeface="Times New Roman" pitchFamily="18" charset="0"/>
                <a:cs typeface="Times New Roman" pitchFamily="18" charset="0"/>
              </a:rPr>
              <a:t>For Detecting this problem we are proposing a new solution by using semi supervised machine learning approach.</a:t>
            </a:r>
          </a:p>
          <a:p>
            <a:pPr algn="just">
              <a:buSzPct val="80000"/>
              <a:buNone/>
            </a:pPr>
            <a:endParaRPr lang="en-IN" sz="2800" dirty="0" smtClean="0"/>
          </a:p>
          <a:p>
            <a:pPr algn="just">
              <a:buSzPct val="80000"/>
              <a:buFont typeface="Wingdings" pitchFamily="2" charset="2"/>
              <a:buChar char="Ø"/>
            </a:pPr>
            <a:endParaRPr lang="en-IN" sz="2800" dirty="0" smtClean="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pPr algn="just">
              <a:buSzPct val="80000"/>
              <a:buFont typeface="Wingdings" pitchFamily="2" charset="2"/>
              <a:buChar char="Ø"/>
            </a:pPr>
            <a:r>
              <a:rPr lang="en-US" sz="2500" dirty="0" smtClean="0">
                <a:latin typeface="Times New Roman" pitchFamily="18" charset="0"/>
                <a:cs typeface="Times New Roman" pitchFamily="18" charset="0"/>
              </a:rPr>
              <a:t>The existing Machine Learning based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detection approaches can be divided into two categories. Supervised ML approaches that use generated labeled network traffic datasets to build the detection model. Two major issues are facing the supervised approaches. </a:t>
            </a:r>
          </a:p>
          <a:p>
            <a:pPr algn="just">
              <a:buSzPct val="80000"/>
              <a:buFont typeface="Wingdings" pitchFamily="2" charset="2"/>
              <a:buChar char="Ø"/>
            </a:pPr>
            <a:r>
              <a:rPr lang="en-US" sz="2500" dirty="0" smtClean="0">
                <a:latin typeface="Times New Roman" pitchFamily="18" charset="0"/>
                <a:cs typeface="Times New Roman" pitchFamily="18" charset="0"/>
              </a:rPr>
              <a:t>First, the generation of labeled network traffic datasets is costly in terms of computation and time. </a:t>
            </a:r>
            <a:endParaRPr lang="en-IN" sz="2500" dirty="0" smtClean="0">
              <a:latin typeface="Times New Roman" pitchFamily="18" charset="0"/>
              <a:cs typeface="Times New Roman" pitchFamily="18" charset="0"/>
            </a:endParaRPr>
          </a:p>
          <a:p>
            <a:pPr algn="just">
              <a:buSzPct val="80000"/>
              <a:buFont typeface="Wingdings" pitchFamily="2" charset="2"/>
              <a:buChar char="Ø"/>
            </a:pPr>
            <a:r>
              <a:rPr lang="en-US" sz="2500" dirty="0" smtClean="0">
                <a:latin typeface="Times New Roman" pitchFamily="18" charset="0"/>
                <a:cs typeface="Times New Roman" pitchFamily="18" charset="0"/>
              </a:rPr>
              <a:t>Second, the </a:t>
            </a:r>
            <a:r>
              <a:rPr lang="en-US" sz="2500" dirty="0" err="1" smtClean="0">
                <a:latin typeface="Times New Roman" pitchFamily="18" charset="0"/>
                <a:cs typeface="Times New Roman" pitchFamily="18" charset="0"/>
              </a:rPr>
              <a:t>the</a:t>
            </a:r>
            <a:r>
              <a:rPr lang="en-US" sz="2500" dirty="0" smtClean="0">
                <a:latin typeface="Times New Roman" pitchFamily="18" charset="0"/>
                <a:cs typeface="Times New Roman" pitchFamily="18" charset="0"/>
              </a:rPr>
              <a:t> presence of large amount of irrelevant normal data in the incoming network traffic is noisy and reduces the performances of supervised ML classifiers.</a:t>
            </a:r>
            <a:endParaRPr lang="en-IN" sz="2500"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buNone/>
            </a:pPr>
            <a:r>
              <a:rPr lang="en-US" sz="25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Disadvantages of existing system:</a:t>
            </a:r>
          </a:p>
          <a:p>
            <a:pPr>
              <a:buNone/>
            </a:pPr>
            <a:r>
              <a:rPr lang="en-US" sz="2500" b="1" dirty="0" smtClean="0">
                <a:latin typeface="Times New Roman" pitchFamily="18" charset="0"/>
                <a:cs typeface="Times New Roman" pitchFamily="18" charset="0"/>
              </a:rPr>
              <a:t> </a:t>
            </a:r>
            <a:endParaRPr lang="en-IN" sz="2500" dirty="0" smtClean="0">
              <a:latin typeface="Times New Roman" pitchFamily="18" charset="0"/>
              <a:cs typeface="Times New Roman" pitchFamily="18" charset="0"/>
            </a:endParaRPr>
          </a:p>
          <a:p>
            <a:pPr>
              <a:buSzPct val="80000"/>
              <a:buFont typeface="Wingdings" pitchFamily="2" charset="2"/>
              <a:buChar char="Ø"/>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The main drawback of the unsupervised approaches is the high false positive rates.</a:t>
            </a:r>
          </a:p>
          <a:p>
            <a:pPr>
              <a:buSzPct val="80000"/>
              <a:buFont typeface="Wingdings" pitchFamily="2" charset="2"/>
              <a:buChar char="Ø"/>
            </a:pPr>
            <a:r>
              <a:rPr lang="en-US" sz="2500" dirty="0" smtClean="0">
                <a:latin typeface="Times New Roman" pitchFamily="18" charset="0"/>
                <a:cs typeface="Times New Roman" pitchFamily="18" charset="0"/>
              </a:rPr>
              <a:t>The supervised machine learning approaches are unable to predict the new legitimate and attack behaviors</a:t>
            </a:r>
            <a:endParaRPr lang="en-IN" sz="2500"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SzPct val="80000"/>
              <a:buFont typeface="Wingdings" pitchFamily="2" charset="2"/>
              <a:buChar char="Ø"/>
            </a:pPr>
            <a:r>
              <a:rPr lang="en-US" sz="2500" dirty="0" smtClean="0">
                <a:latin typeface="Times New Roman" pitchFamily="18" charset="0"/>
                <a:cs typeface="Times New Roman" pitchFamily="18" charset="0"/>
              </a:rPr>
              <a:t>It is online semi-supervised ML approach for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detection based on network Entropy estimation, Co-clustering, Information Gain Ratio and </a:t>
            </a:r>
            <a:r>
              <a:rPr lang="en-US" sz="2500" dirty="0" err="1" smtClean="0">
                <a:latin typeface="Times New Roman" pitchFamily="18" charset="0"/>
                <a:cs typeface="Times New Roman" pitchFamily="18" charset="0"/>
              </a:rPr>
              <a:t>Exra</a:t>
            </a:r>
            <a:r>
              <a:rPr lang="en-US" sz="2500" dirty="0" smtClean="0">
                <a:latin typeface="Times New Roman" pitchFamily="18" charset="0"/>
                <a:cs typeface="Times New Roman" pitchFamily="18" charset="0"/>
              </a:rPr>
              <a:t>-Trees algorithm. </a:t>
            </a:r>
          </a:p>
          <a:p>
            <a:pPr algn="just">
              <a:buSzPct val="80000"/>
              <a:buFont typeface="Wingdings" pitchFamily="2" charset="2"/>
              <a:buChar char="Ø"/>
            </a:pPr>
            <a:r>
              <a:rPr lang="en-US" sz="2500" dirty="0" smtClean="0">
                <a:latin typeface="Times New Roman" pitchFamily="18" charset="0"/>
                <a:cs typeface="Times New Roman" pitchFamily="18" charset="0"/>
              </a:rPr>
              <a:t>The unsupervised part of the approach allows to reduce the irrelevant normal traffic data for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detection which allows to reduce false positive rates and increase accuracy.</a:t>
            </a:r>
          </a:p>
          <a:p>
            <a:pPr algn="just">
              <a:buSzPct val="80000"/>
              <a:buFont typeface="Wingdings" pitchFamily="2" charset="2"/>
              <a:buChar char="Ø"/>
            </a:pPr>
            <a:r>
              <a:rPr lang="en-US" sz="2500" dirty="0" smtClean="0">
                <a:latin typeface="Times New Roman" pitchFamily="18" charset="0"/>
                <a:cs typeface="Times New Roman" pitchFamily="18" charset="0"/>
              </a:rPr>
              <a:t>Whereas, the supervised part allows to reduce the false positive rates of the unsupervised part and to accurately classify the </a:t>
            </a:r>
            <a:r>
              <a:rPr lang="en-US" sz="2500" dirty="0" err="1" smtClean="0">
                <a:latin typeface="Times New Roman" pitchFamily="18" charset="0"/>
                <a:cs typeface="Times New Roman" pitchFamily="18" charset="0"/>
              </a:rPr>
              <a:t>DDoS</a:t>
            </a:r>
            <a:r>
              <a:rPr lang="en-US" sz="2500" dirty="0" smtClean="0">
                <a:latin typeface="Times New Roman" pitchFamily="18" charset="0"/>
                <a:cs typeface="Times New Roman" pitchFamily="18" charset="0"/>
              </a:rPr>
              <a:t> traffic</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t>
            </a:r>
            <a:r>
              <a:rPr lang="en-US" dirty="0" err="1" smtClean="0"/>
              <a:t>anning</a:t>
            </a:r>
            <a:endParaRPr lang="en-IN" dirty="0"/>
          </a:p>
        </p:txBody>
      </p:sp>
      <p:graphicFrame>
        <p:nvGraphicFramePr>
          <p:cNvPr id="4" name="Content Placeholder 3"/>
          <p:cNvGraphicFramePr>
            <a:graphicFrameLocks noGrp="1"/>
          </p:cNvGraphicFramePr>
          <p:nvPr>
            <p:ph idx="1"/>
          </p:nvPr>
        </p:nvGraphicFramePr>
        <p:xfrm>
          <a:off x="251521" y="1412777"/>
          <a:ext cx="6840760" cy="2367660"/>
        </p:xfrm>
        <a:graphic>
          <a:graphicData uri="http://schemas.openxmlformats.org/drawingml/2006/table">
            <a:tbl>
              <a:tblPr firstRow="1" bandRow="1">
                <a:tableStyleId>{5C22544A-7EE6-4342-B048-85BDC9FD1C3A}</a:tableStyleId>
              </a:tblPr>
              <a:tblGrid>
                <a:gridCol w="4289412"/>
                <a:gridCol w="2551348"/>
              </a:tblGrid>
              <a:tr h="432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a:t>
                      </a:r>
                      <a:r>
                        <a:rPr lang="en-US" dirty="0" smtClean="0"/>
                        <a:t>ask</a:t>
                      </a:r>
                      <a:endParaRPr lang="en-IN" dirty="0" smtClean="0"/>
                    </a:p>
                    <a:p>
                      <a:endParaRPr lang="en-IN" dirty="0"/>
                    </a:p>
                  </a:txBody>
                  <a:tcPr/>
                </a:tc>
                <a:tc>
                  <a:txBody>
                    <a:bodyPr/>
                    <a:lstStyle/>
                    <a:p>
                      <a:r>
                        <a:rPr lang="en-IN" dirty="0" smtClean="0"/>
                        <a:t>D</a:t>
                      </a:r>
                      <a:r>
                        <a:rPr lang="en-US" dirty="0" smtClean="0"/>
                        <a:t>ate</a:t>
                      </a:r>
                      <a:endParaRPr lang="en-IN" dirty="0"/>
                    </a:p>
                  </a:txBody>
                  <a:tcPr/>
                </a:tc>
              </a:tr>
              <a:tr h="431895">
                <a:tc>
                  <a:txBody>
                    <a:bodyPr/>
                    <a:lstStyle/>
                    <a:p>
                      <a:r>
                        <a:rPr lang="en-IN" dirty="0" err="1" smtClean="0"/>
                        <a:t>Softw</a:t>
                      </a:r>
                      <a:r>
                        <a:rPr lang="en-US" dirty="0" smtClean="0"/>
                        <a:t>are Installation</a:t>
                      </a:r>
                      <a:endParaRPr lang="en-IN" dirty="0"/>
                    </a:p>
                  </a:txBody>
                  <a:tcPr/>
                </a:tc>
                <a:tc>
                  <a:txBody>
                    <a:bodyPr/>
                    <a:lstStyle/>
                    <a:p>
                      <a:r>
                        <a:rPr lang="en-IN" dirty="0" smtClean="0"/>
                        <a:t>20/01/2020</a:t>
                      </a:r>
                      <a:endParaRPr lang="en-IN" dirty="0"/>
                    </a:p>
                  </a:txBody>
                  <a:tcPr/>
                </a:tc>
              </a:tr>
              <a:tr h="4318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Front end</a:t>
                      </a:r>
                      <a:r>
                        <a:rPr lang="en-IN" baseline="0" dirty="0" smtClean="0"/>
                        <a:t> </a:t>
                      </a:r>
                      <a:r>
                        <a:rPr lang="en-IN" baseline="0" dirty="0" smtClean="0"/>
                        <a:t>Development</a:t>
                      </a:r>
                      <a:endParaRPr lang="en-IN" dirty="0"/>
                    </a:p>
                  </a:txBody>
                  <a:tcPr/>
                </a:tc>
                <a:tc>
                  <a:txBody>
                    <a:bodyPr/>
                    <a:lstStyle/>
                    <a:p>
                      <a:r>
                        <a:rPr lang="en-IN" dirty="0" smtClean="0"/>
                        <a:t>20/02/2020</a:t>
                      </a:r>
                      <a:endParaRPr lang="en-IN" dirty="0"/>
                    </a:p>
                  </a:txBody>
                  <a:tcPr/>
                </a:tc>
              </a:tr>
              <a:tr h="431895">
                <a:tc>
                  <a:txBody>
                    <a:bodyPr/>
                    <a:lstStyle/>
                    <a:p>
                      <a:r>
                        <a:rPr lang="en-IN" dirty="0" smtClean="0"/>
                        <a:t>B</a:t>
                      </a:r>
                      <a:r>
                        <a:rPr lang="en-US" dirty="0" err="1" smtClean="0"/>
                        <a:t>ack</a:t>
                      </a:r>
                      <a:r>
                        <a:rPr lang="en-US" dirty="0" smtClean="0"/>
                        <a:t> end</a:t>
                      </a:r>
                      <a:r>
                        <a:rPr lang="en-US" baseline="0" dirty="0" smtClean="0"/>
                        <a:t> Development</a:t>
                      </a:r>
                      <a:endParaRPr lang="en-IN" dirty="0"/>
                    </a:p>
                  </a:txBody>
                  <a:tcPr/>
                </a:tc>
                <a:tc>
                  <a:txBody>
                    <a:bodyPr/>
                    <a:lstStyle/>
                    <a:p>
                      <a:r>
                        <a:rPr lang="en-IN" dirty="0" smtClean="0"/>
                        <a:t>25/03/2020</a:t>
                      </a:r>
                      <a:endParaRPr lang="en-IN" dirty="0"/>
                    </a:p>
                  </a:txBody>
                  <a:tcPr/>
                </a:tc>
              </a:tr>
              <a:tr h="431895">
                <a:tc>
                  <a:txBody>
                    <a:bodyPr/>
                    <a:lstStyle/>
                    <a:p>
                      <a:r>
                        <a:rPr lang="en-IN" dirty="0" smtClean="0"/>
                        <a:t>Document</a:t>
                      </a:r>
                      <a:r>
                        <a:rPr lang="en-US" dirty="0" err="1" smtClean="0"/>
                        <a:t>ation</a:t>
                      </a:r>
                      <a:r>
                        <a:rPr lang="en-US" dirty="0" smtClean="0"/>
                        <a:t>  and Verification</a:t>
                      </a:r>
                      <a:endParaRPr lang="en-IN" dirty="0"/>
                    </a:p>
                  </a:txBody>
                  <a:tcPr/>
                </a:tc>
                <a:tc>
                  <a:txBody>
                    <a:bodyPr/>
                    <a:lstStyle/>
                    <a:p>
                      <a:r>
                        <a:rPr lang="en-IN" dirty="0" smtClean="0"/>
                        <a:t>10/04/2020</a:t>
                      </a:r>
                      <a:endParaRPr lang="en-IN" dirty="0"/>
                    </a:p>
                  </a:txBody>
                  <a:tcPr/>
                </a:tc>
              </a:tr>
            </a:tbl>
          </a:graphicData>
        </a:graphic>
      </p:graphicFrame>
      <p:graphicFrame>
        <p:nvGraphicFramePr>
          <p:cNvPr id="6" name="Chart 5"/>
          <p:cNvGraphicFramePr/>
          <p:nvPr/>
        </p:nvGraphicFramePr>
        <p:xfrm>
          <a:off x="4211960" y="3861048"/>
          <a:ext cx="4536504" cy="23762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536" y="404664"/>
            <a:ext cx="8229600" cy="1139825"/>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Liter</a:t>
            </a:r>
            <a:r>
              <a:rPr lang="en-US" dirty="0" smtClean="0">
                <a:latin typeface="Times New Roman" pitchFamily="18" charset="0"/>
                <a:cs typeface="Times New Roman" pitchFamily="18" charset="0"/>
              </a:rPr>
              <a:t>a</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ture Survey</a:t>
            </a:r>
          </a:p>
        </p:txBody>
      </p:sp>
      <p:sp>
        <p:nvSpPr>
          <p:cNvPr id="8195" name="Content Placeholder 2"/>
          <p:cNvSpPr>
            <a:spLocks noGrp="1"/>
          </p:cNvSpPr>
          <p:nvPr>
            <p:ph idx="1"/>
          </p:nvPr>
        </p:nvSpPr>
        <p:spPr>
          <a:xfrm>
            <a:off x="381000" y="1600200"/>
            <a:ext cx="8458200" cy="4530725"/>
          </a:xfrm>
        </p:spPr>
        <p:txBody>
          <a:bodyPr/>
          <a:lstStyle/>
          <a:p>
            <a:pPr algn="just">
              <a:buNone/>
            </a:pPr>
            <a:r>
              <a:rPr lang="en-US" sz="2500" b="1" dirty="0" smtClean="0">
                <a:latin typeface="Times New Roman" pitchFamily="18" charset="0"/>
                <a:cs typeface="Times New Roman" pitchFamily="18" charset="0"/>
              </a:rPr>
              <a:t>1.Idhammad M, </a:t>
            </a:r>
            <a:r>
              <a:rPr lang="en-US" sz="2500" b="1" dirty="0" err="1" smtClean="0">
                <a:latin typeface="Times New Roman" pitchFamily="18" charset="0"/>
                <a:cs typeface="Times New Roman" pitchFamily="18" charset="0"/>
              </a:rPr>
              <a:t>Afdel</a:t>
            </a:r>
            <a:r>
              <a:rPr lang="en-US" sz="2500" b="1" dirty="0" smtClean="0">
                <a:latin typeface="Times New Roman" pitchFamily="18" charset="0"/>
                <a:cs typeface="Times New Roman" pitchFamily="18" charset="0"/>
              </a:rPr>
              <a:t> K, </a:t>
            </a:r>
            <a:r>
              <a:rPr lang="en-US" sz="2500" b="1" dirty="0" err="1" smtClean="0">
                <a:latin typeface="Times New Roman" pitchFamily="18" charset="0"/>
                <a:cs typeface="Times New Roman" pitchFamily="18" charset="0"/>
              </a:rPr>
              <a:t>Belouch</a:t>
            </a:r>
            <a:r>
              <a:rPr lang="en-US" sz="2500" b="1" dirty="0" smtClean="0">
                <a:latin typeface="Times New Roman" pitchFamily="18" charset="0"/>
                <a:cs typeface="Times New Roman" pitchFamily="18" charset="0"/>
              </a:rPr>
              <a:t> M (2017) Dos detection </a:t>
            </a:r>
            <a:r>
              <a:rPr lang="en-US" sz="2500" b="1" dirty="0" err="1" smtClean="0">
                <a:latin typeface="Times New Roman" pitchFamily="18" charset="0"/>
                <a:cs typeface="Times New Roman" pitchFamily="18" charset="0"/>
              </a:rPr>
              <a:t>methodbased</a:t>
            </a:r>
            <a:r>
              <a:rPr lang="en-US" sz="2500" b="1" dirty="0" smtClean="0">
                <a:latin typeface="Times New Roman" pitchFamily="18" charset="0"/>
                <a:cs typeface="Times New Roman" pitchFamily="18" charset="0"/>
              </a:rPr>
              <a:t> on artificial neural networks. </a:t>
            </a:r>
            <a:r>
              <a:rPr lang="en-US" sz="2500" b="1" dirty="0" err="1" smtClean="0">
                <a:latin typeface="Times New Roman" pitchFamily="18" charset="0"/>
                <a:cs typeface="Times New Roman" pitchFamily="18" charset="0"/>
              </a:rPr>
              <a:t>Int</a:t>
            </a:r>
            <a:r>
              <a:rPr lang="en-US" sz="2500" b="1" dirty="0" smtClean="0">
                <a:latin typeface="Times New Roman" pitchFamily="18" charset="0"/>
                <a:cs typeface="Times New Roman" pitchFamily="18" charset="0"/>
              </a:rPr>
              <a:t> J Adv </a:t>
            </a:r>
            <a:r>
              <a:rPr lang="en-US" sz="2500" b="1" dirty="0" err="1" smtClean="0">
                <a:latin typeface="Times New Roman" pitchFamily="18" charset="0"/>
                <a:cs typeface="Times New Roman" pitchFamily="18" charset="0"/>
              </a:rPr>
              <a:t>Comput</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Sci</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Appl</a:t>
            </a:r>
            <a:r>
              <a:rPr lang="en-US" sz="2500" b="1" dirty="0" smtClean="0">
                <a:latin typeface="Times New Roman" pitchFamily="18" charset="0"/>
                <a:cs typeface="Times New Roman" pitchFamily="18" charset="0"/>
              </a:rPr>
              <a:t>(</a:t>
            </a:r>
            <a:r>
              <a:rPr lang="en-US" sz="2500" b="1" dirty="0" err="1" smtClean="0">
                <a:latin typeface="Times New Roman" pitchFamily="18" charset="0"/>
                <a:cs typeface="Times New Roman" pitchFamily="18" charset="0"/>
              </a:rPr>
              <a:t>ijacsa</a:t>
            </a:r>
            <a:r>
              <a:rPr lang="en-US" sz="2500" b="1" dirty="0" smtClean="0">
                <a:latin typeface="Times New Roman" pitchFamily="18" charset="0"/>
                <a:cs typeface="Times New Roman" pitchFamily="18" charset="0"/>
              </a:rPr>
              <a:t>) 8(4):465–471.</a:t>
            </a:r>
            <a:endParaRPr lang="en-IN" sz="2500" dirty="0" smtClean="0">
              <a:latin typeface="Times New Roman" pitchFamily="18" charset="0"/>
              <a:cs typeface="Times New Roman" pitchFamily="18" charset="0"/>
            </a:endParaRPr>
          </a:p>
          <a:p>
            <a:pPr algn="just">
              <a:buNone/>
            </a:pPr>
            <a:r>
              <a:rPr lang="en-US" sz="2500" dirty="0" smtClean="0">
                <a:latin typeface="Times New Roman" pitchFamily="18" charset="0"/>
                <a:cs typeface="Times New Roman" pitchFamily="18" charset="0"/>
              </a:rPr>
              <a:t>            </a:t>
            </a:r>
          </a:p>
          <a:p>
            <a:pPr algn="just">
              <a:buNone/>
            </a:pPr>
            <a:r>
              <a:rPr lang="en-IN" sz="2800" dirty="0" smtClean="0">
                <a:hlinkClick r:id="rId2"/>
              </a:rPr>
              <a:t>https://thesai.org/Downloads/Volume8No4/Paper_61-DoS_Detection_Method_based_on_Artificial_Neural.pdf</a:t>
            </a:r>
            <a:r>
              <a:rPr lang="en-US" sz="2500" dirty="0"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b="1" dirty="0" smtClean="0"/>
              <a:t>  </a:t>
            </a:r>
            <a:r>
              <a:rPr lang="en-US" sz="2500" b="1" dirty="0" smtClean="0">
                <a:latin typeface="Times New Roman" pitchFamily="18" charset="0"/>
                <a:cs typeface="Times New Roman" pitchFamily="18" charset="0"/>
              </a:rPr>
              <a:t>2.Papalexakis EE, </a:t>
            </a:r>
            <a:r>
              <a:rPr lang="en-US" sz="2500" b="1" dirty="0" err="1" smtClean="0">
                <a:latin typeface="Times New Roman" pitchFamily="18" charset="0"/>
                <a:cs typeface="Times New Roman" pitchFamily="18" charset="0"/>
              </a:rPr>
              <a:t>Beutel</a:t>
            </a:r>
            <a:r>
              <a:rPr lang="en-US" sz="2500" b="1" dirty="0" smtClean="0">
                <a:latin typeface="Times New Roman" pitchFamily="18" charset="0"/>
                <a:cs typeface="Times New Roman" pitchFamily="18" charset="0"/>
              </a:rPr>
              <a:t> A, </a:t>
            </a:r>
            <a:r>
              <a:rPr lang="en-US" sz="2500" b="1" dirty="0" err="1" smtClean="0">
                <a:latin typeface="Times New Roman" pitchFamily="18" charset="0"/>
                <a:cs typeface="Times New Roman" pitchFamily="18" charset="0"/>
              </a:rPr>
              <a:t>Steenkiste</a:t>
            </a:r>
            <a:r>
              <a:rPr lang="en-US" sz="2500" b="1" dirty="0" smtClean="0">
                <a:latin typeface="Times New Roman" pitchFamily="18" charset="0"/>
                <a:cs typeface="Times New Roman" pitchFamily="18" charset="0"/>
              </a:rPr>
              <a:t> P (2014) Network anomaly detection using co-clustering. In: Encyclopedia of social network analysis and mining. Springer, Berlin, pp 1054–1068.</a:t>
            </a:r>
            <a:r>
              <a:rPr lang="en-IN" sz="2500" dirty="0" smtClean="0">
                <a:latin typeface="Times New Roman" pitchFamily="18" charset="0"/>
                <a:cs typeface="Times New Roman" pitchFamily="18" charset="0"/>
              </a:rPr>
              <a:t>         </a:t>
            </a:r>
          </a:p>
          <a:p>
            <a:pPr algn="just">
              <a:buNone/>
            </a:pPr>
            <a:endParaRPr lang="en-IN" sz="2500" dirty="0" smtClean="0">
              <a:latin typeface="Times New Roman" pitchFamily="18" charset="0"/>
              <a:cs typeface="Times New Roman" pitchFamily="18" charset="0"/>
            </a:endParaRPr>
          </a:p>
          <a:p>
            <a:pPr algn="just">
              <a:buNone/>
            </a:pPr>
            <a:r>
              <a:rPr lang="en-IN" sz="2800" smtClean="0">
                <a:hlinkClick r:id="rId2"/>
              </a:rPr>
              <a:t>https://www.cs.ucr.edu/~epapalex/papers/ASONAM2012.pdf</a:t>
            </a:r>
            <a:endParaRPr lang="en-IN" sz="2500" u="sng" dirty="0" smtClean="0">
              <a:solidFill>
                <a:srgbClr val="0070C0"/>
              </a:solidFill>
              <a:latin typeface="Times New Roman" pitchFamily="18" charset="0"/>
              <a:cs typeface="Times New Roman" pitchFamily="18" charset="0"/>
            </a:endParaRPr>
          </a:p>
          <a:p>
            <a:pPr algn="just">
              <a:buNone/>
            </a:pPr>
            <a:r>
              <a:rPr lang="en-IN" sz="2500" dirty="0" smtClean="0">
                <a:latin typeface="Times New Roman" pitchFamily="18" charset="0"/>
                <a:cs typeface="Times New Roman" pitchFamily="18" charset="0"/>
              </a:rPr>
              <a:t>                                                                                             </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1738</TotalTime>
  <Words>438</Words>
  <Application>Microsoft Office PowerPoint</Application>
  <PresentationFormat>On-screen Show (4:3)</PresentationFormat>
  <Paragraphs>67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 Semi Supervised Machine Learning approach for Detecting  DDoS  Attack</vt:lpstr>
      <vt:lpstr>Abstract</vt:lpstr>
      <vt:lpstr>Problem Definition</vt:lpstr>
      <vt:lpstr>Existing System</vt:lpstr>
      <vt:lpstr>Contd…</vt:lpstr>
      <vt:lpstr>Proposed System</vt:lpstr>
      <vt:lpstr>Planning</vt:lpstr>
      <vt:lpstr>Literature Survey</vt:lpstr>
      <vt:lpstr>Contd….</vt:lpstr>
      <vt:lpstr>Requirements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283</cp:revision>
  <dcterms:created xsi:type="dcterms:W3CDTF">2006-08-16T00:00:00Z</dcterms:created>
  <dcterms:modified xsi:type="dcterms:W3CDTF">2020-01-29T04:57:39Z</dcterms:modified>
</cp:coreProperties>
</file>