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93" r:id="rId5"/>
    <p:sldId id="291" r:id="rId6"/>
    <p:sldId id="263" r:id="rId7"/>
    <p:sldId id="265" r:id="rId8"/>
    <p:sldId id="266" r:id="rId9"/>
    <p:sldId id="276" r:id="rId10"/>
    <p:sldId id="300" r:id="rId11"/>
    <p:sldId id="278" r:id="rId12"/>
    <p:sldId id="279" r:id="rId13"/>
    <p:sldId id="280" r:id="rId14"/>
    <p:sldId id="269" r:id="rId15"/>
    <p:sldId id="281" r:id="rId16"/>
    <p:sldId id="282" r:id="rId17"/>
    <p:sldId id="283" r:id="rId18"/>
    <p:sldId id="297" r:id="rId19"/>
    <p:sldId id="284" r:id="rId20"/>
    <p:sldId id="286" r:id="rId21"/>
    <p:sldId id="295" r:id="rId22"/>
    <p:sldId id="298" r:id="rId23"/>
    <p:sldId id="296" r:id="rId24"/>
    <p:sldId id="285" r:id="rId25"/>
    <p:sldId id="287" r:id="rId26"/>
    <p:sldId id="299" r:id="rId27"/>
    <p:sldId id="270" r:id="rId28"/>
    <p:sldId id="294" r:id="rId29"/>
    <p:sldId id="275" r:id="rId30"/>
    <p:sldId id="28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용민" initials="김" lastIdx="1" clrIdx="0">
    <p:extLst>
      <p:ext uri="{19B8F6BF-5375-455C-9EA6-DF929625EA0E}">
        <p15:presenceInfo xmlns:p15="http://schemas.microsoft.com/office/powerpoint/2012/main" userId="김용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2A8"/>
    <a:srgbClr val="78B58D"/>
    <a:srgbClr val="B5DFBD"/>
    <a:srgbClr val="BAD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0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FC57-AC6F-4C98-9772-72ED7E939858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3162-9E08-4668-A9DC-35ED75DC7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7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FC57-AC6F-4C98-9772-72ED7E939858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3162-9E08-4668-A9DC-35ED75DC7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0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FC57-AC6F-4C98-9772-72ED7E939858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3162-9E08-4668-A9DC-35ED75DC7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3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FC57-AC6F-4C98-9772-72ED7E939858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3162-9E08-4668-A9DC-35ED75DC7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3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FC57-AC6F-4C98-9772-72ED7E939858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3162-9E08-4668-A9DC-35ED75DC7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69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FC57-AC6F-4C98-9772-72ED7E939858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3162-9E08-4668-A9DC-35ED75DC7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51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FC57-AC6F-4C98-9772-72ED7E939858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3162-9E08-4668-A9DC-35ED75DC7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1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FC57-AC6F-4C98-9772-72ED7E939858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3162-9E08-4668-A9DC-35ED75DC7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8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FC57-AC6F-4C98-9772-72ED7E939858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3162-9E08-4668-A9DC-35ED75DC7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7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FC57-AC6F-4C98-9772-72ED7E939858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3162-9E08-4668-A9DC-35ED75DC7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5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FC57-AC6F-4C98-9772-72ED7E939858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3162-9E08-4668-A9DC-35ED75DC7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5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2FC57-AC6F-4C98-9772-72ED7E939858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73162-9E08-4668-A9DC-35ED75DC7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9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3287" y="1844211"/>
            <a:ext cx="7738946" cy="1859626"/>
          </a:xfrm>
        </p:spPr>
        <p:txBody>
          <a:bodyPr>
            <a:noAutofit/>
          </a:bodyPr>
          <a:lstStyle/>
          <a:p>
            <a:pPr algn="l"/>
            <a:r>
              <a:rPr lang="en-US" altLang="ko-KR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AMP</a:t>
            </a:r>
            <a:br>
              <a:rPr lang="en-US" altLang="ko-KR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학원 관리 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03287" y="4577136"/>
            <a:ext cx="6096000" cy="98375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sz="1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1633031 </a:t>
            </a:r>
            <a:r>
              <a:rPr lang="ko-KR" altLang="en-US" sz="1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김용민</a:t>
            </a:r>
            <a:endParaRPr lang="en-US" altLang="ko-KR" sz="1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l"/>
            <a:r>
              <a:rPr lang="en-US" altLang="ko-KR" sz="1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1633036 </a:t>
            </a:r>
            <a:r>
              <a:rPr lang="ko-KR" altLang="en-US" sz="18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김진렬</a:t>
            </a:r>
            <a:endParaRPr lang="en-US" altLang="ko-KR" sz="1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l"/>
            <a:r>
              <a:rPr lang="en-US" altLang="ko-KR" sz="1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1633001 </a:t>
            </a:r>
            <a:r>
              <a:rPr lang="ko-KR" altLang="en-US" sz="1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이태현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0348" y="1297112"/>
            <a:ext cx="3215811" cy="4263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4003287" y="4140486"/>
            <a:ext cx="70252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일정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15E57F26-28DC-49A0-8B10-32A929AAF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45797"/>
              </p:ext>
            </p:extLst>
          </p:nvPr>
        </p:nvGraphicFramePr>
        <p:xfrm>
          <a:off x="838200" y="1356039"/>
          <a:ext cx="10685817" cy="4699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26">
                  <a:extLst>
                    <a:ext uri="{9D8B030D-6E8A-4147-A177-3AD203B41FA5}">
                      <a16:colId xmlns:a16="http://schemas.microsoft.com/office/drawing/2014/main" val="3885902846"/>
                    </a:ext>
                  </a:extLst>
                </a:gridCol>
                <a:gridCol w="741817">
                  <a:extLst>
                    <a:ext uri="{9D8B030D-6E8A-4147-A177-3AD203B41FA5}">
                      <a16:colId xmlns:a16="http://schemas.microsoft.com/office/drawing/2014/main" val="1405268093"/>
                    </a:ext>
                  </a:extLst>
                </a:gridCol>
                <a:gridCol w="766542">
                  <a:extLst>
                    <a:ext uri="{9D8B030D-6E8A-4147-A177-3AD203B41FA5}">
                      <a16:colId xmlns:a16="http://schemas.microsoft.com/office/drawing/2014/main" val="26682714"/>
                    </a:ext>
                  </a:extLst>
                </a:gridCol>
                <a:gridCol w="754180">
                  <a:extLst>
                    <a:ext uri="{9D8B030D-6E8A-4147-A177-3AD203B41FA5}">
                      <a16:colId xmlns:a16="http://schemas.microsoft.com/office/drawing/2014/main" val="4218866672"/>
                    </a:ext>
                  </a:extLst>
                </a:gridCol>
                <a:gridCol w="760361">
                  <a:extLst>
                    <a:ext uri="{9D8B030D-6E8A-4147-A177-3AD203B41FA5}">
                      <a16:colId xmlns:a16="http://schemas.microsoft.com/office/drawing/2014/main" val="4106887129"/>
                    </a:ext>
                  </a:extLst>
                </a:gridCol>
                <a:gridCol w="766543">
                  <a:extLst>
                    <a:ext uri="{9D8B030D-6E8A-4147-A177-3AD203B41FA5}">
                      <a16:colId xmlns:a16="http://schemas.microsoft.com/office/drawing/2014/main" val="452406650"/>
                    </a:ext>
                  </a:extLst>
                </a:gridCol>
                <a:gridCol w="747998">
                  <a:extLst>
                    <a:ext uri="{9D8B030D-6E8A-4147-A177-3AD203B41FA5}">
                      <a16:colId xmlns:a16="http://schemas.microsoft.com/office/drawing/2014/main" val="4029160806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1754499668"/>
                    </a:ext>
                  </a:extLst>
                </a:gridCol>
                <a:gridCol w="785089">
                  <a:extLst>
                    <a:ext uri="{9D8B030D-6E8A-4147-A177-3AD203B41FA5}">
                      <a16:colId xmlns:a16="http://schemas.microsoft.com/office/drawing/2014/main" val="169032244"/>
                    </a:ext>
                  </a:extLst>
                </a:gridCol>
                <a:gridCol w="822179">
                  <a:extLst>
                    <a:ext uri="{9D8B030D-6E8A-4147-A177-3AD203B41FA5}">
                      <a16:colId xmlns:a16="http://schemas.microsoft.com/office/drawing/2014/main" val="2497872646"/>
                    </a:ext>
                  </a:extLst>
                </a:gridCol>
                <a:gridCol w="803634">
                  <a:extLst>
                    <a:ext uri="{9D8B030D-6E8A-4147-A177-3AD203B41FA5}">
                      <a16:colId xmlns:a16="http://schemas.microsoft.com/office/drawing/2014/main" val="3857993988"/>
                    </a:ext>
                  </a:extLst>
                </a:gridCol>
                <a:gridCol w="896361">
                  <a:extLst>
                    <a:ext uri="{9D8B030D-6E8A-4147-A177-3AD203B41FA5}">
                      <a16:colId xmlns:a16="http://schemas.microsoft.com/office/drawing/2014/main" val="2090030407"/>
                    </a:ext>
                  </a:extLst>
                </a:gridCol>
                <a:gridCol w="810080">
                  <a:extLst>
                    <a:ext uri="{9D8B030D-6E8A-4147-A177-3AD203B41FA5}">
                      <a16:colId xmlns:a16="http://schemas.microsoft.com/office/drawing/2014/main" val="3889339933"/>
                    </a:ext>
                  </a:extLst>
                </a:gridCol>
              </a:tblGrid>
              <a:tr h="3677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078840"/>
                  </a:ext>
                </a:extLst>
              </a:tr>
              <a:tr h="721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기획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638601"/>
                  </a:ext>
                </a:extLst>
              </a:tr>
              <a:tr h="721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설계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685869"/>
                  </a:ext>
                </a:extLst>
              </a:tr>
              <a:tr h="721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설계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374480"/>
                  </a:ext>
                </a:extLst>
              </a:tr>
              <a:tr h="721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코딩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244389"/>
                  </a:ext>
                </a:extLst>
              </a:tr>
              <a:tr h="721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디자인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012280"/>
                  </a:ext>
                </a:extLst>
              </a:tr>
              <a:tr h="721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테스트 및 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디버깅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36035"/>
                  </a:ext>
                </a:extLst>
              </a:tr>
            </a:tbl>
          </a:graphicData>
        </a:graphic>
      </p:graphicFrame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949837F7-9DA2-4AD2-A2DA-F47B2E1846D2}"/>
              </a:ext>
            </a:extLst>
          </p:cNvPr>
          <p:cNvSpPr/>
          <p:nvPr/>
        </p:nvSpPr>
        <p:spPr bwMode="auto">
          <a:xfrm>
            <a:off x="2096350" y="1876890"/>
            <a:ext cx="1147299" cy="36004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8834D0AF-7BAC-40A1-94DE-355A119BB6DB}"/>
              </a:ext>
            </a:extLst>
          </p:cNvPr>
          <p:cNvSpPr/>
          <p:nvPr/>
        </p:nvSpPr>
        <p:spPr bwMode="auto">
          <a:xfrm>
            <a:off x="2849127" y="2633308"/>
            <a:ext cx="1222424" cy="36004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6" name="모서리가 둥근 직사각형 7">
            <a:extLst>
              <a:ext uri="{FF2B5EF4-FFF2-40B4-BE49-F238E27FC236}">
                <a16:creationId xmlns:a16="http://schemas.microsoft.com/office/drawing/2014/main" id="{EABE41FC-134D-447E-9D8B-F37A643599E8}"/>
              </a:ext>
            </a:extLst>
          </p:cNvPr>
          <p:cNvSpPr/>
          <p:nvPr/>
        </p:nvSpPr>
        <p:spPr bwMode="auto">
          <a:xfrm>
            <a:off x="2849127" y="3365014"/>
            <a:ext cx="7530549" cy="36004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7" name="모서리가 둥근 직사각형 7">
            <a:extLst>
              <a:ext uri="{FF2B5EF4-FFF2-40B4-BE49-F238E27FC236}">
                <a16:creationId xmlns:a16="http://schemas.microsoft.com/office/drawing/2014/main" id="{D19AD208-11A2-427E-832A-9E5B8CFABA7F}"/>
              </a:ext>
            </a:extLst>
          </p:cNvPr>
          <p:cNvSpPr/>
          <p:nvPr/>
        </p:nvSpPr>
        <p:spPr bwMode="auto">
          <a:xfrm>
            <a:off x="3119544" y="4065885"/>
            <a:ext cx="7581407" cy="36004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8" name="모서리가 둥근 직사각형 7">
            <a:extLst>
              <a:ext uri="{FF2B5EF4-FFF2-40B4-BE49-F238E27FC236}">
                <a16:creationId xmlns:a16="http://schemas.microsoft.com/office/drawing/2014/main" id="{D6348A89-9D31-469D-9612-5C28E80F4BF0}"/>
              </a:ext>
            </a:extLst>
          </p:cNvPr>
          <p:cNvSpPr/>
          <p:nvPr/>
        </p:nvSpPr>
        <p:spPr bwMode="auto">
          <a:xfrm>
            <a:off x="7425246" y="2630142"/>
            <a:ext cx="1222423" cy="36004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9" name="모서리가 둥근 직사각형 7">
            <a:extLst>
              <a:ext uri="{FF2B5EF4-FFF2-40B4-BE49-F238E27FC236}">
                <a16:creationId xmlns:a16="http://schemas.microsoft.com/office/drawing/2014/main" id="{9B3BC71D-B987-440D-9365-C12173F85299}"/>
              </a:ext>
            </a:extLst>
          </p:cNvPr>
          <p:cNvSpPr/>
          <p:nvPr/>
        </p:nvSpPr>
        <p:spPr bwMode="auto">
          <a:xfrm>
            <a:off x="3119545" y="4766756"/>
            <a:ext cx="3182402" cy="36004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0" name="모서리가 둥근 직사각형 7">
            <a:extLst>
              <a:ext uri="{FF2B5EF4-FFF2-40B4-BE49-F238E27FC236}">
                <a16:creationId xmlns:a16="http://schemas.microsoft.com/office/drawing/2014/main" id="{D94993AB-1672-4B49-87AE-714F563D837E}"/>
              </a:ext>
            </a:extLst>
          </p:cNvPr>
          <p:cNvSpPr/>
          <p:nvPr/>
        </p:nvSpPr>
        <p:spPr bwMode="auto">
          <a:xfrm>
            <a:off x="8180173" y="4771676"/>
            <a:ext cx="1631092" cy="36004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1" name="모서리가 둥근 직사각형 7">
            <a:extLst>
              <a:ext uri="{FF2B5EF4-FFF2-40B4-BE49-F238E27FC236}">
                <a16:creationId xmlns:a16="http://schemas.microsoft.com/office/drawing/2014/main" id="{C3DA5808-E053-462D-8460-1ADD640CF7B9}"/>
              </a:ext>
            </a:extLst>
          </p:cNvPr>
          <p:cNvSpPr/>
          <p:nvPr/>
        </p:nvSpPr>
        <p:spPr bwMode="auto">
          <a:xfrm>
            <a:off x="5129678" y="5520008"/>
            <a:ext cx="2241127" cy="36004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2" name="모서리가 둥근 직사각형 7">
            <a:extLst>
              <a:ext uri="{FF2B5EF4-FFF2-40B4-BE49-F238E27FC236}">
                <a16:creationId xmlns:a16="http://schemas.microsoft.com/office/drawing/2014/main" id="{52AB077B-5BD5-42F1-90C3-54038094664D}"/>
              </a:ext>
            </a:extLst>
          </p:cNvPr>
          <p:cNvSpPr/>
          <p:nvPr/>
        </p:nvSpPr>
        <p:spPr bwMode="auto">
          <a:xfrm>
            <a:off x="9811266" y="5554009"/>
            <a:ext cx="1334529" cy="36004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3" name="모서리가 둥근 직사각형 7">
            <a:extLst>
              <a:ext uri="{FF2B5EF4-FFF2-40B4-BE49-F238E27FC236}">
                <a16:creationId xmlns:a16="http://schemas.microsoft.com/office/drawing/2014/main" id="{F88F0BEE-1150-437F-8725-F9420BAE9673}"/>
              </a:ext>
            </a:extLst>
          </p:cNvPr>
          <p:cNvSpPr/>
          <p:nvPr/>
        </p:nvSpPr>
        <p:spPr bwMode="auto">
          <a:xfrm>
            <a:off x="7425246" y="1902666"/>
            <a:ext cx="754927" cy="36004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9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기능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비회원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21B73BB-0D4D-4482-89A9-5599E4C5305D}"/>
              </a:ext>
            </a:extLst>
          </p:cNvPr>
          <p:cNvSpPr/>
          <p:nvPr/>
        </p:nvSpPr>
        <p:spPr>
          <a:xfrm>
            <a:off x="474085" y="1873233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이벤트</a:t>
            </a:r>
            <a:endParaRPr lang="ko-KR" altLang="en-US" sz="2000" kern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6CBDD7-8A2F-4028-8DBB-A1D911F1B68C}"/>
              </a:ext>
            </a:extLst>
          </p:cNvPr>
          <p:cNvSpPr txBox="1"/>
          <p:nvPr/>
        </p:nvSpPr>
        <p:spPr>
          <a:xfrm>
            <a:off x="2433753" y="1952823"/>
            <a:ext cx="9509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사이트의 이벤트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학원의 이벤트 확인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432B7-3457-45CA-8191-F79C62A63167}"/>
              </a:ext>
            </a:extLst>
          </p:cNvPr>
          <p:cNvSpPr/>
          <p:nvPr/>
        </p:nvSpPr>
        <p:spPr>
          <a:xfrm>
            <a:off x="474085" y="2695938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급상승 검색어 및 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latinLnBrk="0"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인기 학원</a:t>
            </a:r>
            <a:endParaRPr lang="ko-KR" altLang="en-US" sz="1600" kern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BDB614-3A09-4014-8916-B84AFA722380}"/>
              </a:ext>
            </a:extLst>
          </p:cNvPr>
          <p:cNvSpPr txBox="1"/>
          <p:nvPr/>
        </p:nvSpPr>
        <p:spPr>
          <a:xfrm>
            <a:off x="2433753" y="2775528"/>
            <a:ext cx="9509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사용자들이 많이 검색한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검색어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및 학원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확인</a:t>
            </a:r>
            <a:endParaRPr lang="ko-KR" altLang="en-US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195557E-EA46-4F86-B636-522560431DA2}"/>
              </a:ext>
            </a:extLst>
          </p:cNvPr>
          <p:cNvSpPr/>
          <p:nvPr/>
        </p:nvSpPr>
        <p:spPr>
          <a:xfrm>
            <a:off x="474085" y="3518643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사이트 공지사항 및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latinLnBrk="0">
              <a:defRPr/>
            </a:pPr>
            <a:r>
              <a:rPr lang="ko-KR" altLang="en-US" sz="1600" kern="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학원 공지사항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D41D54-975A-43B1-87AD-A9BAF9312E8E}"/>
              </a:ext>
            </a:extLst>
          </p:cNvPr>
          <p:cNvSpPr txBox="1"/>
          <p:nvPr/>
        </p:nvSpPr>
        <p:spPr>
          <a:xfrm>
            <a:off x="2433753" y="3598233"/>
            <a:ext cx="9509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사이트 공지사항 및 학원 공지사항 확인 함으로써 학원 정보 획득</a:t>
            </a:r>
          </a:p>
          <a:p>
            <a:endParaRPr lang="ko-KR" altLang="en-US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7708F8-ECE4-46B9-836C-B6E77C91868F}"/>
              </a:ext>
            </a:extLst>
          </p:cNvPr>
          <p:cNvSpPr/>
          <p:nvPr/>
        </p:nvSpPr>
        <p:spPr>
          <a:xfrm>
            <a:off x="474085" y="4341347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학원 검색</a:t>
            </a:r>
            <a:endParaRPr lang="ko-KR" altLang="en-US" sz="2000" kern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A763F8-166D-4483-B98F-499FAE58C2FD}"/>
              </a:ext>
            </a:extLst>
          </p:cNvPr>
          <p:cNvSpPr txBox="1"/>
          <p:nvPr/>
        </p:nvSpPr>
        <p:spPr>
          <a:xfrm>
            <a:off x="2433753" y="4420937"/>
            <a:ext cx="9509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태그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또는 학원 이름 검색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DE14350-9A14-409F-9236-7925B975BD97}"/>
              </a:ext>
            </a:extLst>
          </p:cNvPr>
          <p:cNvCxnSpPr>
            <a:cxnSpLocks/>
          </p:cNvCxnSpPr>
          <p:nvPr/>
        </p:nvCxnSpPr>
        <p:spPr>
          <a:xfrm>
            <a:off x="2433753" y="2579760"/>
            <a:ext cx="9230423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7AD596B-A4E3-4803-9699-58FE56947AE5}"/>
              </a:ext>
            </a:extLst>
          </p:cNvPr>
          <p:cNvCxnSpPr>
            <a:cxnSpLocks/>
          </p:cNvCxnSpPr>
          <p:nvPr/>
        </p:nvCxnSpPr>
        <p:spPr>
          <a:xfrm>
            <a:off x="2433753" y="3403686"/>
            <a:ext cx="9230423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F486386-FF32-4F93-8BBC-F3B15546BF1E}"/>
              </a:ext>
            </a:extLst>
          </p:cNvPr>
          <p:cNvCxnSpPr>
            <a:cxnSpLocks/>
          </p:cNvCxnSpPr>
          <p:nvPr/>
        </p:nvCxnSpPr>
        <p:spPr>
          <a:xfrm>
            <a:off x="2433753" y="4227612"/>
            <a:ext cx="9230423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1188C6-C506-4EB6-9D41-451198EEAF6E}"/>
              </a:ext>
            </a:extLst>
          </p:cNvPr>
          <p:cNvSpPr/>
          <p:nvPr/>
        </p:nvSpPr>
        <p:spPr>
          <a:xfrm>
            <a:off x="474085" y="5164051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수강 상담</a:t>
            </a:r>
            <a:endParaRPr lang="ko-KR" altLang="en-US" sz="2000" kern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09E459-CEE9-48AD-AA36-B54B619EC80F}"/>
              </a:ext>
            </a:extLst>
          </p:cNvPr>
          <p:cNvSpPr txBox="1"/>
          <p:nvPr/>
        </p:nvSpPr>
        <p:spPr>
          <a:xfrm>
            <a:off x="2433753" y="5243641"/>
            <a:ext cx="9509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학원의 강의 목록 검색 및 선택하여 수강 상담 신청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174A566-6A36-40D2-99DD-EE8C46531E54}"/>
              </a:ext>
            </a:extLst>
          </p:cNvPr>
          <p:cNvCxnSpPr>
            <a:cxnSpLocks/>
          </p:cNvCxnSpPr>
          <p:nvPr/>
        </p:nvCxnSpPr>
        <p:spPr>
          <a:xfrm>
            <a:off x="2433753" y="5050316"/>
            <a:ext cx="9230423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05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기능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420C5A-3829-4EDF-A9D4-6B36BB688FC6}"/>
              </a:ext>
            </a:extLst>
          </p:cNvPr>
          <p:cNvSpPr/>
          <p:nvPr/>
        </p:nvSpPr>
        <p:spPr>
          <a:xfrm>
            <a:off x="474085" y="1053831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 및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latinLnBrk="0"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</a:t>
            </a:r>
            <a:endParaRPr lang="ko-KR" altLang="en-US" sz="1600" kern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7E3B22-6120-416D-A282-C2298F6D9812}"/>
              </a:ext>
            </a:extLst>
          </p:cNvPr>
          <p:cNvSpPr txBox="1"/>
          <p:nvPr/>
        </p:nvSpPr>
        <p:spPr>
          <a:xfrm>
            <a:off x="2433750" y="1006012"/>
            <a:ext cx="9230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사이트 내부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통합 회원가입 및 로그인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아이디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찾기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21B73BB-0D4D-4482-89A9-5599E4C5305D}"/>
              </a:ext>
            </a:extLst>
          </p:cNvPr>
          <p:cNvSpPr/>
          <p:nvPr/>
        </p:nvSpPr>
        <p:spPr>
          <a:xfrm>
            <a:off x="474083" y="1693083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문자 서비스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6CBDD7-8A2F-4028-8DBB-A1D911F1B68C}"/>
              </a:ext>
            </a:extLst>
          </p:cNvPr>
          <p:cNvSpPr txBox="1"/>
          <p:nvPr/>
        </p:nvSpPr>
        <p:spPr>
          <a:xfrm>
            <a:off x="2433750" y="1776686"/>
            <a:ext cx="9509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문자 서비스를 통해 보호자가 학생의 출결 현황 확인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432B7-3457-45CA-8191-F79C62A63167}"/>
              </a:ext>
            </a:extLst>
          </p:cNvPr>
          <p:cNvSpPr/>
          <p:nvPr/>
        </p:nvSpPr>
        <p:spPr>
          <a:xfrm>
            <a:off x="474082" y="2332335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시간표</a:t>
            </a:r>
            <a:endParaRPr lang="ko-KR" altLang="en-US" sz="2000" kern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BDB614-3A09-4014-8916-B84AFA722380}"/>
              </a:ext>
            </a:extLst>
          </p:cNvPr>
          <p:cNvSpPr txBox="1"/>
          <p:nvPr/>
        </p:nvSpPr>
        <p:spPr>
          <a:xfrm>
            <a:off x="2433750" y="2432648"/>
            <a:ext cx="9509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자신이 수강신청한 과목의 시간표 확인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195557E-EA46-4F86-B636-522560431DA2}"/>
              </a:ext>
            </a:extLst>
          </p:cNvPr>
          <p:cNvSpPr/>
          <p:nvPr/>
        </p:nvSpPr>
        <p:spPr>
          <a:xfrm>
            <a:off x="474082" y="2971587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수강 신청</a:t>
            </a:r>
            <a:endParaRPr lang="ko-KR" altLang="en-US" sz="2000" kern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D41D54-975A-43B1-87AD-A9BAF9312E8E}"/>
              </a:ext>
            </a:extLst>
          </p:cNvPr>
          <p:cNvSpPr txBox="1"/>
          <p:nvPr/>
        </p:nvSpPr>
        <p:spPr>
          <a:xfrm>
            <a:off x="2433750" y="3066599"/>
            <a:ext cx="9509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학원의 강의 목록 검색 및 확인하여 수강 신청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7708F8-ECE4-46B9-836C-B6E77C91868F}"/>
              </a:ext>
            </a:extLst>
          </p:cNvPr>
          <p:cNvSpPr/>
          <p:nvPr/>
        </p:nvSpPr>
        <p:spPr>
          <a:xfrm>
            <a:off x="474082" y="3610839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수강 현황</a:t>
            </a:r>
            <a:endParaRPr lang="ko-KR" altLang="en-US" sz="2000" kern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A763F8-166D-4483-B98F-499FAE58C2FD}"/>
              </a:ext>
            </a:extLst>
          </p:cNvPr>
          <p:cNvSpPr txBox="1"/>
          <p:nvPr/>
        </p:nvSpPr>
        <p:spPr>
          <a:xfrm>
            <a:off x="2433750" y="3569182"/>
            <a:ext cx="9509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수강 신청하여 수강중인 강의 및 출결 현황 확인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수강이 종료하여 이전 수강 내역 확인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53264D4-2629-40A4-97EF-0BD636699F05}"/>
              </a:ext>
            </a:extLst>
          </p:cNvPr>
          <p:cNvSpPr/>
          <p:nvPr/>
        </p:nvSpPr>
        <p:spPr>
          <a:xfrm>
            <a:off x="474082" y="4250091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메시지</a:t>
            </a:r>
            <a:r>
              <a:rPr lang="en-US" altLang="ko-KR" sz="20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</a:t>
            </a:r>
            <a:r>
              <a:rPr lang="ko-KR" altLang="en-US" sz="20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채팅</a:t>
            </a:r>
            <a:r>
              <a:rPr lang="en-US" altLang="ko-KR" sz="20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kern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A2AF99-87A1-4587-B03E-FDE60BC17EE8}"/>
              </a:ext>
            </a:extLst>
          </p:cNvPr>
          <p:cNvSpPr txBox="1"/>
          <p:nvPr/>
        </p:nvSpPr>
        <p:spPr>
          <a:xfrm>
            <a:off x="2433750" y="4354614"/>
            <a:ext cx="9509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학원 관리자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강사 및 학생들과 소통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978407-CB31-423D-AD7F-B2DB6F30FBDB}"/>
              </a:ext>
            </a:extLst>
          </p:cNvPr>
          <p:cNvSpPr/>
          <p:nvPr/>
        </p:nvSpPr>
        <p:spPr>
          <a:xfrm>
            <a:off x="474082" y="4889343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쿠폰</a:t>
            </a:r>
            <a:endParaRPr lang="ko-KR" altLang="en-US" sz="2000" kern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9B889F-22C0-4310-B9BF-89B1CDACFAEA}"/>
              </a:ext>
            </a:extLst>
          </p:cNvPr>
          <p:cNvSpPr txBox="1"/>
          <p:nvPr/>
        </p:nvSpPr>
        <p:spPr>
          <a:xfrm>
            <a:off x="2433750" y="4839763"/>
            <a:ext cx="9509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관리자가 배부한 쿠폰의 코드 등록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등록한 쿠폰은 수강 신청 탭에서 사용 가능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2CE3ACA-94AE-4C21-9826-E6DBB0777918}"/>
              </a:ext>
            </a:extLst>
          </p:cNvPr>
          <p:cNvCxnSpPr>
            <a:cxnSpLocks/>
          </p:cNvCxnSpPr>
          <p:nvPr/>
        </p:nvCxnSpPr>
        <p:spPr>
          <a:xfrm>
            <a:off x="2433750" y="1641584"/>
            <a:ext cx="931963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C03C5B-E1AD-47A4-9E31-C90374CF9188}"/>
              </a:ext>
            </a:extLst>
          </p:cNvPr>
          <p:cNvCxnSpPr>
            <a:cxnSpLocks/>
          </p:cNvCxnSpPr>
          <p:nvPr/>
        </p:nvCxnSpPr>
        <p:spPr>
          <a:xfrm>
            <a:off x="2433750" y="2284881"/>
            <a:ext cx="931963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A12205-3C2B-4223-8FF4-A4CF29D56AF8}"/>
              </a:ext>
            </a:extLst>
          </p:cNvPr>
          <p:cNvCxnSpPr>
            <a:cxnSpLocks/>
          </p:cNvCxnSpPr>
          <p:nvPr/>
        </p:nvCxnSpPr>
        <p:spPr>
          <a:xfrm>
            <a:off x="2433750" y="2920356"/>
            <a:ext cx="931963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C141A5B-0B8D-4563-B750-D8B1DF22E42A}"/>
              </a:ext>
            </a:extLst>
          </p:cNvPr>
          <p:cNvCxnSpPr>
            <a:cxnSpLocks/>
          </p:cNvCxnSpPr>
          <p:nvPr/>
        </p:nvCxnSpPr>
        <p:spPr>
          <a:xfrm>
            <a:off x="2433750" y="3553407"/>
            <a:ext cx="931963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984A06A-E29B-4451-97AF-B8FB0463E07B}"/>
              </a:ext>
            </a:extLst>
          </p:cNvPr>
          <p:cNvCxnSpPr>
            <a:cxnSpLocks/>
          </p:cNvCxnSpPr>
          <p:nvPr/>
        </p:nvCxnSpPr>
        <p:spPr>
          <a:xfrm>
            <a:off x="2433750" y="4224148"/>
            <a:ext cx="931963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AE1791E-BDC6-4110-B8E6-DF4E7F20265E}"/>
              </a:ext>
            </a:extLst>
          </p:cNvPr>
          <p:cNvCxnSpPr>
            <a:cxnSpLocks/>
          </p:cNvCxnSpPr>
          <p:nvPr/>
        </p:nvCxnSpPr>
        <p:spPr>
          <a:xfrm>
            <a:off x="2433750" y="4837213"/>
            <a:ext cx="931963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49C068-A9FD-47ED-8528-D8C4E3CEBC75}"/>
              </a:ext>
            </a:extLst>
          </p:cNvPr>
          <p:cNvSpPr/>
          <p:nvPr/>
        </p:nvSpPr>
        <p:spPr>
          <a:xfrm>
            <a:off x="474082" y="5528595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 내역</a:t>
            </a:r>
            <a:endParaRPr lang="ko-KR" altLang="en-US" sz="2000" kern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049206-1F79-4FFD-A8CC-77BBAE16DB74}"/>
              </a:ext>
            </a:extLst>
          </p:cNvPr>
          <p:cNvSpPr txBox="1"/>
          <p:nvPr/>
        </p:nvSpPr>
        <p:spPr>
          <a:xfrm>
            <a:off x="2433750" y="5498207"/>
            <a:ext cx="9509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자신이 등록한 학원의 수강료 확인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결제 금액 및 할인 금액 확인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611D307-C65E-43D0-85DB-D5C47780C0B2}"/>
              </a:ext>
            </a:extLst>
          </p:cNvPr>
          <p:cNvCxnSpPr>
            <a:cxnSpLocks/>
          </p:cNvCxnSpPr>
          <p:nvPr/>
        </p:nvCxnSpPr>
        <p:spPr>
          <a:xfrm>
            <a:off x="2433750" y="5468824"/>
            <a:ext cx="931963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27A90D-BF6C-4359-B65F-F116AF77D3BD}"/>
              </a:ext>
            </a:extLst>
          </p:cNvPr>
          <p:cNvSpPr/>
          <p:nvPr/>
        </p:nvSpPr>
        <p:spPr>
          <a:xfrm>
            <a:off x="474082" y="6167849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알림</a:t>
            </a:r>
            <a:endParaRPr lang="ko-KR" altLang="en-US" sz="2000" kern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F65C18-8C51-452B-91E3-CF7B4EC99A07}"/>
              </a:ext>
            </a:extLst>
          </p:cNvPr>
          <p:cNvSpPr txBox="1"/>
          <p:nvPr/>
        </p:nvSpPr>
        <p:spPr>
          <a:xfrm>
            <a:off x="2433750" y="6284172"/>
            <a:ext cx="9509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공지사항 알림 및 메시지 알림</a:t>
            </a:r>
            <a:endParaRPr lang="ko-KR" altLang="en-US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75CB8C-4A9E-4678-8827-DE66D09AD089}"/>
              </a:ext>
            </a:extLst>
          </p:cNvPr>
          <p:cNvCxnSpPr>
            <a:cxnSpLocks/>
          </p:cNvCxnSpPr>
          <p:nvPr/>
        </p:nvCxnSpPr>
        <p:spPr>
          <a:xfrm>
            <a:off x="2433750" y="6137929"/>
            <a:ext cx="931963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3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기능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학원 관리자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420C5A-3829-4EDF-A9D4-6B36BB688FC6}"/>
              </a:ext>
            </a:extLst>
          </p:cNvPr>
          <p:cNvSpPr/>
          <p:nvPr/>
        </p:nvSpPr>
        <p:spPr>
          <a:xfrm>
            <a:off x="474085" y="1164016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200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공지사항 작성</a:t>
            </a:r>
            <a:endParaRPr lang="ko-KR" altLang="en-US" sz="2000" kern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7E3B22-6120-416D-A282-C2298F6D9812}"/>
              </a:ext>
            </a:extLst>
          </p:cNvPr>
          <p:cNvSpPr txBox="1"/>
          <p:nvPr/>
        </p:nvSpPr>
        <p:spPr>
          <a:xfrm>
            <a:off x="2433753" y="1119072"/>
            <a:ext cx="92304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학원 공지사항 작성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작성된 공지사항은 회원에게 알림 전송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21B73BB-0D4D-4482-89A9-5599E4C5305D}"/>
              </a:ext>
            </a:extLst>
          </p:cNvPr>
          <p:cNvSpPr/>
          <p:nvPr/>
        </p:nvSpPr>
        <p:spPr>
          <a:xfrm>
            <a:off x="474085" y="1976060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강사 및 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latinLnBrk="0"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수강생 관리</a:t>
            </a:r>
            <a:endParaRPr lang="ko-KR" altLang="en-US" sz="1600" kern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6CBDD7-8A2F-4028-8DBB-A1D911F1B68C}"/>
              </a:ext>
            </a:extLst>
          </p:cNvPr>
          <p:cNvSpPr txBox="1"/>
          <p:nvPr/>
        </p:nvSpPr>
        <p:spPr>
          <a:xfrm>
            <a:off x="2433750" y="2093236"/>
            <a:ext cx="9509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학원의 강의 목록 검색 및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하여 특정 강의의 회원 관리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432B7-3457-45CA-8191-F79C62A63167}"/>
              </a:ext>
            </a:extLst>
          </p:cNvPr>
          <p:cNvSpPr/>
          <p:nvPr/>
        </p:nvSpPr>
        <p:spPr>
          <a:xfrm>
            <a:off x="474085" y="2788104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수강 정보 관리</a:t>
            </a:r>
            <a:endParaRPr lang="ko-KR" altLang="en-US" sz="2000" kern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BDB614-3A09-4014-8916-B84AFA722380}"/>
              </a:ext>
            </a:extLst>
          </p:cNvPr>
          <p:cNvSpPr txBox="1"/>
          <p:nvPr/>
        </p:nvSpPr>
        <p:spPr>
          <a:xfrm>
            <a:off x="2433750" y="2883232"/>
            <a:ext cx="9509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강의 개설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강의 수정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강의 폐지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195557E-EA46-4F86-B636-522560431DA2}"/>
              </a:ext>
            </a:extLst>
          </p:cNvPr>
          <p:cNvSpPr/>
          <p:nvPr/>
        </p:nvSpPr>
        <p:spPr>
          <a:xfrm>
            <a:off x="474085" y="3600148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200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수강 상담 관리</a:t>
            </a:r>
            <a:endParaRPr lang="ko-KR" altLang="en-US" sz="2000" kern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D41D54-975A-43B1-87AD-A9BAF9312E8E}"/>
              </a:ext>
            </a:extLst>
          </p:cNvPr>
          <p:cNvSpPr txBox="1"/>
          <p:nvPr/>
        </p:nvSpPr>
        <p:spPr>
          <a:xfrm>
            <a:off x="2433750" y="3548692"/>
            <a:ext cx="9509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학원의 미완료 상담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완료된 상담 구분하여 상담 정보 검색 및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학생의 상담 내용 및 정보 확인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상담 완료 버튼을 눌러 완료된 상담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미완료 상담 구분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7708F8-ECE4-46B9-836C-B6E77C91868F}"/>
              </a:ext>
            </a:extLst>
          </p:cNvPr>
          <p:cNvSpPr/>
          <p:nvPr/>
        </p:nvSpPr>
        <p:spPr>
          <a:xfrm>
            <a:off x="474085" y="4412192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쿠폰 관리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A763F8-166D-4483-B98F-499FAE58C2FD}"/>
              </a:ext>
            </a:extLst>
          </p:cNvPr>
          <p:cNvSpPr txBox="1"/>
          <p:nvPr/>
        </p:nvSpPr>
        <p:spPr>
          <a:xfrm>
            <a:off x="2433750" y="4492067"/>
            <a:ext cx="9509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수강 신청 시 사용 될 쿠폰 관리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53264D4-2629-40A4-97EF-0BD636699F05}"/>
              </a:ext>
            </a:extLst>
          </p:cNvPr>
          <p:cNvSpPr/>
          <p:nvPr/>
        </p:nvSpPr>
        <p:spPr>
          <a:xfrm>
            <a:off x="474085" y="5224236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 관리</a:t>
            </a:r>
            <a:endParaRPr lang="ko-KR" altLang="en-US" sz="2000" kern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A2AF99-87A1-4587-B03E-FDE60BC17EE8}"/>
              </a:ext>
            </a:extLst>
          </p:cNvPr>
          <p:cNvSpPr txBox="1"/>
          <p:nvPr/>
        </p:nvSpPr>
        <p:spPr>
          <a:xfrm>
            <a:off x="2433750" y="5342864"/>
            <a:ext cx="9509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수강 신청이 완료되어 결제가 진행된 내역 확인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B865A78-EF8A-4224-8383-59631902C4F9}"/>
              </a:ext>
            </a:extLst>
          </p:cNvPr>
          <p:cNvCxnSpPr>
            <a:cxnSpLocks/>
          </p:cNvCxnSpPr>
          <p:nvPr/>
        </p:nvCxnSpPr>
        <p:spPr>
          <a:xfrm>
            <a:off x="2483007" y="1855842"/>
            <a:ext cx="900274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E1EA1-E106-4004-9EFA-2E449D074AAB}"/>
              </a:ext>
            </a:extLst>
          </p:cNvPr>
          <p:cNvCxnSpPr>
            <a:cxnSpLocks/>
          </p:cNvCxnSpPr>
          <p:nvPr/>
        </p:nvCxnSpPr>
        <p:spPr>
          <a:xfrm>
            <a:off x="2489505" y="2648464"/>
            <a:ext cx="900274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59CDA6-41CA-4FD7-884B-52422CC5D83A}"/>
              </a:ext>
            </a:extLst>
          </p:cNvPr>
          <p:cNvCxnSpPr>
            <a:cxnSpLocks/>
          </p:cNvCxnSpPr>
          <p:nvPr/>
        </p:nvCxnSpPr>
        <p:spPr>
          <a:xfrm>
            <a:off x="2483007" y="3467213"/>
            <a:ext cx="900274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475D4E6-57BF-4A68-84C0-672801D1111A}"/>
              </a:ext>
            </a:extLst>
          </p:cNvPr>
          <p:cNvCxnSpPr>
            <a:cxnSpLocks/>
          </p:cNvCxnSpPr>
          <p:nvPr/>
        </p:nvCxnSpPr>
        <p:spPr>
          <a:xfrm>
            <a:off x="2489505" y="4259835"/>
            <a:ext cx="900274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F0A380A-EFB0-42AC-8FFF-AEE13EFD8C04}"/>
              </a:ext>
            </a:extLst>
          </p:cNvPr>
          <p:cNvCxnSpPr>
            <a:cxnSpLocks/>
          </p:cNvCxnSpPr>
          <p:nvPr/>
        </p:nvCxnSpPr>
        <p:spPr>
          <a:xfrm>
            <a:off x="2483007" y="5052458"/>
            <a:ext cx="900274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93DD22-9BB0-48D2-BD6A-BE4076F68148}"/>
              </a:ext>
            </a:extLst>
          </p:cNvPr>
          <p:cNvSpPr/>
          <p:nvPr/>
        </p:nvSpPr>
        <p:spPr>
          <a:xfrm>
            <a:off x="474085" y="6036280"/>
            <a:ext cx="1834217" cy="52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292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20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플랫폼 관리</a:t>
            </a:r>
            <a:endParaRPr lang="ko-KR" altLang="en-US" sz="2000" kern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43FFD-AEAE-4F90-BAE0-FADC741C1E91}"/>
              </a:ext>
            </a:extLst>
          </p:cNvPr>
          <p:cNvSpPr txBox="1"/>
          <p:nvPr/>
        </p:nvSpPr>
        <p:spPr>
          <a:xfrm>
            <a:off x="2433750" y="6123414"/>
            <a:ext cx="9509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학원 플랫폼을 꾸밀 수 있는 설정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E31E2C6-024E-4217-8A5F-0D9EF400D976}"/>
              </a:ext>
            </a:extLst>
          </p:cNvPr>
          <p:cNvCxnSpPr>
            <a:cxnSpLocks/>
          </p:cNvCxnSpPr>
          <p:nvPr/>
        </p:nvCxnSpPr>
        <p:spPr>
          <a:xfrm>
            <a:off x="2483007" y="5911386"/>
            <a:ext cx="900274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70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주요 기능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 및 로그인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5902" y="2397893"/>
            <a:ext cx="4960613" cy="20622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 다양한 경로를 통한</a:t>
            </a: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회원가입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 사이트 회원 및 </a:t>
            </a: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통합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 아이디 </a:t>
            </a: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비밀번호 찾기 지원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CC4D53-F255-404B-A180-0260F6668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80" y="1073508"/>
            <a:ext cx="3090272" cy="5275226"/>
          </a:xfrm>
          <a:prstGeom prst="rect">
            <a:avLst/>
          </a:prstGeom>
        </p:spPr>
      </p:pic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18BCE0AD-ABDD-4D23-9A30-6ADF84F8123D}"/>
              </a:ext>
            </a:extLst>
          </p:cNvPr>
          <p:cNvSpPr txBox="1">
            <a:spLocks/>
          </p:cNvSpPr>
          <p:nvPr/>
        </p:nvSpPr>
        <p:spPr>
          <a:xfrm>
            <a:off x="6096000" y="6348734"/>
            <a:ext cx="2112940" cy="509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회원 가입 및 로그인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9E9613-3907-4F40-9FB3-DE687F178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808" y="1082259"/>
            <a:ext cx="2715658" cy="5275226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0F3EF24-2F6B-4166-BA1A-C0C28FB19C1E}"/>
              </a:ext>
            </a:extLst>
          </p:cNvPr>
          <p:cNvSpPr txBox="1">
            <a:spLocks/>
          </p:cNvSpPr>
          <p:nvPr/>
        </p:nvSpPr>
        <p:spPr>
          <a:xfrm>
            <a:off x="9343366" y="6357485"/>
            <a:ext cx="2428461" cy="397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아이디</a:t>
            </a:r>
            <a: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/ </a:t>
            </a: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62599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주요 기능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학원 검색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025E092-B7E6-47EA-9F90-386A05EBFC75}"/>
              </a:ext>
            </a:extLst>
          </p:cNvPr>
          <p:cNvSpPr txBox="1">
            <a:spLocks/>
          </p:cNvSpPr>
          <p:nvPr/>
        </p:nvSpPr>
        <p:spPr>
          <a:xfrm>
            <a:off x="595902" y="2110150"/>
            <a:ext cx="5260099" cy="2979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학원 태그 및 학원 이름 검색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급상승 검색어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최근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일간 자주 검색된 태그 도출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인기 학원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최근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일간 자주 조회된 학원 도출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DE188AA-6FDA-4685-903A-A8D90AB93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27" y="944401"/>
            <a:ext cx="3708891" cy="2139745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BBCE4FD-B9B3-4860-B181-B6B87E657469}"/>
              </a:ext>
            </a:extLst>
          </p:cNvPr>
          <p:cNvSpPr txBox="1">
            <a:spLocks/>
          </p:cNvSpPr>
          <p:nvPr/>
        </p:nvSpPr>
        <p:spPr>
          <a:xfrm>
            <a:off x="7548232" y="3103828"/>
            <a:ext cx="2490939" cy="50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태그 검색 및 학원 검색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B4EE3334-F050-42C3-8102-3A57E88BE31A}"/>
              </a:ext>
            </a:extLst>
          </p:cNvPr>
          <p:cNvSpPr txBox="1">
            <a:spLocks/>
          </p:cNvSpPr>
          <p:nvPr/>
        </p:nvSpPr>
        <p:spPr>
          <a:xfrm>
            <a:off x="7491654" y="6382220"/>
            <a:ext cx="2556481" cy="5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급상승 검색어 및 인기 학원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7F5C0C29-B0F3-48BF-A183-2CF63C246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925" y="3612458"/>
            <a:ext cx="5273821" cy="276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63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주요 기능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메시지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채팅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4AA1A2B-9FCB-4753-92C9-407437F01DB3}"/>
              </a:ext>
            </a:extLst>
          </p:cNvPr>
          <p:cNvSpPr txBox="1">
            <a:spLocks/>
          </p:cNvSpPr>
          <p:nvPr/>
        </p:nvSpPr>
        <p:spPr>
          <a:xfrm>
            <a:off x="595902" y="1265315"/>
            <a:ext cx="5610727" cy="284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글 작성시 개인 및 단체 실시간 채팅 방 생성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동영상 및 사진을 포함한 파일 공유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읽은 사람 수 확인 가능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인원 수 확인 및 미리보기 지원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629A97A-70D3-4B21-86C1-F6E645D93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02" y="4359163"/>
            <a:ext cx="4482606" cy="168416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B9073D1-0759-4F45-9992-2EA89D4A6F5B}"/>
              </a:ext>
            </a:extLst>
          </p:cNvPr>
          <p:cNvSpPr txBox="1">
            <a:spLocks/>
          </p:cNvSpPr>
          <p:nvPr/>
        </p:nvSpPr>
        <p:spPr>
          <a:xfrm>
            <a:off x="1487263" y="6084380"/>
            <a:ext cx="3099354" cy="421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인원 수 확인 및 미리보기 지원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52C8B2-EFDE-463E-82A0-9C20F3B3C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117" y="1838739"/>
            <a:ext cx="2751183" cy="418403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A88042E-204C-4921-8FA3-7F9975A431B9}"/>
              </a:ext>
            </a:extLst>
          </p:cNvPr>
          <p:cNvSpPr txBox="1">
            <a:spLocks/>
          </p:cNvSpPr>
          <p:nvPr/>
        </p:nvSpPr>
        <p:spPr>
          <a:xfrm>
            <a:off x="5521530" y="6043330"/>
            <a:ext cx="2812152" cy="38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파일 공유 및 읽은 사람 수 확인</a:t>
            </a:r>
            <a:endParaRPr lang="en-US" altLang="ko-KR" sz="14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8839982-CF77-49EC-A2D0-D361855D5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222" y="1285876"/>
            <a:ext cx="3097876" cy="4757454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37123F6-DA62-4063-9AFB-96F5AD763719}"/>
              </a:ext>
            </a:extLst>
          </p:cNvPr>
          <p:cNvSpPr txBox="1">
            <a:spLocks/>
          </p:cNvSpPr>
          <p:nvPr/>
        </p:nvSpPr>
        <p:spPr>
          <a:xfrm>
            <a:off x="9573580" y="6053608"/>
            <a:ext cx="1621194" cy="38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채팅 방 생성</a:t>
            </a:r>
            <a:endParaRPr lang="en-US" altLang="ko-KR" sz="14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700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주요 기능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3641E7B-F804-4D41-BB00-956F4D844585}"/>
              </a:ext>
            </a:extLst>
          </p:cNvPr>
          <p:cNvSpPr txBox="1">
            <a:spLocks/>
          </p:cNvSpPr>
          <p:nvPr/>
        </p:nvSpPr>
        <p:spPr>
          <a:xfrm>
            <a:off x="593854" y="2677657"/>
            <a:ext cx="5502146" cy="195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공지사항 알림 기능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학원 공지사항 작성 시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공지사항 알림 전송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메시지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채팅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알림 기능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소속된 채팅 방 메시지 작성 시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알림 전송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0A3240B-D43A-44B7-94E6-08961003375C}"/>
              </a:ext>
            </a:extLst>
          </p:cNvPr>
          <p:cNvSpPr txBox="1">
            <a:spLocks/>
          </p:cNvSpPr>
          <p:nvPr/>
        </p:nvSpPr>
        <p:spPr>
          <a:xfrm>
            <a:off x="8010269" y="4228070"/>
            <a:ext cx="1987678" cy="39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공지 사항 알림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495D4DA-82EF-4FC7-B551-67254C207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15" y="5029668"/>
            <a:ext cx="4541302" cy="73962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218D878-7211-4149-82AA-8A615F22B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31" y="3132502"/>
            <a:ext cx="3913156" cy="1025882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C0FDBC3-8CF8-46F2-A931-F0269ED8932D}"/>
              </a:ext>
            </a:extLst>
          </p:cNvPr>
          <p:cNvSpPr txBox="1">
            <a:spLocks/>
          </p:cNvSpPr>
          <p:nvPr/>
        </p:nvSpPr>
        <p:spPr>
          <a:xfrm>
            <a:off x="8110031" y="5743584"/>
            <a:ext cx="1887916" cy="39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메시지 알림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57F9FCC-7C28-415B-871E-1366335B7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391" y="1532158"/>
            <a:ext cx="2617035" cy="16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19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주요 기능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이벤트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3641E7B-F804-4D41-BB00-956F4D844585}"/>
              </a:ext>
            </a:extLst>
          </p:cNvPr>
          <p:cNvSpPr txBox="1">
            <a:spLocks/>
          </p:cNvSpPr>
          <p:nvPr/>
        </p:nvSpPr>
        <p:spPr>
          <a:xfrm>
            <a:off x="507357" y="1540836"/>
            <a:ext cx="5502146" cy="195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이벤트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사이트의 이벤트 및 학원의 이벤트 한 눈에 확인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C0FDBC3-8CF8-46F2-A931-F0269ED8932D}"/>
              </a:ext>
            </a:extLst>
          </p:cNvPr>
          <p:cNvSpPr txBox="1">
            <a:spLocks/>
          </p:cNvSpPr>
          <p:nvPr/>
        </p:nvSpPr>
        <p:spPr>
          <a:xfrm>
            <a:off x="5552181" y="5817041"/>
            <a:ext cx="1887916" cy="39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이벤트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CE15B2-759A-4279-9F3F-1A1A7036A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04" y="2808892"/>
            <a:ext cx="8014767" cy="300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40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주요 기능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수강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학생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B4791E6-584C-42D5-95EE-F8B72A468DD3}"/>
              </a:ext>
            </a:extLst>
          </p:cNvPr>
          <p:cNvSpPr txBox="1">
            <a:spLocks/>
          </p:cNvSpPr>
          <p:nvPr/>
        </p:nvSpPr>
        <p:spPr>
          <a:xfrm>
            <a:off x="595145" y="2319701"/>
            <a:ext cx="5563608" cy="2530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수강 신청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학원의 강의 목록을 검색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후 선택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내 정보에서 등록한 쿠폰을 이용하여 수강 신청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수강 상담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학원의 강의 목록을 검색 후 선택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상담 내용과 이름 및 핸드폰 번호를 입력 후 상담 신청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D507D4F-1AFE-4C48-808D-377225463940}"/>
              </a:ext>
            </a:extLst>
          </p:cNvPr>
          <p:cNvSpPr txBox="1">
            <a:spLocks/>
          </p:cNvSpPr>
          <p:nvPr/>
        </p:nvSpPr>
        <p:spPr>
          <a:xfrm>
            <a:off x="8925340" y="3437593"/>
            <a:ext cx="1651655" cy="39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수강 신청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5526188-AEC9-44D3-B36D-F21269FC205F}"/>
              </a:ext>
            </a:extLst>
          </p:cNvPr>
          <p:cNvSpPr txBox="1">
            <a:spLocks/>
          </p:cNvSpPr>
          <p:nvPr/>
        </p:nvSpPr>
        <p:spPr>
          <a:xfrm>
            <a:off x="8925340" y="6406674"/>
            <a:ext cx="1900133" cy="460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수강 상담</a:t>
            </a:r>
            <a:endParaRPr lang="en-US" altLang="ko-KR" sz="14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51C523D-2120-4598-BD6A-8CD479060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061" y="1087790"/>
            <a:ext cx="3540636" cy="234980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98F0344-90D0-460E-8C3B-21CB9A910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061" y="3785959"/>
            <a:ext cx="3562744" cy="2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0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5902" y="2151972"/>
            <a:ext cx="4204532" cy="2958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프로젝트 개요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시스템 요구 분석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개발 환경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역할 분담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05399-654D-4031-9D94-79537B5423D9}"/>
              </a:ext>
            </a:extLst>
          </p:cNvPr>
          <p:cNvSpPr txBox="1"/>
          <p:nvPr/>
        </p:nvSpPr>
        <p:spPr>
          <a:xfrm>
            <a:off x="6565935" y="2305615"/>
            <a:ext cx="44884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일정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기능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시연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8.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보완사항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개발 후기</a:t>
            </a:r>
            <a:endParaRPr lang="en-US" altLang="ko-KR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228022-A293-4A4A-A63D-EB5677D70DFF}"/>
              </a:ext>
            </a:extLst>
          </p:cNvPr>
          <p:cNvCxnSpPr>
            <a:cxnSpLocks/>
          </p:cNvCxnSpPr>
          <p:nvPr/>
        </p:nvCxnSpPr>
        <p:spPr>
          <a:xfrm>
            <a:off x="5988203" y="293207"/>
            <a:ext cx="0" cy="63975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52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주요 기능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 강의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학생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B4791E6-584C-42D5-95EE-F8B72A468DD3}"/>
              </a:ext>
            </a:extLst>
          </p:cNvPr>
          <p:cNvSpPr txBox="1">
            <a:spLocks/>
          </p:cNvSpPr>
          <p:nvPr/>
        </p:nvSpPr>
        <p:spPr>
          <a:xfrm>
            <a:off x="595902" y="1407392"/>
            <a:ext cx="4514662" cy="221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내 강의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강의 현황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신청한 강의 및 수강중인 강의 확인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자세한 출결 현황 확인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내 강의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이전 수강 내역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수강 완료한 강의 확인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7073A26C-A793-41E6-B260-36CC7CA50D9F}"/>
              </a:ext>
            </a:extLst>
          </p:cNvPr>
          <p:cNvSpPr txBox="1">
            <a:spLocks/>
          </p:cNvSpPr>
          <p:nvPr/>
        </p:nvSpPr>
        <p:spPr>
          <a:xfrm>
            <a:off x="8170428" y="2843796"/>
            <a:ext cx="1872122" cy="463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수강 중인 강의</a:t>
            </a: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8AFF3383-9903-4051-9531-3FAE5F976629}"/>
              </a:ext>
            </a:extLst>
          </p:cNvPr>
          <p:cNvSpPr txBox="1">
            <a:spLocks/>
          </p:cNvSpPr>
          <p:nvPr/>
        </p:nvSpPr>
        <p:spPr>
          <a:xfrm>
            <a:off x="2565252" y="5930785"/>
            <a:ext cx="2329685" cy="463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수강 완료 강의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FBDAA74-5160-4104-AC43-1798DD531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7648"/>
            <a:ext cx="5351511" cy="1566148"/>
          </a:xfrm>
          <a:prstGeom prst="rect">
            <a:avLst/>
          </a:prstGeom>
        </p:spPr>
      </p:pic>
      <p:pic>
        <p:nvPicPr>
          <p:cNvPr id="10" name="그림 9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8C23DA1A-453D-4845-B2CC-D0B56C484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1" y="4092892"/>
            <a:ext cx="5351512" cy="1837893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4C90C050-FC4D-480E-902B-A6A8A7D92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063" y="3429000"/>
            <a:ext cx="5555384" cy="2550816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3DD3CD5-10B3-40EE-AE95-0FD0006DF775}"/>
              </a:ext>
            </a:extLst>
          </p:cNvPr>
          <p:cNvSpPr txBox="1">
            <a:spLocks/>
          </p:cNvSpPr>
          <p:nvPr/>
        </p:nvSpPr>
        <p:spPr>
          <a:xfrm>
            <a:off x="8253479" y="5979816"/>
            <a:ext cx="2329685" cy="463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수강 완료 강의</a:t>
            </a:r>
          </a:p>
        </p:txBody>
      </p:sp>
    </p:spTree>
    <p:extLst>
      <p:ext uri="{BB962C8B-B14F-4D97-AF65-F5344CB8AC3E}">
        <p14:creationId xmlns:p14="http://schemas.microsoft.com/office/powerpoint/2010/main" val="377797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주요 기능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쿠폰 및 결제 내역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학생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B4791E6-584C-42D5-95EE-F8B72A468DD3}"/>
              </a:ext>
            </a:extLst>
          </p:cNvPr>
          <p:cNvSpPr txBox="1">
            <a:spLocks/>
          </p:cNvSpPr>
          <p:nvPr/>
        </p:nvSpPr>
        <p:spPr>
          <a:xfrm>
            <a:off x="595902" y="1544108"/>
            <a:ext cx="4508035" cy="2344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쿠폰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관리자가 배부한 쿠폰 코드 등록 및 삭제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결제내역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결제내역 확인 및 환불문의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4719AF1-5BC8-4349-892D-393ECCA33FF8}"/>
              </a:ext>
            </a:extLst>
          </p:cNvPr>
          <p:cNvSpPr txBox="1">
            <a:spLocks/>
          </p:cNvSpPr>
          <p:nvPr/>
        </p:nvSpPr>
        <p:spPr>
          <a:xfrm>
            <a:off x="3134305" y="6414910"/>
            <a:ext cx="1453805" cy="48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쿠폰 등록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48A3859F-6360-4C46-968E-91F137EED62D}"/>
              </a:ext>
            </a:extLst>
          </p:cNvPr>
          <p:cNvSpPr txBox="1">
            <a:spLocks/>
          </p:cNvSpPr>
          <p:nvPr/>
        </p:nvSpPr>
        <p:spPr>
          <a:xfrm>
            <a:off x="8535133" y="6395565"/>
            <a:ext cx="2205807" cy="38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결제내역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3393D9B-8927-4F3B-AFEE-E3325A648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27" y="3837525"/>
            <a:ext cx="5044973" cy="2550766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A9B3837E-61F7-48E4-B847-02C1DC35F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1" y="1936414"/>
            <a:ext cx="4508036" cy="44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5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주요 기능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 정보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학생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B4791E6-584C-42D5-95EE-F8B72A468DD3}"/>
              </a:ext>
            </a:extLst>
          </p:cNvPr>
          <p:cNvSpPr txBox="1">
            <a:spLocks/>
          </p:cNvSpPr>
          <p:nvPr/>
        </p:nvSpPr>
        <p:spPr>
          <a:xfrm>
            <a:off x="546589" y="1220992"/>
            <a:ext cx="4544395" cy="315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내 정보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자신의 가입 정보 확인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문자 서비스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보호자 등록을 통해 수강 중인 강의의 출석 현황을 문자로 안내 받을 수 있음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시간표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4719AF1-5BC8-4349-892D-393ECCA33FF8}"/>
              </a:ext>
            </a:extLst>
          </p:cNvPr>
          <p:cNvSpPr txBox="1">
            <a:spLocks/>
          </p:cNvSpPr>
          <p:nvPr/>
        </p:nvSpPr>
        <p:spPr>
          <a:xfrm>
            <a:off x="2818786" y="6425473"/>
            <a:ext cx="1453805" cy="48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내 정보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48A3859F-6360-4C46-968E-91F137EED62D}"/>
              </a:ext>
            </a:extLst>
          </p:cNvPr>
          <p:cNvSpPr txBox="1">
            <a:spLocks/>
          </p:cNvSpPr>
          <p:nvPr/>
        </p:nvSpPr>
        <p:spPr>
          <a:xfrm>
            <a:off x="8410879" y="6472968"/>
            <a:ext cx="2205807" cy="38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문자 서비스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2AB160-F413-4E20-9BFD-88A6570C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60" y="4141692"/>
            <a:ext cx="4852040" cy="2331276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BF55AC80-D0F7-44B3-A2CA-4A56EEC67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92" y="1152787"/>
            <a:ext cx="3971006" cy="2521350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A80CE95-547A-4C7D-A22D-9B6D05B77685}"/>
              </a:ext>
            </a:extLst>
          </p:cNvPr>
          <p:cNvSpPr txBox="1">
            <a:spLocks/>
          </p:cNvSpPr>
          <p:nvPr/>
        </p:nvSpPr>
        <p:spPr>
          <a:xfrm>
            <a:off x="8579755" y="3674137"/>
            <a:ext cx="808634" cy="38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시간표</a:t>
            </a:r>
            <a:endParaRPr lang="ko-KR" altLang="en-US" sz="14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793986F2-F69A-4AB6-8B43-8D76B9E1C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21" y="4331212"/>
            <a:ext cx="4387398" cy="20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41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주요 기능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출결 관리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강사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B4791E6-584C-42D5-95EE-F8B72A468DD3}"/>
              </a:ext>
            </a:extLst>
          </p:cNvPr>
          <p:cNvSpPr txBox="1">
            <a:spLocks/>
          </p:cNvSpPr>
          <p:nvPr/>
        </p:nvSpPr>
        <p:spPr>
          <a:xfrm>
            <a:off x="595902" y="3050840"/>
            <a:ext cx="4514662" cy="121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내 강의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강의 현황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자신의 강의 확인 및 학생의 출결 관리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3DD3CD5-10B3-40EE-AE95-0FD0006DF775}"/>
              </a:ext>
            </a:extLst>
          </p:cNvPr>
          <p:cNvSpPr txBox="1">
            <a:spLocks/>
          </p:cNvSpPr>
          <p:nvPr/>
        </p:nvSpPr>
        <p:spPr>
          <a:xfrm>
            <a:off x="7876598" y="6159382"/>
            <a:ext cx="1415683" cy="463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출결 관리</a:t>
            </a:r>
            <a:endParaRPr lang="ko-KR" altLang="en-US" sz="14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18B5C33C-646B-40E8-B3EC-F8CC78840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88" y="1351992"/>
            <a:ext cx="5136585" cy="48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6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주요 기능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수강 관리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학원 관리자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FB3DAE9-40DD-4B8D-9F78-5A2FC495AE85}"/>
              </a:ext>
            </a:extLst>
          </p:cNvPr>
          <p:cNvSpPr txBox="1">
            <a:spLocks/>
          </p:cNvSpPr>
          <p:nvPr/>
        </p:nvSpPr>
        <p:spPr>
          <a:xfrm>
            <a:off x="595902" y="1480110"/>
            <a:ext cx="4926358" cy="3897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강사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수강생 관리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학원의 강의 목록을 검색 및 선택 후 회원 관리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수강 정보 관리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수강 개설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수강 수정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수강 폐지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수강 상담 관리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상담 정보 및 상담 내용 확인 후 상담 상태 변경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54E6B61-BA94-435F-9C71-E27C9C2140D6}"/>
              </a:ext>
            </a:extLst>
          </p:cNvPr>
          <p:cNvSpPr txBox="1">
            <a:spLocks/>
          </p:cNvSpPr>
          <p:nvPr/>
        </p:nvSpPr>
        <p:spPr>
          <a:xfrm>
            <a:off x="7650798" y="6232828"/>
            <a:ext cx="2469864" cy="407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수강 상담 및 상담 정보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46C7EF7-B651-48B6-9BC4-909C4DAE6C6D}"/>
              </a:ext>
            </a:extLst>
          </p:cNvPr>
          <p:cNvSpPr txBox="1">
            <a:spLocks/>
          </p:cNvSpPr>
          <p:nvPr/>
        </p:nvSpPr>
        <p:spPr>
          <a:xfrm>
            <a:off x="6096000" y="3770618"/>
            <a:ext cx="2469864" cy="407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강사</a:t>
            </a:r>
            <a: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</a:t>
            </a: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수강생 관리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C37D2C0-FA63-4EA8-B1BD-F6630FE9A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8" y="4522949"/>
            <a:ext cx="4537949" cy="1709879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3678B65C-ADA1-45B5-BE1D-822491614E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18" y="1480110"/>
            <a:ext cx="3032456" cy="2290508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22AD0201-FD92-48A0-8A7F-3F3FE0FDF6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55" y="1480110"/>
            <a:ext cx="3008243" cy="10184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ACECABC-0B07-4AB9-AD94-8FE5AAE8D4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742" y="2490374"/>
            <a:ext cx="3032456" cy="1410532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A0EA239-6C57-41EC-86A8-62BAC43EC8FE}"/>
              </a:ext>
            </a:extLst>
          </p:cNvPr>
          <p:cNvSpPr txBox="1">
            <a:spLocks/>
          </p:cNvSpPr>
          <p:nvPr/>
        </p:nvSpPr>
        <p:spPr>
          <a:xfrm>
            <a:off x="9448800" y="3888028"/>
            <a:ext cx="2469864" cy="407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수강 정보 관리</a:t>
            </a:r>
          </a:p>
        </p:txBody>
      </p:sp>
    </p:spTree>
    <p:extLst>
      <p:ext uri="{BB962C8B-B14F-4D97-AF65-F5344CB8AC3E}">
        <p14:creationId xmlns:p14="http://schemas.microsoft.com/office/powerpoint/2010/main" val="3547686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주요 기능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 관리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학원 관리자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FB3DAE9-40DD-4B8D-9F78-5A2FC495AE85}"/>
              </a:ext>
            </a:extLst>
          </p:cNvPr>
          <p:cNvSpPr txBox="1">
            <a:spLocks/>
          </p:cNvSpPr>
          <p:nvPr/>
        </p:nvSpPr>
        <p:spPr>
          <a:xfrm>
            <a:off x="595902" y="1252031"/>
            <a:ext cx="5287444" cy="2318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결제 관리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쿠폰 관리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학생이 사용할 수 있는 쿠폰 발급 및 쿠폰 관리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개별 발행을 통한 중복 쿠폰 방지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5633CEA-8A53-4DE5-870C-EE5A594B45CA}"/>
              </a:ext>
            </a:extLst>
          </p:cNvPr>
          <p:cNvSpPr txBox="1">
            <a:spLocks/>
          </p:cNvSpPr>
          <p:nvPr/>
        </p:nvSpPr>
        <p:spPr>
          <a:xfrm>
            <a:off x="2253779" y="6070365"/>
            <a:ext cx="1410812" cy="36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결제 관리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293E5C2-BD1F-485B-BF00-D74B5EE4BE7E}"/>
              </a:ext>
            </a:extLst>
          </p:cNvPr>
          <p:cNvSpPr txBox="1">
            <a:spLocks/>
          </p:cNvSpPr>
          <p:nvPr/>
        </p:nvSpPr>
        <p:spPr>
          <a:xfrm>
            <a:off x="8124591" y="6070363"/>
            <a:ext cx="1715412" cy="36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쿠폰 관리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A198B5-5335-4E6F-B972-3D041AE3A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83" y="2017058"/>
            <a:ext cx="5894680" cy="4053305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448F594A-799B-4F01-AD73-2F195B403D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70" y="3429000"/>
            <a:ext cx="3405362" cy="264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35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주요 기능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학원 관리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학원 관리자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FB3DAE9-40DD-4B8D-9F78-5A2FC495AE85}"/>
              </a:ext>
            </a:extLst>
          </p:cNvPr>
          <p:cNvSpPr txBox="1">
            <a:spLocks/>
          </p:cNvSpPr>
          <p:nvPr/>
        </p:nvSpPr>
        <p:spPr>
          <a:xfrm>
            <a:off x="595902" y="1400307"/>
            <a:ext cx="6194136" cy="2318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플랫폼 관리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- 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학원 사이트의 상단 배너 설정 및 학원 이미지 설정</a:t>
            </a:r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293E5C2-BD1F-485B-BF00-D74B5EE4BE7E}"/>
              </a:ext>
            </a:extLst>
          </p:cNvPr>
          <p:cNvSpPr txBox="1">
            <a:spLocks/>
          </p:cNvSpPr>
          <p:nvPr/>
        </p:nvSpPr>
        <p:spPr>
          <a:xfrm>
            <a:off x="8458465" y="5767623"/>
            <a:ext cx="1715412" cy="36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상단 배너 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0D919E-8BCF-4FCA-A261-677F50833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658" y="2608685"/>
            <a:ext cx="4482053" cy="31589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055814-1E61-4F55-860A-D988B560D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88314"/>
            <a:ext cx="4493079" cy="2679309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707AE99-F4A6-4051-9315-3B5F8DD38ED2}"/>
              </a:ext>
            </a:extLst>
          </p:cNvPr>
          <p:cNvSpPr txBox="1">
            <a:spLocks/>
          </p:cNvSpPr>
          <p:nvPr/>
        </p:nvSpPr>
        <p:spPr>
          <a:xfrm>
            <a:off x="2450610" y="5796436"/>
            <a:ext cx="1715412" cy="36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메인 이미지 설정</a:t>
            </a:r>
          </a:p>
        </p:txBody>
      </p:sp>
    </p:spTree>
    <p:extLst>
      <p:ext uri="{BB962C8B-B14F-4D97-AF65-F5344CB8AC3E}">
        <p14:creationId xmlns:p14="http://schemas.microsoft.com/office/powerpoint/2010/main" val="3341802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4740063-4613-4F26-8B0F-0917E9CCA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0"/>
            <a:ext cx="12192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41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보완사항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8" name="모서리가 둥근 직사각형 28">
            <a:extLst>
              <a:ext uri="{FF2B5EF4-FFF2-40B4-BE49-F238E27FC236}">
                <a16:creationId xmlns:a16="http://schemas.microsoft.com/office/drawing/2014/main" id="{724ECE51-50F3-41D1-B928-CE6E82D05CDE}"/>
              </a:ext>
            </a:extLst>
          </p:cNvPr>
          <p:cNvSpPr/>
          <p:nvPr/>
        </p:nvSpPr>
        <p:spPr>
          <a:xfrm>
            <a:off x="458694" y="1425305"/>
            <a:ext cx="11274611" cy="48860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0" indent="0">
              <a:buNone/>
            </a:pP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● 커뮤니티</a:t>
            </a:r>
            <a:endParaRPr lang="en-US" altLang="ko-KR" sz="2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● 클라우드</a:t>
            </a:r>
            <a:endParaRPr lang="en-US" altLang="ko-KR" sz="2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● 동네 학원 추천 기능</a:t>
            </a:r>
            <a:endParaRPr lang="en-US" altLang="ko-KR" sz="2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429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후기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모서리가 둥근 직사각형 28">
            <a:extLst>
              <a:ext uri="{FF2B5EF4-FFF2-40B4-BE49-F238E27FC236}">
                <a16:creationId xmlns:a16="http://schemas.microsoft.com/office/drawing/2014/main" id="{00AF013B-E404-4F11-8A7E-47959D928FC5}"/>
              </a:ext>
            </a:extLst>
          </p:cNvPr>
          <p:cNvSpPr/>
          <p:nvPr/>
        </p:nvSpPr>
        <p:spPr>
          <a:xfrm>
            <a:off x="390292" y="1187605"/>
            <a:ext cx="11318488" cy="15555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김용민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이번 프로젝트를 통해 초기 기획 및 설계 단계의 중요성을 새삼 실감하게 되었고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프로젝트를 너무 크게 잡아 놓친 기능도 많고 시간이 더 있었더라면 더 좋은 결과물을 만들 수 있었을 것 같아서 아쉬움이 남지만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팀장으로서 팀원들과 사소한 다툼 하나 없이 무사히 프로젝트를 마칠 수 있어서 다행이라고 생각하고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여태껏 본격적으로 다뤄보지 않은 자바 언어이기에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잘 안 풀릴 때도 있었지만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차근차근 잘 알려준 팀원들에게 너무 고맙고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아직 배워야 될 부분이 많다고 느꼈습니다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endParaRPr lang="ko-KR" altLang="en-US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모서리가 둥근 직사각형 28">
            <a:extLst>
              <a:ext uri="{FF2B5EF4-FFF2-40B4-BE49-F238E27FC236}">
                <a16:creationId xmlns:a16="http://schemas.microsoft.com/office/drawing/2014/main" id="{2FEE3CE7-9EC9-40A0-81E9-21AB0E0F657A}"/>
              </a:ext>
            </a:extLst>
          </p:cNvPr>
          <p:cNvSpPr/>
          <p:nvPr/>
        </p:nvSpPr>
        <p:spPr>
          <a:xfrm>
            <a:off x="390292" y="2995856"/>
            <a:ext cx="11318488" cy="15555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이태현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졸업 작품 프로젝트를 통해 많은 실력 향상과 팀워크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문제해결 능력이 성장하였으며 기존에 해봤던 프로젝트들 보다 더 규모 있는 주제로 진행함에 있어 더 많은 기능들에 대해 분석해보는 시간이 됐습니다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8" name="모서리가 둥근 직사각형 28">
            <a:extLst>
              <a:ext uri="{FF2B5EF4-FFF2-40B4-BE49-F238E27FC236}">
                <a16:creationId xmlns:a16="http://schemas.microsoft.com/office/drawing/2014/main" id="{7038B69B-1F5E-42D4-8B63-A125F33F5794}"/>
              </a:ext>
            </a:extLst>
          </p:cNvPr>
          <p:cNvSpPr/>
          <p:nvPr/>
        </p:nvSpPr>
        <p:spPr>
          <a:xfrm>
            <a:off x="390292" y="4804107"/>
            <a:ext cx="11318488" cy="15555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김진렬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졸업작품 프로젝트를 통해 팀워크와 개발 능력이 향상됨을 느꼈으며 초기에 설계 과정이 정말 중요한 것을 깨닫게 되었습니다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프로젝트의 규모를 크게 잡아서 생각했던 기능들을 많이 개발하지 못한 점이 아쉬웠습니다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0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8" name="모서리가 둥근 직사각형 28">
            <a:extLst>
              <a:ext uri="{FF2B5EF4-FFF2-40B4-BE49-F238E27FC236}">
                <a16:creationId xmlns:a16="http://schemas.microsoft.com/office/drawing/2014/main" id="{724ECE51-50F3-41D1-B928-CE6E82D05CDE}"/>
              </a:ext>
            </a:extLst>
          </p:cNvPr>
          <p:cNvSpPr/>
          <p:nvPr/>
        </p:nvSpPr>
        <p:spPr>
          <a:xfrm>
            <a:off x="458694" y="1425305"/>
            <a:ext cx="11274611" cy="48860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indent="0">
              <a:buNone/>
            </a:pPr>
            <a:r>
              <a:rPr lang="en-US" altLang="ko-KR" sz="2400" u="sng" dirty="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AMP</a:t>
            </a:r>
            <a:r>
              <a:rPr lang="ko-KR" altLang="en-US" sz="2400" u="sng" dirty="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란</a:t>
            </a:r>
            <a:r>
              <a:rPr lang="en-US" altLang="ko-KR" sz="2400" u="sng" dirty="0">
                <a:solidFill>
                  <a:schemeClr val="tx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en-US" altLang="ko-KR" sz="2000" u="sng" dirty="0">
              <a:solidFill>
                <a:schemeClr val="tx2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Academy Management Program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준말로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Web(PC)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기반으로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학원을 대상으로는 학생 관리와 전반적인 학원 운영을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학생을 대상으로는 간편한 학원 생활을 도울 수 있는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학원 관리 프로그램</a:t>
            </a:r>
          </a:p>
        </p:txBody>
      </p:sp>
    </p:spTree>
    <p:extLst>
      <p:ext uri="{BB962C8B-B14F-4D97-AF65-F5344CB8AC3E}">
        <p14:creationId xmlns:p14="http://schemas.microsoft.com/office/powerpoint/2010/main" val="3524565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A71A5CF-FA3C-42F0-A859-305A008901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C1A9766-E52B-4A6C-9CC6-70D2D866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417" y="2304468"/>
            <a:ext cx="8627165" cy="2249063"/>
          </a:xfrm>
        </p:spPr>
        <p:txBody>
          <a:bodyPr>
            <a:noAutofit/>
          </a:bodyPr>
          <a:lstStyle/>
          <a:p>
            <a:pPr algn="ctr"/>
            <a:r>
              <a:rPr lang="ko-KR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52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8" name="모서리가 둥근 직사각형 28">
            <a:extLst>
              <a:ext uri="{FF2B5EF4-FFF2-40B4-BE49-F238E27FC236}">
                <a16:creationId xmlns:a16="http://schemas.microsoft.com/office/drawing/2014/main" id="{724ECE51-50F3-41D1-B928-CE6E82D05CDE}"/>
              </a:ext>
            </a:extLst>
          </p:cNvPr>
          <p:cNvSpPr/>
          <p:nvPr/>
        </p:nvSpPr>
        <p:spPr>
          <a:xfrm>
            <a:off x="458694" y="1425305"/>
            <a:ext cx="11274611" cy="48860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u="sng" dirty="0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동기 </a:t>
            </a:r>
            <a:r>
              <a:rPr lang="en-US" altLang="ko-KR" sz="2400" u="sng" dirty="0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ko-KR" altLang="en-US" sz="2400" u="sng" dirty="0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활용 방안</a:t>
            </a:r>
            <a:endParaRPr lang="en-US" altLang="ko-KR" sz="2400" u="sng" dirty="0">
              <a:solidFill>
                <a:schemeClr val="tx2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solidFill>
                <a:srgbClr val="78B58D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●학원</a:t>
            </a:r>
            <a:endParaRPr lang="en-US" altLang="ko-KR" sz="20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자신만의 학원 사이트가 없는 소형 및 중형 학원을 위한 사이트 플랫폼 제공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대형 학원 역시 다방면으로 활용 가능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학원 운영과 학생 관리에 대한 서비스 제공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● 학생</a:t>
            </a:r>
            <a:endParaRPr lang="en-US" altLang="ko-KR" sz="20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하나의 플랫폼에서 여러 학원에 대한 정보를 간편하게 획득 가능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메시지 기능을 통해 학원 강사 및 학생들에게 편리성 제공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95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요구 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8" name="모서리가 둥근 직사각형 28">
            <a:extLst>
              <a:ext uri="{FF2B5EF4-FFF2-40B4-BE49-F238E27FC236}">
                <a16:creationId xmlns:a16="http://schemas.microsoft.com/office/drawing/2014/main" id="{724ECE51-50F3-41D1-B928-CE6E82D05CDE}"/>
              </a:ext>
            </a:extLst>
          </p:cNvPr>
          <p:cNvSpPr/>
          <p:nvPr/>
        </p:nvSpPr>
        <p:spPr>
          <a:xfrm>
            <a:off x="458694" y="1425305"/>
            <a:ext cx="11274611" cy="48860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● 학원 회원 가입과 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회원가입 통합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● 실시간 채팅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● 공지사항 및 메시지 알림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● 학생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강의에 대한 정보 및 수강과 관련된 기능 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● 강사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수강생과 메시지를 이용한 소통 및 학생 출결 관리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● 학원 관리자 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학생 관리 및 수강과 학원 운영에 대한 기능</a:t>
            </a: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2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818EFDF4-EBFB-4BC8-8847-5A3A0FB02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049" y="3327669"/>
            <a:ext cx="1975065" cy="19750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환경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1142C825-B642-48DD-B381-02AF3F28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57" y="1620079"/>
            <a:ext cx="4737695" cy="1625287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1"/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Windows 10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5B0C7DD1-0426-4789-BA98-3B5273BFF6B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14559" y="1472884"/>
            <a:ext cx="2664296" cy="702568"/>
          </a:xfrm>
          <a:prstGeom prst="roundRect">
            <a:avLst>
              <a:gd name="adj" fmla="val 9106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운영체제</a:t>
            </a:r>
          </a:p>
        </p:txBody>
      </p:sp>
      <p:sp>
        <p:nvSpPr>
          <p:cNvPr id="15" name="AutoShape 3">
            <a:extLst>
              <a:ext uri="{FF2B5EF4-FFF2-40B4-BE49-F238E27FC236}">
                <a16:creationId xmlns:a16="http://schemas.microsoft.com/office/drawing/2014/main" id="{776D9374-8222-4FAC-8173-445BF93CF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56" y="3756991"/>
            <a:ext cx="4737695" cy="2661537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1"/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Java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jQuery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&amp; CSS &amp; JavaScript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SQL</a:t>
            </a: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CCBBC50F-DCF4-4F80-8901-971EDEBA411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14559" y="3612634"/>
            <a:ext cx="2664296" cy="702568"/>
          </a:xfrm>
          <a:prstGeom prst="roundRect">
            <a:avLst>
              <a:gd name="adj" fmla="val 9106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언어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FFB8B7-07C3-4545-9117-2EF1A06823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350" y="1389643"/>
            <a:ext cx="3054068" cy="19703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2AA551A-2867-46E7-B4C7-E204A94B78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715" y="3360008"/>
            <a:ext cx="1505366" cy="150536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AA5CFA9-8871-4117-9478-12A5DCC9E2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350" y="5126996"/>
            <a:ext cx="1245633" cy="12456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293262F-CBA2-4F75-9DCA-0B4DD24439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049" y="4746104"/>
            <a:ext cx="1787999" cy="17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환경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AutoShape 3">
            <a:extLst>
              <a:ext uri="{FF2B5EF4-FFF2-40B4-BE49-F238E27FC236}">
                <a16:creationId xmlns:a16="http://schemas.microsoft.com/office/drawing/2014/main" id="{620FFC57-2ED6-47BD-BC6B-A8C63D99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56" y="2405642"/>
            <a:ext cx="4660675" cy="2911793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1"/>
            <a:endParaRPr lang="en-US" altLang="ko-K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Spring Framework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MySQL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Apache Tomcat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 &amp; GitHub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Sourcetree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7D86EBB0-7AF1-41EC-BDC7-8BF657E90C1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38200" y="2250690"/>
            <a:ext cx="2664296" cy="702568"/>
          </a:xfrm>
          <a:prstGeom prst="roundRect">
            <a:avLst>
              <a:gd name="adj" fmla="val 9106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도구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B52B519-C189-4F0B-ACFD-51B45C3FD7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338" y="952912"/>
            <a:ext cx="1741439" cy="150924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9B00F59-B10B-422F-A64F-1D16FAE14E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263" y="998853"/>
            <a:ext cx="2192076" cy="1461384"/>
          </a:xfrm>
          <a:prstGeom prst="rect">
            <a:avLst/>
          </a:prstGeom>
        </p:spPr>
      </p:pic>
      <p:pic>
        <p:nvPicPr>
          <p:cNvPr id="40" name="그림 39" descr="텍스트이(가) 표시된 사진&#10;&#10;자동 생성된 설명">
            <a:extLst>
              <a:ext uri="{FF2B5EF4-FFF2-40B4-BE49-F238E27FC236}">
                <a16:creationId xmlns:a16="http://schemas.microsoft.com/office/drawing/2014/main" id="{3E783012-8D97-475D-8F00-59A301E48E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73" y="4625274"/>
            <a:ext cx="2099368" cy="113890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7D0C6EC-F0BD-4E40-B174-99CC1805E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5750" y1="46667" x2="15750" y2="46667"/>
                        <a14:foregroundMark x1="34125" y1="48444" x2="34125" y2="48444"/>
                        <a14:foregroundMark x1="38625" y1="44444" x2="38625" y2="44444"/>
                        <a14:foregroundMark x1="37625" y1="38222" x2="37625" y2="38222"/>
                        <a14:foregroundMark x1="41125" y1="43333" x2="41125" y2="43333"/>
                        <a14:foregroundMark x1="79875" y1="47333" x2="79875" y2="47333"/>
                        <a14:foregroundMark x1="62750" y1="59778" x2="62750" y2="59778"/>
                        <a14:foregroundMark x1="65875" y1="59778" x2="65875" y2="59778"/>
                        <a14:foregroundMark x1="65875" y1="67111" x2="65875" y2="67111"/>
                        <a14:foregroundMark x1="68125" y1="63111" x2="68125" y2="63111"/>
                        <a14:foregroundMark x1="72250" y1="66000" x2="72250" y2="66000"/>
                        <a14:foregroundMark x1="81125" y1="66444" x2="81125" y2="66444"/>
                        <a14:foregroundMark x1="83625" y1="64667" x2="83625" y2="64667"/>
                        <a14:backgroundMark x1="43375" y1="22000" x2="43375" y2="22000"/>
                      </a14:backgroundRemoval>
                    </a14:imgEffect>
                    <a14:imgEffect>
                      <a14:sharpenSoften amount="-3000"/>
                    </a14:imgEffect>
                    <a14:imgEffect>
                      <a14:colorTemperature colorTemp="6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71" y="2071677"/>
            <a:ext cx="4826039" cy="271464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0196A4B-1AD3-46AE-B4F7-5D50C59A1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032" y="4532105"/>
            <a:ext cx="2210178" cy="13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9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환경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AutoShape 3">
            <a:extLst>
              <a:ext uri="{FF2B5EF4-FFF2-40B4-BE49-F238E27FC236}">
                <a16:creationId xmlns:a16="http://schemas.microsoft.com/office/drawing/2014/main" id="{620FFC57-2ED6-47BD-BC6B-A8C63D99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" y="2060273"/>
            <a:ext cx="4837044" cy="3605031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1"/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coolsms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다음 우편번호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네이버 이메일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카카오 로그인 및 회원가입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구글 로그인 및 회원가입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네이버 로그인 및 회원가입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페이스북 로그인 및 회원가입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</a:p>
          <a:p>
            <a:pPr lvl="1"/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7D86EBB0-7AF1-41EC-BDC7-8BF657E90C1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39740" y="1883386"/>
            <a:ext cx="2664296" cy="702568"/>
          </a:xfrm>
          <a:prstGeom prst="roundRect">
            <a:avLst>
              <a:gd name="adj" fmla="val 9106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endParaRPr lang="ko-KR" altLang="en-US" sz="2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8F5ED0-EC13-461C-9851-712769F3A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20" y="1383609"/>
            <a:ext cx="1896452" cy="6827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74E8D9-405C-4F36-A3C7-2F07323CA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945" y="1083138"/>
            <a:ext cx="1630462" cy="1430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F47130-D5AE-40EA-A3EB-B6FC43503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55" y="2568633"/>
            <a:ext cx="1379545" cy="1255209"/>
          </a:xfrm>
          <a:prstGeom prst="rect">
            <a:avLst/>
          </a:prstGeom>
        </p:spPr>
      </p:pic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873165-EEAD-487C-A25D-30225FAC32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636" y="4257242"/>
            <a:ext cx="1638219" cy="6824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30D0C3-8710-4BC8-9969-FDE8285579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24031" y1="14729" x2="24031" y2="147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854" y="2661977"/>
            <a:ext cx="1534045" cy="1534045"/>
          </a:xfrm>
          <a:prstGeom prst="rect">
            <a:avLst/>
          </a:prstGeom>
        </p:spPr>
      </p:pic>
      <p:pic>
        <p:nvPicPr>
          <p:cNvPr id="17" name="그림 1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A6B3247-F7F7-448E-ADB1-4AE7C68D2B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14" y="5233952"/>
            <a:ext cx="1834647" cy="35225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4E6F9FA-D0E0-421C-A62C-7B42C1966BA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4567547"/>
            <a:ext cx="1065624" cy="10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9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207"/>
            <a:ext cx="10515600" cy="641742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역할 분담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5902" y="349821"/>
            <a:ext cx="143838" cy="528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모서리가 둥근 직사각형 1">
            <a:extLst>
              <a:ext uri="{FF2B5EF4-FFF2-40B4-BE49-F238E27FC236}">
                <a16:creationId xmlns:a16="http://schemas.microsoft.com/office/drawing/2014/main" id="{4CB8377B-27CE-4FE4-871C-141E51D163DE}"/>
              </a:ext>
            </a:extLst>
          </p:cNvPr>
          <p:cNvSpPr/>
          <p:nvPr/>
        </p:nvSpPr>
        <p:spPr>
          <a:xfrm>
            <a:off x="1245802" y="1727836"/>
            <a:ext cx="2842395" cy="2693773"/>
          </a:xfrm>
          <a:prstGeom prst="roundRect">
            <a:avLst>
              <a:gd name="adj" fmla="val 749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팀장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기획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Front end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 담당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 end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보조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설계 및 구축 보조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디자인 담당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자유형 15">
            <a:extLst>
              <a:ext uri="{FF2B5EF4-FFF2-40B4-BE49-F238E27FC236}">
                <a16:creationId xmlns:a16="http://schemas.microsoft.com/office/drawing/2014/main" id="{96F7D075-6DF8-4AB1-A345-11A27FDF089D}"/>
              </a:ext>
            </a:extLst>
          </p:cNvPr>
          <p:cNvSpPr/>
          <p:nvPr/>
        </p:nvSpPr>
        <p:spPr>
          <a:xfrm rot="10800000" flipV="1">
            <a:off x="1245802" y="1727836"/>
            <a:ext cx="393528" cy="393528"/>
          </a:xfrm>
          <a:custGeom>
            <a:avLst/>
            <a:gdLst>
              <a:gd name="connsiteX0" fmla="*/ 1479208 w 1479208"/>
              <a:gd name="connsiteY0" fmla="*/ 1479209 h 1479209"/>
              <a:gd name="connsiteX1" fmla="*/ 1479208 w 1479208"/>
              <a:gd name="connsiteY1" fmla="*/ 653734 h 1479209"/>
              <a:gd name="connsiteX2" fmla="*/ 1287734 w 1479208"/>
              <a:gd name="connsiteY2" fmla="*/ 191475 h 1479209"/>
              <a:gd name="connsiteX3" fmla="*/ 825474 w 1479208"/>
              <a:gd name="connsiteY3" fmla="*/ 0 h 1479209"/>
              <a:gd name="connsiteX4" fmla="*/ 0 w 1479208"/>
              <a:gd name="connsiteY4" fmla="*/ 0 h 1479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208" h="1479209">
                <a:moveTo>
                  <a:pt x="1479208" y="1479209"/>
                </a:moveTo>
                <a:lnTo>
                  <a:pt x="1479208" y="653734"/>
                </a:lnTo>
                <a:cubicBezTo>
                  <a:pt x="1479208" y="473211"/>
                  <a:pt x="1406036" y="309777"/>
                  <a:pt x="1287734" y="191475"/>
                </a:cubicBezTo>
                <a:cubicBezTo>
                  <a:pt x="1169431" y="73172"/>
                  <a:pt x="1005997" y="0"/>
                  <a:pt x="82547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DC3A61-EF6C-4022-93FC-34A7A77421D8}"/>
              </a:ext>
            </a:extLst>
          </p:cNvPr>
          <p:cNvSpPr/>
          <p:nvPr/>
        </p:nvSpPr>
        <p:spPr>
          <a:xfrm>
            <a:off x="1192493" y="4429175"/>
            <a:ext cx="2949012" cy="92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김용민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모서리가 둥근 직사각형 17">
            <a:extLst>
              <a:ext uri="{FF2B5EF4-FFF2-40B4-BE49-F238E27FC236}">
                <a16:creationId xmlns:a16="http://schemas.microsoft.com/office/drawing/2014/main" id="{89B28A1F-1E83-48CB-AF35-6AC6521A9171}"/>
              </a:ext>
            </a:extLst>
          </p:cNvPr>
          <p:cNvSpPr/>
          <p:nvPr/>
        </p:nvSpPr>
        <p:spPr>
          <a:xfrm>
            <a:off x="4674802" y="1727836"/>
            <a:ext cx="2842395" cy="2693773"/>
          </a:xfrm>
          <a:prstGeom prst="roundRect">
            <a:avLst>
              <a:gd name="adj" fmla="val 749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기획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 end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 담당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Front end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보조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설계 및 구축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디자인 보조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자유형 18">
            <a:extLst>
              <a:ext uri="{FF2B5EF4-FFF2-40B4-BE49-F238E27FC236}">
                <a16:creationId xmlns:a16="http://schemas.microsoft.com/office/drawing/2014/main" id="{2863D5EA-59E7-4670-B666-E9F291CA5AC8}"/>
              </a:ext>
            </a:extLst>
          </p:cNvPr>
          <p:cNvSpPr/>
          <p:nvPr/>
        </p:nvSpPr>
        <p:spPr>
          <a:xfrm rot="10800000" flipV="1">
            <a:off x="4674802" y="1727836"/>
            <a:ext cx="393528" cy="393528"/>
          </a:xfrm>
          <a:custGeom>
            <a:avLst/>
            <a:gdLst>
              <a:gd name="connsiteX0" fmla="*/ 1479208 w 1479208"/>
              <a:gd name="connsiteY0" fmla="*/ 1479209 h 1479209"/>
              <a:gd name="connsiteX1" fmla="*/ 1479208 w 1479208"/>
              <a:gd name="connsiteY1" fmla="*/ 653734 h 1479209"/>
              <a:gd name="connsiteX2" fmla="*/ 1287734 w 1479208"/>
              <a:gd name="connsiteY2" fmla="*/ 191475 h 1479209"/>
              <a:gd name="connsiteX3" fmla="*/ 825474 w 1479208"/>
              <a:gd name="connsiteY3" fmla="*/ 0 h 1479209"/>
              <a:gd name="connsiteX4" fmla="*/ 0 w 1479208"/>
              <a:gd name="connsiteY4" fmla="*/ 0 h 1479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208" h="1479209">
                <a:moveTo>
                  <a:pt x="1479208" y="1479209"/>
                </a:moveTo>
                <a:lnTo>
                  <a:pt x="1479208" y="653734"/>
                </a:lnTo>
                <a:cubicBezTo>
                  <a:pt x="1479208" y="473211"/>
                  <a:pt x="1406036" y="309777"/>
                  <a:pt x="1287734" y="191475"/>
                </a:cubicBezTo>
                <a:cubicBezTo>
                  <a:pt x="1169431" y="73172"/>
                  <a:pt x="1005997" y="0"/>
                  <a:pt x="82547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7A033A-E0DF-40BE-8EE6-814190F067E0}"/>
              </a:ext>
            </a:extLst>
          </p:cNvPr>
          <p:cNvSpPr/>
          <p:nvPr/>
        </p:nvSpPr>
        <p:spPr>
          <a:xfrm>
            <a:off x="4621493" y="4429175"/>
            <a:ext cx="2949012" cy="92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이태현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모서리가 둥근 직사각형 20">
            <a:extLst>
              <a:ext uri="{FF2B5EF4-FFF2-40B4-BE49-F238E27FC236}">
                <a16:creationId xmlns:a16="http://schemas.microsoft.com/office/drawing/2014/main" id="{466200F2-6323-4F7A-BAE1-0FDEA3FDE9AC}"/>
              </a:ext>
            </a:extLst>
          </p:cNvPr>
          <p:cNvSpPr/>
          <p:nvPr/>
        </p:nvSpPr>
        <p:spPr>
          <a:xfrm>
            <a:off x="8103801" y="1731619"/>
            <a:ext cx="2842395" cy="2693773"/>
          </a:xfrm>
          <a:prstGeom prst="roundRect">
            <a:avLst>
              <a:gd name="adj" fmla="val 749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기획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 end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 담당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Front end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보조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설계 및 구축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디자인  보조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자유형 21">
            <a:extLst>
              <a:ext uri="{FF2B5EF4-FFF2-40B4-BE49-F238E27FC236}">
                <a16:creationId xmlns:a16="http://schemas.microsoft.com/office/drawing/2014/main" id="{301AEE61-880B-46D7-BD12-E390044AD1BC}"/>
              </a:ext>
            </a:extLst>
          </p:cNvPr>
          <p:cNvSpPr/>
          <p:nvPr/>
        </p:nvSpPr>
        <p:spPr>
          <a:xfrm rot="10800000" flipV="1">
            <a:off x="8103802" y="1727836"/>
            <a:ext cx="393528" cy="393528"/>
          </a:xfrm>
          <a:custGeom>
            <a:avLst/>
            <a:gdLst>
              <a:gd name="connsiteX0" fmla="*/ 1479208 w 1479208"/>
              <a:gd name="connsiteY0" fmla="*/ 1479209 h 1479209"/>
              <a:gd name="connsiteX1" fmla="*/ 1479208 w 1479208"/>
              <a:gd name="connsiteY1" fmla="*/ 653734 h 1479209"/>
              <a:gd name="connsiteX2" fmla="*/ 1287734 w 1479208"/>
              <a:gd name="connsiteY2" fmla="*/ 191475 h 1479209"/>
              <a:gd name="connsiteX3" fmla="*/ 825474 w 1479208"/>
              <a:gd name="connsiteY3" fmla="*/ 0 h 1479209"/>
              <a:gd name="connsiteX4" fmla="*/ 0 w 1479208"/>
              <a:gd name="connsiteY4" fmla="*/ 0 h 1479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208" h="1479209">
                <a:moveTo>
                  <a:pt x="1479208" y="1479209"/>
                </a:moveTo>
                <a:lnTo>
                  <a:pt x="1479208" y="653734"/>
                </a:lnTo>
                <a:cubicBezTo>
                  <a:pt x="1479208" y="473211"/>
                  <a:pt x="1406036" y="309777"/>
                  <a:pt x="1287734" y="191475"/>
                </a:cubicBezTo>
                <a:cubicBezTo>
                  <a:pt x="1169431" y="73172"/>
                  <a:pt x="1005997" y="0"/>
                  <a:pt x="82547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B53883-04F4-4E47-98FC-1AF84845D251}"/>
              </a:ext>
            </a:extLst>
          </p:cNvPr>
          <p:cNvSpPr/>
          <p:nvPr/>
        </p:nvSpPr>
        <p:spPr>
          <a:xfrm>
            <a:off x="8050493" y="4429175"/>
            <a:ext cx="2949012" cy="92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김진렬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37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1321</Words>
  <Application>Microsoft Office PowerPoint</Application>
  <PresentationFormat>와이드스크린</PresentationFormat>
  <Paragraphs>300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나눔스퀘어 Bold</vt:lpstr>
      <vt:lpstr>나눔스퀘어 Light</vt:lpstr>
      <vt:lpstr>나눔스퀘어_ac</vt:lpstr>
      <vt:lpstr>나눔스퀘어_ac Bold</vt:lpstr>
      <vt:lpstr>나눔스퀘어라운드 Bold</vt:lpstr>
      <vt:lpstr>나눔스퀘어라운드 Light</vt:lpstr>
      <vt:lpstr>맑은 고딕</vt:lpstr>
      <vt:lpstr>Arial</vt:lpstr>
      <vt:lpstr>Office 테마</vt:lpstr>
      <vt:lpstr>AMP 학원 관리 프로그램</vt:lpstr>
      <vt:lpstr>목차</vt:lpstr>
      <vt:lpstr>프로젝트 개요</vt:lpstr>
      <vt:lpstr>프로젝트 개요</vt:lpstr>
      <vt:lpstr>시스템 요구 분석</vt:lpstr>
      <vt:lpstr>개발 환경</vt:lpstr>
      <vt:lpstr>개발 환경</vt:lpstr>
      <vt:lpstr>개발 환경</vt:lpstr>
      <vt:lpstr>역할 분담</vt:lpstr>
      <vt:lpstr>개발 일정</vt:lpstr>
      <vt:lpstr>시스템 기능 - 비회원</vt:lpstr>
      <vt:lpstr>시스템 기능 - 회원</vt:lpstr>
      <vt:lpstr>시스템 기능 – 학원 관리자</vt:lpstr>
      <vt:lpstr>시스템 주요 기능 – 회원가입 및 로그인</vt:lpstr>
      <vt:lpstr>시스템 주요 기능 – 학원 검색</vt:lpstr>
      <vt:lpstr>시스템 주요 기능 – 메시지(채팅)</vt:lpstr>
      <vt:lpstr>시스템 주요 기능 – 알림</vt:lpstr>
      <vt:lpstr>시스템 주요 기능 – 이벤트</vt:lpstr>
      <vt:lpstr>시스템 주요 기능 – 수강(학생)</vt:lpstr>
      <vt:lpstr>시스템 주요 기능 – 내 강의(학생)</vt:lpstr>
      <vt:lpstr>시스템 주요 기능 – 쿠폰 및 결제 내역(학생)</vt:lpstr>
      <vt:lpstr>시스템 주요 기능 – 내 정보(학생)</vt:lpstr>
      <vt:lpstr>시스템 주요 기능 – 출결 관리(강사)</vt:lpstr>
      <vt:lpstr>시스템 주요 기능 – 수강 관리(학원 관리자)</vt:lpstr>
      <vt:lpstr>시스템 주요 기능 – 운영 관리(학원 관리자)</vt:lpstr>
      <vt:lpstr>시스템 주요 기능 – 학원 관리(학원 관리자)</vt:lpstr>
      <vt:lpstr>시연</vt:lpstr>
      <vt:lpstr>보완사항</vt:lpstr>
      <vt:lpstr>개발 후기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대충 개쩌는 제목  개쩌는 부제</dc:title>
  <dc:creator>Windows 사용자</dc:creator>
  <cp:lastModifiedBy>컴퓨터소프트웨어과 이태현</cp:lastModifiedBy>
  <cp:revision>247</cp:revision>
  <dcterms:created xsi:type="dcterms:W3CDTF">2021-06-02T17:24:38Z</dcterms:created>
  <dcterms:modified xsi:type="dcterms:W3CDTF">2021-11-01T03:18:10Z</dcterms:modified>
</cp:coreProperties>
</file>