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
      <p:font typeface="Source Serif Pro"/>
      <p:regular r:id="rId20"/>
      <p:bold r:id="rId21"/>
    </p:embeddedFont>
    <p:embeddedFont>
      <p:font typeface="Alfa Slab One"/>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0213088-7E72-4B69-A360-8C41DB36135B}">
  <a:tblStyle styleId="{10213088-7E72-4B69-A360-8C41DB36135B}"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SourceSerifPro-regular.fntdata"/><Relationship Id="rId11" Type="http://schemas.openxmlformats.org/officeDocument/2006/relationships/slide" Target="slides/slide6.xml"/><Relationship Id="rId22" Type="http://schemas.openxmlformats.org/officeDocument/2006/relationships/font" Target="fonts/AlfaSlabOne-regular.fntdata"/><Relationship Id="rId10" Type="http://schemas.openxmlformats.org/officeDocument/2006/relationships/slide" Target="slides/slide5.xml"/><Relationship Id="rId21" Type="http://schemas.openxmlformats.org/officeDocument/2006/relationships/font" Target="fonts/SourceSerifPro-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This presentation is created and presented by the Fall 2017 to Spring 2018 Capstone Group number six which includes members Max Moulds, Sam Morey and Anya Lehman. It entails the progresses report on Project BoxSand and is presented on the 4th of December 2017 for the Computer Science Senior Capstone class number 461.</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To start off we will first give a </a:t>
            </a:r>
            <a:r>
              <a:rPr lang="en"/>
              <a:t>brief</a:t>
            </a:r>
            <a:r>
              <a:rPr lang="en"/>
              <a:t> overview of the project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Project BoxSand was created in 2015 by Dr Kenneth Walsh of the Physics Department at Oregon State University as a way to provide a </a:t>
            </a:r>
            <a:r>
              <a:rPr lang="en"/>
              <a:t>resource</a:t>
            </a:r>
            <a:r>
              <a:rPr lang="en"/>
              <a:t> for his physics students where they could access the material’s they needed for the class without requiring them to pay the rising costs for textbooks and online homework. Dr Walsh, with the assistance of many </a:t>
            </a:r>
            <a:r>
              <a:rPr lang="en"/>
              <a:t>contributors</a:t>
            </a:r>
            <a:r>
              <a:rPr lang="en"/>
              <a:t>, created a website where he grew a collection of </a:t>
            </a:r>
            <a:r>
              <a:rPr lang="en"/>
              <a:t>resources for his students which includes everything</a:t>
            </a:r>
            <a:r>
              <a:rPr lang="en"/>
              <a:t> from his own physics textbook to lector videos he created. This fall is the first full year of deployment for this site. But the project did not stop there, he wanted to create a way for his students to interact with the site and complete their online homework. That is where we come in...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Our project aims to develop an open source Learning Module System that will be used by students to learn course material and complete online homework. </a:t>
            </a:r>
          </a:p>
          <a:p>
            <a:pPr indent="0" lvl="0" marL="0" rtl="0">
              <a:spcBef>
                <a:spcPts val="0"/>
              </a:spcBef>
              <a:buNone/>
            </a:pPr>
            <a:r>
              <a:t/>
            </a:r>
            <a:endParaRPr/>
          </a:p>
          <a:p>
            <a:pPr indent="0" lvl="0" marL="0" rtl="0">
              <a:spcBef>
                <a:spcPts val="0"/>
              </a:spcBef>
              <a:buNone/>
            </a:pPr>
            <a:r>
              <a:rPr lang="en"/>
              <a:t>The project’s goal is to provide Open Educational Resources with a primary goal to provide students and instructors with an all-in-one online learning environment. The main goal of BoxSand is to improve student performance by providing access to free and open source resources all in one location.</a:t>
            </a:r>
          </a:p>
          <a:p>
            <a:pPr indent="0" lvl="0" marL="0" rtl="0">
              <a:spcBef>
                <a:spcPts val="0"/>
              </a:spcBef>
              <a:buNone/>
            </a:pPr>
            <a:r>
              <a:t/>
            </a:r>
            <a:endParaRPr/>
          </a:p>
          <a:p>
            <a:pPr indent="0" lvl="0" marL="0" rtl="0">
              <a:spcBef>
                <a:spcPts val="0"/>
              </a:spcBef>
              <a:buNone/>
            </a:pPr>
            <a:r>
              <a:rPr lang="en"/>
              <a:t>This includes links to</a:t>
            </a:r>
          </a:p>
          <a:p>
            <a:pPr indent="-298450" lvl="0" marL="457200" rtl="0">
              <a:spcBef>
                <a:spcPts val="0"/>
              </a:spcBef>
              <a:spcAft>
                <a:spcPts val="0"/>
              </a:spcAft>
              <a:buSzPts val="1100"/>
              <a:buChar char="-"/>
            </a:pPr>
            <a:r>
              <a:rPr lang="en"/>
              <a:t>*Click* lector videos</a:t>
            </a:r>
          </a:p>
          <a:p>
            <a:pPr indent="-298450" lvl="0" marL="457200" rtl="0">
              <a:spcBef>
                <a:spcPts val="0"/>
              </a:spcBef>
              <a:spcAft>
                <a:spcPts val="0"/>
              </a:spcAft>
              <a:buSzPts val="1100"/>
              <a:buChar char="-"/>
            </a:pPr>
            <a:r>
              <a:rPr lang="en"/>
              <a:t>*Click* </a:t>
            </a:r>
            <a:r>
              <a:rPr lang="en"/>
              <a:t>homework and practice problems</a:t>
            </a:r>
          </a:p>
          <a:p>
            <a:pPr indent="-298450" lvl="0" marL="457200" rtl="0">
              <a:spcBef>
                <a:spcPts val="0"/>
              </a:spcBef>
              <a:buSzPts val="1100"/>
              <a:buChar char="-"/>
            </a:pPr>
            <a:r>
              <a:rPr lang="en"/>
              <a:t>*Click* </a:t>
            </a:r>
            <a:r>
              <a:rPr lang="en"/>
              <a:t>Simulations</a:t>
            </a:r>
          </a:p>
          <a:p>
            <a:pPr indent="-298450" lvl="0" marL="457200" rtl="0">
              <a:spcBef>
                <a:spcPts val="0"/>
              </a:spcBef>
              <a:spcAft>
                <a:spcPts val="0"/>
              </a:spcAft>
              <a:buSzPts val="1100"/>
              <a:buChar char="-"/>
            </a:pPr>
            <a:r>
              <a:rPr lang="en"/>
              <a:t>*Click* </a:t>
            </a:r>
            <a:r>
              <a:rPr lang="en"/>
              <a:t>open source textbooks</a:t>
            </a:r>
          </a:p>
          <a:p>
            <a:pPr indent="-298450" lvl="0" marL="457200" rtl="0">
              <a:spcBef>
                <a:spcPts val="0"/>
              </a:spcBef>
              <a:spcAft>
                <a:spcPts val="0"/>
              </a:spcAft>
              <a:buSzPts val="1100"/>
              <a:buChar char="-"/>
            </a:pPr>
            <a:r>
              <a:rPr lang="en"/>
              <a:t>*Click* </a:t>
            </a:r>
            <a:r>
              <a:rPr lang="en"/>
              <a:t>Other potentially usefull educational websites</a:t>
            </a:r>
          </a:p>
          <a:p>
            <a:pPr indent="-298450" lvl="0" marL="457200" rtl="0">
              <a:spcBef>
                <a:spcPts val="0"/>
              </a:spcBef>
              <a:buSzPts val="1100"/>
              <a:buChar char="-"/>
            </a:pPr>
            <a:r>
              <a:rPr lang="en"/>
              <a:t>and more.</a:t>
            </a:r>
          </a:p>
          <a:p>
            <a:pPr indent="0" lvl="0" marL="0" rtl="0">
              <a:spcBef>
                <a:spcPts val="0"/>
              </a:spcBef>
              <a:buNone/>
            </a:pPr>
            <a:r>
              <a:t/>
            </a:r>
            <a:endParaRPr/>
          </a:p>
          <a:p>
            <a:pPr indent="0" lvl="0" marL="0" rtl="0">
              <a:spcBef>
                <a:spcPts val="0"/>
              </a:spcBef>
              <a:buNone/>
            </a:pPr>
            <a:r>
              <a:rPr lang="en"/>
              <a:t>Project BoxSand aims to engage students and provide them with feedback while using the student's interaction with the site to track success and improve content.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Since this is the first large-scale overhaul of the BoxSand project, there will be several cycles of the project that will be spread out over several years and different development teams. This development team and this cycle will mainly focus on developing long-term and overarching development goals and procedures for future project development. Additionally, this development team will also create an initial proof of concept for site functionality demonstration and future feature integration</a:t>
            </a:r>
          </a:p>
          <a:p>
            <a:pPr indent="0" lvl="0" marL="0">
              <a:spcBef>
                <a:spcPts val="0"/>
              </a:spcBef>
              <a:buNone/>
            </a:pPr>
            <a:r>
              <a:t/>
            </a:r>
            <a:endParaRPr/>
          </a:p>
          <a:p>
            <a:pPr indent="0" lvl="0" marL="0">
              <a:spcBef>
                <a:spcPts val="0"/>
              </a:spcBef>
              <a:buNone/>
            </a:pPr>
            <a:r>
              <a:rPr lang="en"/>
              <a:t>This first iteration of the project will be successfully completed when the following criteria are met: </a:t>
            </a:r>
          </a:p>
          <a:p>
            <a:pPr indent="0" lvl="0" marL="0">
              <a:spcBef>
                <a:spcPts val="0"/>
              </a:spcBef>
              <a:buNone/>
            </a:pPr>
            <a:r>
              <a:rPr lang="en"/>
              <a:t>1) *Click* The website that will be developed must provide access to the OpenStax Physics textbook within the site itself. The Instructor must also be able to assign reading homework from the textbook for students within a course</a:t>
            </a:r>
          </a:p>
          <a:p>
            <a:pPr indent="0" lvl="0" marL="0">
              <a:spcBef>
                <a:spcPts val="0"/>
              </a:spcBef>
              <a:buNone/>
            </a:pPr>
            <a:r>
              <a:rPr lang="en"/>
              <a:t>2) *Click* Provide a homework system within the site that allows an instructor of a course to provide questions with answers, Assign a value to the question and, assign a group of questions or a single question as an assignment to a course. </a:t>
            </a:r>
          </a:p>
          <a:p>
            <a:pPr indent="0" lvl="0" marL="0">
              <a:spcBef>
                <a:spcPts val="0"/>
              </a:spcBef>
              <a:buNone/>
            </a:pPr>
            <a:r>
              <a:rPr lang="en"/>
              <a:t>3) *Click* Provides a way for students to complete the assigned homework and reading.</a:t>
            </a:r>
          </a:p>
          <a:p>
            <a:pPr indent="0" lvl="0" marL="0" rtl="0">
              <a:spcBef>
                <a:spcPts val="0"/>
              </a:spcBef>
              <a:buNone/>
            </a:pPr>
            <a:r>
              <a:rPr lang="en"/>
              <a:t>4) *Click* An instructor must be able to generate a downloadable gradebook of student scores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As of the end of our first term on the project, we have been able to develop a plan for how we plan to implement the project. To begin, we meet with Dr Walsh and discussed with him his vision of the project. From this we developed a list of requirements that we would need to complete by the end of the year as well as some stretch goals that we could complete if we found the time. From this point we </a:t>
            </a:r>
            <a:r>
              <a:rPr lang="en"/>
              <a:t>began</a:t>
            </a:r>
            <a:r>
              <a:rPr lang="en"/>
              <a:t> to research routes we could take to complete the project. This includes development strategies and the </a:t>
            </a:r>
            <a:r>
              <a:rPr lang="en"/>
              <a:t>technologies</a:t>
            </a:r>
            <a:r>
              <a:rPr lang="en"/>
              <a:t> we might need to use. Once we felt comfortable with the information we had gathered we </a:t>
            </a:r>
            <a:r>
              <a:rPr lang="en"/>
              <a:t>began</a:t>
            </a:r>
            <a:r>
              <a:rPr lang="en"/>
              <a:t> to develop a plan as to how to carry out the project.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Throughout this project we have come across three main issues. </a:t>
            </a:r>
          </a:p>
          <a:p>
            <a:pPr indent="0" lvl="0" marL="0">
              <a:spcBef>
                <a:spcPts val="0"/>
              </a:spcBef>
              <a:buNone/>
            </a:pPr>
            <a:r>
              <a:t/>
            </a:r>
            <a:endParaRPr/>
          </a:p>
          <a:p>
            <a:pPr indent="0" lvl="0" marL="0">
              <a:spcBef>
                <a:spcPts val="0"/>
              </a:spcBef>
              <a:buNone/>
            </a:pPr>
            <a:r>
              <a:rPr lang="en"/>
              <a:t>*Click* The first being what we are </a:t>
            </a:r>
            <a:r>
              <a:rPr lang="en"/>
              <a:t>referring</a:t>
            </a:r>
            <a:r>
              <a:rPr lang="en"/>
              <a:t> to as the Money M</a:t>
            </a:r>
            <a:r>
              <a:rPr lang="en"/>
              <a:t>otivator</a:t>
            </a:r>
            <a:r>
              <a:rPr lang="en"/>
              <a:t> Issue. Any time you try and take something that costs money and make it free, people generally are not very willing to </a:t>
            </a:r>
            <a:r>
              <a:rPr lang="en"/>
              <a:t>collaborate</a:t>
            </a:r>
            <a:r>
              <a:rPr lang="en"/>
              <a:t> with you. Since the current state of textbooks and online </a:t>
            </a:r>
            <a:r>
              <a:rPr lang="en"/>
              <a:t>homework</a:t>
            </a:r>
            <a:r>
              <a:rPr lang="en"/>
              <a:t> systems make a decent </a:t>
            </a:r>
            <a:r>
              <a:rPr lang="en"/>
              <a:t>profit</a:t>
            </a:r>
            <a:r>
              <a:rPr lang="en"/>
              <a:t> for those who are </a:t>
            </a:r>
            <a:r>
              <a:rPr lang="en"/>
              <a:t>working</a:t>
            </a:r>
            <a:r>
              <a:rPr lang="en"/>
              <a:t> on them, we have found that potential </a:t>
            </a:r>
            <a:r>
              <a:rPr lang="en"/>
              <a:t>collaborators</a:t>
            </a:r>
            <a:r>
              <a:rPr lang="en"/>
              <a:t> are less than eager to contribute to something that could </a:t>
            </a:r>
            <a:r>
              <a:rPr lang="en"/>
              <a:t>lose</a:t>
            </a:r>
            <a:r>
              <a:rPr lang="en"/>
              <a:t> them </a:t>
            </a:r>
            <a:r>
              <a:rPr lang="en"/>
              <a:t>money</a:t>
            </a:r>
            <a:r>
              <a:rPr lang="en"/>
              <a:t> in the end.</a:t>
            </a:r>
          </a:p>
          <a:p>
            <a:pPr indent="0" lvl="0" marL="0">
              <a:spcBef>
                <a:spcPts val="0"/>
              </a:spcBef>
              <a:buNone/>
            </a:pPr>
            <a:r>
              <a:t/>
            </a:r>
            <a:endParaRPr/>
          </a:p>
          <a:p>
            <a:pPr indent="0" lvl="0" marL="0">
              <a:spcBef>
                <a:spcPts val="0"/>
              </a:spcBef>
              <a:buNone/>
            </a:pPr>
            <a:r>
              <a:rPr lang="en"/>
              <a:t>* Click* </a:t>
            </a:r>
            <a:r>
              <a:rPr lang="en"/>
              <a:t>The next issue we are facing is what we are </a:t>
            </a:r>
            <a:r>
              <a:rPr lang="en"/>
              <a:t>referring</a:t>
            </a:r>
            <a:r>
              <a:rPr lang="en"/>
              <a:t> to as the </a:t>
            </a:r>
            <a:r>
              <a:rPr lang="en"/>
              <a:t>Bureaucratic</a:t>
            </a:r>
            <a:r>
              <a:rPr lang="en"/>
              <a:t> Approval Systems. Since we are developing a product for the use of Oregon State Students, we have to get a lot of approval from several different </a:t>
            </a:r>
            <a:r>
              <a:rPr lang="en"/>
              <a:t>entities</a:t>
            </a:r>
            <a:r>
              <a:rPr lang="en"/>
              <a:t> </a:t>
            </a:r>
            <a:r>
              <a:rPr lang="en"/>
              <a:t>in order</a:t>
            </a:r>
            <a:r>
              <a:rPr lang="en"/>
              <a:t> for our project to be allowed in the school </a:t>
            </a:r>
            <a:r>
              <a:rPr lang="en"/>
              <a:t>curriculum</a:t>
            </a:r>
            <a:r>
              <a:rPr lang="en"/>
              <a:t>. While this problem is mainly on the </a:t>
            </a:r>
            <a:r>
              <a:rPr lang="en"/>
              <a:t>shoulders</a:t>
            </a:r>
            <a:r>
              <a:rPr lang="en"/>
              <a:t> of our client, we also have to make sure that nothing we produce will cause </a:t>
            </a:r>
            <a:r>
              <a:rPr lang="en"/>
              <a:t>disapproval</a:t>
            </a:r>
            <a:r>
              <a:rPr lang="en"/>
              <a:t> by any one of these </a:t>
            </a:r>
            <a:r>
              <a:rPr lang="en"/>
              <a:t>groups</a:t>
            </a:r>
            <a:r>
              <a:rPr lang="en"/>
              <a:t>.</a:t>
            </a:r>
          </a:p>
          <a:p>
            <a:pPr indent="0" lvl="0" marL="0" rtl="0">
              <a:spcBef>
                <a:spcPts val="0"/>
              </a:spcBef>
              <a:buNone/>
            </a:pPr>
            <a:r>
              <a:t/>
            </a:r>
            <a:endParaRPr/>
          </a:p>
          <a:p>
            <a:pPr indent="0" lvl="0" marL="0">
              <a:spcBef>
                <a:spcPts val="0"/>
              </a:spcBef>
              <a:buNone/>
            </a:pPr>
            <a:r>
              <a:rPr lang="en"/>
              <a:t>*Click* </a:t>
            </a:r>
            <a:r>
              <a:rPr lang="en"/>
              <a:t>The final issue we are facing is the partnership issues between both us and our potential partners OpenStax and our potential partners Canvas. While both groups appear to be interested in gaining from us, there are different concerns with working with each. The concern of Canvas is the </a:t>
            </a:r>
            <a:r>
              <a:rPr lang="en"/>
              <a:t>generalized</a:t>
            </a:r>
            <a:r>
              <a:rPr lang="en"/>
              <a:t> dislike of the way Canvas </a:t>
            </a:r>
            <a:r>
              <a:rPr lang="en"/>
              <a:t>works as</a:t>
            </a:r>
            <a:r>
              <a:rPr lang="en"/>
              <a:t> well as a lack of </a:t>
            </a:r>
            <a:r>
              <a:rPr lang="en"/>
              <a:t>resources</a:t>
            </a:r>
            <a:r>
              <a:rPr lang="en"/>
              <a:t> to learn more about how to connect our system to the system that Canvas has. The concern of OpenStax is that they seem to be interesting in changing from being open </a:t>
            </a:r>
            <a:r>
              <a:rPr lang="en"/>
              <a:t>source</a:t>
            </a:r>
            <a:r>
              <a:rPr lang="en"/>
              <a:t> to becoming a paid product and therefore less </a:t>
            </a:r>
            <a:r>
              <a:rPr lang="en"/>
              <a:t>interested</a:t>
            </a:r>
            <a:r>
              <a:rPr lang="en"/>
              <a:t> in investing in open </a:t>
            </a:r>
            <a:r>
              <a:rPr lang="en"/>
              <a:t>source</a:t>
            </a:r>
            <a:r>
              <a:rPr lang="en"/>
              <a:t> projects. </a:t>
            </a:r>
            <a:r>
              <a:rPr lang="en"/>
              <a:t>Although</a:t>
            </a:r>
            <a:r>
              <a:rPr lang="en"/>
              <a:t> this has not been confirmed, the meetings we have had with them have left us </a:t>
            </a:r>
            <a:r>
              <a:rPr lang="en"/>
              <a:t>nervous</a:t>
            </a:r>
            <a:r>
              <a:rPr lang="en"/>
              <a:t> and questioning.</a:t>
            </a:r>
          </a:p>
          <a:p>
            <a:pPr indent="0" lvl="0" marL="0">
              <a:spcBef>
                <a:spcPts val="0"/>
              </a:spcBef>
              <a:buNone/>
            </a:pPr>
            <a:r>
              <a:t/>
            </a:r>
            <a:endParaRPr/>
          </a:p>
          <a:p>
            <a:pPr indent="0" lvl="0" marL="0" rtl="0">
              <a:spcBef>
                <a:spcPts val="0"/>
              </a:spcBef>
              <a:buNone/>
            </a:pPr>
            <a:r>
              <a:rPr lang="en"/>
              <a:t>In order to overcome these pitfalls, we have had to learn how to better rephrase our design goals so that they focus more on the benefits to the students and less on the fact that free online homework means none will be paying for online homework anymore. We have also learned how to come to outside meeting better prepared with questions and proof of concept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Over these past ten weeks we have become a lot more comfortable and familiar with our project as well as each other and our client Dr. Walsh. We have been able to establish the goals and </a:t>
            </a:r>
            <a:r>
              <a:rPr lang="en"/>
              <a:t>requirements</a:t>
            </a:r>
            <a:r>
              <a:rPr lang="en"/>
              <a:t> of the project and get a better understanding of what all needs to be done and what could be done. </a:t>
            </a:r>
          </a:p>
          <a:p>
            <a:pPr indent="0" lvl="0" marL="0">
              <a:spcBef>
                <a:spcPts val="0"/>
              </a:spcBef>
              <a:buNone/>
            </a:pPr>
            <a:r>
              <a:t/>
            </a:r>
            <a:endParaRPr/>
          </a:p>
          <a:p>
            <a:pPr indent="0" lvl="0" marL="0">
              <a:spcBef>
                <a:spcPts val="0"/>
              </a:spcBef>
              <a:buNone/>
            </a:pPr>
            <a:r>
              <a:rPr lang="en"/>
              <a:t>Moving forward, we will need to decide on if we want to go the canvas route or if we want to stay with our initial plan of partnering with OpenStax. If we partner with Canvas we will need to make </a:t>
            </a:r>
            <a:r>
              <a:rPr lang="en"/>
              <a:t>revisions</a:t>
            </a:r>
            <a:r>
              <a:rPr lang="en"/>
              <a:t> to our requirements document and our design document because it will change what tools we have at our </a:t>
            </a:r>
            <a:r>
              <a:rPr lang="en"/>
              <a:t>disposal</a:t>
            </a:r>
            <a:r>
              <a:rPr lang="en"/>
              <a:t>.</a:t>
            </a:r>
          </a:p>
          <a:p>
            <a:pPr indent="0" lvl="0" marL="0">
              <a:spcBef>
                <a:spcPts val="0"/>
              </a:spcBef>
              <a:buNone/>
            </a:pPr>
            <a:r>
              <a:t/>
            </a:r>
            <a:endParaRPr/>
          </a:p>
          <a:p>
            <a:pPr indent="0" lvl="0" marL="0" rtl="0">
              <a:spcBef>
                <a:spcPts val="0"/>
              </a:spcBef>
              <a:buNone/>
            </a:pPr>
            <a:r>
              <a:rPr lang="en"/>
              <a:t>Next term, we plan to set up our work </a:t>
            </a:r>
            <a:r>
              <a:rPr lang="en"/>
              <a:t>environment and get a basic version of the site working. This includes creating the login capabilities and create two different types of users, instructor vrs student, </a:t>
            </a:r>
            <a:r>
              <a:rPr lang="en"/>
              <a:t> where the </a:t>
            </a:r>
            <a:r>
              <a:rPr lang="en"/>
              <a:t>instructor</a:t>
            </a:r>
            <a:r>
              <a:rPr lang="en"/>
              <a:t> type user can create and assign homework and reading and the student type user can complete the homework and reading. Then once that is complete we can begin to look into our stretch goals.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4278300" y="2751163"/>
            <a:ext cx="587400" cy="0"/>
          </a:xfrm>
          <a:prstGeom prst="straightConnector1">
            <a:avLst/>
          </a:prstGeom>
          <a:noFill/>
          <a:ln cap="flat" cmpd="sng" w="76200">
            <a:solidFill>
              <a:schemeClr val="dk1"/>
            </a:solidFill>
            <a:prstDash val="solid"/>
            <a:round/>
            <a:headEnd len="med" w="med" type="none"/>
            <a:tailEnd len="med" w="med" type="none"/>
          </a:ln>
        </p:spPr>
      </p:cxnSp>
      <p:sp>
        <p:nvSpPr>
          <p:cNvPr id="11" name="Shape 11"/>
          <p:cNvSpPr txBox="1"/>
          <p:nvPr>
            <p:ph type="ctrTitle"/>
          </p:nvPr>
        </p:nvSpPr>
        <p:spPr>
          <a:xfrm>
            <a:off x="311700" y="595975"/>
            <a:ext cx="8520600" cy="1957800"/>
          </a:xfrm>
          <a:prstGeom prst="rect">
            <a:avLst/>
          </a:prstGeom>
        </p:spPr>
        <p:txBody>
          <a:bodyPr anchorCtr="0" anchor="b" bIns="91425" lIns="91425" rIns="91425" wrap="square" tIns="91425"/>
          <a:lstStyle>
            <a:lvl1pPr lvl="0" algn="ctr">
              <a:spcBef>
                <a:spcPts val="0"/>
              </a:spcBef>
              <a:buSzPts val="5400"/>
              <a:buNone/>
              <a:defRPr sz="5400"/>
            </a:lvl1pPr>
            <a:lvl2pPr lvl="1" algn="ctr">
              <a:spcBef>
                <a:spcPts val="0"/>
              </a:spcBef>
              <a:buSzPts val="5400"/>
              <a:buNone/>
              <a:defRPr sz="5400"/>
            </a:lvl2pPr>
            <a:lvl3pPr lvl="2" algn="ctr">
              <a:spcBef>
                <a:spcPts val="0"/>
              </a:spcBef>
              <a:buSzPts val="5400"/>
              <a:buNone/>
              <a:defRPr sz="5400"/>
            </a:lvl3pPr>
            <a:lvl4pPr lvl="3" algn="ctr">
              <a:spcBef>
                <a:spcPts val="0"/>
              </a:spcBef>
              <a:buSzPts val="5400"/>
              <a:buNone/>
              <a:defRPr sz="5400"/>
            </a:lvl4pPr>
            <a:lvl5pPr lvl="4" algn="ctr">
              <a:spcBef>
                <a:spcPts val="0"/>
              </a:spcBef>
              <a:buSzPts val="5400"/>
              <a:buNone/>
              <a:defRPr sz="5400"/>
            </a:lvl5pPr>
            <a:lvl6pPr lvl="5" algn="ctr">
              <a:spcBef>
                <a:spcPts val="0"/>
              </a:spcBef>
              <a:buSzPts val="5400"/>
              <a:buNone/>
              <a:defRPr sz="5400"/>
            </a:lvl6pPr>
            <a:lvl7pPr lvl="6" algn="ctr">
              <a:spcBef>
                <a:spcPts val="0"/>
              </a:spcBef>
              <a:buSzPts val="5400"/>
              <a:buNone/>
              <a:defRPr sz="5400"/>
            </a:lvl7pPr>
            <a:lvl8pPr lvl="7" algn="ctr">
              <a:spcBef>
                <a:spcPts val="0"/>
              </a:spcBef>
              <a:buSzPts val="5400"/>
              <a:buNone/>
              <a:defRPr sz="5400"/>
            </a:lvl8pPr>
            <a:lvl9pPr lvl="8" algn="ctr">
              <a:spcBef>
                <a:spcPts val="0"/>
              </a:spcBef>
              <a:buSzPts val="5400"/>
              <a:buNone/>
              <a:defRPr sz="5400"/>
            </a:lvl9pPr>
          </a:lstStyle>
          <a:p/>
        </p:txBody>
      </p:sp>
      <p:sp>
        <p:nvSpPr>
          <p:cNvPr id="12" name="Shape 12"/>
          <p:cNvSpPr txBox="1"/>
          <p:nvPr>
            <p:ph idx="1" type="subTitle"/>
          </p:nvPr>
        </p:nvSpPr>
        <p:spPr>
          <a:xfrm>
            <a:off x="311700" y="3165823"/>
            <a:ext cx="8520600" cy="733500"/>
          </a:xfrm>
          <a:prstGeom prst="rect">
            <a:avLst/>
          </a:prstGeom>
        </p:spPr>
        <p:txBody>
          <a:bodyPr anchorCtr="0" anchor="t" bIns="91425" lIns="91425"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167925"/>
            <a:ext cx="8520600" cy="1980000"/>
          </a:xfrm>
          <a:prstGeom prst="rect">
            <a:avLst/>
          </a:prstGeom>
        </p:spPr>
        <p:txBody>
          <a:bodyPr anchorCtr="0" anchor="ctr" bIns="91425" lIns="91425" rIns="91425" wrap="square" tIns="91425"/>
          <a:lstStyle>
            <a:lvl1pPr lvl="0" algn="ctr">
              <a:spcBef>
                <a:spcPts val="0"/>
              </a:spcBef>
              <a:buClr>
                <a:schemeClr val="dk1"/>
              </a:buClr>
              <a:buSzPts val="11000"/>
              <a:buNone/>
              <a:defRPr sz="11000">
                <a:solidFill>
                  <a:schemeClr val="dk1"/>
                </a:solidFill>
              </a:defRPr>
            </a:lvl1pPr>
            <a:lvl2pPr lvl="1" algn="ctr">
              <a:spcBef>
                <a:spcPts val="0"/>
              </a:spcBef>
              <a:buClr>
                <a:schemeClr val="dk1"/>
              </a:buClr>
              <a:buSzPts val="11000"/>
              <a:buNone/>
              <a:defRPr sz="11000">
                <a:solidFill>
                  <a:schemeClr val="dk1"/>
                </a:solidFill>
              </a:defRPr>
            </a:lvl2pPr>
            <a:lvl3pPr lvl="2" algn="ctr">
              <a:spcBef>
                <a:spcPts val="0"/>
              </a:spcBef>
              <a:buClr>
                <a:schemeClr val="dk1"/>
              </a:buClr>
              <a:buSzPts val="11000"/>
              <a:buNone/>
              <a:defRPr sz="11000">
                <a:solidFill>
                  <a:schemeClr val="dk1"/>
                </a:solidFill>
              </a:defRPr>
            </a:lvl3pPr>
            <a:lvl4pPr lvl="3" algn="ctr">
              <a:spcBef>
                <a:spcPts val="0"/>
              </a:spcBef>
              <a:buClr>
                <a:schemeClr val="dk1"/>
              </a:buClr>
              <a:buSzPts val="11000"/>
              <a:buNone/>
              <a:defRPr sz="11000">
                <a:solidFill>
                  <a:schemeClr val="dk1"/>
                </a:solidFill>
              </a:defRPr>
            </a:lvl4pPr>
            <a:lvl5pPr lvl="4" algn="ctr">
              <a:spcBef>
                <a:spcPts val="0"/>
              </a:spcBef>
              <a:buClr>
                <a:schemeClr val="dk1"/>
              </a:buClr>
              <a:buSzPts val="11000"/>
              <a:buNone/>
              <a:defRPr sz="11000">
                <a:solidFill>
                  <a:schemeClr val="dk1"/>
                </a:solidFill>
              </a:defRPr>
            </a:lvl5pPr>
            <a:lvl6pPr lvl="5" algn="ctr">
              <a:spcBef>
                <a:spcPts val="0"/>
              </a:spcBef>
              <a:buClr>
                <a:schemeClr val="dk1"/>
              </a:buClr>
              <a:buSzPts val="11000"/>
              <a:buNone/>
              <a:defRPr sz="11000">
                <a:solidFill>
                  <a:schemeClr val="dk1"/>
                </a:solidFill>
              </a:defRPr>
            </a:lvl6pPr>
            <a:lvl7pPr lvl="6" algn="ctr">
              <a:spcBef>
                <a:spcPts val="0"/>
              </a:spcBef>
              <a:buClr>
                <a:schemeClr val="dk1"/>
              </a:buClr>
              <a:buSzPts val="11000"/>
              <a:buNone/>
              <a:defRPr sz="11000">
                <a:solidFill>
                  <a:schemeClr val="dk1"/>
                </a:solidFill>
              </a:defRPr>
            </a:lvl7pPr>
            <a:lvl8pPr lvl="7" algn="ctr">
              <a:spcBef>
                <a:spcPts val="0"/>
              </a:spcBef>
              <a:buClr>
                <a:schemeClr val="dk1"/>
              </a:buClr>
              <a:buSzPts val="11000"/>
              <a:buNone/>
              <a:defRPr sz="11000">
                <a:solidFill>
                  <a:schemeClr val="dk1"/>
                </a:solidFill>
              </a:defRPr>
            </a:lvl8pPr>
            <a:lvl9pPr lvl="8" algn="ctr">
              <a:spcBef>
                <a:spcPts val="0"/>
              </a:spcBef>
              <a:buClr>
                <a:schemeClr val="dk1"/>
              </a:buClr>
              <a:buSzPts val="11000"/>
              <a:buNone/>
              <a:defRPr sz="11000">
                <a:solidFill>
                  <a:schemeClr val="dk1"/>
                </a:solidFill>
              </a:defRPr>
            </a:lvl9pPr>
          </a:lstStyle>
          <a:p/>
        </p:txBody>
      </p:sp>
      <p:sp>
        <p:nvSpPr>
          <p:cNvPr id="48" name="Shape 48"/>
          <p:cNvSpPr txBox="1"/>
          <p:nvPr>
            <p:ph idx="1" type="body"/>
          </p:nvPr>
        </p:nvSpPr>
        <p:spPr>
          <a:xfrm>
            <a:off x="311700" y="3224250"/>
            <a:ext cx="8520600" cy="10716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311700" y="2480550"/>
            <a:ext cx="8114400" cy="2445900"/>
          </a:xfrm>
          <a:prstGeom prst="rect">
            <a:avLst/>
          </a:prstGeom>
        </p:spPr>
        <p:txBody>
          <a:bodyPr anchorCtr="0" anchor="b" bIns="91425" lIns="91425" rIns="91425" wrap="square" tIns="91425"/>
          <a:lstStyle>
            <a:lvl1pPr lvl="0">
              <a:spcBef>
                <a:spcPts val="0"/>
              </a:spcBef>
              <a:buClr>
                <a:schemeClr val="lt1"/>
              </a:buClr>
              <a:buSzPts val="6800"/>
              <a:buNone/>
              <a:defRPr sz="6800">
                <a:solidFill>
                  <a:schemeClr val="lt1"/>
                </a:solidFill>
              </a:defRPr>
            </a:lvl1pPr>
            <a:lvl2pPr lvl="1">
              <a:spcBef>
                <a:spcPts val="0"/>
              </a:spcBef>
              <a:buClr>
                <a:schemeClr val="lt1"/>
              </a:buClr>
              <a:buSzPts val="6800"/>
              <a:buNone/>
              <a:defRPr sz="6800">
                <a:solidFill>
                  <a:schemeClr val="lt1"/>
                </a:solidFill>
              </a:defRPr>
            </a:lvl2pPr>
            <a:lvl3pPr lvl="2">
              <a:spcBef>
                <a:spcPts val="0"/>
              </a:spcBef>
              <a:buClr>
                <a:schemeClr val="lt1"/>
              </a:buClr>
              <a:buSzPts val="6800"/>
              <a:buNone/>
              <a:defRPr sz="6800">
                <a:solidFill>
                  <a:schemeClr val="lt1"/>
                </a:solidFill>
              </a:defRPr>
            </a:lvl3pPr>
            <a:lvl4pPr lvl="3">
              <a:spcBef>
                <a:spcPts val="0"/>
              </a:spcBef>
              <a:buClr>
                <a:schemeClr val="lt1"/>
              </a:buClr>
              <a:buSzPts val="6800"/>
              <a:buNone/>
              <a:defRPr sz="6800">
                <a:solidFill>
                  <a:schemeClr val="lt1"/>
                </a:solidFill>
              </a:defRPr>
            </a:lvl4pPr>
            <a:lvl5pPr lvl="4">
              <a:spcBef>
                <a:spcPts val="0"/>
              </a:spcBef>
              <a:buClr>
                <a:schemeClr val="lt1"/>
              </a:buClr>
              <a:buSzPts val="6800"/>
              <a:buNone/>
              <a:defRPr sz="6800">
                <a:solidFill>
                  <a:schemeClr val="lt1"/>
                </a:solidFill>
              </a:defRPr>
            </a:lvl5pPr>
            <a:lvl6pPr lvl="5">
              <a:spcBef>
                <a:spcPts val="0"/>
              </a:spcBef>
              <a:buClr>
                <a:schemeClr val="lt1"/>
              </a:buClr>
              <a:buSzPts val="6800"/>
              <a:buNone/>
              <a:defRPr sz="6800">
                <a:solidFill>
                  <a:schemeClr val="lt1"/>
                </a:solidFill>
              </a:defRPr>
            </a:lvl6pPr>
            <a:lvl7pPr lvl="6">
              <a:spcBef>
                <a:spcPts val="0"/>
              </a:spcBef>
              <a:buClr>
                <a:schemeClr val="lt1"/>
              </a:buClr>
              <a:buSzPts val="6800"/>
              <a:buNone/>
              <a:defRPr sz="6800">
                <a:solidFill>
                  <a:schemeClr val="lt1"/>
                </a:solidFill>
              </a:defRPr>
            </a:lvl7pPr>
            <a:lvl8pPr lvl="7">
              <a:spcBef>
                <a:spcPts val="0"/>
              </a:spcBef>
              <a:buClr>
                <a:schemeClr val="lt1"/>
              </a:buClr>
              <a:buSzPts val="6800"/>
              <a:buNone/>
              <a:defRPr sz="6800">
                <a:solidFill>
                  <a:schemeClr val="lt1"/>
                </a:solidFill>
              </a:defRPr>
            </a:lvl8pPr>
            <a:lvl9pPr lvl="8">
              <a:spcBef>
                <a:spcPts val="0"/>
              </a:spcBef>
              <a:buClr>
                <a:schemeClr val="lt1"/>
              </a:buClr>
              <a:buSzPts val="6800"/>
              <a:buNone/>
              <a:defRPr sz="6800">
                <a:solidFill>
                  <a:schemeClr val="lt1"/>
                </a:solidFill>
              </a:defRPr>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19" name="Shape 19"/>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6318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1" name="Shape 31"/>
          <p:cNvSpPr txBox="1"/>
          <p:nvPr>
            <p:ph idx="1" type="body"/>
          </p:nvPr>
        </p:nvSpPr>
        <p:spPr>
          <a:xfrm>
            <a:off x="311700" y="1490875"/>
            <a:ext cx="2808000" cy="30780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83800" cy="4090800"/>
          </a:xfrm>
          <a:prstGeom prst="rect">
            <a:avLst/>
          </a:prstGeom>
        </p:spPr>
        <p:txBody>
          <a:bodyPr anchorCtr="0" anchor="ctr" bIns="91425" lIns="91425" rIns="91425" wrap="square" tIns="91425"/>
          <a:lstStyle>
            <a:lvl1pPr lvl="0">
              <a:spcBef>
                <a:spcPts val="0"/>
              </a:spcBef>
              <a:buClr>
                <a:schemeClr val="lt1"/>
              </a:buClr>
              <a:buSzPts val="4800"/>
              <a:buNone/>
              <a:defRPr sz="4800">
                <a:solidFill>
                  <a:schemeClr val="lt1"/>
                </a:solidFill>
              </a:defRPr>
            </a:lvl1pPr>
            <a:lvl2pPr lvl="1">
              <a:spcBef>
                <a:spcPts val="0"/>
              </a:spcBef>
              <a:buClr>
                <a:schemeClr val="lt1"/>
              </a:buClr>
              <a:buSzPts val="4800"/>
              <a:buNone/>
              <a:defRPr sz="4800">
                <a:solidFill>
                  <a:schemeClr val="lt1"/>
                </a:solidFill>
              </a:defRPr>
            </a:lvl2pPr>
            <a:lvl3pPr lvl="2">
              <a:spcBef>
                <a:spcPts val="0"/>
              </a:spcBef>
              <a:buClr>
                <a:schemeClr val="lt1"/>
              </a:buClr>
              <a:buSzPts val="4800"/>
              <a:buNone/>
              <a:defRPr sz="4800">
                <a:solidFill>
                  <a:schemeClr val="lt1"/>
                </a:solidFill>
              </a:defRPr>
            </a:lvl3pPr>
            <a:lvl4pPr lvl="3">
              <a:spcBef>
                <a:spcPts val="0"/>
              </a:spcBef>
              <a:buClr>
                <a:schemeClr val="lt1"/>
              </a:buClr>
              <a:buSzPts val="4800"/>
              <a:buNone/>
              <a:defRPr sz="4800">
                <a:solidFill>
                  <a:schemeClr val="lt1"/>
                </a:solidFill>
              </a:defRPr>
            </a:lvl4pPr>
            <a:lvl5pPr lvl="4">
              <a:spcBef>
                <a:spcPts val="0"/>
              </a:spcBef>
              <a:buClr>
                <a:schemeClr val="lt1"/>
              </a:buClr>
              <a:buSzPts val="4800"/>
              <a:buNone/>
              <a:defRPr sz="4800">
                <a:solidFill>
                  <a:schemeClr val="lt1"/>
                </a:solidFill>
              </a:defRPr>
            </a:lvl5pPr>
            <a:lvl6pPr lvl="5">
              <a:spcBef>
                <a:spcPts val="0"/>
              </a:spcBef>
              <a:buClr>
                <a:schemeClr val="lt1"/>
              </a:buClr>
              <a:buSzPts val="4800"/>
              <a:buNone/>
              <a:defRPr sz="4800">
                <a:solidFill>
                  <a:schemeClr val="lt1"/>
                </a:solidFill>
              </a:defRPr>
            </a:lvl6pPr>
            <a:lvl7pPr lvl="6">
              <a:spcBef>
                <a:spcPts val="0"/>
              </a:spcBef>
              <a:buClr>
                <a:schemeClr val="lt1"/>
              </a:buClr>
              <a:buSzPts val="4800"/>
              <a:buNone/>
              <a:defRPr sz="4800">
                <a:solidFill>
                  <a:schemeClr val="lt1"/>
                </a:solidFill>
              </a:defRPr>
            </a:lvl7pPr>
            <a:lvl8pPr lvl="7">
              <a:spcBef>
                <a:spcPts val="0"/>
              </a:spcBef>
              <a:buClr>
                <a:schemeClr val="lt1"/>
              </a:buClr>
              <a:buSzPts val="4800"/>
              <a:buNone/>
              <a:defRPr sz="4800">
                <a:solidFill>
                  <a:schemeClr val="lt1"/>
                </a:solidFill>
              </a:defRPr>
            </a:lvl8pPr>
            <a:lvl9pPr lvl="8">
              <a:spcBef>
                <a:spcPts val="0"/>
              </a:spcBef>
              <a:buClr>
                <a:schemeClr val="lt1"/>
              </a:buClr>
              <a:buSzPts val="4800"/>
              <a:buNone/>
              <a:defRPr sz="4800">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100"/>
            <a:ext cx="45720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39" name="Shape 39"/>
          <p:cNvSpPr txBox="1"/>
          <p:nvPr>
            <p:ph type="title"/>
          </p:nvPr>
        </p:nvSpPr>
        <p:spPr>
          <a:xfrm>
            <a:off x="265500" y="1375599"/>
            <a:ext cx="4045200" cy="1551900"/>
          </a:xfrm>
          <a:prstGeom prst="rect">
            <a:avLst/>
          </a:prstGeom>
        </p:spPr>
        <p:txBody>
          <a:bodyPr anchorCtr="0" anchor="b" bIns="91425" lIns="91425" rIns="91425" wrap="square" tIns="91425"/>
          <a:lstStyle>
            <a:lvl1pPr lvl="0" algn="ctr">
              <a:spcBef>
                <a:spcPts val="0"/>
              </a:spcBef>
              <a:buSzPts val="3800"/>
              <a:buNone/>
              <a:defRPr sz="3800"/>
            </a:lvl1pPr>
            <a:lvl2pPr lvl="1" algn="ctr">
              <a:spcBef>
                <a:spcPts val="0"/>
              </a:spcBef>
              <a:buSzPts val="3800"/>
              <a:buNone/>
              <a:defRPr sz="3800"/>
            </a:lvl2pPr>
            <a:lvl3pPr lvl="2" algn="ctr">
              <a:spcBef>
                <a:spcPts val="0"/>
              </a:spcBef>
              <a:buSzPts val="3800"/>
              <a:buNone/>
              <a:defRPr sz="3800"/>
            </a:lvl3pPr>
            <a:lvl4pPr lvl="3" algn="ctr">
              <a:spcBef>
                <a:spcPts val="0"/>
              </a:spcBef>
              <a:buSzPts val="3800"/>
              <a:buNone/>
              <a:defRPr sz="3800"/>
            </a:lvl4pPr>
            <a:lvl5pPr lvl="4" algn="ctr">
              <a:spcBef>
                <a:spcPts val="0"/>
              </a:spcBef>
              <a:buSzPts val="3800"/>
              <a:buNone/>
              <a:defRPr sz="3800"/>
            </a:lvl5pPr>
            <a:lvl6pPr lvl="5" algn="ctr">
              <a:spcBef>
                <a:spcPts val="0"/>
              </a:spcBef>
              <a:buSzPts val="3800"/>
              <a:buNone/>
              <a:defRPr sz="3800"/>
            </a:lvl6pPr>
            <a:lvl7pPr lvl="6" algn="ctr">
              <a:spcBef>
                <a:spcPts val="0"/>
              </a:spcBef>
              <a:buSzPts val="3800"/>
              <a:buNone/>
              <a:defRPr sz="3800"/>
            </a:lvl7pPr>
            <a:lvl8pPr lvl="7" algn="ctr">
              <a:spcBef>
                <a:spcPts val="0"/>
              </a:spcBef>
              <a:buSzPts val="3800"/>
              <a:buNone/>
              <a:defRPr sz="3800"/>
            </a:lvl8pPr>
            <a:lvl9pPr lvl="8" algn="ctr">
              <a:spcBef>
                <a:spcPts val="0"/>
              </a:spcBef>
              <a:buSzPts val="3800"/>
              <a:buNone/>
              <a:defRPr sz="3800"/>
            </a:lvl9pPr>
          </a:lstStyle>
          <a:p/>
        </p:txBody>
      </p:sp>
      <p:sp>
        <p:nvSpPr>
          <p:cNvPr id="40" name="Shape 40"/>
          <p:cNvSpPr txBox="1"/>
          <p:nvPr>
            <p:ph idx="1" type="subTitle"/>
          </p:nvPr>
        </p:nvSpPr>
        <p:spPr>
          <a:xfrm>
            <a:off x="265500" y="2981125"/>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42" name="Shape 4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37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lvl="1">
              <a:lnSpc>
                <a:spcPct val="115000"/>
              </a:lnSpc>
              <a:spcBef>
                <a:spcPts val="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2pPr>
            <a:lvl3pPr lvl="2">
              <a:lnSpc>
                <a:spcPct val="115000"/>
              </a:lnSpc>
              <a:spcBef>
                <a:spcPts val="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3pPr>
            <a:lvl4pPr lvl="3">
              <a:lnSpc>
                <a:spcPct val="115000"/>
              </a:lnSpc>
              <a:spcBef>
                <a:spcPts val="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4pPr>
            <a:lvl5pPr lvl="4">
              <a:lnSpc>
                <a:spcPct val="115000"/>
              </a:lnSpc>
              <a:spcBef>
                <a:spcPts val="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5pPr>
            <a:lvl6pPr lvl="5">
              <a:lnSpc>
                <a:spcPct val="115000"/>
              </a:lnSpc>
              <a:spcBef>
                <a:spcPts val="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6pPr>
            <a:lvl7pPr lvl="6">
              <a:lnSpc>
                <a:spcPct val="115000"/>
              </a:lnSpc>
              <a:spcBef>
                <a:spcPts val="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7pPr>
            <a:lvl8pPr lvl="7">
              <a:lnSpc>
                <a:spcPct val="115000"/>
              </a:lnSpc>
              <a:spcBef>
                <a:spcPts val="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8pPr>
            <a:lvl9pPr lvl="8">
              <a:lnSpc>
                <a:spcPct val="115000"/>
              </a:lnSpc>
              <a:spcBef>
                <a:spcPts val="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5" name="Shape 55"/>
        <p:cNvGrpSpPr/>
        <p:nvPr/>
      </p:nvGrpSpPr>
      <p:grpSpPr>
        <a:xfrm>
          <a:off x="0" y="0"/>
          <a:ext cx="0" cy="0"/>
          <a:chOff x="0" y="0"/>
          <a:chExt cx="0" cy="0"/>
        </a:xfrm>
      </p:grpSpPr>
      <p:sp>
        <p:nvSpPr>
          <p:cNvPr id="56" name="Shape 56"/>
          <p:cNvSpPr txBox="1"/>
          <p:nvPr>
            <p:ph idx="4294967295" type="ctrTitle"/>
          </p:nvPr>
        </p:nvSpPr>
        <p:spPr>
          <a:xfrm>
            <a:off x="311700" y="657650"/>
            <a:ext cx="8520600" cy="1242000"/>
          </a:xfrm>
          <a:prstGeom prst="rect">
            <a:avLst/>
          </a:prstGeom>
        </p:spPr>
        <p:txBody>
          <a:bodyPr anchorCtr="0" anchor="t" bIns="91425" lIns="91425" rIns="91425" wrap="square" tIns="91425">
            <a:noAutofit/>
          </a:bodyPr>
          <a:lstStyle/>
          <a:p>
            <a:pPr indent="0" lvl="0" marL="0" rtl="0" algn="ctr">
              <a:spcBef>
                <a:spcPts val="0"/>
              </a:spcBef>
              <a:buNone/>
            </a:pPr>
            <a:r>
              <a:rPr lang="en" sz="7200">
                <a:latin typeface="Source Serif Pro"/>
                <a:ea typeface="Source Serif Pro"/>
                <a:cs typeface="Source Serif Pro"/>
                <a:sym typeface="Source Serif Pro"/>
              </a:rPr>
              <a:t>Project BoxSand</a:t>
            </a:r>
          </a:p>
        </p:txBody>
      </p:sp>
      <p:sp>
        <p:nvSpPr>
          <p:cNvPr id="57" name="Shape 57"/>
          <p:cNvSpPr txBox="1"/>
          <p:nvPr>
            <p:ph idx="4294967295" type="subTitle"/>
          </p:nvPr>
        </p:nvSpPr>
        <p:spPr>
          <a:xfrm>
            <a:off x="456600" y="1795675"/>
            <a:ext cx="8230800" cy="1868700"/>
          </a:xfrm>
          <a:prstGeom prst="rect">
            <a:avLst/>
          </a:prstGeom>
        </p:spPr>
        <p:txBody>
          <a:bodyPr anchorCtr="0" anchor="t" bIns="91425" lIns="91425" rIns="91425" wrap="square" tIns="91425">
            <a:noAutofit/>
          </a:bodyPr>
          <a:lstStyle/>
          <a:p>
            <a:pPr indent="0" lvl="0" marL="0" rtl="0" algn="ctr">
              <a:spcBef>
                <a:spcPts val="0"/>
              </a:spcBef>
              <a:buNone/>
            </a:pPr>
            <a:r>
              <a:rPr lang="en" sz="2400">
                <a:solidFill>
                  <a:srgbClr val="FFFFFF"/>
                </a:solidFill>
                <a:latin typeface="Source Serif Pro"/>
                <a:ea typeface="Source Serif Pro"/>
                <a:cs typeface="Source Serif Pro"/>
                <a:sym typeface="Source Serif Pro"/>
              </a:rPr>
              <a:t>FOR </a:t>
            </a:r>
            <a:r>
              <a:rPr lang="en" sz="2400">
                <a:solidFill>
                  <a:schemeClr val="lt1"/>
                </a:solidFill>
                <a:latin typeface="Source Serif Pro"/>
                <a:ea typeface="Source Serif Pro"/>
                <a:cs typeface="Source Serif Pro"/>
                <a:sym typeface="Source Serif Pro"/>
              </a:rPr>
              <a:t>DR. KENNETH WALSH AT </a:t>
            </a:r>
            <a:r>
              <a:rPr lang="en" sz="2400">
                <a:solidFill>
                  <a:srgbClr val="FFFFFF"/>
                </a:solidFill>
                <a:latin typeface="Source Serif Pro"/>
                <a:ea typeface="Source Serif Pro"/>
                <a:cs typeface="Source Serif Pro"/>
                <a:sym typeface="Source Serif Pro"/>
              </a:rPr>
              <a:t>OREGON STATE UNIVERSITY DEPARTMENT OF PHYSICS</a:t>
            </a:r>
            <a:br>
              <a:rPr lang="en" sz="2400">
                <a:solidFill>
                  <a:srgbClr val="FFFFFF"/>
                </a:solidFill>
                <a:latin typeface="Source Serif Pro"/>
                <a:ea typeface="Source Serif Pro"/>
                <a:cs typeface="Source Serif Pro"/>
                <a:sym typeface="Source Serif Pro"/>
              </a:rPr>
            </a:br>
          </a:p>
          <a:p>
            <a:pPr indent="0" lvl="0" marL="0" rtl="0" algn="ctr">
              <a:spcBef>
                <a:spcPts val="0"/>
              </a:spcBef>
              <a:buNone/>
            </a:pPr>
            <a:r>
              <a:rPr lang="en" sz="2400">
                <a:solidFill>
                  <a:srgbClr val="FFFFFF"/>
                </a:solidFill>
                <a:latin typeface="Source Serif Pro"/>
                <a:ea typeface="Source Serif Pro"/>
                <a:cs typeface="Source Serif Pro"/>
                <a:sym typeface="Source Serif Pro"/>
              </a:rPr>
              <a:t>PREPARED BY GROUP 6</a:t>
            </a:r>
            <a:br>
              <a:rPr lang="en" sz="2400">
                <a:solidFill>
                  <a:srgbClr val="FFFFFF"/>
                </a:solidFill>
                <a:latin typeface="Source Serif Pro"/>
                <a:ea typeface="Source Serif Pro"/>
                <a:cs typeface="Source Serif Pro"/>
                <a:sym typeface="Source Serif Pro"/>
              </a:rPr>
            </a:br>
            <a:r>
              <a:rPr lang="en" sz="1800">
                <a:solidFill>
                  <a:srgbClr val="FFFFFF"/>
                </a:solidFill>
                <a:latin typeface="Source Serif Pro"/>
                <a:ea typeface="Source Serif Pro"/>
                <a:cs typeface="Source Serif Pro"/>
                <a:sym typeface="Source Serif Pro"/>
              </a:rPr>
              <a:t>MAX MOULDS</a:t>
            </a:r>
            <a:br>
              <a:rPr lang="en" sz="1800">
                <a:solidFill>
                  <a:srgbClr val="FFFFFF"/>
                </a:solidFill>
                <a:latin typeface="Source Serif Pro"/>
                <a:ea typeface="Source Serif Pro"/>
                <a:cs typeface="Source Serif Pro"/>
                <a:sym typeface="Source Serif Pro"/>
              </a:rPr>
            </a:br>
            <a:r>
              <a:rPr lang="en" sz="1800">
                <a:solidFill>
                  <a:srgbClr val="FFFFFF"/>
                </a:solidFill>
                <a:latin typeface="Source Serif Pro"/>
                <a:ea typeface="Source Serif Pro"/>
                <a:cs typeface="Source Serif Pro"/>
                <a:sym typeface="Source Serif Pro"/>
              </a:rPr>
              <a:t>SAM MOREY</a:t>
            </a:r>
            <a:br>
              <a:rPr lang="en" sz="1800">
                <a:solidFill>
                  <a:srgbClr val="FFFFFF"/>
                </a:solidFill>
                <a:latin typeface="Source Serif Pro"/>
                <a:ea typeface="Source Serif Pro"/>
                <a:cs typeface="Source Serif Pro"/>
                <a:sym typeface="Source Serif Pro"/>
              </a:rPr>
            </a:br>
            <a:r>
              <a:rPr lang="en" sz="1800">
                <a:solidFill>
                  <a:srgbClr val="FFFFFF"/>
                </a:solidFill>
                <a:latin typeface="Source Serif Pro"/>
                <a:ea typeface="Source Serif Pro"/>
                <a:cs typeface="Source Serif Pro"/>
                <a:sym typeface="Source Serif Pro"/>
              </a:rPr>
              <a:t>ANYA LEHMAN</a:t>
            </a:r>
          </a:p>
          <a:p>
            <a:pPr indent="0" lvl="0" marL="0" rtl="0" algn="ctr">
              <a:spcBef>
                <a:spcPts val="0"/>
              </a:spcBef>
              <a:buNone/>
            </a:pPr>
            <a:r>
              <a:rPr lang="en" sz="1200">
                <a:solidFill>
                  <a:srgbClr val="B7B7B7"/>
                </a:solidFill>
                <a:latin typeface="Source Serif Pro"/>
                <a:ea typeface="Source Serif Pro"/>
                <a:cs typeface="Source Serif Pro"/>
                <a:sym typeface="Source Serif Pro"/>
              </a:rPr>
              <a:t>COMPUTER SCIENCE 461: SENIOR CAPSTONE: DECEMBER 2017</a:t>
            </a:r>
          </a:p>
          <a:p>
            <a:pPr indent="0" lvl="0" marL="0" rtl="0" algn="ctr">
              <a:spcBef>
                <a:spcPts val="0"/>
              </a:spcBef>
              <a:buNone/>
            </a:pPr>
            <a:r>
              <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3" name="Shape 123"/>
        <p:cNvGrpSpPr/>
        <p:nvPr/>
      </p:nvGrpSpPr>
      <p:grpSpPr>
        <a:xfrm>
          <a:off x="0" y="0"/>
          <a:ext cx="0" cy="0"/>
          <a:chOff x="0" y="0"/>
          <a:chExt cx="0" cy="0"/>
        </a:xfrm>
      </p:grpSpPr>
      <p:sp>
        <p:nvSpPr>
          <p:cNvPr id="124" name="Shape 124"/>
          <p:cNvSpPr txBox="1"/>
          <p:nvPr>
            <p:ph type="title"/>
          </p:nvPr>
        </p:nvSpPr>
        <p:spPr>
          <a:xfrm>
            <a:off x="311700" y="2480550"/>
            <a:ext cx="8114400" cy="2445900"/>
          </a:xfrm>
          <a:prstGeom prst="rect">
            <a:avLst/>
          </a:prstGeom>
        </p:spPr>
        <p:txBody>
          <a:bodyPr anchorCtr="0" anchor="b" bIns="91425" lIns="91425" rIns="91425" wrap="square" tIns="91425">
            <a:noAutofit/>
          </a:bodyPr>
          <a:lstStyle/>
          <a:p>
            <a:pPr indent="0" lvl="0" marL="0" rtl="0">
              <a:spcBef>
                <a:spcPts val="0"/>
              </a:spcBef>
              <a:buNone/>
            </a:pPr>
            <a:r>
              <a:rPr lang="en" sz="7200">
                <a:latin typeface="Source Serif Pro"/>
                <a:ea typeface="Source Serif Pro"/>
                <a:cs typeface="Source Serif Pro"/>
                <a:sym typeface="Source Serif Pro"/>
              </a:rPr>
              <a:t>Thank you for watching.</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Shape 62"/>
          <p:cNvSpPr txBox="1"/>
          <p:nvPr>
            <p:ph type="title"/>
          </p:nvPr>
        </p:nvSpPr>
        <p:spPr>
          <a:xfrm>
            <a:off x="311700" y="2480550"/>
            <a:ext cx="8114400" cy="2445900"/>
          </a:xfrm>
          <a:prstGeom prst="rect">
            <a:avLst/>
          </a:prstGeom>
        </p:spPr>
        <p:txBody>
          <a:bodyPr anchorCtr="0" anchor="b" bIns="91425" lIns="91425" rIns="91425" wrap="square" tIns="91425">
            <a:noAutofit/>
          </a:bodyPr>
          <a:lstStyle/>
          <a:p>
            <a:pPr indent="0" lvl="0" marL="0" rtl="0">
              <a:spcBef>
                <a:spcPts val="0"/>
              </a:spcBef>
              <a:buNone/>
            </a:pPr>
            <a:r>
              <a:rPr lang="en" sz="7200">
                <a:latin typeface="Source Serif Pro"/>
                <a:ea typeface="Source Serif Pro"/>
                <a:cs typeface="Source Serif Pro"/>
                <a:sym typeface="Source Serif Pro"/>
              </a:rPr>
              <a:t>What is </a:t>
            </a:r>
            <a:r>
              <a:rPr lang="en" sz="7200">
                <a:latin typeface="Source Serif Pro"/>
                <a:ea typeface="Source Serif Pro"/>
                <a:cs typeface="Source Serif Pro"/>
                <a:sym typeface="Source Serif Pro"/>
              </a:rPr>
              <a:t>Project BoxSand?</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latin typeface="Source Serif Pro"/>
                <a:ea typeface="Source Serif Pro"/>
                <a:cs typeface="Source Serif Pro"/>
                <a:sym typeface="Source Serif Pro"/>
              </a:rPr>
              <a:t>WHAT IS PROJECT BOXSAND?</a:t>
            </a:r>
          </a:p>
        </p:txBody>
      </p:sp>
      <p:sp>
        <p:nvSpPr>
          <p:cNvPr id="68" name="Shape 6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buNone/>
            </a:pPr>
            <a:r>
              <a:rPr lang="en">
                <a:latin typeface="Source Serif Pro"/>
                <a:ea typeface="Source Serif Pro"/>
                <a:cs typeface="Source Serif Pro"/>
                <a:sym typeface="Source Serif Pro"/>
              </a:rPr>
              <a:t>Project BoxSand was initiated by Dr. Kenneth Walsh at Oregon State University in 2015 and the first stage was deployed Fall 2017.</a:t>
            </a:r>
          </a:p>
          <a:p>
            <a:pPr indent="0" lvl="0" marL="0" rtl="0">
              <a:spcBef>
                <a:spcPts val="0"/>
              </a:spcBef>
              <a:buNone/>
            </a:pPr>
            <a:r>
              <a:t/>
            </a:r>
            <a:endParaRPr>
              <a:latin typeface="Source Serif Pro"/>
              <a:ea typeface="Source Serif Pro"/>
              <a:cs typeface="Source Serif Pro"/>
              <a:sym typeface="Source Serif Pro"/>
            </a:endParaRPr>
          </a:p>
          <a:p>
            <a:pPr indent="0" lvl="0" marL="0" rtl="0">
              <a:spcBef>
                <a:spcPts val="0"/>
              </a:spcBef>
              <a:buNone/>
            </a:pPr>
            <a:r>
              <a:t/>
            </a:r>
            <a:endParaRPr>
              <a:latin typeface="Source Serif Pro"/>
              <a:ea typeface="Source Serif Pro"/>
              <a:cs typeface="Source Serif Pro"/>
              <a:sym typeface="Source Serif Pro"/>
            </a:endParaRPr>
          </a:p>
          <a:p>
            <a:pPr indent="0" lvl="0" marL="0">
              <a:spcBef>
                <a:spcPts val="0"/>
              </a:spcBef>
              <a:buNone/>
            </a:pPr>
            <a:r>
              <a:t/>
            </a:r>
            <a:endParaRPr sz="3600">
              <a:latin typeface="Source Serif Pro"/>
              <a:ea typeface="Source Serif Pro"/>
              <a:cs typeface="Source Serif Pro"/>
              <a:sym typeface="Source Serif Pro"/>
            </a:endParaRPr>
          </a:p>
          <a:p>
            <a:pPr indent="0" lvl="0" marL="0" rtl="0">
              <a:spcBef>
                <a:spcPts val="0"/>
              </a:spcBef>
              <a:buNone/>
            </a:pPr>
            <a:r>
              <a:t/>
            </a:r>
            <a:endParaRPr>
              <a:latin typeface="Source Serif Pro"/>
              <a:ea typeface="Source Serif Pro"/>
              <a:cs typeface="Source Serif Pro"/>
              <a:sym typeface="Source Serif Pro"/>
            </a:endParaRPr>
          </a:p>
          <a:p>
            <a:pPr indent="0" lvl="0" marL="0" rtl="0">
              <a:spcBef>
                <a:spcPts val="0"/>
              </a:spcBef>
              <a:buNone/>
            </a:pPr>
            <a:r>
              <a:rPr i="1" lang="en" sz="1400">
                <a:latin typeface="Source Serif Pro"/>
                <a:ea typeface="Source Serif Pro"/>
                <a:cs typeface="Source Serif Pro"/>
                <a:sym typeface="Source Serif Pro"/>
              </a:rPr>
              <a:t>Fun Fact: Project BoxSand was named as such because it represents the idea of flipping the way students learn so Dr Walsh literally flipped the word “Sandbox” </a:t>
            </a:r>
          </a:p>
          <a:p>
            <a:pPr indent="0" lvl="0" marL="0">
              <a:spcBef>
                <a:spcPts val="0"/>
              </a:spcBef>
              <a:buNone/>
            </a:pPr>
            <a:r>
              <a:t/>
            </a:r>
            <a:endParaRPr>
              <a:latin typeface="Source Serif Pro"/>
              <a:ea typeface="Source Serif Pro"/>
              <a:cs typeface="Source Serif Pro"/>
              <a:sym typeface="Source Serif Pro"/>
            </a:endParaRPr>
          </a:p>
        </p:txBody>
      </p:sp>
      <p:pic>
        <p:nvPicPr>
          <p:cNvPr id="69" name="Shape 69"/>
          <p:cNvPicPr preferRelativeResize="0"/>
          <p:nvPr/>
        </p:nvPicPr>
        <p:blipFill rotWithShape="1">
          <a:blip r:embed="rId3">
            <a:alphaModFix/>
          </a:blip>
          <a:srcRect b="9645" l="0" r="0" t="9369"/>
          <a:stretch/>
        </p:blipFill>
        <p:spPr>
          <a:xfrm>
            <a:off x="1833900" y="2020675"/>
            <a:ext cx="5476200" cy="21859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latin typeface="Source Serif Pro"/>
                <a:ea typeface="Source Serif Pro"/>
                <a:cs typeface="Source Serif Pro"/>
                <a:sym typeface="Source Serif Pro"/>
              </a:rPr>
              <a:t>WHAT IS PROJECT BOXSAND?</a:t>
            </a:r>
          </a:p>
        </p:txBody>
      </p:sp>
      <p:sp>
        <p:nvSpPr>
          <p:cNvPr id="75" name="Shape 75"/>
          <p:cNvSpPr txBox="1"/>
          <p:nvPr>
            <p:ph idx="1" type="body"/>
          </p:nvPr>
        </p:nvSpPr>
        <p:spPr>
          <a:xfrm>
            <a:off x="311700" y="1152475"/>
            <a:ext cx="8520600" cy="1743000"/>
          </a:xfrm>
          <a:prstGeom prst="rect">
            <a:avLst/>
          </a:prstGeom>
        </p:spPr>
        <p:txBody>
          <a:bodyPr anchorCtr="0" anchor="t" bIns="91425" lIns="91425" rIns="91425" wrap="square" tIns="91425">
            <a:noAutofit/>
          </a:bodyPr>
          <a:lstStyle/>
          <a:p>
            <a:pPr indent="0" lvl="0" marL="0" rtl="0">
              <a:spcBef>
                <a:spcPts val="0"/>
              </a:spcBef>
              <a:buNone/>
            </a:pPr>
            <a:r>
              <a:rPr lang="en">
                <a:latin typeface="Source Serif Pro"/>
                <a:ea typeface="Source Serif Pro"/>
                <a:cs typeface="Source Serif Pro"/>
                <a:sym typeface="Source Serif Pro"/>
              </a:rPr>
              <a:t>An open source Learning Module System that will be used by students to learn course material and complete online homework through an all-in-one online learning environment. The main goal of BoxSand is to improve student performance by providing access to free and open source resources all in one place. This includes links to</a:t>
            </a:r>
          </a:p>
          <a:p>
            <a:pPr indent="0" lvl="0" marL="0" rtl="0">
              <a:spcBef>
                <a:spcPts val="0"/>
              </a:spcBef>
              <a:buNone/>
            </a:pPr>
            <a:r>
              <a:t/>
            </a:r>
            <a:endParaRPr>
              <a:latin typeface="Source Serif Pro"/>
              <a:ea typeface="Source Serif Pro"/>
              <a:cs typeface="Source Serif Pro"/>
              <a:sym typeface="Source Serif Pro"/>
            </a:endParaRPr>
          </a:p>
        </p:txBody>
      </p:sp>
      <p:sp>
        <p:nvSpPr>
          <p:cNvPr id="76" name="Shape 76"/>
          <p:cNvSpPr txBox="1"/>
          <p:nvPr/>
        </p:nvSpPr>
        <p:spPr>
          <a:xfrm>
            <a:off x="311700" y="2297725"/>
            <a:ext cx="8284800" cy="3000000"/>
          </a:xfrm>
          <a:prstGeom prst="rect">
            <a:avLst/>
          </a:prstGeom>
          <a:noFill/>
          <a:ln>
            <a:noFill/>
          </a:ln>
        </p:spPr>
        <p:txBody>
          <a:bodyPr anchorCtr="0" anchor="ctr" bIns="91425" lIns="91425" rIns="91425" wrap="square" tIns="91425">
            <a:noAutofit/>
          </a:bodyPr>
          <a:lstStyle/>
          <a:p>
            <a:pPr indent="-342900" lvl="0" marL="457200" rtl="0">
              <a:lnSpc>
                <a:spcPct val="115000"/>
              </a:lnSpc>
              <a:spcBef>
                <a:spcPts val="0"/>
              </a:spcBef>
              <a:spcAft>
                <a:spcPts val="1600"/>
              </a:spcAft>
              <a:buClr>
                <a:schemeClr val="dk2"/>
              </a:buClr>
              <a:buSzPts val="1800"/>
              <a:buFont typeface="Source Serif Pro"/>
              <a:buChar char="●"/>
            </a:pPr>
            <a:r>
              <a:rPr lang="en" sz="1800">
                <a:solidFill>
                  <a:schemeClr val="dk2"/>
                </a:solidFill>
                <a:latin typeface="Source Serif Pro"/>
                <a:ea typeface="Source Serif Pro"/>
                <a:cs typeface="Source Serif Pro"/>
                <a:sym typeface="Source Serif Pro"/>
              </a:rPr>
              <a:t>Practice problems and homework problems</a:t>
            </a:r>
          </a:p>
          <a:p>
            <a:pPr indent="0" lvl="0" marL="0" rtl="0">
              <a:lnSpc>
                <a:spcPct val="115000"/>
              </a:lnSpc>
              <a:spcBef>
                <a:spcPts val="0"/>
              </a:spcBef>
              <a:spcAft>
                <a:spcPts val="1600"/>
              </a:spcAft>
              <a:buNone/>
            </a:pPr>
            <a:r>
              <a:t/>
            </a:r>
            <a:endParaRPr/>
          </a:p>
        </p:txBody>
      </p:sp>
      <p:sp>
        <p:nvSpPr>
          <p:cNvPr id="77" name="Shape 77"/>
          <p:cNvSpPr txBox="1"/>
          <p:nvPr/>
        </p:nvSpPr>
        <p:spPr>
          <a:xfrm>
            <a:off x="311700" y="3179900"/>
            <a:ext cx="4640100" cy="3000000"/>
          </a:xfrm>
          <a:prstGeom prst="rect">
            <a:avLst/>
          </a:prstGeom>
          <a:noFill/>
          <a:ln>
            <a:noFill/>
          </a:ln>
        </p:spPr>
        <p:txBody>
          <a:bodyPr anchorCtr="0" anchor="ctr" bIns="91425" lIns="91425" rIns="91425" wrap="square" tIns="91425">
            <a:noAutofit/>
          </a:bodyPr>
          <a:lstStyle/>
          <a:p>
            <a:pPr indent="-342900" lvl="0" marL="457200" rtl="0">
              <a:lnSpc>
                <a:spcPct val="115000"/>
              </a:lnSpc>
              <a:spcBef>
                <a:spcPts val="0"/>
              </a:spcBef>
              <a:spcAft>
                <a:spcPts val="1600"/>
              </a:spcAft>
              <a:buClr>
                <a:schemeClr val="dk2"/>
              </a:buClr>
              <a:buSzPts val="1800"/>
              <a:buFont typeface="Source Serif Pro"/>
              <a:buChar char="●"/>
            </a:pPr>
            <a:r>
              <a:rPr lang="en" sz="1800">
                <a:solidFill>
                  <a:schemeClr val="dk2"/>
                </a:solidFill>
                <a:latin typeface="Source Serif Pro"/>
                <a:ea typeface="Source Serif Pro"/>
                <a:cs typeface="Source Serif Pro"/>
                <a:sym typeface="Source Serif Pro"/>
              </a:rPr>
              <a:t>Links to other educational websites</a:t>
            </a:r>
          </a:p>
        </p:txBody>
      </p:sp>
      <p:sp>
        <p:nvSpPr>
          <p:cNvPr id="78" name="Shape 78"/>
          <p:cNvSpPr txBox="1"/>
          <p:nvPr/>
        </p:nvSpPr>
        <p:spPr>
          <a:xfrm>
            <a:off x="311700" y="2895475"/>
            <a:ext cx="8392800" cy="1115100"/>
          </a:xfrm>
          <a:prstGeom prst="rect">
            <a:avLst/>
          </a:prstGeom>
          <a:noFill/>
          <a:ln>
            <a:noFill/>
          </a:ln>
        </p:spPr>
        <p:txBody>
          <a:bodyPr anchorCtr="0" anchor="ctr" bIns="91425" lIns="91425" rIns="91425" wrap="square" tIns="91425">
            <a:noAutofit/>
          </a:bodyPr>
          <a:lstStyle/>
          <a:p>
            <a:pPr indent="-342900" lvl="0" marL="457200" rtl="0">
              <a:lnSpc>
                <a:spcPct val="115000"/>
              </a:lnSpc>
              <a:spcBef>
                <a:spcPts val="0"/>
              </a:spcBef>
              <a:spcAft>
                <a:spcPts val="1600"/>
              </a:spcAft>
              <a:buClr>
                <a:schemeClr val="dk2"/>
              </a:buClr>
              <a:buSzPts val="1800"/>
              <a:buFont typeface="Source Serif Pro"/>
              <a:buChar char="●"/>
            </a:pPr>
            <a:r>
              <a:rPr lang="en" sz="1800">
                <a:solidFill>
                  <a:schemeClr val="dk2"/>
                </a:solidFill>
                <a:latin typeface="Source Serif Pro"/>
                <a:ea typeface="Source Serif Pro"/>
                <a:cs typeface="Source Serif Pro"/>
                <a:sym typeface="Source Serif Pro"/>
              </a:rPr>
              <a:t>Lector and Explanatory Videos</a:t>
            </a:r>
          </a:p>
          <a:p>
            <a:pPr indent="0" lvl="0" marL="0" rtl="0">
              <a:lnSpc>
                <a:spcPct val="115000"/>
              </a:lnSpc>
              <a:spcBef>
                <a:spcPts val="0"/>
              </a:spcBef>
              <a:spcAft>
                <a:spcPts val="1600"/>
              </a:spcAft>
              <a:buNone/>
            </a:pPr>
            <a:r>
              <a:t/>
            </a:r>
            <a:endParaRPr sz="1800">
              <a:solidFill>
                <a:schemeClr val="dk2"/>
              </a:solidFill>
              <a:latin typeface="Source Serif Pro"/>
              <a:ea typeface="Source Serif Pro"/>
              <a:cs typeface="Source Serif Pro"/>
              <a:sym typeface="Source Serif Pro"/>
            </a:endParaRPr>
          </a:p>
        </p:txBody>
      </p:sp>
      <p:sp>
        <p:nvSpPr>
          <p:cNvPr id="79" name="Shape 79"/>
          <p:cNvSpPr txBox="1"/>
          <p:nvPr/>
        </p:nvSpPr>
        <p:spPr>
          <a:xfrm>
            <a:off x="311700" y="3047875"/>
            <a:ext cx="3000000" cy="3000000"/>
          </a:xfrm>
          <a:prstGeom prst="rect">
            <a:avLst/>
          </a:prstGeom>
          <a:noFill/>
          <a:ln>
            <a:noFill/>
          </a:ln>
        </p:spPr>
        <p:txBody>
          <a:bodyPr anchorCtr="0" anchor="ctr" bIns="91425" lIns="91425" rIns="91425" wrap="square" tIns="91425">
            <a:noAutofit/>
          </a:bodyPr>
          <a:lstStyle/>
          <a:p>
            <a:pPr indent="-342900" lvl="0" marL="457200" rtl="0">
              <a:lnSpc>
                <a:spcPct val="115000"/>
              </a:lnSpc>
              <a:spcBef>
                <a:spcPts val="0"/>
              </a:spcBef>
              <a:spcAft>
                <a:spcPts val="1600"/>
              </a:spcAft>
              <a:buClr>
                <a:schemeClr val="dk2"/>
              </a:buClr>
              <a:buSzPts val="1800"/>
              <a:buFont typeface="Source Serif Pro"/>
              <a:buChar char="●"/>
            </a:pPr>
            <a:r>
              <a:rPr lang="en" sz="1800">
                <a:solidFill>
                  <a:schemeClr val="dk2"/>
                </a:solidFill>
                <a:latin typeface="Source Serif Pro"/>
                <a:ea typeface="Source Serif Pro"/>
                <a:cs typeface="Source Serif Pro"/>
                <a:sym typeface="Source Serif Pro"/>
              </a:rPr>
              <a:t>Free to use textbooks</a:t>
            </a:r>
          </a:p>
          <a:p>
            <a:pPr indent="0" lvl="0" marL="0" rtl="0">
              <a:lnSpc>
                <a:spcPct val="115000"/>
              </a:lnSpc>
              <a:spcBef>
                <a:spcPts val="0"/>
              </a:spcBef>
              <a:spcAft>
                <a:spcPts val="1600"/>
              </a:spcAft>
              <a:buNone/>
            </a:pPr>
            <a:r>
              <a:t/>
            </a:r>
            <a:endParaRPr/>
          </a:p>
        </p:txBody>
      </p:sp>
      <p:sp>
        <p:nvSpPr>
          <p:cNvPr id="80" name="Shape 80"/>
          <p:cNvSpPr txBox="1"/>
          <p:nvPr/>
        </p:nvSpPr>
        <p:spPr>
          <a:xfrm>
            <a:off x="311700" y="2468100"/>
            <a:ext cx="3000000" cy="3000000"/>
          </a:xfrm>
          <a:prstGeom prst="rect">
            <a:avLst/>
          </a:prstGeom>
          <a:noFill/>
          <a:ln>
            <a:noFill/>
          </a:ln>
        </p:spPr>
        <p:txBody>
          <a:bodyPr anchorCtr="0" anchor="ctr" bIns="91425" lIns="91425" rIns="91425" wrap="square" tIns="91425">
            <a:noAutofit/>
          </a:bodyPr>
          <a:lstStyle/>
          <a:p>
            <a:pPr indent="-342900" lvl="0" marL="457200" rtl="0">
              <a:lnSpc>
                <a:spcPct val="115000"/>
              </a:lnSpc>
              <a:spcBef>
                <a:spcPts val="0"/>
              </a:spcBef>
              <a:spcAft>
                <a:spcPts val="1600"/>
              </a:spcAft>
              <a:buClr>
                <a:schemeClr val="dk2"/>
              </a:buClr>
              <a:buSzPts val="1800"/>
              <a:buFont typeface="Source Serif Pro"/>
              <a:buChar char="●"/>
            </a:pPr>
            <a:r>
              <a:rPr lang="en" sz="1800">
                <a:solidFill>
                  <a:schemeClr val="dk2"/>
                </a:solidFill>
                <a:latin typeface="Source Serif Pro"/>
                <a:ea typeface="Source Serif Pro"/>
                <a:cs typeface="Source Serif Pro"/>
                <a:sym typeface="Source Serif Pro"/>
              </a:rPr>
              <a:t>Simulations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latin typeface="Source Serif Pro"/>
                <a:ea typeface="Source Serif Pro"/>
                <a:cs typeface="Source Serif Pro"/>
                <a:sym typeface="Source Serif Pro"/>
              </a:rPr>
              <a:t>PURPOSE AND GOALS</a:t>
            </a:r>
          </a:p>
        </p:txBody>
      </p:sp>
      <p:sp>
        <p:nvSpPr>
          <p:cNvPr id="86" name="Shape 86"/>
          <p:cNvSpPr txBox="1"/>
          <p:nvPr>
            <p:ph idx="1" type="body"/>
          </p:nvPr>
        </p:nvSpPr>
        <p:spPr>
          <a:xfrm>
            <a:off x="311700" y="1152475"/>
            <a:ext cx="8520600" cy="14193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Font typeface="Source Serif Pro"/>
              <a:buChar char="●"/>
            </a:pPr>
            <a:r>
              <a:rPr lang="en">
                <a:latin typeface="Source Serif Pro"/>
                <a:ea typeface="Source Serif Pro"/>
                <a:cs typeface="Source Serif Pro"/>
                <a:sym typeface="Source Serif Pro"/>
              </a:rPr>
              <a:t>Develop long-term and overarching development goals and procedures for future project development.</a:t>
            </a:r>
          </a:p>
          <a:p>
            <a:pPr indent="-342900" lvl="0" marL="457200" rtl="0">
              <a:spcBef>
                <a:spcPts val="0"/>
              </a:spcBef>
              <a:buSzPts val="1800"/>
              <a:buFont typeface="Source Serif Pro"/>
              <a:buChar char="●"/>
            </a:pPr>
            <a:r>
              <a:rPr lang="en">
                <a:latin typeface="Source Serif Pro"/>
                <a:ea typeface="Source Serif Pro"/>
                <a:cs typeface="Source Serif Pro"/>
                <a:sym typeface="Source Serif Pro"/>
              </a:rPr>
              <a:t>Create an initial proof of concept for site functionality demonstration and future feature integration. This entails a website that...</a:t>
            </a:r>
          </a:p>
          <a:p>
            <a:pPr indent="0" lvl="0" marL="0" rtl="0">
              <a:spcBef>
                <a:spcPts val="0"/>
              </a:spcBef>
              <a:buNone/>
            </a:pPr>
            <a:r>
              <a:t/>
            </a:r>
            <a:endParaRPr>
              <a:latin typeface="Source Serif Pro"/>
              <a:ea typeface="Source Serif Pro"/>
              <a:cs typeface="Source Serif Pro"/>
              <a:sym typeface="Source Serif Pro"/>
            </a:endParaRPr>
          </a:p>
          <a:p>
            <a:pPr indent="0" lvl="0" marL="0" rtl="0">
              <a:spcBef>
                <a:spcPts val="0"/>
              </a:spcBef>
              <a:buNone/>
            </a:pPr>
            <a:r>
              <a:t/>
            </a:r>
            <a:endParaRPr>
              <a:latin typeface="Source Serif Pro"/>
              <a:ea typeface="Source Serif Pro"/>
              <a:cs typeface="Source Serif Pro"/>
              <a:sym typeface="Source Serif Pro"/>
            </a:endParaRPr>
          </a:p>
          <a:p>
            <a:pPr indent="0" lvl="0" marL="0" rtl="0">
              <a:spcBef>
                <a:spcPts val="0"/>
              </a:spcBef>
              <a:buNone/>
            </a:pPr>
            <a:r>
              <a:t/>
            </a:r>
            <a:endParaRPr>
              <a:latin typeface="Source Serif Pro"/>
              <a:ea typeface="Source Serif Pro"/>
              <a:cs typeface="Source Serif Pro"/>
              <a:sym typeface="Source Serif Pro"/>
            </a:endParaRPr>
          </a:p>
        </p:txBody>
      </p:sp>
      <p:sp>
        <p:nvSpPr>
          <p:cNvPr id="87" name="Shape 87"/>
          <p:cNvSpPr txBox="1"/>
          <p:nvPr/>
        </p:nvSpPr>
        <p:spPr>
          <a:xfrm>
            <a:off x="179875" y="2706525"/>
            <a:ext cx="8520600" cy="1040400"/>
          </a:xfrm>
          <a:prstGeom prst="rect">
            <a:avLst/>
          </a:prstGeom>
          <a:noFill/>
          <a:ln>
            <a:noFill/>
          </a:ln>
        </p:spPr>
        <p:txBody>
          <a:bodyPr anchorCtr="0" anchor="ctr" bIns="91425" lIns="91425" rIns="91425" wrap="square" tIns="91425">
            <a:noAutofit/>
          </a:bodyPr>
          <a:lstStyle/>
          <a:p>
            <a:pPr indent="-317500" lvl="1" marL="914400" rtl="0">
              <a:lnSpc>
                <a:spcPct val="115000"/>
              </a:lnSpc>
              <a:spcBef>
                <a:spcPts val="0"/>
              </a:spcBef>
              <a:spcAft>
                <a:spcPts val="1600"/>
              </a:spcAft>
              <a:buClr>
                <a:schemeClr val="dk2"/>
              </a:buClr>
              <a:buSzPts val="1400"/>
              <a:buFont typeface="Source Serif Pro"/>
              <a:buChar char="○"/>
            </a:pPr>
            <a:r>
              <a:rPr lang="en">
                <a:solidFill>
                  <a:schemeClr val="dk2"/>
                </a:solidFill>
                <a:latin typeface="Source Serif Pro"/>
                <a:ea typeface="Source Serif Pro"/>
                <a:cs typeface="Source Serif Pro"/>
                <a:sym typeface="Source Serif Pro"/>
              </a:rPr>
              <a:t>Provides access to the OpenStax Physics textbook within the site and allows an instructor to assign reading from this textbook.</a:t>
            </a:r>
          </a:p>
          <a:p>
            <a:pPr indent="0" lvl="0" marL="457200" rtl="0">
              <a:lnSpc>
                <a:spcPct val="115000"/>
              </a:lnSpc>
              <a:spcBef>
                <a:spcPts val="0"/>
              </a:spcBef>
              <a:spcAft>
                <a:spcPts val="1600"/>
              </a:spcAft>
              <a:buNone/>
            </a:pPr>
            <a:r>
              <a:t/>
            </a:r>
            <a:endParaRPr>
              <a:solidFill>
                <a:schemeClr val="dk2"/>
              </a:solidFill>
              <a:latin typeface="Source Serif Pro"/>
              <a:ea typeface="Source Serif Pro"/>
              <a:cs typeface="Source Serif Pro"/>
              <a:sym typeface="Source Serif Pro"/>
            </a:endParaRPr>
          </a:p>
        </p:txBody>
      </p:sp>
      <p:sp>
        <p:nvSpPr>
          <p:cNvPr id="88" name="Shape 88"/>
          <p:cNvSpPr txBox="1"/>
          <p:nvPr/>
        </p:nvSpPr>
        <p:spPr>
          <a:xfrm>
            <a:off x="173800" y="3031825"/>
            <a:ext cx="8388900" cy="1040400"/>
          </a:xfrm>
          <a:prstGeom prst="rect">
            <a:avLst/>
          </a:prstGeom>
          <a:noFill/>
          <a:ln>
            <a:noFill/>
          </a:ln>
        </p:spPr>
        <p:txBody>
          <a:bodyPr anchorCtr="0" anchor="ctr" bIns="91425" lIns="91425" rIns="91425" wrap="square" tIns="91425">
            <a:noAutofit/>
          </a:bodyPr>
          <a:lstStyle/>
          <a:p>
            <a:pPr indent="-317500" lvl="1" marL="914400" rtl="0">
              <a:lnSpc>
                <a:spcPct val="115000"/>
              </a:lnSpc>
              <a:spcBef>
                <a:spcPts val="0"/>
              </a:spcBef>
              <a:spcAft>
                <a:spcPts val="1600"/>
              </a:spcAft>
              <a:buClr>
                <a:schemeClr val="dk2"/>
              </a:buClr>
              <a:buSzPts val="1400"/>
              <a:buFont typeface="Source Serif Pro"/>
              <a:buChar char="○"/>
            </a:pPr>
            <a:r>
              <a:rPr lang="en">
                <a:solidFill>
                  <a:schemeClr val="dk2"/>
                </a:solidFill>
                <a:latin typeface="Source Serif Pro"/>
                <a:ea typeface="Source Serif Pro"/>
                <a:cs typeface="Source Serif Pro"/>
                <a:sym typeface="Source Serif Pro"/>
              </a:rPr>
              <a:t>Provides a homework system where an instructor can provides questions, assign a value to the question, and create an assignment out of a grouping of questions.</a:t>
            </a:r>
          </a:p>
        </p:txBody>
      </p:sp>
      <p:sp>
        <p:nvSpPr>
          <p:cNvPr id="89" name="Shape 89"/>
          <p:cNvSpPr txBox="1"/>
          <p:nvPr/>
        </p:nvSpPr>
        <p:spPr>
          <a:xfrm>
            <a:off x="184150" y="3487425"/>
            <a:ext cx="8520600" cy="572700"/>
          </a:xfrm>
          <a:prstGeom prst="rect">
            <a:avLst/>
          </a:prstGeom>
          <a:noFill/>
          <a:ln>
            <a:noFill/>
          </a:ln>
        </p:spPr>
        <p:txBody>
          <a:bodyPr anchorCtr="0" anchor="ctr" bIns="91425" lIns="91425" rIns="91425" wrap="square" tIns="91425">
            <a:noAutofit/>
          </a:bodyPr>
          <a:lstStyle/>
          <a:p>
            <a:pPr indent="0" lvl="0" marL="0" rtl="0">
              <a:lnSpc>
                <a:spcPct val="115000"/>
              </a:lnSpc>
              <a:spcBef>
                <a:spcPts val="0"/>
              </a:spcBef>
              <a:spcAft>
                <a:spcPts val="1600"/>
              </a:spcAft>
              <a:buNone/>
            </a:pPr>
            <a:r>
              <a:t/>
            </a:r>
            <a:endParaRPr>
              <a:solidFill>
                <a:schemeClr val="dk2"/>
              </a:solidFill>
              <a:latin typeface="Source Serif Pro"/>
              <a:ea typeface="Source Serif Pro"/>
              <a:cs typeface="Source Serif Pro"/>
              <a:sym typeface="Source Serif Pro"/>
            </a:endParaRPr>
          </a:p>
          <a:p>
            <a:pPr indent="-317500" lvl="1" marL="914400" rtl="0">
              <a:lnSpc>
                <a:spcPct val="115000"/>
              </a:lnSpc>
              <a:spcBef>
                <a:spcPts val="0"/>
              </a:spcBef>
              <a:spcAft>
                <a:spcPts val="1600"/>
              </a:spcAft>
              <a:buClr>
                <a:schemeClr val="dk2"/>
              </a:buClr>
              <a:buSzPts val="1400"/>
              <a:buFont typeface="Source Serif Pro"/>
              <a:buChar char="○"/>
            </a:pPr>
            <a:r>
              <a:rPr lang="en">
                <a:solidFill>
                  <a:schemeClr val="dk2"/>
                </a:solidFill>
                <a:latin typeface="Source Serif Pro"/>
                <a:ea typeface="Source Serif Pro"/>
                <a:cs typeface="Source Serif Pro"/>
                <a:sym typeface="Source Serif Pro"/>
              </a:rPr>
              <a:t>Provides a way for students to complete the assigned homework and reading.</a:t>
            </a:r>
          </a:p>
        </p:txBody>
      </p:sp>
      <p:sp>
        <p:nvSpPr>
          <p:cNvPr id="90" name="Shape 90"/>
          <p:cNvSpPr txBox="1"/>
          <p:nvPr/>
        </p:nvSpPr>
        <p:spPr>
          <a:xfrm>
            <a:off x="144800" y="3691025"/>
            <a:ext cx="8341800" cy="1528800"/>
          </a:xfrm>
          <a:prstGeom prst="rect">
            <a:avLst/>
          </a:prstGeom>
          <a:noFill/>
          <a:ln>
            <a:noFill/>
          </a:ln>
        </p:spPr>
        <p:txBody>
          <a:bodyPr anchorCtr="0" anchor="ctr" bIns="91425" lIns="91425" rIns="91425" wrap="square" tIns="91425">
            <a:noAutofit/>
          </a:bodyPr>
          <a:lstStyle/>
          <a:p>
            <a:pPr indent="-317500" lvl="1" marL="914400" rtl="0">
              <a:lnSpc>
                <a:spcPct val="115000"/>
              </a:lnSpc>
              <a:spcBef>
                <a:spcPts val="0"/>
              </a:spcBef>
              <a:spcAft>
                <a:spcPts val="1600"/>
              </a:spcAft>
              <a:buClr>
                <a:schemeClr val="dk2"/>
              </a:buClr>
              <a:buSzPts val="1400"/>
              <a:buFont typeface="Source Serif Pro"/>
              <a:buChar char="○"/>
            </a:pPr>
            <a:r>
              <a:rPr lang="en">
                <a:solidFill>
                  <a:schemeClr val="dk2"/>
                </a:solidFill>
                <a:latin typeface="Source Serif Pro"/>
                <a:ea typeface="Source Serif Pro"/>
                <a:cs typeface="Source Serif Pro"/>
                <a:sym typeface="Source Serif Pro"/>
              </a:rPr>
              <a:t>Provides a way for an instructor to download a gradebook of scores.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Shape 95"/>
          <p:cNvSpPr txBox="1"/>
          <p:nvPr>
            <p:ph type="title"/>
          </p:nvPr>
        </p:nvSpPr>
        <p:spPr>
          <a:xfrm>
            <a:off x="311700" y="2480550"/>
            <a:ext cx="8114400" cy="2445900"/>
          </a:xfrm>
          <a:prstGeom prst="rect">
            <a:avLst/>
          </a:prstGeom>
        </p:spPr>
        <p:txBody>
          <a:bodyPr anchorCtr="0" anchor="b" bIns="91425" lIns="91425" rIns="91425" wrap="square" tIns="91425">
            <a:noAutofit/>
          </a:bodyPr>
          <a:lstStyle/>
          <a:p>
            <a:pPr indent="0" lvl="0" marL="0" rtl="0">
              <a:spcBef>
                <a:spcPts val="0"/>
              </a:spcBef>
              <a:buNone/>
            </a:pPr>
            <a:r>
              <a:rPr lang="en" sz="7200">
                <a:latin typeface="Source Serif Pro"/>
                <a:ea typeface="Source Serif Pro"/>
                <a:cs typeface="Source Serif Pro"/>
                <a:sym typeface="Source Serif Pro"/>
              </a:rPr>
              <a:t>Progress of the Project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latin typeface="Source Serif Pro"/>
                <a:ea typeface="Source Serif Pro"/>
                <a:cs typeface="Source Serif Pro"/>
                <a:sym typeface="Source Serif Pro"/>
              </a:rPr>
              <a:t>CURRENT PROGRESS OF THE PROJECT</a:t>
            </a:r>
          </a:p>
        </p:txBody>
      </p:sp>
      <p:sp>
        <p:nvSpPr>
          <p:cNvPr id="101" name="Shape 10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81000" lvl="0" marL="457200" rtl="0">
              <a:spcBef>
                <a:spcPts val="0"/>
              </a:spcBef>
              <a:spcAft>
                <a:spcPts val="0"/>
              </a:spcAft>
              <a:buSzPts val="2400"/>
              <a:buFont typeface="Source Serif Pro"/>
              <a:buChar char="▢"/>
            </a:pPr>
            <a:r>
              <a:rPr lang="en" sz="2400">
                <a:latin typeface="Source Serif Pro"/>
                <a:ea typeface="Source Serif Pro"/>
                <a:cs typeface="Source Serif Pro"/>
                <a:sym typeface="Source Serif Pro"/>
              </a:rPr>
              <a:t>Plan for Implementation</a:t>
            </a:r>
          </a:p>
          <a:p>
            <a:pPr indent="-342900" lvl="1" marL="914400" rtl="0">
              <a:spcBef>
                <a:spcPts val="0"/>
              </a:spcBef>
              <a:spcAft>
                <a:spcPts val="0"/>
              </a:spcAft>
              <a:buSzPts val="1800"/>
              <a:buFont typeface="Source Serif Pro"/>
              <a:buChar char="○"/>
            </a:pPr>
            <a:r>
              <a:rPr lang="en" sz="1800">
                <a:latin typeface="Source Serif Pro"/>
                <a:ea typeface="Source Serif Pro"/>
                <a:cs typeface="Source Serif Pro"/>
                <a:sym typeface="Source Serif Pro"/>
              </a:rPr>
              <a:t>Develop Understanding of Project Requirements</a:t>
            </a:r>
          </a:p>
          <a:p>
            <a:pPr indent="-342900" lvl="1" marL="914400" rtl="0">
              <a:spcBef>
                <a:spcPts val="0"/>
              </a:spcBef>
              <a:spcAft>
                <a:spcPts val="0"/>
              </a:spcAft>
              <a:buSzPts val="1800"/>
              <a:buFont typeface="Source Serif Pro"/>
              <a:buChar char="○"/>
            </a:pPr>
            <a:r>
              <a:rPr lang="en" sz="1800">
                <a:latin typeface="Source Serif Pro"/>
                <a:ea typeface="Source Serif Pro"/>
                <a:cs typeface="Source Serif Pro"/>
                <a:sym typeface="Source Serif Pro"/>
              </a:rPr>
              <a:t>Research potential solutions and methods of achieving the goals</a:t>
            </a:r>
          </a:p>
          <a:p>
            <a:pPr indent="-342900" lvl="1" marL="914400" rtl="0">
              <a:spcBef>
                <a:spcPts val="0"/>
              </a:spcBef>
              <a:spcAft>
                <a:spcPts val="0"/>
              </a:spcAft>
              <a:buSzPts val="1800"/>
              <a:buFont typeface="Source Serif Pro"/>
              <a:buChar char="○"/>
            </a:pPr>
            <a:r>
              <a:rPr lang="en" sz="1800">
                <a:latin typeface="Source Serif Pro"/>
                <a:ea typeface="Source Serif Pro"/>
                <a:cs typeface="Source Serif Pro"/>
                <a:sym typeface="Source Serif Pro"/>
              </a:rPr>
              <a:t>Create initial plan for implementation</a:t>
            </a:r>
          </a:p>
          <a:p>
            <a:pPr indent="-381000" lvl="0" marL="457200" rtl="0">
              <a:spcBef>
                <a:spcPts val="0"/>
              </a:spcBef>
              <a:spcAft>
                <a:spcPts val="0"/>
              </a:spcAft>
              <a:buSzPts val="2400"/>
              <a:buFont typeface="Source Serif Pro"/>
              <a:buChar char="▢"/>
            </a:pPr>
            <a:r>
              <a:rPr lang="en" sz="2400">
                <a:latin typeface="Source Serif Pro"/>
                <a:ea typeface="Source Serif Pro"/>
                <a:cs typeface="Source Serif Pro"/>
                <a:sym typeface="Source Serif Pro"/>
              </a:rPr>
              <a:t>Phase One of Implementation</a:t>
            </a:r>
          </a:p>
          <a:p>
            <a:pPr indent="-342900" lvl="1" marL="914400" rtl="0">
              <a:spcBef>
                <a:spcPts val="0"/>
              </a:spcBef>
              <a:spcAft>
                <a:spcPts val="0"/>
              </a:spcAft>
              <a:buSzPts val="1800"/>
              <a:buFont typeface="Source Serif Pro"/>
              <a:buChar char="○"/>
            </a:pPr>
            <a:r>
              <a:rPr lang="en" sz="1800">
                <a:latin typeface="Source Serif Pro"/>
                <a:ea typeface="Source Serif Pro"/>
                <a:cs typeface="Source Serif Pro"/>
                <a:sym typeface="Source Serif Pro"/>
              </a:rPr>
              <a:t>Formulate a development space</a:t>
            </a:r>
          </a:p>
          <a:p>
            <a:pPr indent="-342900" lvl="1" marL="914400" rtl="0">
              <a:spcBef>
                <a:spcPts val="0"/>
              </a:spcBef>
              <a:spcAft>
                <a:spcPts val="0"/>
              </a:spcAft>
              <a:buSzPts val="1800"/>
              <a:buFont typeface="Source Serif Pro"/>
              <a:buChar char="○"/>
            </a:pPr>
            <a:r>
              <a:rPr lang="en" sz="1800">
                <a:latin typeface="Source Serif Pro"/>
                <a:ea typeface="Source Serif Pro"/>
                <a:cs typeface="Source Serif Pro"/>
                <a:sym typeface="Source Serif Pro"/>
              </a:rPr>
              <a:t>Begin development of the site</a:t>
            </a:r>
          </a:p>
          <a:p>
            <a:pPr indent="-381000" lvl="0" marL="457200" rtl="0">
              <a:spcBef>
                <a:spcPts val="0"/>
              </a:spcBef>
              <a:spcAft>
                <a:spcPts val="0"/>
              </a:spcAft>
              <a:buSzPts val="2400"/>
              <a:buFont typeface="Source Serif Pro"/>
              <a:buChar char="▢"/>
            </a:pPr>
            <a:r>
              <a:rPr lang="en" sz="2400">
                <a:latin typeface="Source Serif Pro"/>
                <a:ea typeface="Source Serif Pro"/>
                <a:cs typeface="Source Serif Pro"/>
                <a:sym typeface="Source Serif Pro"/>
              </a:rPr>
              <a:t>Phase Two of Implementation</a:t>
            </a:r>
          </a:p>
          <a:p>
            <a:pPr indent="-342900" lvl="1" marL="914400" rtl="0">
              <a:spcBef>
                <a:spcPts val="0"/>
              </a:spcBef>
              <a:spcAft>
                <a:spcPts val="0"/>
              </a:spcAft>
              <a:buSzPts val="1800"/>
              <a:buFont typeface="Source Serif Pro"/>
              <a:buChar char="○"/>
            </a:pPr>
            <a:r>
              <a:rPr lang="en" sz="1800">
                <a:latin typeface="Source Serif Pro"/>
                <a:ea typeface="Source Serif Pro"/>
                <a:cs typeface="Source Serif Pro"/>
                <a:sym typeface="Source Serif Pro"/>
              </a:rPr>
              <a:t>Wrap up development for this cycle of the project</a:t>
            </a:r>
          </a:p>
          <a:p>
            <a:pPr indent="-342900" lvl="1" marL="914400" rtl="0">
              <a:spcBef>
                <a:spcPts val="0"/>
              </a:spcBef>
              <a:buSzPts val="1800"/>
              <a:buFont typeface="Source Serif Pro"/>
              <a:buChar char="○"/>
            </a:pPr>
            <a:r>
              <a:rPr lang="en" sz="1800">
                <a:latin typeface="Source Serif Pro"/>
                <a:ea typeface="Source Serif Pro"/>
                <a:cs typeface="Source Serif Pro"/>
                <a:sym typeface="Source Serif Pro"/>
              </a:rPr>
              <a:t>Prepare project for use by the next development team</a:t>
            </a:r>
          </a:p>
        </p:txBody>
      </p:sp>
      <p:pic>
        <p:nvPicPr>
          <p:cNvPr id="102" name="Shape 102"/>
          <p:cNvPicPr preferRelativeResize="0"/>
          <p:nvPr/>
        </p:nvPicPr>
        <p:blipFill>
          <a:blip r:embed="rId3">
            <a:alphaModFix/>
          </a:blip>
          <a:stretch>
            <a:fillRect/>
          </a:stretch>
        </p:blipFill>
        <p:spPr>
          <a:xfrm>
            <a:off x="253525" y="1017725"/>
            <a:ext cx="658800" cy="658800"/>
          </a:xfrm>
          <a:prstGeom prst="rect">
            <a:avLst/>
          </a:prstGeom>
          <a:noFill/>
          <a:ln>
            <a:noFill/>
          </a:ln>
        </p:spPr>
      </p:pic>
      <p:sp>
        <p:nvSpPr>
          <p:cNvPr id="103" name="Shape 103"/>
          <p:cNvSpPr/>
          <p:nvPr/>
        </p:nvSpPr>
        <p:spPr>
          <a:xfrm>
            <a:off x="975125" y="1775400"/>
            <a:ext cx="89400" cy="894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04" name="Shape 104"/>
          <p:cNvSpPr/>
          <p:nvPr/>
        </p:nvSpPr>
        <p:spPr>
          <a:xfrm>
            <a:off x="975125" y="2088575"/>
            <a:ext cx="89400" cy="894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05" name="Shape 105"/>
          <p:cNvSpPr/>
          <p:nvPr/>
        </p:nvSpPr>
        <p:spPr>
          <a:xfrm>
            <a:off x="975125" y="2401750"/>
            <a:ext cx="89400" cy="894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37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latin typeface="Source Serif Pro"/>
                <a:ea typeface="Source Serif Pro"/>
                <a:cs typeface="Source Serif Pro"/>
                <a:sym typeface="Source Serif Pro"/>
              </a:rPr>
              <a:t>STUMBLING BLOCKS</a:t>
            </a:r>
          </a:p>
        </p:txBody>
      </p:sp>
      <p:sp>
        <p:nvSpPr>
          <p:cNvPr id="111" name="Shape 111"/>
          <p:cNvSpPr txBox="1"/>
          <p:nvPr>
            <p:ph idx="1" type="body"/>
          </p:nvPr>
        </p:nvSpPr>
        <p:spPr>
          <a:xfrm>
            <a:off x="311700" y="1152475"/>
            <a:ext cx="8520600" cy="879900"/>
          </a:xfrm>
          <a:prstGeom prst="rect">
            <a:avLst/>
          </a:prstGeom>
        </p:spPr>
        <p:txBody>
          <a:bodyPr anchorCtr="0" anchor="t" bIns="91425" lIns="91425" rIns="91425" wrap="square" tIns="91425">
            <a:noAutofit/>
          </a:bodyPr>
          <a:lstStyle/>
          <a:p>
            <a:pPr indent="0" lvl="0" marL="0" marR="0" rtl="0" algn="l">
              <a:lnSpc>
                <a:spcPct val="115000"/>
              </a:lnSpc>
              <a:spcBef>
                <a:spcPts val="0"/>
              </a:spcBef>
              <a:spcAft>
                <a:spcPts val="1600"/>
              </a:spcAft>
              <a:buNone/>
            </a:pPr>
            <a:r>
              <a:rPr lang="en">
                <a:latin typeface="Source Serif Pro"/>
                <a:ea typeface="Source Serif Pro"/>
                <a:cs typeface="Source Serif Pro"/>
                <a:sym typeface="Source Serif Pro"/>
              </a:rPr>
              <a:t>Money Motivator Issue - Reluctance to coperate due to our end product being free to use</a:t>
            </a:r>
          </a:p>
          <a:p>
            <a:pPr indent="0" lvl="0" marL="0" marR="0" rtl="0" algn="l">
              <a:lnSpc>
                <a:spcPct val="115000"/>
              </a:lnSpc>
              <a:spcBef>
                <a:spcPts val="0"/>
              </a:spcBef>
              <a:spcAft>
                <a:spcPts val="1600"/>
              </a:spcAft>
              <a:buNone/>
            </a:pPr>
            <a:r>
              <a:t/>
            </a:r>
            <a:endParaRPr>
              <a:latin typeface="Source Serif Pro"/>
              <a:ea typeface="Source Serif Pro"/>
              <a:cs typeface="Source Serif Pro"/>
              <a:sym typeface="Source Serif Pro"/>
            </a:endParaRPr>
          </a:p>
        </p:txBody>
      </p:sp>
      <p:sp>
        <p:nvSpPr>
          <p:cNvPr id="112" name="Shape 112"/>
          <p:cNvSpPr txBox="1"/>
          <p:nvPr/>
        </p:nvSpPr>
        <p:spPr>
          <a:xfrm>
            <a:off x="311700" y="2337175"/>
            <a:ext cx="8520600" cy="1309500"/>
          </a:xfrm>
          <a:prstGeom prst="rect">
            <a:avLst/>
          </a:prstGeom>
          <a:noFill/>
          <a:ln>
            <a:noFill/>
          </a:ln>
        </p:spPr>
        <p:txBody>
          <a:bodyPr anchorCtr="0" anchor="ctr" bIns="91425" lIns="91425" rIns="91425" wrap="square" tIns="91425">
            <a:noAutofit/>
          </a:bodyPr>
          <a:lstStyle/>
          <a:p>
            <a:pPr indent="0" lvl="0" marL="0" rtl="0">
              <a:lnSpc>
                <a:spcPct val="115000"/>
              </a:lnSpc>
              <a:spcBef>
                <a:spcPts val="0"/>
              </a:spcBef>
              <a:spcAft>
                <a:spcPts val="1600"/>
              </a:spcAft>
              <a:buNone/>
            </a:pPr>
            <a:r>
              <a:rPr lang="en" sz="1800">
                <a:solidFill>
                  <a:schemeClr val="dk2"/>
                </a:solidFill>
                <a:latin typeface="Source Serif Pro"/>
                <a:ea typeface="Source Serif Pro"/>
                <a:cs typeface="Source Serif Pro"/>
                <a:sym typeface="Source Serif Pro"/>
              </a:rPr>
              <a:t>Bureaucratic Approval System - Our product needs to pass approval by several different Oregon State entities in order to be allowed in the classroom.</a:t>
            </a:r>
          </a:p>
          <a:p>
            <a:pPr indent="0" lvl="0" marL="0" rtl="0">
              <a:lnSpc>
                <a:spcPct val="115000"/>
              </a:lnSpc>
              <a:spcBef>
                <a:spcPts val="0"/>
              </a:spcBef>
              <a:spcAft>
                <a:spcPts val="1600"/>
              </a:spcAft>
              <a:buNone/>
            </a:pPr>
            <a:r>
              <a:t/>
            </a:r>
            <a:endParaRPr sz="1800">
              <a:solidFill>
                <a:schemeClr val="dk2"/>
              </a:solidFill>
              <a:latin typeface="Source Serif Pro"/>
              <a:ea typeface="Source Serif Pro"/>
              <a:cs typeface="Source Serif Pro"/>
              <a:sym typeface="Source Serif Pro"/>
            </a:endParaRPr>
          </a:p>
        </p:txBody>
      </p:sp>
      <p:sp>
        <p:nvSpPr>
          <p:cNvPr id="113" name="Shape 113"/>
          <p:cNvSpPr txBox="1"/>
          <p:nvPr/>
        </p:nvSpPr>
        <p:spPr>
          <a:xfrm>
            <a:off x="311700" y="3057325"/>
            <a:ext cx="8520600" cy="1543500"/>
          </a:xfrm>
          <a:prstGeom prst="rect">
            <a:avLst/>
          </a:prstGeom>
          <a:noFill/>
          <a:ln>
            <a:noFill/>
          </a:ln>
        </p:spPr>
        <p:txBody>
          <a:bodyPr anchorCtr="0" anchor="ctr" bIns="91425" lIns="91425" rIns="91425" wrap="square" tIns="91425">
            <a:noAutofit/>
          </a:bodyPr>
          <a:lstStyle/>
          <a:p>
            <a:pPr indent="0" lvl="0" marL="0" rtl="0">
              <a:lnSpc>
                <a:spcPct val="115000"/>
              </a:lnSpc>
              <a:spcBef>
                <a:spcPts val="0"/>
              </a:spcBef>
              <a:spcAft>
                <a:spcPts val="1600"/>
              </a:spcAft>
              <a:buNone/>
            </a:pPr>
            <a:r>
              <a:rPr lang="en" sz="1800">
                <a:solidFill>
                  <a:schemeClr val="dk2"/>
                </a:solidFill>
                <a:latin typeface="Source Serif Pro"/>
                <a:ea typeface="Source Serif Pro"/>
                <a:cs typeface="Source Serif Pro"/>
                <a:sym typeface="Source Serif Pro"/>
              </a:rPr>
              <a:t>Partnership issues between us and OpenStax and us and Canvas.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latin typeface="Source Serif Pro"/>
                <a:ea typeface="Source Serif Pro"/>
                <a:cs typeface="Source Serif Pro"/>
                <a:sym typeface="Source Serif Pro"/>
              </a:rPr>
              <a:t>RETROSPECTIVE</a:t>
            </a:r>
          </a:p>
        </p:txBody>
      </p:sp>
      <p:graphicFrame>
        <p:nvGraphicFramePr>
          <p:cNvPr id="119" name="Shape 119"/>
          <p:cNvGraphicFramePr/>
          <p:nvPr/>
        </p:nvGraphicFramePr>
        <p:xfrm>
          <a:off x="952500" y="1201600"/>
          <a:ext cx="3000000" cy="3000000"/>
        </p:xfrm>
        <a:graphic>
          <a:graphicData uri="http://schemas.openxmlformats.org/drawingml/2006/table">
            <a:tbl>
              <a:tblPr>
                <a:noFill/>
                <a:tableStyleId>{10213088-7E72-4B69-A360-8C41DB36135B}</a:tableStyleId>
              </a:tblPr>
              <a:tblGrid>
                <a:gridCol w="2195450"/>
                <a:gridCol w="2071125"/>
                <a:gridCol w="2972425"/>
              </a:tblGrid>
              <a:tr h="856850">
                <a:tc>
                  <a:txBody>
                    <a:bodyPr>
                      <a:noAutofit/>
                    </a:bodyPr>
                    <a:lstStyle/>
                    <a:p>
                      <a:pPr indent="0" lvl="0" marL="0">
                        <a:spcBef>
                          <a:spcPts val="0"/>
                        </a:spcBef>
                        <a:buNone/>
                      </a:pPr>
                      <a:r>
                        <a:rPr lang="en" sz="1800" u="sng"/>
                        <a:t>P</a:t>
                      </a:r>
                      <a:r>
                        <a:rPr lang="en" sz="1800" u="sng"/>
                        <a:t>ositives</a:t>
                      </a:r>
                      <a:r>
                        <a:rPr lang="en" u="sng"/>
                        <a:t> </a:t>
                      </a:r>
                    </a:p>
                    <a:p>
                      <a:pPr indent="0" lvl="0" marL="0">
                        <a:spcBef>
                          <a:spcPts val="0"/>
                        </a:spcBef>
                        <a:buNone/>
                      </a:pPr>
                      <a:r>
                        <a:rPr lang="en"/>
                        <a:t>The good things that have happened</a:t>
                      </a:r>
                    </a:p>
                  </a:txBody>
                  <a:tcPr marT="91425" marB="91425" marR="91425" marL="91425"/>
                </a:tc>
                <a:tc>
                  <a:txBody>
                    <a:bodyPr>
                      <a:noAutofit/>
                    </a:bodyPr>
                    <a:lstStyle/>
                    <a:p>
                      <a:pPr indent="0" lvl="0" marL="0">
                        <a:spcBef>
                          <a:spcPts val="0"/>
                        </a:spcBef>
                        <a:buNone/>
                      </a:pPr>
                      <a:r>
                        <a:rPr lang="en" sz="1800" u="sng"/>
                        <a:t>D</a:t>
                      </a:r>
                      <a:r>
                        <a:rPr lang="en" sz="1800" u="sng"/>
                        <a:t>eltas </a:t>
                      </a:r>
                    </a:p>
                    <a:p>
                      <a:pPr indent="0" lvl="0" marL="0">
                        <a:spcBef>
                          <a:spcPts val="0"/>
                        </a:spcBef>
                        <a:buNone/>
                      </a:pPr>
                      <a:r>
                        <a:rPr lang="en"/>
                        <a:t>Changes that need to be implemented</a:t>
                      </a:r>
                    </a:p>
                  </a:txBody>
                  <a:tcPr marT="91425" marB="91425" marR="91425" marL="91425"/>
                </a:tc>
                <a:tc>
                  <a:txBody>
                    <a:bodyPr>
                      <a:noAutofit/>
                    </a:bodyPr>
                    <a:lstStyle/>
                    <a:p>
                      <a:pPr indent="0" lvl="0" marL="0">
                        <a:spcBef>
                          <a:spcPts val="0"/>
                        </a:spcBef>
                        <a:buNone/>
                      </a:pPr>
                      <a:r>
                        <a:rPr lang="en" sz="1800" u="sng"/>
                        <a:t>A</a:t>
                      </a:r>
                      <a:r>
                        <a:rPr lang="en" sz="1800" u="sng"/>
                        <a:t>ctions</a:t>
                      </a:r>
                      <a:r>
                        <a:rPr lang="en" sz="1800"/>
                        <a:t> </a:t>
                      </a:r>
                    </a:p>
                    <a:p>
                      <a:pPr indent="0" lvl="0" marL="0">
                        <a:spcBef>
                          <a:spcPts val="0"/>
                        </a:spcBef>
                        <a:buNone/>
                      </a:pPr>
                      <a:r>
                        <a:rPr lang="en"/>
                        <a:t>Actions that will be implemented</a:t>
                      </a:r>
                    </a:p>
                  </a:txBody>
                  <a:tcPr marT="91425" marB="91425" marR="91425" marL="91425"/>
                </a:tc>
              </a:tr>
              <a:tr h="2652850">
                <a:tc>
                  <a:txBody>
                    <a:bodyPr>
                      <a:noAutofit/>
                    </a:bodyPr>
                    <a:lstStyle/>
                    <a:p>
                      <a:pPr indent="-317500" lvl="0" marL="457200" rtl="0">
                        <a:spcBef>
                          <a:spcPts val="0"/>
                        </a:spcBef>
                        <a:spcAft>
                          <a:spcPts val="0"/>
                        </a:spcAft>
                        <a:buSzPts val="1400"/>
                        <a:buChar char="●"/>
                      </a:pPr>
                      <a:r>
                        <a:rPr lang="en"/>
                        <a:t>Establishment of </a:t>
                      </a:r>
                      <a:r>
                        <a:rPr lang="en"/>
                        <a:t>requirements</a:t>
                      </a:r>
                      <a:r>
                        <a:rPr lang="en"/>
                        <a:t> and goals of the project.</a:t>
                      </a:r>
                    </a:p>
                    <a:p>
                      <a:pPr indent="-317500" lvl="0" marL="457200" rtl="0">
                        <a:spcBef>
                          <a:spcPts val="0"/>
                        </a:spcBef>
                        <a:buSzPts val="1400"/>
                        <a:buChar char="●"/>
                      </a:pPr>
                      <a:r>
                        <a:rPr lang="en"/>
                        <a:t>Developed a plan for how the project will be implemented.</a:t>
                      </a:r>
                    </a:p>
                    <a:p>
                      <a:pPr indent="0" lvl="0" marL="0">
                        <a:spcBef>
                          <a:spcPts val="0"/>
                        </a:spcBef>
                        <a:buNone/>
                      </a:pPr>
                      <a:r>
                        <a:t/>
                      </a:r>
                      <a:endParaRPr/>
                    </a:p>
                  </a:txBody>
                  <a:tcPr marT="91425" marB="91425" marR="91425" marL="91425"/>
                </a:tc>
                <a:tc>
                  <a:txBody>
                    <a:bodyPr>
                      <a:noAutofit/>
                    </a:bodyPr>
                    <a:lstStyle/>
                    <a:p>
                      <a:pPr indent="-317500" lvl="0" marL="457200" rtl="0">
                        <a:spcBef>
                          <a:spcPts val="0"/>
                        </a:spcBef>
                        <a:spcAft>
                          <a:spcPts val="0"/>
                        </a:spcAft>
                        <a:buSzPts val="1400"/>
                        <a:buChar char="●"/>
                      </a:pPr>
                      <a:r>
                        <a:rPr lang="en"/>
                        <a:t>Canvas vs OpenStax </a:t>
                      </a:r>
                      <a:r>
                        <a:rPr lang="en"/>
                        <a:t>decision</a:t>
                      </a:r>
                      <a:r>
                        <a:rPr lang="en"/>
                        <a:t> needs to be made.</a:t>
                      </a:r>
                    </a:p>
                    <a:p>
                      <a:pPr indent="-317500" lvl="0" marL="457200">
                        <a:spcBef>
                          <a:spcPts val="0"/>
                        </a:spcBef>
                        <a:buSzPts val="1400"/>
                        <a:buChar char="●"/>
                      </a:pPr>
                      <a:r>
                        <a:rPr lang="en"/>
                        <a:t>If Canvas is </a:t>
                      </a:r>
                      <a:r>
                        <a:rPr lang="en"/>
                        <a:t>chosen</a:t>
                      </a:r>
                      <a:r>
                        <a:rPr lang="en"/>
                        <a:t>, the requirements document and the design document will need to be altered.</a:t>
                      </a:r>
                    </a:p>
                  </a:txBody>
                  <a:tcPr marT="91425" marB="91425" marR="91425" marL="91425"/>
                </a:tc>
                <a:tc>
                  <a:txBody>
                    <a:bodyPr>
                      <a:noAutofit/>
                    </a:bodyPr>
                    <a:lstStyle/>
                    <a:p>
                      <a:pPr indent="-317500" lvl="0" marL="457200" rtl="0">
                        <a:spcBef>
                          <a:spcPts val="0"/>
                        </a:spcBef>
                        <a:buSzPts val="1400"/>
                        <a:buChar char="●"/>
                      </a:pPr>
                      <a:r>
                        <a:rPr lang="en"/>
                        <a:t>Set up the work environment</a:t>
                      </a:r>
                    </a:p>
                    <a:p>
                      <a:pPr indent="-317500" lvl="0" marL="457200" rtl="0">
                        <a:spcBef>
                          <a:spcPts val="0"/>
                        </a:spcBef>
                        <a:buSzPts val="1400"/>
                        <a:buChar char="●"/>
                      </a:pPr>
                      <a:r>
                        <a:rPr lang="en"/>
                        <a:t>Create a basic version of the site that allows for:</a:t>
                      </a:r>
                    </a:p>
                    <a:p>
                      <a:pPr indent="-317500" lvl="0" marL="457200" rtl="0">
                        <a:spcBef>
                          <a:spcPts val="0"/>
                        </a:spcBef>
                        <a:spcAft>
                          <a:spcPts val="0"/>
                        </a:spcAft>
                        <a:buSzPts val="1400"/>
                        <a:buChar char="●"/>
                      </a:pPr>
                      <a:r>
                        <a:rPr lang="en"/>
                        <a:t>Users to login</a:t>
                      </a:r>
                    </a:p>
                    <a:p>
                      <a:pPr indent="-317500" lvl="0" marL="457200" rtl="0">
                        <a:spcBef>
                          <a:spcPts val="0"/>
                        </a:spcBef>
                        <a:spcAft>
                          <a:spcPts val="0"/>
                        </a:spcAft>
                        <a:buSzPts val="1400"/>
                        <a:buChar char="●"/>
                      </a:pPr>
                      <a:r>
                        <a:rPr lang="en"/>
                        <a:t>An instructor user to create homework and reading assignments</a:t>
                      </a:r>
                    </a:p>
                    <a:p>
                      <a:pPr indent="-317500" lvl="0" marL="457200" rtl="0">
                        <a:spcBef>
                          <a:spcPts val="0"/>
                        </a:spcBef>
                        <a:spcAft>
                          <a:spcPts val="0"/>
                        </a:spcAft>
                        <a:buSzPts val="1400"/>
                        <a:buChar char="●"/>
                      </a:pPr>
                      <a:r>
                        <a:rPr lang="en"/>
                        <a:t>A student user to complete homework and reading</a:t>
                      </a:r>
                    </a:p>
                    <a:p>
                      <a:pPr indent="-317500" lvl="0" marL="457200" rtl="0">
                        <a:spcBef>
                          <a:spcPts val="0"/>
                        </a:spcBef>
                        <a:buSzPts val="1400"/>
                        <a:buChar char="●"/>
                      </a:pPr>
                      <a:r>
                        <a:rPr lang="en"/>
                        <a:t>Instructor user to access grade information of students</a:t>
                      </a: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