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48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0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Shape 3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8" name="Shape 28"/>
        <p:cNvGrpSpPr/>
        <p:nvPr/>
      </p:nvGrpSpPr>
      <p:grpSpPr>
        <a:xfrm>
          <a:off x="0" y="0"/>
          <a:ext cx="0" cy="0"/>
          <a:chOff x="0" y="0"/>
          <a:chExt cx="0" cy="0"/>
        </a:xfrm>
      </p:grpSpPr>
      <p:sp>
        <p:nvSpPr>
          <p:cNvPr id="29" name="Shape 29"/>
          <p:cNvSpPr/>
          <p:nvPr>
            <p:ph idx="2" type="pic"/>
          </p:nvPr>
        </p:nvSpPr>
        <p:spPr>
          <a:xfrm>
            <a:off x="12304713" y="9976466"/>
            <a:ext cx="19243675" cy="12045642"/>
          </a:xfrm>
          <a:prstGeom prst="rect">
            <a:avLst/>
          </a:prstGeom>
          <a:noFill/>
          <a:ln>
            <a:noFill/>
          </a:ln>
        </p:spPr>
        <p:txBody>
          <a:bodyPr anchorCtr="0" anchor="t" bIns="91425" lIns="91425" spcFirstLastPara="1" rIns="91425" wrap="square" tIns="91425"/>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Shape 30"/>
          <p:cNvSpPr/>
          <p:nvPr>
            <p:ph idx="3" type="pic"/>
          </p:nvPr>
        </p:nvSpPr>
        <p:spPr>
          <a:xfrm>
            <a:off x="33934400" y="22022108"/>
            <a:ext cx="7994507" cy="9101138"/>
          </a:xfrm>
          <a:prstGeom prst="rect">
            <a:avLst/>
          </a:prstGeom>
          <a:noFill/>
          <a:ln>
            <a:noFill/>
          </a:ln>
        </p:spPr>
        <p:txBody>
          <a:bodyPr anchorCtr="0" anchor="t" bIns="91425" lIns="91425" spcFirstLastPara="1" rIns="91425" wrap="square" tIns="91425"/>
          <a:lstStyle>
            <a:lvl1pPr lvl="0" marR="0" rtl="0" algn="l">
              <a:lnSpc>
                <a:spcPct val="90000"/>
              </a:lnSpc>
              <a:spcBef>
                <a:spcPts val="4800"/>
              </a:spcBef>
              <a:spcAft>
                <a:spcPts val="0"/>
              </a:spcAft>
              <a:buClr>
                <a:schemeClr val="dk1"/>
              </a:buClr>
              <a:buSzPts val="9600"/>
              <a:buFont typeface="Arial"/>
              <a:buChar char="•"/>
              <a:defRPr b="0" i="0" sz="9600" u="none" cap="none" strike="noStrike">
                <a:solidFill>
                  <a:schemeClr val="dk1"/>
                </a:solidFill>
                <a:latin typeface="Verdana"/>
                <a:ea typeface="Verdana"/>
                <a:cs typeface="Verdana"/>
                <a:sym typeface="Verdana"/>
              </a:defRPr>
            </a:lvl1pPr>
            <a:lvl2pPr lvl="1"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lvl="2"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732758" y="1731788"/>
            <a:ext cx="42425683" cy="30491667"/>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1" name="Shape 11"/>
          <p:cNvSpPr/>
          <p:nvPr/>
        </p:nvSpPr>
        <p:spPr>
          <a:xfrm>
            <a:off x="32804491" y="1731788"/>
            <a:ext cx="10353950" cy="3049166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sp>
        <p:nvSpPr>
          <p:cNvPr id="12" name="Shape 12"/>
          <p:cNvSpPr/>
          <p:nvPr/>
        </p:nvSpPr>
        <p:spPr>
          <a:xfrm>
            <a:off x="9988062" y="720448"/>
            <a:ext cx="33170380" cy="1828799"/>
          </a:xfrm>
          <a:prstGeom prst="rect">
            <a:avLst/>
          </a:prstGeom>
          <a:solidFill>
            <a:srgbClr val="F3BF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Calibri"/>
              <a:ea typeface="Calibri"/>
              <a:cs typeface="Calibri"/>
              <a:sym typeface="Calibri"/>
            </a:endParaRPr>
          </a:p>
        </p:txBody>
      </p:sp>
      <p:sp>
        <p:nvSpPr>
          <p:cNvPr id="13" name="Shape 13"/>
          <p:cNvSpPr txBox="1"/>
          <p:nvPr/>
        </p:nvSpPr>
        <p:spPr>
          <a:xfrm>
            <a:off x="12280010" y="758646"/>
            <a:ext cx="30878431"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Electrical Engineering and Computer Science</a:t>
            </a:r>
            <a:endParaRPr b="0" i="0" sz="5400" u="none" cap="none" strike="noStrike">
              <a:solidFill>
                <a:schemeClr val="lt1"/>
              </a:solidFill>
              <a:latin typeface="Impact"/>
              <a:ea typeface="Impact"/>
              <a:cs typeface="Impact"/>
              <a:sym typeface="Impact"/>
            </a:endParaRPr>
          </a:p>
        </p:txBody>
      </p:sp>
      <p:sp>
        <p:nvSpPr>
          <p:cNvPr id="14" name="Shape 14"/>
          <p:cNvSpPr/>
          <p:nvPr/>
        </p:nvSpPr>
        <p:spPr>
          <a:xfrm>
            <a:off x="732758" y="1731788"/>
            <a:ext cx="10353950" cy="30491667"/>
          </a:xfrm>
          <a:prstGeom prst="rect">
            <a:avLst/>
          </a:prstGeom>
          <a:solidFill>
            <a:srgbClr val="E055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lt1"/>
              </a:solidFill>
              <a:latin typeface="Arial"/>
              <a:ea typeface="Arial"/>
              <a:cs typeface="Arial"/>
              <a:sym typeface="Arial"/>
            </a:endParaRPr>
          </a:p>
        </p:txBody>
      </p:sp>
      <p:pic>
        <p:nvPicPr>
          <p:cNvPr descr="OSU_horizontal_2C_W_over_B.eps" id="15" name="Shape 15"/>
          <p:cNvPicPr preferRelativeResize="0"/>
          <p:nvPr/>
        </p:nvPicPr>
        <p:blipFill rotWithShape="1">
          <a:blip r:embed="rId1">
            <a:alphaModFix/>
          </a:blip>
          <a:srcRect b="0" l="0" r="0" t="0"/>
          <a:stretch/>
        </p:blipFill>
        <p:spPr>
          <a:xfrm>
            <a:off x="2400021" y="28559363"/>
            <a:ext cx="7046627" cy="2247216"/>
          </a:xfrm>
          <a:prstGeom prst="rect">
            <a:avLst/>
          </a:prstGeom>
          <a:noFill/>
          <a:ln>
            <a:noFill/>
          </a:ln>
        </p:spPr>
      </p:pic>
      <p:cxnSp>
        <p:nvCxnSpPr>
          <p:cNvPr id="16" name="Shape 16"/>
          <p:cNvCxnSpPr/>
          <p:nvPr/>
        </p:nvCxnSpPr>
        <p:spPr>
          <a:xfrm rot="10800000">
            <a:off x="11086708" y="-1930400"/>
            <a:ext cx="0" cy="1676402"/>
          </a:xfrm>
          <a:prstGeom prst="straightConnector1">
            <a:avLst/>
          </a:prstGeom>
          <a:noFill/>
          <a:ln cap="flat" cmpd="sng" w="28575">
            <a:solidFill>
              <a:schemeClr val="dk1"/>
            </a:solidFill>
            <a:prstDash val="dash"/>
            <a:miter lim="800000"/>
            <a:headEnd len="med" w="med" type="none"/>
            <a:tailEnd len="med" w="med" type="none"/>
          </a:ln>
        </p:spPr>
      </p:cxnSp>
      <p:sp>
        <p:nvSpPr>
          <p:cNvPr id="17" name="Shape 17"/>
          <p:cNvSpPr txBox="1"/>
          <p:nvPr/>
        </p:nvSpPr>
        <p:spPr>
          <a:xfrm>
            <a:off x="9486509"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18" name="Shape 18"/>
          <p:cNvCxnSpPr/>
          <p:nvPr/>
        </p:nvCxnSpPr>
        <p:spPr>
          <a:xfrm rot="10800000">
            <a:off x="32804491" y="-1930400"/>
            <a:ext cx="0" cy="1676402"/>
          </a:xfrm>
          <a:prstGeom prst="straightConnector1">
            <a:avLst/>
          </a:prstGeom>
          <a:noFill/>
          <a:ln cap="flat" cmpd="sng" w="28575">
            <a:solidFill>
              <a:schemeClr val="dk1"/>
            </a:solidFill>
            <a:prstDash val="dash"/>
            <a:miter lim="800000"/>
            <a:headEnd len="med" w="med" type="none"/>
            <a:tailEnd len="med" w="med" type="none"/>
          </a:ln>
        </p:spPr>
      </p:cxnSp>
      <p:sp>
        <p:nvSpPr>
          <p:cNvPr id="19" name="Shape 19"/>
          <p:cNvSpPr txBox="1"/>
          <p:nvPr/>
        </p:nvSpPr>
        <p:spPr>
          <a:xfrm>
            <a:off x="31204291" y="-3200400"/>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0" name="Shape 20"/>
          <p:cNvCxnSpPr/>
          <p:nvPr/>
        </p:nvCxnSpPr>
        <p:spPr>
          <a:xfrm rot="10800000">
            <a:off x="11048216" y="33172401"/>
            <a:ext cx="0" cy="1676402"/>
          </a:xfrm>
          <a:prstGeom prst="straightConnector1">
            <a:avLst/>
          </a:prstGeom>
          <a:noFill/>
          <a:ln cap="flat" cmpd="sng" w="28575">
            <a:solidFill>
              <a:schemeClr val="dk1"/>
            </a:solidFill>
            <a:prstDash val="dash"/>
            <a:miter lim="800000"/>
            <a:headEnd len="med" w="med" type="none"/>
            <a:tailEnd len="med" w="med" type="none"/>
          </a:ln>
        </p:spPr>
      </p:cxnSp>
      <p:sp>
        <p:nvSpPr>
          <p:cNvPr id="21" name="Shape 21"/>
          <p:cNvSpPr txBox="1"/>
          <p:nvPr/>
        </p:nvSpPr>
        <p:spPr>
          <a:xfrm>
            <a:off x="9446648"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2" name="Shape 22"/>
          <p:cNvCxnSpPr/>
          <p:nvPr/>
        </p:nvCxnSpPr>
        <p:spPr>
          <a:xfrm rot="10800000">
            <a:off x="32805859" y="33172401"/>
            <a:ext cx="0" cy="1676402"/>
          </a:xfrm>
          <a:prstGeom prst="straightConnector1">
            <a:avLst/>
          </a:prstGeom>
          <a:noFill/>
          <a:ln cap="flat" cmpd="sng" w="28575">
            <a:solidFill>
              <a:schemeClr val="dk1"/>
            </a:solidFill>
            <a:prstDash val="dash"/>
            <a:miter lim="800000"/>
            <a:headEnd len="med" w="med" type="none"/>
            <a:tailEnd len="med" w="med" type="none"/>
          </a:ln>
        </p:spPr>
      </p:cxnSp>
      <p:sp>
        <p:nvSpPr>
          <p:cNvPr id="23" name="Shape 23"/>
          <p:cNvSpPr txBox="1"/>
          <p:nvPr/>
        </p:nvSpPr>
        <p:spPr>
          <a:xfrm>
            <a:off x="31204291" y="34899603"/>
            <a:ext cx="3200400" cy="11683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FOLD</a:t>
            </a:r>
            <a:endParaRPr b="0" i="0" sz="5400" u="none" cap="none" strike="noStrike">
              <a:solidFill>
                <a:schemeClr val="dk1"/>
              </a:solidFill>
              <a:latin typeface="Arial"/>
              <a:ea typeface="Arial"/>
              <a:cs typeface="Arial"/>
              <a:sym typeface="Arial"/>
            </a:endParaRPr>
          </a:p>
        </p:txBody>
      </p:sp>
      <p:cxnSp>
        <p:nvCxnSpPr>
          <p:cNvPr id="24" name="Shape 24"/>
          <p:cNvCxnSpPr/>
          <p:nvPr/>
        </p:nvCxnSpPr>
        <p:spPr>
          <a:xfrm>
            <a:off x="-1092201" y="25473946"/>
            <a:ext cx="0" cy="1676402"/>
          </a:xfrm>
          <a:prstGeom prst="straightConnector1">
            <a:avLst/>
          </a:prstGeom>
          <a:noFill/>
          <a:ln cap="flat" cmpd="sng" w="28575">
            <a:solidFill>
              <a:schemeClr val="dk1"/>
            </a:solidFill>
            <a:prstDash val="dash"/>
            <a:miter lim="800000"/>
            <a:headEnd len="med" w="med" type="none"/>
            <a:tailEnd len="med" w="med" type="none"/>
          </a:ln>
        </p:spPr>
      </p:cxnSp>
      <p:sp>
        <p:nvSpPr>
          <p:cNvPr id="25" name="Shape 25"/>
          <p:cNvSpPr txBox="1"/>
          <p:nvPr/>
        </p:nvSpPr>
        <p:spPr>
          <a:xfrm>
            <a:off x="-6807200" y="25041022"/>
            <a:ext cx="4876798" cy="254225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NO TEXT </a:t>
            </a:r>
            <a:endParaRPr/>
          </a:p>
          <a:p>
            <a:pPr indent="0" lvl="0" marL="0" marR="0" rtl="0" algn="ctr">
              <a:lnSpc>
                <a:spcPct val="120000"/>
              </a:lnSpc>
              <a:spcBef>
                <a:spcPts val="0"/>
              </a:spcBef>
              <a:spcAft>
                <a:spcPts val="0"/>
              </a:spcAft>
              <a:buClr>
                <a:schemeClr val="dk1"/>
              </a:buClr>
              <a:buSzPts val="5400"/>
              <a:buFont typeface="Arial"/>
              <a:buNone/>
            </a:pPr>
            <a:r>
              <a:rPr b="0" i="0" lang="en-US" sz="5400" u="none" cap="none" strike="noStrike">
                <a:solidFill>
                  <a:schemeClr val="dk1"/>
                </a:solidFill>
                <a:latin typeface="Arial"/>
                <a:ea typeface="Arial"/>
                <a:cs typeface="Arial"/>
                <a:sym typeface="Arial"/>
              </a:rPr>
              <a:t>IN ORANGE BOX BELOW THIS LINE</a:t>
            </a:r>
            <a:endParaRPr b="0" i="0" sz="5400" u="none" cap="none" strike="noStrike">
              <a:solidFill>
                <a:schemeClr val="dk1"/>
              </a:solidFill>
              <a:latin typeface="Arial"/>
              <a:ea typeface="Arial"/>
              <a:cs typeface="Arial"/>
              <a:sym typeface="Arial"/>
            </a:endParaRPr>
          </a:p>
        </p:txBody>
      </p:sp>
      <p:sp>
        <p:nvSpPr>
          <p:cNvPr id="26" name="Shape 26"/>
          <p:cNvSpPr/>
          <p:nvPr/>
        </p:nvSpPr>
        <p:spPr>
          <a:xfrm>
            <a:off x="732759" y="720448"/>
            <a:ext cx="10353950" cy="1828799"/>
          </a:xfrm>
          <a:prstGeom prst="rect">
            <a:avLst/>
          </a:prstGeom>
          <a:solidFill>
            <a:srgbClr val="2121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7" name="Shape 27"/>
          <p:cNvSpPr txBox="1"/>
          <p:nvPr/>
        </p:nvSpPr>
        <p:spPr>
          <a:xfrm>
            <a:off x="1920240" y="758646"/>
            <a:ext cx="11897360" cy="179060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5400"/>
              <a:buFont typeface="Impact"/>
              <a:buNone/>
            </a:pPr>
            <a:r>
              <a:rPr b="0" i="0" lang="en-US" sz="5400" u="none" cap="none" strike="noStrike">
                <a:solidFill>
                  <a:schemeClr val="lt1"/>
                </a:solidFill>
                <a:latin typeface="Impact"/>
                <a:ea typeface="Impact"/>
                <a:cs typeface="Impact"/>
                <a:sym typeface="Impact"/>
              </a:rPr>
              <a:t>COLLEGE OF ENGINEERING</a:t>
            </a:r>
            <a:endParaRPr b="0" i="0" sz="5400" u="none" cap="none" strike="noStrike">
              <a:solidFill>
                <a:schemeClr val="lt1"/>
              </a:solidFill>
              <a:latin typeface="Impact"/>
              <a:ea typeface="Impact"/>
              <a:cs typeface="Impact"/>
              <a:sym typeface="Impact"/>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 name="Shape 34"/>
        <p:cNvGrpSpPr/>
        <p:nvPr/>
      </p:nvGrpSpPr>
      <p:grpSpPr>
        <a:xfrm>
          <a:off x="0" y="0"/>
          <a:ext cx="0" cy="0"/>
          <a:chOff x="0" y="0"/>
          <a:chExt cx="0" cy="0"/>
        </a:xfrm>
      </p:grpSpPr>
      <p:sp>
        <p:nvSpPr>
          <p:cNvPr id="35" name="Shape 35"/>
          <p:cNvSpPr/>
          <p:nvPr>
            <p:ph idx="2" type="pic"/>
          </p:nvPr>
        </p:nvSpPr>
        <p:spPr>
          <a:xfrm>
            <a:off x="12304725" y="9976471"/>
            <a:ext cx="19243800" cy="6520800"/>
          </a:xfrm>
          <a:prstGeom prst="rect">
            <a:avLst/>
          </a:prstGeom>
          <a:noFill/>
          <a:ln>
            <a:noFill/>
          </a:ln>
        </p:spPr>
        <p:txBody>
          <a:bodyPr anchorCtr="0" anchor="t" bIns="91425" lIns="91425" spcFirstLastPara="1" rIns="91425" wrap="square" tIns="91425">
            <a:noAutofit/>
          </a:bodyPr>
          <a:lstStyle/>
          <a:p>
            <a:pPr indent="0" lvl="0" marL="0">
              <a:spcBef>
                <a:spcPts val="4800"/>
              </a:spcBef>
              <a:spcAft>
                <a:spcPts val="0"/>
              </a:spcAft>
              <a:buNone/>
            </a:pPr>
            <a:r>
              <a:rPr lang="en-US"/>
              <a:t>Place for screen shot of the site</a:t>
            </a:r>
            <a:endParaRPr/>
          </a:p>
        </p:txBody>
      </p:sp>
      <p:sp>
        <p:nvSpPr>
          <p:cNvPr id="36" name="Shape 36"/>
          <p:cNvSpPr txBox="1"/>
          <p:nvPr/>
        </p:nvSpPr>
        <p:spPr>
          <a:xfrm>
            <a:off x="12291964" y="18939120"/>
            <a:ext cx="9418200" cy="67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4800"/>
              <a:buFont typeface="Arial"/>
              <a:buNone/>
            </a:pPr>
            <a:r>
              <a:rPr lang="en-US" sz="4800">
                <a:solidFill>
                  <a:srgbClr val="E05529"/>
                </a:solidFill>
              </a:rPr>
              <a:t>THE PROJECT</a:t>
            </a:r>
            <a:endParaRPr b="0" i="0" sz="4800" u="none" cap="none" strike="noStrike">
              <a:solidFill>
                <a:srgbClr val="E05529"/>
              </a:solidFill>
              <a:latin typeface="Arial"/>
              <a:ea typeface="Arial"/>
              <a:cs typeface="Arial"/>
              <a:sym typeface="Arial"/>
            </a:endParaRPr>
          </a:p>
        </p:txBody>
      </p:sp>
      <p:sp>
        <p:nvSpPr>
          <p:cNvPr id="37" name="Shape 37"/>
          <p:cNvSpPr txBox="1"/>
          <p:nvPr/>
        </p:nvSpPr>
        <p:spPr>
          <a:xfrm>
            <a:off x="12291975" y="19773900"/>
            <a:ext cx="19243800" cy="106116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SzPts val="1100"/>
              <a:buFont typeface="Arial"/>
              <a:buNone/>
            </a:pPr>
            <a:r>
              <a:rPr lang="en-US" sz="3600">
                <a:solidFill>
                  <a:schemeClr val="dk1"/>
                </a:solidFill>
              </a:rPr>
              <a:t>Our project aims to develop an open source Learning Module System that will be used by students to learn course material and complete online homework. </a:t>
            </a:r>
            <a:br>
              <a:rPr lang="en-US" sz="3600">
                <a:solidFill>
                  <a:schemeClr val="dk1"/>
                </a:solidFill>
              </a:rPr>
            </a:br>
            <a:br>
              <a:rPr lang="en-US" sz="3600">
                <a:solidFill>
                  <a:schemeClr val="dk1"/>
                </a:solidFill>
              </a:rPr>
            </a:br>
            <a:r>
              <a:rPr lang="en-US" sz="3600">
                <a:solidFill>
                  <a:schemeClr val="dk1"/>
                </a:solidFill>
              </a:rPr>
              <a:t>The project’s goal is to provide Open Educational Resources with a primary goal to provide students and instructors with an all-in-one online learning environment. The main goal of BoxSand is to improve student performance by providing access to free and open source resources all in one location.</a:t>
            </a:r>
            <a:br>
              <a:rPr lang="en-US" sz="3600">
                <a:solidFill>
                  <a:schemeClr val="dk1"/>
                </a:solidFill>
              </a:rPr>
            </a:br>
            <a:br>
              <a:rPr lang="en-US" sz="3600">
                <a:solidFill>
                  <a:schemeClr val="dk1"/>
                </a:solidFill>
              </a:rPr>
            </a:br>
            <a:r>
              <a:rPr lang="en-US" sz="3600">
                <a:solidFill>
                  <a:schemeClr val="dk1"/>
                </a:solidFill>
              </a:rPr>
              <a:t>This includes links to</a:t>
            </a:r>
            <a:br>
              <a:rPr lang="en-US" sz="3600">
                <a:solidFill>
                  <a:schemeClr val="dk1"/>
                </a:solidFill>
              </a:rPr>
            </a:br>
            <a:endParaRPr sz="3600">
              <a:solidFill>
                <a:schemeClr val="dk1"/>
              </a:solidFill>
            </a:endParaRPr>
          </a:p>
          <a:p>
            <a:pPr indent="-457200" lvl="0" marL="457200" rtl="0">
              <a:spcBef>
                <a:spcPts val="0"/>
              </a:spcBef>
              <a:spcAft>
                <a:spcPts val="0"/>
              </a:spcAft>
              <a:buClr>
                <a:schemeClr val="dk1"/>
              </a:buClr>
              <a:buSzPts val="3600"/>
              <a:buChar char="-"/>
            </a:pPr>
            <a:r>
              <a:rPr lang="en-US" sz="3600">
                <a:solidFill>
                  <a:schemeClr val="dk1"/>
                </a:solidFill>
              </a:rPr>
              <a:t>Lector videos</a:t>
            </a:r>
            <a:br>
              <a:rPr lang="en-US" sz="3600">
                <a:solidFill>
                  <a:schemeClr val="dk1"/>
                </a:solidFill>
              </a:rPr>
            </a:br>
            <a:r>
              <a:rPr lang="en-US" sz="3600">
                <a:solidFill>
                  <a:schemeClr val="dk1"/>
                </a:solidFill>
              </a:rPr>
              <a:t>Homework and practice problems</a:t>
            </a:r>
            <a:endParaRPr sz="3600">
              <a:solidFill>
                <a:schemeClr val="dk1"/>
              </a:solidFill>
            </a:endParaRPr>
          </a:p>
          <a:p>
            <a:pPr indent="-457200" lvl="0" marL="457200" rtl="0">
              <a:spcBef>
                <a:spcPts val="0"/>
              </a:spcBef>
              <a:spcAft>
                <a:spcPts val="0"/>
              </a:spcAft>
              <a:buClr>
                <a:schemeClr val="dk1"/>
              </a:buClr>
              <a:buSzPts val="3600"/>
              <a:buChar char="-"/>
            </a:pPr>
            <a:r>
              <a:rPr lang="en-US" sz="3600">
                <a:solidFill>
                  <a:schemeClr val="dk1"/>
                </a:solidFill>
              </a:rPr>
              <a:t>Simulations</a:t>
            </a:r>
            <a:endParaRPr sz="3600">
              <a:solidFill>
                <a:schemeClr val="dk1"/>
              </a:solidFill>
            </a:endParaRPr>
          </a:p>
          <a:p>
            <a:pPr indent="-457200" lvl="0" marL="457200" rtl="0">
              <a:spcBef>
                <a:spcPts val="0"/>
              </a:spcBef>
              <a:spcAft>
                <a:spcPts val="0"/>
              </a:spcAft>
              <a:buClr>
                <a:schemeClr val="dk1"/>
              </a:buClr>
              <a:buSzPts val="3600"/>
              <a:buChar char="-"/>
            </a:pPr>
            <a:r>
              <a:rPr lang="en-US" sz="3600">
                <a:solidFill>
                  <a:schemeClr val="dk1"/>
                </a:solidFill>
              </a:rPr>
              <a:t>Open source textbooks</a:t>
            </a:r>
            <a:endParaRPr sz="3600">
              <a:solidFill>
                <a:schemeClr val="dk1"/>
              </a:solidFill>
            </a:endParaRPr>
          </a:p>
          <a:p>
            <a:pPr indent="-457200" lvl="0" marL="457200" rtl="0">
              <a:spcBef>
                <a:spcPts val="0"/>
              </a:spcBef>
              <a:spcAft>
                <a:spcPts val="0"/>
              </a:spcAft>
              <a:buClr>
                <a:schemeClr val="dk1"/>
              </a:buClr>
              <a:buSzPts val="3600"/>
              <a:buChar char="-"/>
            </a:pPr>
            <a:r>
              <a:rPr lang="en-US" sz="3600">
                <a:solidFill>
                  <a:schemeClr val="dk1"/>
                </a:solidFill>
              </a:rPr>
              <a:t>Other potentially useful educational websites</a:t>
            </a:r>
            <a:br>
              <a:rPr lang="en-US" sz="3600">
                <a:solidFill>
                  <a:schemeClr val="dk1"/>
                </a:solidFill>
              </a:rPr>
            </a:br>
            <a:r>
              <a:rPr lang="en-US" sz="3600">
                <a:solidFill>
                  <a:schemeClr val="dk1"/>
                </a:solidFill>
              </a:rPr>
              <a:t>and more.</a:t>
            </a:r>
            <a:endParaRPr sz="3600">
              <a:solidFill>
                <a:schemeClr val="dk1"/>
              </a:solidFill>
            </a:endParaRPr>
          </a:p>
          <a:p>
            <a:pPr indent="0" lvl="0" marL="0" rtl="0">
              <a:spcBef>
                <a:spcPts val="0"/>
              </a:spcBef>
              <a:spcAft>
                <a:spcPts val="0"/>
              </a:spcAft>
              <a:buClr>
                <a:schemeClr val="dk1"/>
              </a:buClr>
              <a:buSzPts val="1100"/>
              <a:buFont typeface="Arial"/>
              <a:buNone/>
            </a:pPr>
            <a:r>
              <a:t/>
            </a:r>
            <a:endParaRPr sz="3600">
              <a:solidFill>
                <a:schemeClr val="dk1"/>
              </a:solidFill>
            </a:endParaRPr>
          </a:p>
          <a:p>
            <a:pPr indent="0" lvl="0" marL="0" rtl="0">
              <a:spcBef>
                <a:spcPts val="0"/>
              </a:spcBef>
              <a:spcAft>
                <a:spcPts val="0"/>
              </a:spcAft>
              <a:buClr>
                <a:schemeClr val="dk1"/>
              </a:buClr>
              <a:buSzPts val="1100"/>
              <a:buFont typeface="Arial"/>
              <a:buNone/>
            </a:pPr>
            <a:r>
              <a:rPr lang="en-US" sz="3600">
                <a:solidFill>
                  <a:schemeClr val="dk1"/>
                </a:solidFill>
              </a:rPr>
              <a:t>Project BoxSand aims to engage students and provide them with feedback while using the student's interaction with the site to track success and improve content.</a:t>
            </a:r>
            <a:endParaRPr sz="3600">
              <a:solidFill>
                <a:schemeClr val="dk1"/>
              </a:solidFill>
            </a:endParaRPr>
          </a:p>
        </p:txBody>
      </p:sp>
      <p:sp>
        <p:nvSpPr>
          <p:cNvPr id="38" name="Shape 38"/>
          <p:cNvSpPr txBox="1"/>
          <p:nvPr/>
        </p:nvSpPr>
        <p:spPr>
          <a:xfrm>
            <a:off x="1931989" y="5503233"/>
            <a:ext cx="8158690" cy="67710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DESIGN DEVELOPMENT</a:t>
            </a:r>
            <a:endParaRPr b="0" i="0" sz="4800" u="none" cap="none" strike="noStrike">
              <a:solidFill>
                <a:srgbClr val="FFFFFF"/>
              </a:solidFill>
              <a:latin typeface="Arial"/>
              <a:ea typeface="Arial"/>
              <a:cs typeface="Arial"/>
              <a:sym typeface="Arial"/>
            </a:endParaRPr>
          </a:p>
        </p:txBody>
      </p:sp>
      <p:sp>
        <p:nvSpPr>
          <p:cNvPr id="39" name="Shape 39"/>
          <p:cNvSpPr txBox="1"/>
          <p:nvPr/>
        </p:nvSpPr>
        <p:spPr>
          <a:xfrm>
            <a:off x="1964266" y="6422030"/>
            <a:ext cx="8126412" cy="14311611"/>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2600"/>
              </a:spcBef>
              <a:spcAft>
                <a:spcPts val="0"/>
              </a:spcAft>
              <a:buNone/>
            </a:pPr>
            <a:r>
              <a:rPr lang="en-US" sz="2800">
                <a:solidFill>
                  <a:schemeClr val="lt1"/>
                </a:solidFill>
                <a:latin typeface="Verdana"/>
                <a:ea typeface="Verdana"/>
                <a:cs typeface="Verdana"/>
                <a:sym typeface="Verdana"/>
              </a:rPr>
              <a:t>Since this was only the first large-scale overhaul of the BoxSand project, there will be several cycles of the project that will be spread out over several years and different development teams. This development team and this cycle mainly focused on developing long-term and overarching development goals and procedures for future project development. Additionally, this development team also created an initial proof of concept for site functionality demonstration and future feature integration</a:t>
            </a:r>
            <a:br>
              <a:rPr lang="en-US" sz="2800">
                <a:solidFill>
                  <a:schemeClr val="lt1"/>
                </a:solidFill>
                <a:latin typeface="Verdana"/>
                <a:ea typeface="Verdana"/>
                <a:cs typeface="Verdana"/>
                <a:sym typeface="Verdana"/>
              </a:rPr>
            </a:br>
            <a:br>
              <a:rPr lang="en-US" sz="2800">
                <a:solidFill>
                  <a:schemeClr val="lt1"/>
                </a:solidFill>
                <a:latin typeface="Verdana"/>
                <a:ea typeface="Verdana"/>
                <a:cs typeface="Verdana"/>
                <a:sym typeface="Verdana"/>
              </a:rPr>
            </a:br>
            <a:r>
              <a:rPr lang="en-US" sz="2800">
                <a:solidFill>
                  <a:schemeClr val="lt1"/>
                </a:solidFill>
                <a:latin typeface="Verdana"/>
                <a:ea typeface="Verdana"/>
                <a:cs typeface="Verdana"/>
                <a:sym typeface="Verdana"/>
              </a:rPr>
              <a:t>This first iteration of the project worked to meet the following criteria: </a:t>
            </a:r>
            <a:endParaRPr sz="2800">
              <a:solidFill>
                <a:schemeClr val="lt1"/>
              </a:solidFill>
              <a:latin typeface="Verdana"/>
              <a:ea typeface="Verdana"/>
              <a:cs typeface="Verdana"/>
              <a:sym typeface="Verdana"/>
            </a:endParaRPr>
          </a:p>
          <a:p>
            <a:pPr indent="-406400" lvl="0" marL="457200" marR="0" rtl="0" algn="l">
              <a:lnSpc>
                <a:spcPct val="120000"/>
              </a:lnSpc>
              <a:spcBef>
                <a:spcPts val="2600"/>
              </a:spcBef>
              <a:spcAft>
                <a:spcPts val="0"/>
              </a:spcAft>
              <a:buClr>
                <a:schemeClr val="lt1"/>
              </a:buClr>
              <a:buSzPts val="2800"/>
              <a:buFont typeface="Verdana"/>
              <a:buAutoNum type="arabicPeriod"/>
            </a:pPr>
            <a:r>
              <a:rPr lang="en-US" sz="2800">
                <a:solidFill>
                  <a:schemeClr val="lt1"/>
                </a:solidFill>
                <a:latin typeface="Verdana"/>
                <a:ea typeface="Verdana"/>
                <a:cs typeface="Verdana"/>
                <a:sym typeface="Verdana"/>
              </a:rPr>
              <a:t>The website that will be developed must provide access to the OpenStax Physics textbook within the site itself. The Instructor must also be able to assign reading homework from the textbook for students within a course. </a:t>
            </a:r>
            <a:endParaRPr sz="2800">
              <a:solidFill>
                <a:schemeClr val="lt1"/>
              </a:solidFill>
              <a:latin typeface="Verdana"/>
              <a:ea typeface="Verdana"/>
              <a:cs typeface="Verdana"/>
              <a:sym typeface="Verdana"/>
            </a:endParaRPr>
          </a:p>
          <a:p>
            <a:pPr indent="-406400" lvl="0" marL="457200" marR="0" rtl="0" algn="l">
              <a:lnSpc>
                <a:spcPct val="120000"/>
              </a:lnSpc>
              <a:spcBef>
                <a:spcPts val="0"/>
              </a:spcBef>
              <a:spcAft>
                <a:spcPts val="0"/>
              </a:spcAft>
              <a:buClr>
                <a:schemeClr val="lt1"/>
              </a:buClr>
              <a:buSzPts val="2800"/>
              <a:buFont typeface="Verdana"/>
              <a:buAutoNum type="arabicPeriod"/>
            </a:pPr>
            <a:r>
              <a:rPr lang="en-US" sz="2800">
                <a:solidFill>
                  <a:schemeClr val="lt1"/>
                </a:solidFill>
                <a:latin typeface="Verdana"/>
                <a:ea typeface="Verdana"/>
                <a:cs typeface="Verdana"/>
                <a:sym typeface="Verdana"/>
              </a:rPr>
              <a:t>Provide a homework system within the site that allows an instructor of a course to provide questions with answers, Assign a value to the question and, assign a group of questions or a single question as an assignment to a course. </a:t>
            </a:r>
            <a:endParaRPr sz="2800">
              <a:solidFill>
                <a:schemeClr val="lt1"/>
              </a:solidFill>
              <a:latin typeface="Verdana"/>
              <a:ea typeface="Verdana"/>
              <a:cs typeface="Verdana"/>
              <a:sym typeface="Verdana"/>
            </a:endParaRPr>
          </a:p>
          <a:p>
            <a:pPr indent="-406400" lvl="0" marL="457200" marR="0" rtl="0" algn="l">
              <a:lnSpc>
                <a:spcPct val="120000"/>
              </a:lnSpc>
              <a:spcBef>
                <a:spcPts val="0"/>
              </a:spcBef>
              <a:spcAft>
                <a:spcPts val="0"/>
              </a:spcAft>
              <a:buClr>
                <a:schemeClr val="lt1"/>
              </a:buClr>
              <a:buSzPts val="2800"/>
              <a:buFont typeface="Verdana"/>
              <a:buAutoNum type="arabicPeriod"/>
            </a:pPr>
            <a:r>
              <a:rPr lang="en-US" sz="2800">
                <a:solidFill>
                  <a:schemeClr val="lt1"/>
                </a:solidFill>
                <a:latin typeface="Verdana"/>
                <a:ea typeface="Verdana"/>
                <a:cs typeface="Verdana"/>
                <a:sym typeface="Verdana"/>
              </a:rPr>
              <a:t>Provides a way for students to complete the assigned homework and reading. </a:t>
            </a:r>
            <a:endParaRPr sz="2800">
              <a:solidFill>
                <a:schemeClr val="lt1"/>
              </a:solidFill>
              <a:latin typeface="Verdana"/>
              <a:ea typeface="Verdana"/>
              <a:cs typeface="Verdana"/>
              <a:sym typeface="Verdana"/>
            </a:endParaRPr>
          </a:p>
          <a:p>
            <a:pPr indent="-406400" lvl="0" marL="457200" marR="0" rtl="0" algn="l">
              <a:lnSpc>
                <a:spcPct val="120000"/>
              </a:lnSpc>
              <a:spcBef>
                <a:spcPts val="0"/>
              </a:spcBef>
              <a:spcAft>
                <a:spcPts val="0"/>
              </a:spcAft>
              <a:buClr>
                <a:schemeClr val="lt1"/>
              </a:buClr>
              <a:buSzPts val="2800"/>
              <a:buFont typeface="Verdana"/>
              <a:buAutoNum type="arabicPeriod"/>
            </a:pPr>
            <a:r>
              <a:rPr lang="en-US" sz="2800">
                <a:solidFill>
                  <a:schemeClr val="lt1"/>
                </a:solidFill>
                <a:latin typeface="Verdana"/>
                <a:ea typeface="Verdana"/>
                <a:cs typeface="Verdana"/>
                <a:sym typeface="Verdana"/>
              </a:rPr>
              <a:t>An instructor must be able to generate a downloadable gradebook of student scores</a:t>
            </a:r>
            <a:br>
              <a:rPr lang="en-US" sz="2800">
                <a:solidFill>
                  <a:schemeClr val="lt1"/>
                </a:solidFill>
                <a:latin typeface="Verdana"/>
                <a:ea typeface="Verdana"/>
                <a:cs typeface="Verdana"/>
                <a:sym typeface="Verdana"/>
              </a:rPr>
            </a:br>
            <a:endParaRPr/>
          </a:p>
        </p:txBody>
      </p:sp>
      <p:sp>
        <p:nvSpPr>
          <p:cNvPr id="40" name="Shape 40"/>
          <p:cNvSpPr txBox="1"/>
          <p:nvPr/>
        </p:nvSpPr>
        <p:spPr>
          <a:xfrm>
            <a:off x="12292012" y="3463917"/>
            <a:ext cx="19544200" cy="1542674"/>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E05529"/>
              </a:buClr>
              <a:buSzPts val="12500"/>
              <a:buFont typeface="Impact"/>
              <a:buNone/>
            </a:pPr>
            <a:r>
              <a:rPr lang="en-US" sz="12500">
                <a:solidFill>
                  <a:srgbClr val="E05529"/>
                </a:solidFill>
                <a:latin typeface="Impact"/>
                <a:ea typeface="Impact"/>
                <a:cs typeface="Impact"/>
                <a:sym typeface="Impact"/>
              </a:rPr>
              <a:t>PROJECT BOXSAND</a:t>
            </a:r>
            <a:endParaRPr b="0" i="0" sz="12500" u="none" cap="none" strike="noStrike">
              <a:solidFill>
                <a:srgbClr val="E05529"/>
              </a:solidFill>
              <a:latin typeface="Impact"/>
              <a:ea typeface="Impact"/>
              <a:cs typeface="Impact"/>
              <a:sym typeface="Impact"/>
            </a:endParaRPr>
          </a:p>
        </p:txBody>
      </p:sp>
      <p:sp>
        <p:nvSpPr>
          <p:cNvPr id="41" name="Shape 41"/>
          <p:cNvSpPr txBox="1"/>
          <p:nvPr/>
        </p:nvSpPr>
        <p:spPr>
          <a:xfrm>
            <a:off x="12292012" y="5503233"/>
            <a:ext cx="19544199" cy="6080503"/>
          </a:xfrm>
          <a:prstGeom prst="rect">
            <a:avLst/>
          </a:prstGeom>
          <a:noFill/>
          <a:ln>
            <a:noFill/>
          </a:ln>
        </p:spPr>
        <p:txBody>
          <a:bodyPr anchorCtr="0" anchor="t" bIns="0" lIns="0" spcFirstLastPara="1" rIns="0" wrap="square" tIns="0">
            <a:noAutofit/>
          </a:bodyPr>
          <a:lstStyle/>
          <a:p>
            <a:pPr indent="0" lvl="0" marL="0" marR="0" rtl="0" algn="l">
              <a:lnSpc>
                <a:spcPct val="130909"/>
              </a:lnSpc>
              <a:spcBef>
                <a:spcPts val="0"/>
              </a:spcBef>
              <a:spcAft>
                <a:spcPts val="0"/>
              </a:spcAft>
              <a:buClr>
                <a:schemeClr val="dk1"/>
              </a:buClr>
              <a:buSzPts val="6600"/>
              <a:buFont typeface="Arial"/>
              <a:buNone/>
            </a:pPr>
            <a:r>
              <a:rPr lang="en-US" sz="6600">
                <a:solidFill>
                  <a:schemeClr val="dk1"/>
                </a:solidFill>
                <a:latin typeface="Georgia"/>
                <a:ea typeface="Georgia"/>
                <a:cs typeface="Georgia"/>
                <a:sym typeface="Georgia"/>
              </a:rPr>
              <a:t>A free place to do online homework and access textbooks.</a:t>
            </a:r>
            <a:endParaRPr b="0" i="0" sz="6600" u="none" cap="none" strike="noStrike">
              <a:solidFill>
                <a:schemeClr val="dk1"/>
              </a:solidFill>
              <a:latin typeface="Georgia"/>
              <a:ea typeface="Georgia"/>
              <a:cs typeface="Georgia"/>
              <a:sym typeface="Georgia"/>
            </a:endParaRPr>
          </a:p>
        </p:txBody>
      </p:sp>
      <p:sp>
        <p:nvSpPr>
          <p:cNvPr id="42" name="Shape 42"/>
          <p:cNvSpPr txBox="1"/>
          <p:nvPr/>
        </p:nvSpPr>
        <p:spPr>
          <a:xfrm>
            <a:off x="33762575" y="13592425"/>
            <a:ext cx="9099900" cy="1542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4800"/>
              <a:buFont typeface="Arial"/>
              <a:buNone/>
            </a:pPr>
            <a:r>
              <a:rPr lang="en-US" sz="4800">
                <a:solidFill>
                  <a:srgbClr val="FFFFFF"/>
                </a:solidFill>
              </a:rPr>
              <a:t>PROJECT  BOXSAND:  A </a:t>
            </a:r>
            <a:r>
              <a:rPr lang="en-US" sz="4800">
                <a:solidFill>
                  <a:schemeClr val="lt1"/>
                </a:solidFill>
              </a:rPr>
              <a:t>BRIEF HISTORY</a:t>
            </a:r>
            <a:endParaRPr b="0" i="0" sz="4800" u="none" cap="none" strike="noStrike">
              <a:solidFill>
                <a:srgbClr val="FFFFFF"/>
              </a:solidFill>
              <a:latin typeface="Arial"/>
              <a:ea typeface="Arial"/>
              <a:cs typeface="Arial"/>
              <a:sym typeface="Arial"/>
            </a:endParaRPr>
          </a:p>
        </p:txBody>
      </p:sp>
      <p:sp>
        <p:nvSpPr>
          <p:cNvPr id="43" name="Shape 43"/>
          <p:cNvSpPr txBox="1"/>
          <p:nvPr/>
        </p:nvSpPr>
        <p:spPr>
          <a:xfrm>
            <a:off x="33778775" y="15386938"/>
            <a:ext cx="8158800" cy="9576000"/>
          </a:xfrm>
          <a:prstGeom prst="rect">
            <a:avLst/>
          </a:prstGeom>
          <a:noFill/>
          <a:ln>
            <a:noFill/>
          </a:ln>
        </p:spPr>
        <p:txBody>
          <a:bodyPr anchorCtr="0" anchor="t" bIns="0" lIns="0" spcFirstLastPara="1" rIns="0" wrap="square" tIns="0">
            <a:noAutofit/>
          </a:bodyPr>
          <a:lstStyle/>
          <a:p>
            <a:pPr indent="0" lvl="0" marL="0">
              <a:spcBef>
                <a:spcPts val="0"/>
              </a:spcBef>
              <a:spcAft>
                <a:spcPts val="0"/>
              </a:spcAft>
              <a:buNone/>
            </a:pPr>
            <a:r>
              <a:rPr lang="en-US" sz="2800">
                <a:solidFill>
                  <a:schemeClr val="dk1"/>
                </a:solidFill>
              </a:rPr>
              <a:t>Project BoxSand was created in 2015 by Dr Kenneth Walsh of the Physics Department at Oregon State University as a way to provide a resource for his physics students where they could access the materials they needed for the class without requiring them to pay the rising costs for textbooks and online homework. Dr Walsh, with the assistance of many contributors, created a website where he grew a collection of resources for his students which includes everything from his own physics textbook to lector videos he created. </a:t>
            </a:r>
            <a:endParaRPr sz="2800">
              <a:solidFill>
                <a:schemeClr val="dk1"/>
              </a:solidFill>
            </a:endParaRPr>
          </a:p>
          <a:p>
            <a:pPr indent="0" lvl="0" marL="0">
              <a:spcBef>
                <a:spcPts val="0"/>
              </a:spcBef>
              <a:spcAft>
                <a:spcPts val="0"/>
              </a:spcAft>
              <a:buNone/>
            </a:pPr>
            <a:r>
              <a:t/>
            </a:r>
            <a:endParaRPr sz="2800">
              <a:solidFill>
                <a:schemeClr val="dk1"/>
              </a:solidFill>
            </a:endParaRPr>
          </a:p>
          <a:p>
            <a:pPr indent="0" lvl="0" marL="0" rtl="0">
              <a:spcBef>
                <a:spcPts val="0"/>
              </a:spcBef>
              <a:spcAft>
                <a:spcPts val="0"/>
              </a:spcAft>
              <a:buNone/>
            </a:pPr>
            <a:r>
              <a:rPr lang="en-US" sz="2800">
                <a:solidFill>
                  <a:schemeClr val="dk1"/>
                </a:solidFill>
              </a:rPr>
              <a:t>This fall is the first full year of deployment for this site. But the project did not stop there, he wanted to create a way for his students to interact with the site and complete their online homework. That is where we came  in…</a:t>
            </a:r>
            <a:endParaRPr sz="2800">
              <a:solidFill>
                <a:schemeClr val="dk1"/>
              </a:solidFill>
            </a:endParaRPr>
          </a:p>
          <a:p>
            <a:pPr indent="0" lvl="0" marL="0" rtl="0">
              <a:spcBef>
                <a:spcPts val="0"/>
              </a:spcBef>
              <a:spcAft>
                <a:spcPts val="0"/>
              </a:spcAft>
              <a:buNone/>
            </a:pPr>
            <a:r>
              <a:t/>
            </a:r>
            <a:endParaRPr sz="2400">
              <a:solidFill>
                <a:schemeClr val="dk1"/>
              </a:solidFill>
            </a:endParaRPr>
          </a:p>
          <a:p>
            <a:pPr indent="0" lvl="0" marL="0" rtl="0">
              <a:spcBef>
                <a:spcPts val="0"/>
              </a:spcBef>
              <a:spcAft>
                <a:spcPts val="0"/>
              </a:spcAft>
              <a:buNone/>
            </a:pPr>
            <a:br>
              <a:rPr lang="en-US" sz="2400">
                <a:solidFill>
                  <a:schemeClr val="dk1"/>
                </a:solidFill>
              </a:rPr>
            </a:br>
            <a:endParaRPr sz="2400">
              <a:solidFill>
                <a:schemeClr val="dk1"/>
              </a:solidFill>
            </a:endParaRPr>
          </a:p>
        </p:txBody>
      </p:sp>
      <p:sp>
        <p:nvSpPr>
          <p:cNvPr id="44" name="Shape 44"/>
          <p:cNvSpPr txBox="1"/>
          <p:nvPr/>
        </p:nvSpPr>
        <p:spPr>
          <a:xfrm>
            <a:off x="38032266" y="754123"/>
            <a:ext cx="3811058" cy="1790601"/>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lt1"/>
              </a:buClr>
              <a:buSzPts val="5400"/>
              <a:buFont typeface="Impact"/>
              <a:buNone/>
            </a:pPr>
            <a:r>
              <a:rPr lang="en-US" sz="5400">
                <a:solidFill>
                  <a:schemeClr val="lt1"/>
                </a:solidFill>
                <a:latin typeface="Impact"/>
                <a:ea typeface="Impact"/>
                <a:cs typeface="Impact"/>
                <a:sym typeface="Impact"/>
              </a:rPr>
              <a:t>Group 6</a:t>
            </a:r>
            <a:endParaRPr b="0" i="0" sz="5400" u="none" cap="none" strike="noStrike">
              <a:solidFill>
                <a:schemeClr val="lt1"/>
              </a:solidFill>
              <a:latin typeface="Impact"/>
              <a:ea typeface="Impact"/>
              <a:cs typeface="Impact"/>
              <a:sym typeface="Impact"/>
            </a:endParaRPr>
          </a:p>
        </p:txBody>
      </p:sp>
      <p:pic>
        <p:nvPicPr>
          <p:cNvPr id="45" name="Shape 45"/>
          <p:cNvPicPr preferRelativeResize="0"/>
          <p:nvPr/>
        </p:nvPicPr>
        <p:blipFill>
          <a:blip r:embed="rId3">
            <a:alphaModFix/>
          </a:blip>
          <a:stretch>
            <a:fillRect/>
          </a:stretch>
        </p:blipFill>
        <p:spPr>
          <a:xfrm>
            <a:off x="28236273" y="21467156"/>
            <a:ext cx="19243801" cy="11537145"/>
          </a:xfrm>
          <a:prstGeom prst="rect">
            <a:avLst/>
          </a:prstGeom>
          <a:noFill/>
          <a:ln>
            <a:noFill/>
          </a:ln>
        </p:spPr>
      </p:pic>
      <p:pic>
        <p:nvPicPr>
          <p:cNvPr id="46" name="Shape 46"/>
          <p:cNvPicPr preferRelativeResize="0"/>
          <p:nvPr/>
        </p:nvPicPr>
        <p:blipFill>
          <a:blip r:embed="rId4">
            <a:alphaModFix/>
          </a:blip>
          <a:stretch>
            <a:fillRect/>
          </a:stretch>
        </p:blipFill>
        <p:spPr>
          <a:xfrm>
            <a:off x="32076988" y="5372528"/>
            <a:ext cx="11987165" cy="71866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