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80" r:id="rId6"/>
    <p:sldId id="281" r:id="rId7"/>
    <p:sldId id="277" r:id="rId8"/>
    <p:sldId id="279" r:id="rId9"/>
    <p:sldId id="278" r:id="rId10"/>
    <p:sldId id="275" r:id="rId11"/>
    <p:sldId id="282" r:id="rId12"/>
    <p:sldId id="271" r:id="rId13"/>
    <p:sldId id="273" r:id="rId14"/>
    <p:sldId id="272" r:id="rId15"/>
    <p:sldId id="27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69556" autoAdjust="0"/>
  </p:normalViewPr>
  <p:slideViewPr>
    <p:cSldViewPr snapToGrid="0">
      <p:cViewPr varScale="1">
        <p:scale>
          <a:sx n="69" d="100"/>
          <a:sy n="69" d="100"/>
        </p:scale>
        <p:origin x="845" y="67"/>
      </p:cViewPr>
      <p:guideLst>
        <p:guide orient="horz" pos="2160"/>
        <p:guide pos="3840"/>
      </p:guideLst>
    </p:cSldViewPr>
  </p:slideViewPr>
  <p:notesTextViewPr>
    <p:cViewPr>
      <p:scale>
        <a:sx n="1" d="1"/>
        <a:sy n="1" d="1"/>
      </p:scale>
      <p:origin x="0" y="-1584"/>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12-09T13:37:04.476" idx="3">
    <p:pos x="7344" y="342"/>
    <p:text>Delete this slide?</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Good afternoon everyone,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My name’s Kyle, I’m a Junior here at Chico State. The majors I’m currently pursuing are Business Analytics and Management Information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(Jasmine Introduces herself)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Our project involved working with a data set provided by the National Student </a:t>
            </a:r>
            <a:r>
              <a:rPr lang="en-US" sz="4000" b="1" dirty="0" err="1"/>
              <a:t>ClearingHouse</a:t>
            </a:r>
            <a:r>
              <a:rPr lang="en-US" sz="4000"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174046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looking at the sequence for the one student who had a sequence of 10, I discovered the sequences are a bit off.</a:t>
            </a:r>
          </a:p>
          <a:p>
            <a:pPr marL="171450" indent="-171450">
              <a:buFontTx/>
              <a:buChar char="-"/>
            </a:pPr>
            <a:r>
              <a:rPr lang="en-US" dirty="0"/>
              <a:t>We have another example below someone left and came back to Chico twice, according to the sequence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57732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When trying to research cases of students who had withdrawn from Chico State for a period of time before returning, it was discovered that a student's sequence doesn't align with the actual order of schools they attended.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database records the student's first instance of enrollment at a particular institution, assigning it a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This number remains constant even if a student enrolled in various other institutions between their first enrollment date and the date they return to that institution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initially assumed that students attending Chico State are primarily enrolled at this university.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However, as the example above demonstrates, there are instances where students are enrolled at multiple colleges within a given term. </a:t>
            </a:r>
            <a:br>
              <a:rPr lang="en-US" b="1" dirty="0"/>
            </a:br>
            <a:br>
              <a:rPr lang="en-US" b="1" dirty="0"/>
            </a:br>
            <a:r>
              <a:rPr lang="en-US" b="1" dirty="0"/>
              <a:t>When looking at the beginning enrollment dates, we see that this individual is enrolled at four different colleges at the same time for the 2022 Fall semester. If we were to only pay attention to the “college sequence” column, then we would assume that this person attended those schools one after the other. Therein lies the discrepancy since relying solely on college sequence would be misleading.</a:t>
            </a:r>
          </a:p>
          <a:p>
            <a:endParaRPr lang="en-US" b="1" dirty="0"/>
          </a:p>
          <a:p>
            <a:r>
              <a:rPr lang="en-US" b="1" dirty="0"/>
              <a:t>This discovery shifts the focus of our 4th original question from: </a:t>
            </a:r>
          </a:p>
          <a:p>
            <a:r>
              <a:rPr lang="en-US" b="1" dirty="0"/>
              <a:t>"Do students who temporarily withdraw from Chico State return to finish?" </a:t>
            </a:r>
          </a:p>
          <a:p>
            <a:r>
              <a:rPr lang="en-US" b="1" dirty="0"/>
              <a:t>diverging into several new inquiries:</a:t>
            </a:r>
          </a:p>
          <a:p>
            <a:endParaRPr lang="en-US" b="1" dirty="0"/>
          </a:p>
          <a:p>
            <a:pPr marL="228600" indent="-228600">
              <a:buFont typeface="+mj-lt"/>
              <a:buAutoNum type="arabicPeriod"/>
            </a:pPr>
            <a:r>
              <a:rPr lang="en-US" b="1" dirty="0"/>
              <a:t>If a student is simultaneously enrolled in multiple colleges apart from Chico State, which institution is considered their primary college?</a:t>
            </a:r>
          </a:p>
          <a:p>
            <a:pPr marL="228600" indent="-228600">
              <a:buFont typeface="+mj-lt"/>
              <a:buAutoNum type="arabicPeriod"/>
            </a:pPr>
            <a:endParaRPr lang="en-US" b="1" dirty="0"/>
          </a:p>
          <a:p>
            <a:pPr marL="228600" indent="-228600">
              <a:buFont typeface="+mj-lt"/>
              <a:buAutoNum type="arabicPeriod"/>
            </a:pPr>
            <a:r>
              <a:rPr lang="en-US" b="1" dirty="0"/>
              <a:t>If Chico State is not the primary institution, and the student stops taking courses, would they be classified as withdrawn?</a:t>
            </a:r>
          </a:p>
          <a:p>
            <a:pPr marL="228600" indent="-228600">
              <a:buFont typeface="+mj-lt"/>
              <a:buAutoNum type="arabicPeriod"/>
            </a:pPr>
            <a:endParaRPr lang="en-US" b="1" dirty="0"/>
          </a:p>
          <a:p>
            <a:pPr marL="228600" indent="-228600">
              <a:buFont typeface="+mj-lt"/>
              <a:buAutoNum type="arabicPeriod"/>
            </a:pPr>
            <a:r>
              <a:rPr lang="en-US" b="1" dirty="0"/>
              <a:t>If so, would that student be considered lost enrollment, even though CSU Chico was never their primary college?</a:t>
            </a:r>
          </a:p>
          <a:p>
            <a:pPr marL="228600" indent="-228600">
              <a:buFont typeface="+mj-lt"/>
              <a:buAutoNum type="arabicPeriod"/>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Another significant challenge we encountered was enrollment discrepancies when identifying true gaps in enrollment.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Attempting to map student sequences based on beginning enrollment dates proves problematic, as term structures vary widely across institutions (e.g., semester, quarter, trimester).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Without proper context, a lengthy gap between enrollment dates could easily be mistaken for an actual withdrawal rather than a simple difference in start dates.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Furthermore, students may take a 1-2 year gap without being considered "lost," if they went on planned academic leave or received a PELL grant, although the relevant data is unavailable to us at the moment.</a:t>
            </a:r>
          </a:p>
          <a:p>
            <a:pPr marL="0" indent="0">
              <a:buFont typeface="+mj-lt"/>
              <a:buNone/>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387791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After consulting with a stakeholder from enrollment management, we identified several key takeaways to improve the data's usability. </a:t>
            </a:r>
          </a:p>
          <a:p>
            <a:endParaRPr lang="en-US" b="1" dirty="0"/>
          </a:p>
          <a:p>
            <a:pPr marL="228600" indent="-228600">
              <a:buFont typeface="+mj-lt"/>
              <a:buAutoNum type="arabicPeriod"/>
            </a:pPr>
            <a:r>
              <a:rPr lang="en-US" b="1" dirty="0"/>
              <a:t>Adding columns to determine if students are PELL grant recipients and if they have declared planned academic leave would help refine the number of students truly fitting our definition of "lost." </a:t>
            </a:r>
            <a:br>
              <a:rPr lang="en-US" b="1" dirty="0"/>
            </a:br>
            <a:endParaRPr lang="en-US" b="1" dirty="0"/>
          </a:p>
          <a:p>
            <a:pPr marL="228600" indent="-228600">
              <a:buFont typeface="+mj-lt"/>
              <a:buAutoNum type="arabicPeriod"/>
            </a:pPr>
            <a:r>
              <a:rPr lang="en-US" b="1" dirty="0"/>
              <a:t>Including a column that specifies whether Chico State is a student's primary or secondary institution would clarify cases of simultaneous enrollment.</a:t>
            </a:r>
            <a:br>
              <a:rPr lang="en-US" b="1" dirty="0"/>
            </a:br>
            <a:endParaRPr lang="en-US" b="1" dirty="0"/>
          </a:p>
          <a:p>
            <a:r>
              <a:rPr lang="en-US" b="1" dirty="0"/>
              <a:t>Another valuable takeaway from our stakeholder conversation was the formulation of several follow-up questions:</a:t>
            </a:r>
            <a:br>
              <a:rPr lang="en-US" b="1" dirty="0"/>
            </a:br>
            <a:endParaRPr lang="en-US" b="1" dirty="0"/>
          </a:p>
          <a:p>
            <a:pPr marL="171450" indent="-171450">
              <a:buFont typeface="Arial" panose="020B0604020202020204" pitchFamily="34" charset="0"/>
              <a:buChar char="•"/>
            </a:pPr>
            <a:r>
              <a:rPr lang="en-US" b="1" dirty="0"/>
              <a:t>"Out of the proportion of students considered lost, how many of them obtained a degree elsewhere?“</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"Out of that population of students, how many earned a degree in the same major?“</a:t>
            </a:r>
            <a:br>
              <a:rPr lang="en-US" b="1" dirty="0"/>
            </a:b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Given the narrow window for retaining students, enrollment management must quickly determine whether a student has chosen to enroll elsewhere or will not be enrolling at all for the upcoming term.</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Being able to make this distinction would enable a more focused and individualized marketing strategy aimed at retaining these students.</a:t>
            </a:r>
          </a:p>
          <a:p>
            <a:pPr marL="0" indent="0">
              <a:buFont typeface="Arial" panose="020B0604020202020204" pitchFamily="34" charset="0"/>
              <a:buNone/>
            </a:pPr>
            <a:endParaRPr lang="en-US" b="1" dirty="0"/>
          </a:p>
          <a:p>
            <a:endParaRPr lang="en-US"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17722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That concludes our presentation, we hope you’ve learned as much as we did.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385836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3200" b="1" dirty="0"/>
              <a:t>We used the NSC’s data set to answer some initial research questions posed by IRSA staff:</a:t>
            </a:r>
            <a:br>
              <a:rPr lang="en-US" sz="3200" b="1" dirty="0"/>
            </a:br>
            <a:endParaRPr lang="en-US" sz="3200" b="1"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3200" b="1" kern="1200" dirty="0">
                <a:solidFill>
                  <a:schemeClr val="bg1"/>
                </a:solidFill>
                <a:latin typeface="+mn-lt"/>
                <a:ea typeface="+mn-ea"/>
                <a:cs typeface="+mn-cs"/>
              </a:rPr>
              <a:t>“What’s contained within the NSC’s dataset?”</a:t>
            </a:r>
          </a:p>
          <a:p>
            <a:pPr marL="228600" indent="-228600">
              <a:buFont typeface="+mj-lt"/>
              <a:buAutoNum type="arabicPeriod"/>
            </a:pPr>
            <a:endParaRPr lang="en-US" sz="3200" b="1" dirty="0"/>
          </a:p>
          <a:p>
            <a:pPr marL="228600" indent="-228600">
              <a:buFont typeface="+mj-lt"/>
              <a:buAutoNum type="arabicPeriod"/>
            </a:pPr>
            <a:r>
              <a:rPr lang="en-US" sz="3200" b="1" dirty="0"/>
              <a:t>"When students leave Chico State without a degree, are they transferring to another school or dropping out entirely?“</a:t>
            </a:r>
          </a:p>
          <a:p>
            <a:pPr marL="228600" indent="-228600">
              <a:buFont typeface="+mj-lt"/>
              <a:buAutoNum type="arabicPeriod"/>
            </a:pPr>
            <a:endParaRPr lang="en-US" sz="3200" b="1" dirty="0"/>
          </a:p>
          <a:p>
            <a:pPr marL="228600" indent="-228600">
              <a:buFont typeface="+mj-lt"/>
              <a:buAutoNum type="arabicPeriod"/>
            </a:pPr>
            <a:r>
              <a:rPr lang="en-US" sz="3200" b="1" dirty="0"/>
              <a:t>“Assuming they are transferring, where are they going?“</a:t>
            </a:r>
          </a:p>
          <a:p>
            <a:pPr marL="228600" indent="-228600">
              <a:buFont typeface="+mj-lt"/>
              <a:buAutoNum type="arabicPeriod"/>
            </a:pPr>
            <a:endParaRPr lang="en-US" sz="3200" b="1" dirty="0"/>
          </a:p>
          <a:p>
            <a:pPr marL="228600" indent="-228600">
              <a:buFont typeface="+mj-lt"/>
              <a:buAutoNum type="arabicPeriod"/>
            </a:pPr>
            <a:r>
              <a:rPr lang="en-US" sz="3200" b="1" dirty="0"/>
              <a:t>“Do students who temporarily drop from Chico State return to finish their degree?”</a:t>
            </a:r>
          </a:p>
          <a:p>
            <a:pPr marL="228600" indent="-228600">
              <a:buFont typeface="+mj-lt"/>
              <a:buAutoNum type="arabicPeriod"/>
            </a:pPr>
            <a:endParaRPr lang="en-US" sz="3200"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382481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NSC is a Non profit organization Founded </a:t>
            </a:r>
            <a:r>
              <a:rPr lang="en-US" sz="1200" b="1" i="0" kern="1200" dirty="0">
                <a:solidFill>
                  <a:schemeClr val="tx1"/>
                </a:solidFill>
                <a:effectLst/>
                <a:latin typeface="+mn-lt"/>
                <a:ea typeface="+mn-ea"/>
                <a:cs typeface="+mn-cs"/>
              </a:rPr>
              <a:t>on July 2, 1993 in</a:t>
            </a:r>
            <a:r>
              <a:rPr lang="en-US" b="1" dirty="0"/>
              <a:t> </a:t>
            </a:r>
            <a:r>
              <a:rPr lang="en-US" sz="1200" b="1" i="0" kern="1200" dirty="0">
                <a:solidFill>
                  <a:schemeClr val="tx1"/>
                </a:solidFill>
                <a:effectLst/>
                <a:latin typeface="+mn-lt"/>
                <a:ea typeface="+mn-ea"/>
                <a:cs typeface="+mn-cs"/>
              </a:rPr>
              <a:t>Herndon, Virginia by the higher education community</a:t>
            </a:r>
            <a:endParaRPr lang="en-US" b="1" dirty="0"/>
          </a:p>
          <a:p>
            <a:endParaRPr lang="en-US" b="1" dirty="0"/>
          </a:p>
          <a:p>
            <a:r>
              <a:rPr lang="en-US" b="1" dirty="0"/>
              <a:t>Current President and CEO: Ricardo Torres</a:t>
            </a:r>
          </a:p>
          <a:p>
            <a:endParaRPr lang="en-US" b="1" dirty="0"/>
          </a:p>
          <a:p>
            <a:r>
              <a:rPr lang="en-US" b="1" dirty="0"/>
              <a:t>NSC’s Mission statement: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 serve the education and workforce communities and all learners with access to trusted data and related services and insights. By leading student data reporting and exchange, we affirm our commitment to empowering lifelong learners every day."</a:t>
            </a:r>
          </a:p>
          <a:p>
            <a:endParaRPr lang="en-US" b="1" dirty="0"/>
          </a:p>
          <a:p>
            <a:r>
              <a:rPr lang="en-US" b="1" dirty="0"/>
              <a:t>The NSC captures data from 97% of enrollments at Title IV degree-granting institutions.</a:t>
            </a:r>
          </a:p>
          <a:p>
            <a:endParaRPr lang="en-US" b="1" dirty="0"/>
          </a:p>
          <a:p>
            <a:r>
              <a:rPr lang="en-US" b="1" dirty="0"/>
              <a:t>Which accounts for over 99% participation from public institutions compared to private institutions.</a:t>
            </a:r>
            <a:br>
              <a:rPr lang="en-US" b="1" dirty="0"/>
            </a:br>
            <a:br>
              <a:rPr lang="en-US" b="1" dirty="0"/>
            </a:br>
            <a:r>
              <a:rPr lang="en-US" b="1" dirty="0"/>
              <a:t>Out of the proportion of participation from private colleges:</a:t>
            </a:r>
          </a:p>
          <a:p>
            <a:pPr lvl="1"/>
            <a:endParaRPr lang="en-US" b="1" dirty="0"/>
          </a:p>
          <a:p>
            <a:pPr lvl="1"/>
            <a:r>
              <a:rPr lang="en-US" b="1" dirty="0"/>
              <a:t>96% comes from nonprofit</a:t>
            </a:r>
          </a:p>
          <a:p>
            <a:pPr lvl="1"/>
            <a:r>
              <a:rPr lang="en-US" b="1" dirty="0"/>
              <a:t>87% comes from for-profit</a:t>
            </a:r>
          </a:p>
          <a:p>
            <a:endParaRPr lang="en-US" b="1" dirty="0"/>
          </a:p>
          <a:p>
            <a:r>
              <a:rPr lang="en-US" b="1" dirty="0"/>
              <a:t>Overall, 84% of all Title IV institutions contribute data to the NSC.</a:t>
            </a:r>
          </a:p>
          <a:p>
            <a:endParaRPr lang="en-US" b="1" dirty="0"/>
          </a:p>
          <a:p>
            <a:r>
              <a:rPr lang="en-US" b="1" dirty="0"/>
              <a:t>The 16% of non-participating institutions account for only 3% of the student population.</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NSC holds stewardship of this data and uses it solely in accordance with FERPA-compliant agreements with each institution.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I’m going to hand it off to Jasmine to talk about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16229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Data set is from Fall 2016 – Spring 2024</a:t>
            </a:r>
          </a:p>
          <a:p>
            <a:pPr marL="171450" indent="-171450">
              <a:buFontTx/>
              <a:buChar char="-"/>
            </a:pPr>
            <a:r>
              <a:rPr lang="en-US" dirty="0"/>
              <a:t>Contains information about the students such as class level, enrollment status, major, if they graduated </a:t>
            </a:r>
          </a:p>
          <a:p>
            <a:pPr marL="171450" indent="-171450">
              <a:buFontTx/>
              <a:buChar char="-"/>
            </a:pPr>
            <a:r>
              <a:rPr lang="en-US" dirty="0"/>
              <a:t>When exploring the data, I first looked at the demographics </a:t>
            </a:r>
          </a:p>
          <a:p>
            <a:pPr marL="628650" lvl="1" indent="-171450">
              <a:buFontTx/>
              <a:buChar char="-"/>
            </a:pPr>
            <a:r>
              <a:rPr lang="en-US" dirty="0"/>
              <a:t>Gender and ethnicity</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221366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Then, I looked at the college states b/c one of the questions we wanted to answer was where they are going</a:t>
            </a:r>
          </a:p>
          <a:p>
            <a:pPr marL="171450" indent="-171450">
              <a:buFontTx/>
              <a:buChar char="-"/>
            </a:pPr>
            <a:r>
              <a:rPr lang="en-US" dirty="0"/>
              <a:t>Here we see CA has a lot of students, taking out CA we see…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185250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looking at college states, I looked into the students’ last enrollment at Chico State</a:t>
            </a:r>
          </a:p>
          <a:p>
            <a:pPr marL="171450" indent="-171450">
              <a:buFontTx/>
              <a:buChar char="-"/>
            </a:pPr>
            <a:r>
              <a:rPr lang="en-US" dirty="0"/>
              <a:t>Looking at grads and undergrads there was a lot more undergrads transferring than grads. </a:t>
            </a:r>
          </a:p>
          <a:p>
            <a:pPr marL="171450" indent="-171450">
              <a:buFontTx/>
              <a:buChar char="-"/>
            </a:pPr>
            <a:r>
              <a:rPr lang="en-US" dirty="0"/>
              <a:t>So, focused on undergrads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451883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get to where students transfer, we have the top colleges students are going to from Fall 2016 – Spring 2024</a:t>
            </a:r>
          </a:p>
          <a:p>
            <a:pPr marL="171450" indent="-171450">
              <a:buFontTx/>
              <a:buChar char="-"/>
            </a:pPr>
            <a:r>
              <a:rPr lang="en-US" dirty="0"/>
              <a:t>Looked at UC and CSU colleges because of curiosity</a:t>
            </a:r>
          </a:p>
          <a:p>
            <a:pPr marL="171450" indent="-171450">
              <a:buFontTx/>
              <a:buChar char="-"/>
            </a:pPr>
            <a:r>
              <a:rPr lang="en-US" dirty="0"/>
              <a:t>San Luis Named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41079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get to where students transfer, we have the top colleges students are going to from Fall 2016 – Spring 2024</a:t>
            </a:r>
          </a:p>
          <a:p>
            <a:pPr marL="171450" indent="-171450">
              <a:buFontTx/>
              <a:buChar char="-"/>
            </a:pPr>
            <a:r>
              <a:rPr lang="en-US" dirty="0"/>
              <a:t>Looked at UC and CSU colleges because of curiosity</a:t>
            </a:r>
          </a:p>
          <a:p>
            <a:pPr marL="171450" indent="-171450">
              <a:buFontTx/>
              <a:buChar char="-"/>
            </a:pPr>
            <a:r>
              <a:rPr lang="en-US" dirty="0"/>
              <a:t>San Luis Named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53390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Shiny app lets you pick a college year and see what the top colleges were for that year</a:t>
            </a:r>
          </a:p>
          <a:p>
            <a:pPr marL="171450" indent="-171450">
              <a:buFontTx/>
              <a:buChar char="-"/>
            </a:pPr>
            <a:r>
              <a:rPr lang="en-US" dirty="0"/>
              <a:t>We have the code here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250281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jmcisneros.shinyapps.io/nsc-shiny-app/"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753778" y="0"/>
            <a:ext cx="9242379" cy="1243584"/>
          </a:xfrm>
        </p:spPr>
        <p:txBody>
          <a:bodyPr/>
          <a:lstStyle/>
          <a:p>
            <a:r>
              <a:rPr lang="en-US" dirty="0">
                <a:solidFill>
                  <a:schemeClr val="bg1"/>
                </a:solidFill>
              </a:rPr>
              <a:t>NSC Lost Enrollment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0" y="6569642"/>
            <a:ext cx="7077456" cy="868680"/>
          </a:xfrm>
        </p:spPr>
        <p:txBody>
          <a:bodyPr/>
          <a:lstStyle/>
          <a:p>
            <a:pPr marL="0" indent="0">
              <a:buNone/>
            </a:pPr>
            <a:r>
              <a:rPr lang="en-US" b="1" i="1" dirty="0"/>
              <a:t>Jasmine Cisneros, Kyle Machura</a:t>
            </a:r>
          </a:p>
        </p:txBody>
      </p:sp>
      <p:pic>
        <p:nvPicPr>
          <p:cNvPr id="1028" name="Picture 4" descr="https://pbs.twimg.com/profile_images/1823739952795930624/LYoV8n1c_400x400.jpg">
            <a:extLst>
              <a:ext uri="{FF2B5EF4-FFF2-40B4-BE49-F238E27FC236}">
                <a16:creationId xmlns:a16="http://schemas.microsoft.com/office/drawing/2014/main" id="{377C68A4-D39F-44B7-9322-7729AA181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86295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4005-3F60-42E4-B2D5-20382E1CA7B4}"/>
              </a:ext>
            </a:extLst>
          </p:cNvPr>
          <p:cNvSpPr>
            <a:spLocks noGrp="1"/>
          </p:cNvSpPr>
          <p:nvPr>
            <p:ph type="title"/>
          </p:nvPr>
        </p:nvSpPr>
        <p:spPr/>
        <p:txBody>
          <a:bodyPr/>
          <a:lstStyle/>
          <a:p>
            <a:r>
              <a:rPr lang="en-US" dirty="0"/>
              <a:t>Variable Complications</a:t>
            </a:r>
          </a:p>
        </p:txBody>
      </p:sp>
      <p:pic>
        <p:nvPicPr>
          <p:cNvPr id="6" name="Picture 5">
            <a:extLst>
              <a:ext uri="{FF2B5EF4-FFF2-40B4-BE49-F238E27FC236}">
                <a16:creationId xmlns:a16="http://schemas.microsoft.com/office/drawing/2014/main" id="{CB68E615-7F6B-4A5B-A90B-E9A39C2A773B}"/>
              </a:ext>
            </a:extLst>
          </p:cNvPr>
          <p:cNvPicPr>
            <a:picLocks noChangeAspect="1"/>
          </p:cNvPicPr>
          <p:nvPr/>
        </p:nvPicPr>
        <p:blipFill>
          <a:blip r:embed="rId3"/>
          <a:stretch>
            <a:fillRect/>
          </a:stretch>
        </p:blipFill>
        <p:spPr>
          <a:xfrm>
            <a:off x="5701980" y="390602"/>
            <a:ext cx="6400813" cy="6400813"/>
          </a:xfrm>
          <a:prstGeom prst="rect">
            <a:avLst/>
          </a:prstGeom>
        </p:spPr>
      </p:pic>
      <p:pic>
        <p:nvPicPr>
          <p:cNvPr id="10" name="Picture 9">
            <a:extLst>
              <a:ext uri="{FF2B5EF4-FFF2-40B4-BE49-F238E27FC236}">
                <a16:creationId xmlns:a16="http://schemas.microsoft.com/office/drawing/2014/main" id="{ECF3A09A-F144-4418-953E-24968D06F0AA}"/>
              </a:ext>
            </a:extLst>
          </p:cNvPr>
          <p:cNvPicPr>
            <a:picLocks noChangeAspect="1"/>
          </p:cNvPicPr>
          <p:nvPr/>
        </p:nvPicPr>
        <p:blipFill>
          <a:blip r:embed="rId4"/>
          <a:stretch>
            <a:fillRect/>
          </a:stretch>
        </p:blipFill>
        <p:spPr>
          <a:xfrm>
            <a:off x="89207" y="4784134"/>
            <a:ext cx="5562613" cy="2007281"/>
          </a:xfrm>
          <a:prstGeom prst="rect">
            <a:avLst/>
          </a:prstGeom>
        </p:spPr>
      </p:pic>
      <p:pic>
        <p:nvPicPr>
          <p:cNvPr id="4" name="Picture 3">
            <a:extLst>
              <a:ext uri="{FF2B5EF4-FFF2-40B4-BE49-F238E27FC236}">
                <a16:creationId xmlns:a16="http://schemas.microsoft.com/office/drawing/2014/main" id="{DABC6895-DBF0-4147-BF06-F8E76B231317}"/>
              </a:ext>
            </a:extLst>
          </p:cNvPr>
          <p:cNvPicPr>
            <a:picLocks noChangeAspect="1"/>
          </p:cNvPicPr>
          <p:nvPr/>
        </p:nvPicPr>
        <p:blipFill rotWithShape="1">
          <a:blip r:embed="rId5"/>
          <a:srcRect b="42265"/>
          <a:stretch/>
        </p:blipFill>
        <p:spPr>
          <a:xfrm>
            <a:off x="89207" y="1112299"/>
            <a:ext cx="5562612" cy="3606020"/>
          </a:xfrm>
          <a:prstGeom prst="rect">
            <a:avLst/>
          </a:prstGeom>
        </p:spPr>
      </p:pic>
    </p:spTree>
    <p:extLst>
      <p:ext uri="{BB962C8B-B14F-4D97-AF65-F5344CB8AC3E}">
        <p14:creationId xmlns:p14="http://schemas.microsoft.com/office/powerpoint/2010/main" val="25051679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64C1-5B14-4599-BEDA-4267E77D9C2D}"/>
              </a:ext>
            </a:extLst>
          </p:cNvPr>
          <p:cNvSpPr>
            <a:spLocks noGrp="1"/>
          </p:cNvSpPr>
          <p:nvPr>
            <p:ph type="title"/>
          </p:nvPr>
        </p:nvSpPr>
        <p:spPr/>
        <p:txBody>
          <a:bodyPr/>
          <a:lstStyle/>
          <a:p>
            <a:r>
              <a:rPr lang="en-US" dirty="0"/>
              <a:t>Enrollment Discrepancies</a:t>
            </a:r>
          </a:p>
        </p:txBody>
      </p:sp>
      <p:pic>
        <p:nvPicPr>
          <p:cNvPr id="5" name="Picture 4">
            <a:extLst>
              <a:ext uri="{FF2B5EF4-FFF2-40B4-BE49-F238E27FC236}">
                <a16:creationId xmlns:a16="http://schemas.microsoft.com/office/drawing/2014/main" id="{B2F6E027-7574-4423-B76E-55929254B9A8}"/>
              </a:ext>
            </a:extLst>
          </p:cNvPr>
          <p:cNvPicPr>
            <a:picLocks noChangeAspect="1"/>
          </p:cNvPicPr>
          <p:nvPr/>
        </p:nvPicPr>
        <p:blipFill>
          <a:blip r:embed="rId3"/>
          <a:stretch>
            <a:fillRect/>
          </a:stretch>
        </p:blipFill>
        <p:spPr>
          <a:xfrm>
            <a:off x="0" y="1389948"/>
            <a:ext cx="12192000" cy="2115507"/>
          </a:xfrm>
          <a:prstGeom prst="rect">
            <a:avLst/>
          </a:prstGeom>
        </p:spPr>
      </p:pic>
      <p:sp>
        <p:nvSpPr>
          <p:cNvPr id="3" name="TextBox 2">
            <a:extLst>
              <a:ext uri="{FF2B5EF4-FFF2-40B4-BE49-F238E27FC236}">
                <a16:creationId xmlns:a16="http://schemas.microsoft.com/office/drawing/2014/main" id="{AC786F06-812A-406D-9D7D-68246DE1BA3B}"/>
              </a:ext>
            </a:extLst>
          </p:cNvPr>
          <p:cNvSpPr txBox="1"/>
          <p:nvPr/>
        </p:nvSpPr>
        <p:spPr>
          <a:xfrm>
            <a:off x="167268" y="3434584"/>
            <a:ext cx="11491332" cy="3139321"/>
          </a:xfrm>
          <a:prstGeom prst="rect">
            <a:avLst/>
          </a:prstGeom>
          <a:noFill/>
        </p:spPr>
        <p:txBody>
          <a:bodyPr wrap="square" rtlCol="0">
            <a:spAutoFit/>
          </a:bodyPr>
          <a:lstStyle/>
          <a:p>
            <a:r>
              <a:rPr lang="en-US" dirty="0">
                <a:solidFill>
                  <a:schemeClr val="bg1"/>
                </a:solidFill>
                <a:latin typeface="+mj-lt"/>
              </a:rPr>
              <a:t>4</a:t>
            </a:r>
            <a:r>
              <a:rPr lang="en-US" baseline="30000" dirty="0">
                <a:solidFill>
                  <a:schemeClr val="bg1"/>
                </a:solidFill>
                <a:latin typeface="+mj-lt"/>
              </a:rPr>
              <a:t>th</a:t>
            </a:r>
            <a:r>
              <a:rPr lang="en-US" dirty="0">
                <a:solidFill>
                  <a:schemeClr val="bg1"/>
                </a:solidFill>
                <a:latin typeface="+mj-lt"/>
              </a:rPr>
              <a:t> question diverges:</a:t>
            </a:r>
          </a:p>
          <a:p>
            <a:endParaRPr lang="en-US" dirty="0">
              <a:solidFill>
                <a:schemeClr val="bg1"/>
              </a:solidFill>
              <a:latin typeface="+mj-lt"/>
            </a:endParaRPr>
          </a:p>
          <a:p>
            <a:pPr marL="228600" indent="-228600">
              <a:buFont typeface="+mj-lt"/>
              <a:buAutoNum type="arabicPeriod"/>
            </a:pPr>
            <a:r>
              <a:rPr lang="en-US" dirty="0">
                <a:solidFill>
                  <a:schemeClr val="bg1"/>
                </a:solidFill>
                <a:latin typeface="+mj-lt"/>
              </a:rPr>
              <a:t>If a student is simultaneously enrolled in multiple colleges apart from Chico State, which institution is considered their primary college?</a:t>
            </a:r>
          </a:p>
          <a:p>
            <a:pPr marL="228600" indent="-228600">
              <a:buFont typeface="+mj-lt"/>
              <a:buAutoNum type="arabicPeriod"/>
            </a:pPr>
            <a:endParaRPr lang="en-US" dirty="0">
              <a:solidFill>
                <a:schemeClr val="bg1"/>
              </a:solidFill>
              <a:latin typeface="+mj-lt"/>
            </a:endParaRPr>
          </a:p>
          <a:p>
            <a:pPr marL="228600" indent="-228600">
              <a:buFont typeface="+mj-lt"/>
              <a:buAutoNum type="arabicPeriod"/>
            </a:pPr>
            <a:r>
              <a:rPr lang="en-US" dirty="0">
                <a:solidFill>
                  <a:schemeClr val="bg1"/>
                </a:solidFill>
                <a:latin typeface="+mj-lt"/>
              </a:rPr>
              <a:t>If Chico State is not the primary institution, and the student stops taking courses, would they be classified as withdrawn?</a:t>
            </a:r>
          </a:p>
          <a:p>
            <a:pPr marL="228600" indent="-228600">
              <a:buFont typeface="+mj-lt"/>
              <a:buAutoNum type="arabicPeriod"/>
            </a:pPr>
            <a:endParaRPr lang="en-US" dirty="0">
              <a:solidFill>
                <a:schemeClr val="bg1"/>
              </a:solidFill>
              <a:latin typeface="+mj-lt"/>
            </a:endParaRPr>
          </a:p>
          <a:p>
            <a:pPr marL="228600" indent="-228600">
              <a:buFont typeface="+mj-lt"/>
              <a:buAutoNum type="arabicPeriod"/>
            </a:pPr>
            <a:r>
              <a:rPr lang="en-US" dirty="0">
                <a:solidFill>
                  <a:schemeClr val="bg1"/>
                </a:solidFill>
                <a:latin typeface="+mj-lt"/>
              </a:rPr>
              <a:t>If so, would that student be considered lost enrollment, even though CSU Chico was never their primary college?</a:t>
            </a:r>
          </a:p>
          <a:p>
            <a:endParaRPr lang="en-US" dirty="0">
              <a:solidFill>
                <a:schemeClr val="bg1"/>
              </a:solidFill>
              <a:latin typeface="+mj-lt"/>
            </a:endParaRPr>
          </a:p>
        </p:txBody>
      </p:sp>
    </p:spTree>
    <p:extLst>
      <p:ext uri="{BB962C8B-B14F-4D97-AF65-F5344CB8AC3E}">
        <p14:creationId xmlns:p14="http://schemas.microsoft.com/office/powerpoint/2010/main" val="31932220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ADC7-1D4B-4808-B845-6F5F745CAEB6}"/>
              </a:ext>
            </a:extLst>
          </p:cNvPr>
          <p:cNvSpPr>
            <a:spLocks noGrp="1"/>
          </p:cNvSpPr>
          <p:nvPr>
            <p:ph type="title"/>
          </p:nvPr>
        </p:nvSpPr>
        <p:spPr/>
        <p:txBody>
          <a:bodyPr/>
          <a:lstStyle/>
          <a:p>
            <a:r>
              <a:rPr lang="en-US" dirty="0"/>
              <a:t>Future Recommendations</a:t>
            </a:r>
          </a:p>
        </p:txBody>
      </p:sp>
      <p:sp>
        <p:nvSpPr>
          <p:cNvPr id="3" name="TextBox 2">
            <a:extLst>
              <a:ext uri="{FF2B5EF4-FFF2-40B4-BE49-F238E27FC236}">
                <a16:creationId xmlns:a16="http://schemas.microsoft.com/office/drawing/2014/main" id="{BF63EEE7-6B49-4699-8352-8549A5F35AD4}"/>
              </a:ext>
            </a:extLst>
          </p:cNvPr>
          <p:cNvSpPr txBox="1"/>
          <p:nvPr/>
        </p:nvSpPr>
        <p:spPr>
          <a:xfrm>
            <a:off x="444500" y="1693333"/>
            <a:ext cx="11036300" cy="273921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mj-lt"/>
              </a:rPr>
              <a:t>Improve data’s usability</a:t>
            </a:r>
          </a:p>
          <a:p>
            <a:pPr marL="742950" lvl="1" indent="-285750">
              <a:buFont typeface="Arial" panose="020B0604020202020204" pitchFamily="34" charset="0"/>
              <a:buChar char="•"/>
            </a:pPr>
            <a:r>
              <a:rPr lang="en-US" sz="2000" dirty="0">
                <a:solidFill>
                  <a:schemeClr val="bg1"/>
                </a:solidFill>
                <a:latin typeface="+mj-lt"/>
              </a:rPr>
              <a:t>PELL grant and </a:t>
            </a:r>
            <a:r>
              <a:rPr lang="en-US" sz="2000" dirty="0" err="1">
                <a:solidFill>
                  <a:schemeClr val="bg1"/>
                </a:solidFill>
                <a:latin typeface="+mj-lt"/>
              </a:rPr>
              <a:t>Accademic</a:t>
            </a:r>
            <a:r>
              <a:rPr lang="en-US" sz="2000" dirty="0">
                <a:solidFill>
                  <a:schemeClr val="bg1"/>
                </a:solidFill>
                <a:latin typeface="+mj-lt"/>
              </a:rPr>
              <a:t> leave columns</a:t>
            </a:r>
          </a:p>
          <a:p>
            <a:pPr marL="742950" lvl="1" indent="-285750">
              <a:buFont typeface="Arial" panose="020B0604020202020204" pitchFamily="34" charset="0"/>
              <a:buChar char="•"/>
            </a:pPr>
            <a:r>
              <a:rPr lang="en-US" sz="2000" dirty="0">
                <a:solidFill>
                  <a:schemeClr val="bg1"/>
                </a:solidFill>
                <a:latin typeface="+mj-lt"/>
              </a:rPr>
              <a:t>Primary or secondary institution column</a:t>
            </a:r>
          </a:p>
          <a:p>
            <a:pPr lvl="1"/>
            <a:endParaRPr lang="en-US" sz="2000" dirty="0">
              <a:solidFill>
                <a:schemeClr val="bg1"/>
              </a:solidFill>
              <a:latin typeface="+mj-lt"/>
            </a:endParaRPr>
          </a:p>
          <a:p>
            <a:pPr marL="285750" indent="-285750">
              <a:buFont typeface="Arial" panose="020B0604020202020204" pitchFamily="34" charset="0"/>
              <a:buChar char="•"/>
            </a:pPr>
            <a:r>
              <a:rPr lang="en-US" sz="2000" dirty="0">
                <a:solidFill>
                  <a:schemeClr val="bg1"/>
                </a:solidFill>
                <a:latin typeface="+mj-lt"/>
              </a:rPr>
              <a:t>Answer stakeholder’s questions:</a:t>
            </a:r>
          </a:p>
          <a:p>
            <a:pPr marL="628650" lvl="1" indent="-171450">
              <a:buFont typeface="Arial" panose="020B0604020202020204" pitchFamily="34" charset="0"/>
              <a:buChar char="•"/>
            </a:pPr>
            <a:r>
              <a:rPr lang="en-US" dirty="0">
                <a:solidFill>
                  <a:schemeClr val="bg1"/>
                </a:solidFill>
                <a:latin typeface="+mj-lt"/>
              </a:rPr>
              <a:t>"Out of the proportion of students considered lost, how many of them obtained a degree elsewhere?“</a:t>
            </a:r>
          </a:p>
          <a:p>
            <a:pPr marL="171450" indent="-171450">
              <a:buFont typeface="Arial" panose="020B0604020202020204" pitchFamily="34" charset="0"/>
              <a:buChar char="•"/>
            </a:pPr>
            <a:endParaRPr lang="en-US" b="1" dirty="0">
              <a:latin typeface="+mj-lt"/>
            </a:endParaRPr>
          </a:p>
          <a:p>
            <a:pPr marL="628650" lvl="1" indent="-171450">
              <a:buFont typeface="Arial" panose="020B0604020202020204" pitchFamily="34" charset="0"/>
              <a:buChar char="•"/>
            </a:pPr>
            <a:r>
              <a:rPr lang="en-US" dirty="0">
                <a:solidFill>
                  <a:schemeClr val="bg1"/>
                </a:solidFill>
                <a:latin typeface="+mj-lt"/>
              </a:rPr>
              <a:t>"Out of that population of students, how many earned a degree in the same major?“</a:t>
            </a:r>
            <a:endParaRPr lang="en-US" sz="2000" dirty="0">
              <a:solidFill>
                <a:schemeClr val="bg1"/>
              </a:solidFill>
              <a:latin typeface="+mj-lt"/>
            </a:endParaRPr>
          </a:p>
        </p:txBody>
      </p:sp>
    </p:spTree>
    <p:extLst>
      <p:ext uri="{BB962C8B-B14F-4D97-AF65-F5344CB8AC3E}">
        <p14:creationId xmlns:p14="http://schemas.microsoft.com/office/powerpoint/2010/main" val="3456039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038924" y="2826442"/>
            <a:ext cx="6193368" cy="1205116"/>
          </a:xfrm>
        </p:spPr>
        <p:txBody>
          <a:bodyPr/>
          <a:lstStyle/>
          <a:p>
            <a:r>
              <a:rPr lang="en-GB" sz="9600" dirty="0"/>
              <a:t>Thank You</a:t>
            </a:r>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noAutofit/>
          </a:bodyPr>
          <a:lstStyle/>
          <a:p>
            <a:r>
              <a:rPr lang="en-US" sz="4000" dirty="0"/>
              <a:t>IRSA Data Project</a:t>
            </a:r>
          </a:p>
        </p:txBody>
      </p:sp>
      <p:pic>
        <p:nvPicPr>
          <p:cNvPr id="6" name="Picture 5">
            <a:extLst>
              <a:ext uri="{FF2B5EF4-FFF2-40B4-BE49-F238E27FC236}">
                <a16:creationId xmlns:a16="http://schemas.microsoft.com/office/drawing/2014/main" id="{27B35BD5-61BB-4A6F-9B88-1F0EED3C3071}"/>
              </a:ext>
            </a:extLst>
          </p:cNvPr>
          <p:cNvPicPr>
            <a:picLocks noChangeAspect="1"/>
          </p:cNvPicPr>
          <p:nvPr/>
        </p:nvPicPr>
        <p:blipFill>
          <a:blip r:embed="rId3"/>
          <a:stretch>
            <a:fillRect/>
          </a:stretch>
        </p:blipFill>
        <p:spPr>
          <a:xfrm>
            <a:off x="7638585" y="73016"/>
            <a:ext cx="4466917" cy="1072863"/>
          </a:xfrm>
          <a:prstGeom prst="rect">
            <a:avLst/>
          </a:prstGeom>
        </p:spPr>
      </p:pic>
      <p:sp>
        <p:nvSpPr>
          <p:cNvPr id="2" name="TextBox 1">
            <a:extLst>
              <a:ext uri="{FF2B5EF4-FFF2-40B4-BE49-F238E27FC236}">
                <a16:creationId xmlns:a16="http://schemas.microsoft.com/office/drawing/2014/main" id="{A062556A-B216-4374-BD07-40CC540B51E4}"/>
              </a:ext>
            </a:extLst>
          </p:cNvPr>
          <p:cNvSpPr txBox="1"/>
          <p:nvPr/>
        </p:nvSpPr>
        <p:spPr>
          <a:xfrm>
            <a:off x="444499" y="1841157"/>
            <a:ext cx="11214100" cy="4555093"/>
          </a:xfrm>
          <a:prstGeom prst="rect">
            <a:avLst/>
          </a:prstGeom>
          <a:noFill/>
        </p:spPr>
        <p:txBody>
          <a:bodyPr wrap="square" rtlCol="0">
            <a:spAutoFit/>
          </a:bodyPr>
          <a:lstStyle/>
          <a:p>
            <a:r>
              <a:rPr lang="en-US" sz="2000" dirty="0">
                <a:solidFill>
                  <a:schemeClr val="bg1"/>
                </a:solidFill>
                <a:latin typeface="+mj-lt"/>
              </a:rPr>
              <a:t>Research Questions:</a:t>
            </a:r>
          </a:p>
          <a:p>
            <a:pPr marL="228600" indent="-228600">
              <a:buFont typeface="+mj-lt"/>
              <a:buAutoNum type="arabicPeriod"/>
            </a:pPr>
            <a:endParaRPr lang="en-US" sz="2000" dirty="0">
              <a:solidFill>
                <a:schemeClr val="bg1"/>
              </a:solidFill>
              <a:latin typeface="+mj-lt"/>
            </a:endParaRPr>
          </a:p>
          <a:p>
            <a:pPr marL="228600" indent="-228600">
              <a:buFont typeface="+mj-lt"/>
              <a:buAutoNum type="arabicPeriod"/>
            </a:pPr>
            <a:r>
              <a:rPr lang="en-US" sz="2000" dirty="0">
                <a:solidFill>
                  <a:schemeClr val="bg1"/>
                </a:solidFill>
                <a:latin typeface="+mj-lt"/>
              </a:rPr>
              <a:t>“What’s contained within the NSC’s dataset?”</a:t>
            </a:r>
          </a:p>
          <a:p>
            <a:pPr marL="228600" indent="-228600">
              <a:buFont typeface="+mj-lt"/>
              <a:buAutoNum type="arabicPeriod"/>
            </a:pPr>
            <a:endParaRPr lang="en-US" sz="2000" dirty="0">
              <a:solidFill>
                <a:schemeClr val="bg1"/>
              </a:solidFill>
              <a:latin typeface="+mj-lt"/>
            </a:endParaRPr>
          </a:p>
          <a:p>
            <a:pPr marL="228600" indent="-228600">
              <a:buFont typeface="+mj-lt"/>
              <a:buAutoNum type="arabicPeriod"/>
            </a:pPr>
            <a:r>
              <a:rPr lang="en-US" sz="2000" dirty="0">
                <a:solidFill>
                  <a:schemeClr val="bg1"/>
                </a:solidFill>
                <a:latin typeface="+mj-lt"/>
              </a:rPr>
              <a:t>“When students withdraw from Chico State, are they transferring to another school or dropping out entirely?” </a:t>
            </a:r>
          </a:p>
          <a:p>
            <a:pPr marL="228600" indent="-228600">
              <a:buFont typeface="+mj-lt"/>
              <a:buAutoNum type="arabicPeriod"/>
            </a:pPr>
            <a:endParaRPr lang="en-US" sz="2000" dirty="0">
              <a:solidFill>
                <a:schemeClr val="bg1"/>
              </a:solidFill>
              <a:latin typeface="+mj-lt"/>
            </a:endParaRPr>
          </a:p>
          <a:p>
            <a:pPr marL="228600" indent="-228600">
              <a:buFont typeface="+mj-lt"/>
              <a:buAutoNum type="arabicPeriod"/>
            </a:pPr>
            <a:r>
              <a:rPr lang="en-US" sz="2000" dirty="0">
                <a:solidFill>
                  <a:schemeClr val="bg1"/>
                </a:solidFill>
                <a:latin typeface="+mj-lt"/>
              </a:rPr>
              <a:t>“If they are transferring, where are they going?”</a:t>
            </a:r>
          </a:p>
          <a:p>
            <a:pPr marL="228600" indent="-228600">
              <a:buFont typeface="+mj-lt"/>
              <a:buAutoNum type="arabicPeriod"/>
            </a:pPr>
            <a:endParaRPr lang="en-US" sz="2000" dirty="0">
              <a:solidFill>
                <a:schemeClr val="bg1"/>
              </a:solidFill>
              <a:latin typeface="+mj-lt"/>
            </a:endParaRPr>
          </a:p>
          <a:p>
            <a:pPr marL="228600" indent="-228600">
              <a:buFont typeface="+mj-lt"/>
              <a:buAutoNum type="arabicPeriod"/>
            </a:pPr>
            <a:r>
              <a:rPr lang="en-US" sz="2000" dirty="0">
                <a:solidFill>
                  <a:schemeClr val="bg1"/>
                </a:solidFill>
                <a:latin typeface="+mj-lt"/>
              </a:rPr>
              <a:t>“Do students who temporarily drop from Chico State return to finish their degree?”</a:t>
            </a:r>
          </a:p>
          <a:p>
            <a:endParaRPr lang="en-US" dirty="0">
              <a:solidFill>
                <a:schemeClr val="bg1"/>
              </a:solidFill>
              <a:latin typeface="+mj-lt"/>
            </a:endParaRPr>
          </a:p>
          <a:p>
            <a:endParaRPr lang="en-US" dirty="0">
              <a:solidFill>
                <a:schemeClr val="bg1"/>
              </a:solidFill>
              <a:latin typeface="+mj-lt"/>
            </a:endParaRPr>
          </a:p>
          <a:p>
            <a:endParaRPr lang="en-US" dirty="0">
              <a:solidFill>
                <a:schemeClr val="bg1"/>
              </a:solidFill>
              <a:latin typeface="+mj-lt"/>
            </a:endParaRPr>
          </a:p>
          <a:p>
            <a:endParaRPr lang="en-US" dirty="0">
              <a:solidFill>
                <a:schemeClr val="bg1"/>
              </a:solidFill>
              <a:latin typeface="+mj-lt"/>
            </a:endParaRPr>
          </a:p>
          <a:p>
            <a:endParaRPr lang="en-US" dirty="0">
              <a:solidFill>
                <a:schemeClr val="bg1"/>
              </a:solidFill>
              <a:latin typeface="+mj-lt"/>
            </a:endParaRPr>
          </a:p>
        </p:txBody>
      </p:sp>
    </p:spTree>
    <p:extLst>
      <p:ext uri="{BB962C8B-B14F-4D97-AF65-F5344CB8AC3E}">
        <p14:creationId xmlns:p14="http://schemas.microsoft.com/office/powerpoint/2010/main" val="8645702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61C1-829A-4BAE-9E57-3F2D204B18EA}"/>
              </a:ext>
            </a:extLst>
          </p:cNvPr>
          <p:cNvSpPr>
            <a:spLocks noGrp="1"/>
          </p:cNvSpPr>
          <p:nvPr>
            <p:ph type="title"/>
          </p:nvPr>
        </p:nvSpPr>
        <p:spPr>
          <a:xfrm>
            <a:off x="444500" y="542925"/>
            <a:ext cx="11214100" cy="590931"/>
          </a:xfrm>
        </p:spPr>
        <p:txBody>
          <a:bodyPr/>
          <a:lstStyle/>
          <a:p>
            <a:r>
              <a:rPr lang="en-US" sz="3600" dirty="0"/>
              <a:t>National Student </a:t>
            </a:r>
            <a:r>
              <a:rPr lang="en-US" sz="3600" dirty="0" err="1"/>
              <a:t>ClearingHouse</a:t>
            </a:r>
            <a:endParaRPr lang="en-US" sz="3600" dirty="0"/>
          </a:p>
        </p:txBody>
      </p:sp>
      <p:sp>
        <p:nvSpPr>
          <p:cNvPr id="8" name="TextBox 7">
            <a:extLst>
              <a:ext uri="{FF2B5EF4-FFF2-40B4-BE49-F238E27FC236}">
                <a16:creationId xmlns:a16="http://schemas.microsoft.com/office/drawing/2014/main" id="{173B6E6B-0909-47D5-B1B0-D8C65188FA16}"/>
              </a:ext>
            </a:extLst>
          </p:cNvPr>
          <p:cNvSpPr txBox="1"/>
          <p:nvPr/>
        </p:nvSpPr>
        <p:spPr>
          <a:xfrm>
            <a:off x="444501" y="1516566"/>
            <a:ext cx="10775486" cy="3139321"/>
          </a:xfrm>
          <a:prstGeom prst="rect">
            <a:avLst/>
          </a:prstGeom>
          <a:noFill/>
        </p:spPr>
        <p:txBody>
          <a:bodyPr wrap="square" rtlCol="0">
            <a:spAutoFit/>
          </a:bodyPr>
          <a:lstStyle/>
          <a:p>
            <a:r>
              <a:rPr lang="en-US" sz="2000" dirty="0">
                <a:solidFill>
                  <a:schemeClr val="bg1"/>
                </a:solidFill>
                <a:latin typeface="+mj-lt"/>
              </a:rPr>
              <a:t>Founded: July 2, 1993 Herndon, Virginia </a:t>
            </a:r>
          </a:p>
          <a:p>
            <a:endParaRPr lang="en-US" sz="2000" dirty="0">
              <a:solidFill>
                <a:schemeClr val="bg1"/>
              </a:solidFill>
              <a:latin typeface="+mj-lt"/>
            </a:endParaRPr>
          </a:p>
          <a:p>
            <a:r>
              <a:rPr lang="en-US" sz="2000" dirty="0">
                <a:solidFill>
                  <a:schemeClr val="bg1"/>
                </a:solidFill>
                <a:latin typeface="+mj-lt"/>
              </a:rPr>
              <a:t>Current President and CEO: Ricardo Torres</a:t>
            </a:r>
          </a:p>
          <a:p>
            <a:endParaRPr lang="en-US" sz="2000" dirty="0">
              <a:solidFill>
                <a:schemeClr val="bg1"/>
              </a:solidFill>
              <a:latin typeface="+mj-lt"/>
            </a:endParaRPr>
          </a:p>
          <a:p>
            <a:r>
              <a:rPr lang="en-US" sz="2000" dirty="0">
                <a:solidFill>
                  <a:schemeClr val="bg1"/>
                </a:solidFill>
                <a:latin typeface="+mj-lt"/>
              </a:rPr>
              <a:t>NSC’s Mission Statement:</a:t>
            </a:r>
          </a:p>
          <a:p>
            <a:endParaRPr lang="en-US" sz="2000" dirty="0">
              <a:solidFill>
                <a:schemeClr val="bg1"/>
              </a:solidFill>
              <a:latin typeface="+mj-lt"/>
            </a:endParaRPr>
          </a:p>
          <a:p>
            <a:pPr lvl="0">
              <a:defRPr/>
            </a:pPr>
            <a:r>
              <a:rPr lang="en-US" sz="2000" dirty="0">
                <a:solidFill>
                  <a:schemeClr val="bg1"/>
                </a:solidFill>
                <a:latin typeface="+mj-lt"/>
              </a:rPr>
              <a:t>“To serve the education and workforce communities and all learners with access to trusted data and related services and insights. By leading student data reporting and exchange, we affirm our commitment to empowering lifelong learners every day."</a:t>
            </a:r>
          </a:p>
          <a:p>
            <a:endParaRPr lang="en-US" dirty="0">
              <a:solidFill>
                <a:schemeClr val="bg1"/>
              </a:solidFill>
              <a:latin typeface="+mj-lt"/>
            </a:endParaRPr>
          </a:p>
        </p:txBody>
      </p:sp>
    </p:spTree>
    <p:extLst>
      <p:ext uri="{BB962C8B-B14F-4D97-AF65-F5344CB8AC3E}">
        <p14:creationId xmlns:p14="http://schemas.microsoft.com/office/powerpoint/2010/main" val="41308626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3F35-C198-4399-8125-953716A6D895}"/>
              </a:ext>
            </a:extLst>
          </p:cNvPr>
          <p:cNvSpPr>
            <a:spLocks noGrp="1"/>
          </p:cNvSpPr>
          <p:nvPr>
            <p:ph type="title"/>
          </p:nvPr>
        </p:nvSpPr>
        <p:spPr>
          <a:xfrm>
            <a:off x="199691" y="446106"/>
            <a:ext cx="11214100" cy="535531"/>
          </a:xfrm>
        </p:spPr>
        <p:txBody>
          <a:bodyPr/>
          <a:lstStyle/>
          <a:p>
            <a:r>
              <a:rPr lang="en-US" dirty="0"/>
              <a:t>What is in the NSC Data Set ? </a:t>
            </a:r>
          </a:p>
        </p:txBody>
      </p:sp>
      <p:pic>
        <p:nvPicPr>
          <p:cNvPr id="15" name="Picture 14">
            <a:extLst>
              <a:ext uri="{FF2B5EF4-FFF2-40B4-BE49-F238E27FC236}">
                <a16:creationId xmlns:a16="http://schemas.microsoft.com/office/drawing/2014/main" id="{5779DEF1-133E-46CF-8198-9D9F9653DCC4}"/>
              </a:ext>
            </a:extLst>
          </p:cNvPr>
          <p:cNvPicPr>
            <a:picLocks noChangeAspect="1"/>
          </p:cNvPicPr>
          <p:nvPr/>
        </p:nvPicPr>
        <p:blipFill>
          <a:blip r:embed="rId3"/>
          <a:stretch>
            <a:fillRect/>
          </a:stretch>
        </p:blipFill>
        <p:spPr>
          <a:xfrm>
            <a:off x="5884433" y="359603"/>
            <a:ext cx="6183742" cy="6183742"/>
          </a:xfrm>
          <a:prstGeom prst="rect">
            <a:avLst/>
          </a:prstGeom>
        </p:spPr>
      </p:pic>
      <p:pic>
        <p:nvPicPr>
          <p:cNvPr id="17" name="Picture 16">
            <a:extLst>
              <a:ext uri="{FF2B5EF4-FFF2-40B4-BE49-F238E27FC236}">
                <a16:creationId xmlns:a16="http://schemas.microsoft.com/office/drawing/2014/main" id="{D4A6957C-8119-4353-B44C-C4F22BCE3334}"/>
              </a:ext>
            </a:extLst>
          </p:cNvPr>
          <p:cNvPicPr>
            <a:picLocks noChangeAspect="1"/>
          </p:cNvPicPr>
          <p:nvPr/>
        </p:nvPicPr>
        <p:blipFill>
          <a:blip r:embed="rId4"/>
          <a:stretch>
            <a:fillRect/>
          </a:stretch>
        </p:blipFill>
        <p:spPr>
          <a:xfrm>
            <a:off x="199691" y="976937"/>
            <a:ext cx="5566408" cy="5566408"/>
          </a:xfrm>
          <a:prstGeom prst="rect">
            <a:avLst/>
          </a:prstGeom>
        </p:spPr>
      </p:pic>
    </p:spTree>
    <p:extLst>
      <p:ext uri="{BB962C8B-B14F-4D97-AF65-F5344CB8AC3E}">
        <p14:creationId xmlns:p14="http://schemas.microsoft.com/office/powerpoint/2010/main" val="726162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3F35-C198-4399-8125-953716A6D895}"/>
              </a:ext>
            </a:extLst>
          </p:cNvPr>
          <p:cNvSpPr>
            <a:spLocks noGrp="1"/>
          </p:cNvSpPr>
          <p:nvPr>
            <p:ph type="title"/>
          </p:nvPr>
        </p:nvSpPr>
        <p:spPr>
          <a:xfrm>
            <a:off x="199691" y="446106"/>
            <a:ext cx="11214100" cy="535531"/>
          </a:xfrm>
        </p:spPr>
        <p:txBody>
          <a:bodyPr/>
          <a:lstStyle/>
          <a:p>
            <a:r>
              <a:rPr lang="en-US" dirty="0"/>
              <a:t>College States</a:t>
            </a:r>
          </a:p>
        </p:txBody>
      </p:sp>
      <p:pic>
        <p:nvPicPr>
          <p:cNvPr id="11" name="Picture 10">
            <a:extLst>
              <a:ext uri="{FF2B5EF4-FFF2-40B4-BE49-F238E27FC236}">
                <a16:creationId xmlns:a16="http://schemas.microsoft.com/office/drawing/2014/main" id="{FFC4139B-E5C9-4176-806F-BE78F4099627}"/>
              </a:ext>
            </a:extLst>
          </p:cNvPr>
          <p:cNvPicPr>
            <a:picLocks noChangeAspect="1"/>
          </p:cNvPicPr>
          <p:nvPr/>
        </p:nvPicPr>
        <p:blipFill>
          <a:blip r:embed="rId3"/>
          <a:stretch>
            <a:fillRect/>
          </a:stretch>
        </p:blipFill>
        <p:spPr>
          <a:xfrm>
            <a:off x="6340952" y="981636"/>
            <a:ext cx="5647770" cy="5647770"/>
          </a:xfrm>
          <a:prstGeom prst="rect">
            <a:avLst/>
          </a:prstGeom>
        </p:spPr>
      </p:pic>
      <p:pic>
        <p:nvPicPr>
          <p:cNvPr id="13" name="Picture 12">
            <a:extLst>
              <a:ext uri="{FF2B5EF4-FFF2-40B4-BE49-F238E27FC236}">
                <a16:creationId xmlns:a16="http://schemas.microsoft.com/office/drawing/2014/main" id="{ED98C183-6596-4A14-A79A-DB32854F855C}"/>
              </a:ext>
            </a:extLst>
          </p:cNvPr>
          <p:cNvPicPr>
            <a:picLocks noChangeAspect="1"/>
          </p:cNvPicPr>
          <p:nvPr/>
        </p:nvPicPr>
        <p:blipFill>
          <a:blip r:embed="rId4"/>
          <a:stretch>
            <a:fillRect/>
          </a:stretch>
        </p:blipFill>
        <p:spPr>
          <a:xfrm>
            <a:off x="199690" y="981637"/>
            <a:ext cx="5647769" cy="5647769"/>
          </a:xfrm>
          <a:prstGeom prst="rect">
            <a:avLst/>
          </a:prstGeom>
        </p:spPr>
      </p:pic>
    </p:spTree>
    <p:extLst>
      <p:ext uri="{BB962C8B-B14F-4D97-AF65-F5344CB8AC3E}">
        <p14:creationId xmlns:p14="http://schemas.microsoft.com/office/powerpoint/2010/main" val="17470854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3F35-C198-4399-8125-953716A6D895}"/>
              </a:ext>
            </a:extLst>
          </p:cNvPr>
          <p:cNvSpPr>
            <a:spLocks noGrp="1"/>
          </p:cNvSpPr>
          <p:nvPr>
            <p:ph type="title"/>
          </p:nvPr>
        </p:nvSpPr>
        <p:spPr>
          <a:xfrm>
            <a:off x="199691" y="446106"/>
            <a:ext cx="11214100" cy="535531"/>
          </a:xfrm>
        </p:spPr>
        <p:txBody>
          <a:bodyPr/>
          <a:lstStyle/>
          <a:p>
            <a:r>
              <a:rPr lang="en-US" dirty="0"/>
              <a:t>Undergrad Students and Grad Students </a:t>
            </a:r>
          </a:p>
        </p:txBody>
      </p:sp>
      <p:pic>
        <p:nvPicPr>
          <p:cNvPr id="5" name="Picture 4">
            <a:extLst>
              <a:ext uri="{FF2B5EF4-FFF2-40B4-BE49-F238E27FC236}">
                <a16:creationId xmlns:a16="http://schemas.microsoft.com/office/drawing/2014/main" id="{A20083C3-FD78-4D2D-8F84-61209E5CF4AE}"/>
              </a:ext>
            </a:extLst>
          </p:cNvPr>
          <p:cNvPicPr>
            <a:picLocks noChangeAspect="1"/>
          </p:cNvPicPr>
          <p:nvPr/>
        </p:nvPicPr>
        <p:blipFill>
          <a:blip r:embed="rId3"/>
          <a:stretch>
            <a:fillRect/>
          </a:stretch>
        </p:blipFill>
        <p:spPr>
          <a:xfrm>
            <a:off x="199691" y="1078456"/>
            <a:ext cx="5601744" cy="5601744"/>
          </a:xfrm>
          <a:prstGeom prst="rect">
            <a:avLst/>
          </a:prstGeom>
        </p:spPr>
      </p:pic>
      <p:pic>
        <p:nvPicPr>
          <p:cNvPr id="7" name="Picture 6">
            <a:extLst>
              <a:ext uri="{FF2B5EF4-FFF2-40B4-BE49-F238E27FC236}">
                <a16:creationId xmlns:a16="http://schemas.microsoft.com/office/drawing/2014/main" id="{E0FFF0C6-3234-41B1-8DEE-C2CDB931EE07}"/>
              </a:ext>
            </a:extLst>
          </p:cNvPr>
          <p:cNvPicPr>
            <a:picLocks noChangeAspect="1"/>
          </p:cNvPicPr>
          <p:nvPr/>
        </p:nvPicPr>
        <p:blipFill>
          <a:blip r:embed="rId4"/>
          <a:stretch>
            <a:fillRect/>
          </a:stretch>
        </p:blipFill>
        <p:spPr>
          <a:xfrm>
            <a:off x="6390565" y="1078456"/>
            <a:ext cx="5601744" cy="5601744"/>
          </a:xfrm>
          <a:prstGeom prst="rect">
            <a:avLst/>
          </a:prstGeom>
        </p:spPr>
      </p:pic>
    </p:spTree>
    <p:extLst>
      <p:ext uri="{BB962C8B-B14F-4D97-AF65-F5344CB8AC3E}">
        <p14:creationId xmlns:p14="http://schemas.microsoft.com/office/powerpoint/2010/main" val="229333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33BC-6E49-4635-99E0-6B4FC3411FC9}"/>
              </a:ext>
            </a:extLst>
          </p:cNvPr>
          <p:cNvSpPr>
            <a:spLocks noGrp="1"/>
          </p:cNvSpPr>
          <p:nvPr>
            <p:ph type="title"/>
          </p:nvPr>
        </p:nvSpPr>
        <p:spPr>
          <a:xfrm>
            <a:off x="103794" y="2951660"/>
            <a:ext cx="11214100" cy="535531"/>
          </a:xfrm>
        </p:spPr>
        <p:txBody>
          <a:bodyPr/>
          <a:lstStyle/>
          <a:p>
            <a:r>
              <a:rPr lang="en-US" dirty="0"/>
              <a:t>Where do Students Transfer ?</a:t>
            </a:r>
          </a:p>
        </p:txBody>
      </p:sp>
      <p:pic>
        <p:nvPicPr>
          <p:cNvPr id="10" name="Picture 9">
            <a:extLst>
              <a:ext uri="{FF2B5EF4-FFF2-40B4-BE49-F238E27FC236}">
                <a16:creationId xmlns:a16="http://schemas.microsoft.com/office/drawing/2014/main" id="{7E8E17CB-F5FE-48CB-B840-5D051FB35AD7}"/>
              </a:ext>
            </a:extLst>
          </p:cNvPr>
          <p:cNvPicPr>
            <a:picLocks noChangeAspect="1"/>
          </p:cNvPicPr>
          <p:nvPr/>
        </p:nvPicPr>
        <p:blipFill>
          <a:blip r:embed="rId3"/>
          <a:stretch>
            <a:fillRect/>
          </a:stretch>
        </p:blipFill>
        <p:spPr>
          <a:xfrm>
            <a:off x="5655365" y="212579"/>
            <a:ext cx="6432841" cy="6432841"/>
          </a:xfrm>
          <a:prstGeom prst="rect">
            <a:avLst/>
          </a:prstGeom>
          <a:solidFill>
            <a:schemeClr val="bg1"/>
          </a:solidFill>
        </p:spPr>
      </p:pic>
    </p:spTree>
    <p:extLst>
      <p:ext uri="{BB962C8B-B14F-4D97-AF65-F5344CB8AC3E}">
        <p14:creationId xmlns:p14="http://schemas.microsoft.com/office/powerpoint/2010/main" val="11020786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33BC-6E49-4635-99E0-6B4FC3411FC9}"/>
              </a:ext>
            </a:extLst>
          </p:cNvPr>
          <p:cNvSpPr>
            <a:spLocks noGrp="1"/>
          </p:cNvSpPr>
          <p:nvPr>
            <p:ph type="title"/>
          </p:nvPr>
        </p:nvSpPr>
        <p:spPr>
          <a:xfrm>
            <a:off x="278416" y="485574"/>
            <a:ext cx="11214100" cy="535531"/>
          </a:xfrm>
        </p:spPr>
        <p:txBody>
          <a:bodyPr/>
          <a:lstStyle/>
          <a:p>
            <a:r>
              <a:rPr lang="en-US" dirty="0"/>
              <a:t>UC and CSU Transfers </a:t>
            </a:r>
          </a:p>
        </p:txBody>
      </p:sp>
      <p:pic>
        <p:nvPicPr>
          <p:cNvPr id="14" name="Picture 13">
            <a:extLst>
              <a:ext uri="{FF2B5EF4-FFF2-40B4-BE49-F238E27FC236}">
                <a16:creationId xmlns:a16="http://schemas.microsoft.com/office/drawing/2014/main" id="{08C80C0A-7E0E-472C-922F-72820760199B}"/>
              </a:ext>
            </a:extLst>
          </p:cNvPr>
          <p:cNvPicPr>
            <a:picLocks noChangeAspect="1"/>
          </p:cNvPicPr>
          <p:nvPr/>
        </p:nvPicPr>
        <p:blipFill>
          <a:blip r:embed="rId3"/>
          <a:stretch>
            <a:fillRect/>
          </a:stretch>
        </p:blipFill>
        <p:spPr>
          <a:xfrm>
            <a:off x="5660926" y="1361661"/>
            <a:ext cx="5367131" cy="5367131"/>
          </a:xfrm>
          <a:prstGeom prst="rect">
            <a:avLst/>
          </a:prstGeom>
          <a:solidFill>
            <a:schemeClr val="bg1"/>
          </a:solidFill>
        </p:spPr>
      </p:pic>
      <p:pic>
        <p:nvPicPr>
          <p:cNvPr id="12" name="Picture 11">
            <a:extLst>
              <a:ext uri="{FF2B5EF4-FFF2-40B4-BE49-F238E27FC236}">
                <a16:creationId xmlns:a16="http://schemas.microsoft.com/office/drawing/2014/main" id="{B79D7ACE-CFFE-45CC-8448-EA440E54CB36}"/>
              </a:ext>
            </a:extLst>
          </p:cNvPr>
          <p:cNvPicPr>
            <a:picLocks noChangeAspect="1"/>
          </p:cNvPicPr>
          <p:nvPr/>
        </p:nvPicPr>
        <p:blipFill>
          <a:blip r:embed="rId4"/>
          <a:stretch>
            <a:fillRect/>
          </a:stretch>
        </p:blipFill>
        <p:spPr>
          <a:xfrm>
            <a:off x="160084" y="1361661"/>
            <a:ext cx="5367131" cy="5367131"/>
          </a:xfrm>
          <a:prstGeom prst="rect">
            <a:avLst/>
          </a:prstGeom>
          <a:solidFill>
            <a:schemeClr val="bg1"/>
          </a:solidFill>
        </p:spPr>
      </p:pic>
    </p:spTree>
    <p:extLst>
      <p:ext uri="{BB962C8B-B14F-4D97-AF65-F5344CB8AC3E}">
        <p14:creationId xmlns:p14="http://schemas.microsoft.com/office/powerpoint/2010/main" val="723426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64C1-5B14-4599-BEDA-4267E77D9C2D}"/>
              </a:ext>
            </a:extLst>
          </p:cNvPr>
          <p:cNvSpPr>
            <a:spLocks noGrp="1"/>
          </p:cNvSpPr>
          <p:nvPr>
            <p:ph type="title"/>
          </p:nvPr>
        </p:nvSpPr>
        <p:spPr/>
        <p:txBody>
          <a:bodyPr/>
          <a:lstStyle/>
          <a:p>
            <a:r>
              <a:rPr lang="en-US" dirty="0">
                <a:hlinkClick r:id="rId3">
                  <a:extLst>
                    <a:ext uri="{A12FA001-AC4F-418D-AE19-62706E023703}">
                      <ahyp:hlinkClr xmlns:ahyp="http://schemas.microsoft.com/office/drawing/2018/hyperlinkcolor" val="tx"/>
                    </a:ext>
                  </a:extLst>
                </a:hlinkClick>
              </a:rPr>
              <a:t>Shiny App </a:t>
            </a:r>
            <a:r>
              <a:rPr lang="en-US" dirty="0"/>
              <a:t>Code </a:t>
            </a:r>
          </a:p>
        </p:txBody>
      </p:sp>
      <p:pic>
        <p:nvPicPr>
          <p:cNvPr id="4" name="Picture 3">
            <a:extLst>
              <a:ext uri="{FF2B5EF4-FFF2-40B4-BE49-F238E27FC236}">
                <a16:creationId xmlns:a16="http://schemas.microsoft.com/office/drawing/2014/main" id="{B328D231-86BD-4AB3-BC77-7BFFE4CD0D33}"/>
              </a:ext>
            </a:extLst>
          </p:cNvPr>
          <p:cNvPicPr>
            <a:picLocks noChangeAspect="1"/>
          </p:cNvPicPr>
          <p:nvPr/>
        </p:nvPicPr>
        <p:blipFill>
          <a:blip r:embed="rId4"/>
          <a:stretch>
            <a:fillRect/>
          </a:stretch>
        </p:blipFill>
        <p:spPr>
          <a:xfrm>
            <a:off x="4470912" y="65347"/>
            <a:ext cx="7626916" cy="6686395"/>
          </a:xfrm>
          <a:prstGeom prst="rect">
            <a:avLst/>
          </a:prstGeom>
        </p:spPr>
      </p:pic>
      <p:pic>
        <p:nvPicPr>
          <p:cNvPr id="7" name="Picture 6">
            <a:extLst>
              <a:ext uri="{FF2B5EF4-FFF2-40B4-BE49-F238E27FC236}">
                <a16:creationId xmlns:a16="http://schemas.microsoft.com/office/drawing/2014/main" id="{226B9E63-0FD4-4570-A42F-4941973651A0}"/>
              </a:ext>
            </a:extLst>
          </p:cNvPr>
          <p:cNvPicPr>
            <a:picLocks noChangeAspect="1"/>
          </p:cNvPicPr>
          <p:nvPr/>
        </p:nvPicPr>
        <p:blipFill>
          <a:blip r:embed="rId5"/>
          <a:stretch>
            <a:fillRect/>
          </a:stretch>
        </p:blipFill>
        <p:spPr>
          <a:xfrm>
            <a:off x="94172" y="2013358"/>
            <a:ext cx="4414945" cy="4738384"/>
          </a:xfrm>
          <a:prstGeom prst="rect">
            <a:avLst/>
          </a:prstGeom>
        </p:spPr>
      </p:pic>
    </p:spTree>
    <p:extLst>
      <p:ext uri="{BB962C8B-B14F-4D97-AF65-F5344CB8AC3E}">
        <p14:creationId xmlns:p14="http://schemas.microsoft.com/office/powerpoint/2010/main" val="2663502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elements/1.1/"/>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1475</Words>
  <Application>Microsoft Office PowerPoint</Application>
  <PresentationFormat>Widescreen</PresentationFormat>
  <Paragraphs>159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Tahoma</vt:lpstr>
      <vt:lpstr>Trade Gothic LT Pro</vt:lpstr>
      <vt:lpstr>Trebuchet MS</vt:lpstr>
      <vt:lpstr>Office Theme</vt:lpstr>
      <vt:lpstr>NSC Lost Enrollment</vt:lpstr>
      <vt:lpstr>IRSA Data Project</vt:lpstr>
      <vt:lpstr>National Student ClearingHouse</vt:lpstr>
      <vt:lpstr>What is in the NSC Data Set ? </vt:lpstr>
      <vt:lpstr>College States</vt:lpstr>
      <vt:lpstr>Undergrad Students and Grad Students </vt:lpstr>
      <vt:lpstr>Where do Students Transfer ?</vt:lpstr>
      <vt:lpstr>UC and CSU Transfers </vt:lpstr>
      <vt:lpstr>Shiny App Code </vt:lpstr>
      <vt:lpstr>Variable Complications</vt:lpstr>
      <vt:lpstr>Enrollment Discrepancies</vt:lpstr>
      <vt:lpstr>Future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2024-11-21T20:34:03Z</dcterms:created>
  <dcterms:modified xsi:type="dcterms:W3CDTF">2024-12-18T22:26:19Z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