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2" r:id="rId20"/>
    <p:sldId id="274" r:id="rId21"/>
    <p:sldId id="275" r:id="rId22"/>
    <p:sldId id="276" r:id="rId23"/>
    <p:sldId id="277" r:id="rId24"/>
    <p:sldId id="278" r:id="rId25"/>
    <p:sldId id="279" r:id="rId26"/>
    <p:sldId id="280" r:id="rId27"/>
  </p:sldIdLst>
  <p:sldSz cx="12192000" cy="6858000"/>
  <p:notesSz cx="6858000" cy="9144000"/>
  <p:embeddedFontLst>
    <p:embeddedFont>
      <p:font typeface="Play" pitchFamily="2" charset="0"/>
      <p:regular r:id="rId29"/>
      <p:bold r:id="rId30"/>
    </p:embeddedFont>
    <p:embeddedFont>
      <p:font typeface="Verdana" panose="020B060403050404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94"/>
  </p:normalViewPr>
  <p:slideViewPr>
    <p:cSldViewPr snapToGrid="0">
      <p:cViewPr varScale="1">
        <p:scale>
          <a:sx n="121" d="100"/>
          <a:sy n="121" d="100"/>
        </p:scale>
        <p:origin x="440" y="176"/>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4AAD"/>
              </a:buClr>
              <a:buSzPts val="1200"/>
              <a:buFont typeface="Arial"/>
              <a:buNone/>
            </a:pPr>
            <a:r>
              <a:rPr lang="en-US" b="0" i="0">
                <a:solidFill>
                  <a:srgbClr val="004AAD"/>
                </a:solidFill>
                <a:latin typeface="Arial"/>
                <a:ea typeface="Arial"/>
                <a:cs typeface="Arial"/>
                <a:sym typeface="Arial"/>
              </a:rPr>
              <a:t>Explain why it is important to have the new datasheets(standardized sheets)</a:t>
            </a:r>
            <a:endParaRPr>
              <a:solidFill>
                <a:srgbClr val="004AAD"/>
              </a:solidFill>
              <a:latin typeface="Arial"/>
              <a:ea typeface="Arial"/>
              <a:cs typeface="Arial"/>
              <a:sym typeface="Arial"/>
            </a:endParaRPr>
          </a:p>
          <a:p>
            <a:pPr marL="0" lvl="0" indent="0" algn="l" rtl="0">
              <a:spcBef>
                <a:spcPts val="0"/>
              </a:spcBef>
              <a:spcAft>
                <a:spcPts val="0"/>
              </a:spcAft>
              <a:buNone/>
            </a:pPr>
            <a:endParaRPr/>
          </a:p>
        </p:txBody>
      </p:sp>
      <p:sp>
        <p:nvSpPr>
          <p:cNvPr id="190" name="Google Shape;19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100" b="1"/>
              <a:t>Interquartile range (IQR)</a:t>
            </a:r>
            <a:r>
              <a:rPr lang="en-US" sz="1100"/>
              <a:t> is a measure of statistical dispersion, or how spread out the data is.</a:t>
            </a:r>
            <a:endParaRPr sz="300"/>
          </a:p>
          <a:p>
            <a:pPr marL="0" lvl="0" indent="0" algn="l" rtl="0">
              <a:lnSpc>
                <a:spcPct val="115000"/>
              </a:lnSpc>
              <a:spcBef>
                <a:spcPts val="1200"/>
              </a:spcBef>
              <a:spcAft>
                <a:spcPts val="0"/>
              </a:spcAft>
              <a:buClr>
                <a:schemeClr val="dk1"/>
              </a:buClr>
              <a:buSzPts val="1100"/>
              <a:buFont typeface="Arial"/>
              <a:buNone/>
            </a:pPr>
            <a:r>
              <a:rPr lang="en-US" sz="1100" b="1"/>
              <a:t>Boxplot</a:t>
            </a:r>
            <a:r>
              <a:rPr lang="en-US" sz="1100"/>
              <a:t>:</a:t>
            </a:r>
            <a:endParaRPr sz="1100"/>
          </a:p>
          <a:p>
            <a:pPr marL="457200" lvl="0" indent="-298450" algn="l" rtl="0">
              <a:lnSpc>
                <a:spcPct val="115000"/>
              </a:lnSpc>
              <a:spcBef>
                <a:spcPts val="1200"/>
              </a:spcBef>
              <a:spcAft>
                <a:spcPts val="0"/>
              </a:spcAft>
              <a:buSzPts val="1100"/>
              <a:buChar char="●"/>
            </a:pPr>
            <a:r>
              <a:rPr lang="en-US" sz="1100"/>
              <a:t>The box represents the interquartile range (IQR), which contains the middle 50% of the data.The line inside is the median.</a:t>
            </a:r>
            <a:endParaRPr sz="1100"/>
          </a:p>
          <a:p>
            <a:pPr marL="457200" lvl="0" indent="-298450" algn="l" rtl="0">
              <a:lnSpc>
                <a:spcPct val="115000"/>
              </a:lnSpc>
              <a:spcBef>
                <a:spcPts val="0"/>
              </a:spcBef>
              <a:spcAft>
                <a:spcPts val="0"/>
              </a:spcAft>
              <a:buClr>
                <a:schemeClr val="dk1"/>
              </a:buClr>
              <a:buSzPts val="1100"/>
              <a:buChar char="●"/>
            </a:pPr>
            <a:r>
              <a:rPr lang="en-US" sz="1100" b="1"/>
              <a:t>Whiskers</a:t>
            </a:r>
            <a:r>
              <a:rPr lang="en-US" sz="1100"/>
              <a:t> extend to the range within 1.5 times the interquartile range (IQR), and points outside are outliers.</a:t>
            </a:r>
            <a:endParaRPr sz="1100"/>
          </a:p>
          <a:p>
            <a:pPr marL="0" lvl="0" indent="0" algn="l" rtl="0">
              <a:lnSpc>
                <a:spcPct val="115000"/>
              </a:lnSpc>
              <a:spcBef>
                <a:spcPts val="1200"/>
              </a:spcBef>
              <a:spcAft>
                <a:spcPts val="0"/>
              </a:spcAft>
              <a:buClr>
                <a:schemeClr val="dk1"/>
              </a:buClr>
              <a:buSzPts val="1100"/>
              <a:buFont typeface="Arial"/>
              <a:buNone/>
            </a:pPr>
            <a:r>
              <a:rPr lang="en-US" sz="1100" b="1"/>
              <a:t>Violin Plot</a:t>
            </a:r>
            <a:r>
              <a:rPr lang="en-US" sz="1100"/>
              <a:t>:</a:t>
            </a:r>
            <a:endParaRPr sz="1100"/>
          </a:p>
          <a:p>
            <a:pPr marL="457200" lvl="0" indent="-298450" algn="l" rtl="0">
              <a:lnSpc>
                <a:spcPct val="115000"/>
              </a:lnSpc>
              <a:spcBef>
                <a:spcPts val="1200"/>
              </a:spcBef>
              <a:spcAft>
                <a:spcPts val="0"/>
              </a:spcAft>
              <a:buClr>
                <a:schemeClr val="dk1"/>
              </a:buClr>
              <a:buSzPts val="1100"/>
              <a:buChar char="●"/>
            </a:pPr>
            <a:r>
              <a:rPr lang="en-US" sz="1100"/>
              <a:t>The </a:t>
            </a:r>
            <a:r>
              <a:rPr lang="en-US" sz="1100" b="1"/>
              <a:t>violin</a:t>
            </a:r>
            <a:r>
              <a:rPr lang="en-US" sz="1100"/>
              <a:t> shows the data distribution, with wider sections indicating more data points and narrower sections fewer. It provides a smoothed view of the data's density.</a:t>
            </a:r>
            <a:endParaRPr sz="1100"/>
          </a:p>
          <a:p>
            <a:pPr marL="0" lvl="0" indent="0" algn="l" rtl="0">
              <a:spcBef>
                <a:spcPts val="1200"/>
              </a:spcBef>
              <a:spcAft>
                <a:spcPts val="0"/>
              </a:spcAft>
              <a:buClr>
                <a:schemeClr val="dk1"/>
              </a:buClr>
              <a:buSzPts val="1100"/>
              <a:buFont typeface="Arial"/>
              <a:buNone/>
            </a:pPr>
            <a:endParaRPr b="1"/>
          </a:p>
          <a:p>
            <a:pPr marL="0" lvl="0" indent="0" algn="l" rtl="0">
              <a:spcBef>
                <a:spcPts val="0"/>
              </a:spcBef>
              <a:spcAft>
                <a:spcPts val="0"/>
              </a:spcAft>
              <a:buClr>
                <a:schemeClr val="dk1"/>
              </a:buClr>
              <a:buSzPts val="1100"/>
              <a:buFont typeface="Arial"/>
              <a:buNone/>
            </a:pPr>
            <a:r>
              <a:rPr lang="en-US" b="1"/>
              <a:t>Simplifies Complex Data</a:t>
            </a:r>
            <a:r>
              <a:rPr lang="en-US"/>
              <a:t>: Makes complicated information easier to understand at a glance.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Identifies Patterns</a:t>
            </a:r>
            <a:r>
              <a:rPr lang="en-US"/>
              <a:t>: Helps spot trends, outliers, and relationships quickly.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Improves Communication</a:t>
            </a:r>
            <a:r>
              <a:rPr lang="en-US"/>
              <a:t>: Makes it easier to explain data to others, even without technical knowledge.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Facilitates Comparison</a:t>
            </a:r>
            <a:r>
              <a:rPr lang="en-US"/>
              <a:t>: Allows quick comparisons between different data sets or time periods.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b="1"/>
              <a:t>Engages the Audience</a:t>
            </a:r>
            <a:r>
              <a:rPr lang="en-US"/>
              <a:t>: Visuals are more engaging and hold attention better than raw numbers.</a:t>
            </a:r>
            <a:endParaRPr sz="300"/>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0e09e48d0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320e09e48d0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100"/>
              <a:t>there is no evidence to suggest that the effect of </a:t>
            </a:r>
            <a:r>
              <a:rPr lang="en-US" sz="1100" b="1"/>
              <a:t>treatment</a:t>
            </a:r>
            <a:r>
              <a:rPr lang="en-US" sz="1100"/>
              <a:t> on microbial biomass differs across </a:t>
            </a:r>
            <a:r>
              <a:rPr lang="en-US" sz="1100" b="1"/>
              <a:t>depths</a:t>
            </a:r>
            <a:r>
              <a:rPr lang="en-US" sz="1100"/>
              <a:t>.</a:t>
            </a:r>
            <a:endParaRPr sz="1100"/>
          </a:p>
          <a:p>
            <a:pPr marL="457200" lvl="0" indent="-298450" algn="l" rtl="0">
              <a:spcBef>
                <a:spcPts val="0"/>
              </a:spcBef>
              <a:spcAft>
                <a:spcPts val="0"/>
              </a:spcAft>
              <a:buSzPts val="1100"/>
              <a:buChar char="-"/>
            </a:pPr>
            <a:r>
              <a:rPr lang="en-US" sz="1100"/>
              <a:t>PLFA biomass is important for regenerative farming practices as it serves as a key indicator of soil microbial health, diversity, and activity, reflecting nutrient cycling, organic matter decomposition, carbon sequestration, and soil resilience, all of which are vital for long-term soil fertility and sustainability.</a:t>
            </a:r>
            <a:endParaRPr sz="1100"/>
          </a:p>
          <a:p>
            <a:pPr marL="0" lvl="0" indent="0" algn="l" rtl="0">
              <a:spcBef>
                <a:spcPts val="0"/>
              </a:spcBef>
              <a:spcAft>
                <a:spcPts val="0"/>
              </a:spcAft>
              <a:buNone/>
            </a:pPr>
            <a:endParaRPr/>
          </a:p>
        </p:txBody>
      </p:sp>
      <p:sp>
        <p:nvSpPr>
          <p:cNvPr id="209" name="Google Shape;209;g320e09e48d0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240c162af5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240c162af5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600"/>
              <a:t>The ANOVA results show that both </a:t>
            </a:r>
            <a:r>
              <a:rPr lang="en-US" sz="1600" b="1"/>
              <a:t>depth</a:t>
            </a:r>
            <a:r>
              <a:rPr lang="en-US" sz="1600"/>
              <a:t> (p &lt; 0.001) and </a:t>
            </a:r>
            <a:r>
              <a:rPr lang="en-US" sz="1600" b="1"/>
              <a:t>treatment</a:t>
            </a:r>
            <a:r>
              <a:rPr lang="en-US" sz="1600"/>
              <a:t> (p &lt; 0.001) have highly significant effects on total nitrogen levels.</a:t>
            </a:r>
            <a:endParaRPr sz="1600"/>
          </a:p>
          <a:p>
            <a:pPr marL="457200" lvl="0" indent="-317500" algn="l" rtl="0">
              <a:spcBef>
                <a:spcPts val="0"/>
              </a:spcBef>
              <a:spcAft>
                <a:spcPts val="0"/>
              </a:spcAft>
              <a:buClr>
                <a:schemeClr val="dk1"/>
              </a:buClr>
              <a:buSzPts val="1400"/>
              <a:buChar char="-"/>
            </a:pPr>
            <a:r>
              <a:rPr lang="en-US"/>
              <a:t>total nitrogen → reservoir for both organic and inorganic nitrogen (supporting long-term soil health, microbial activity, and nutrient cycling.) </a:t>
            </a:r>
            <a:endParaRPr/>
          </a:p>
          <a:p>
            <a:pPr marL="457200" lvl="0" indent="-317500" algn="l" rtl="0">
              <a:spcBef>
                <a:spcPts val="0"/>
              </a:spcBef>
              <a:spcAft>
                <a:spcPts val="0"/>
              </a:spcAft>
              <a:buClr>
                <a:schemeClr val="dk1"/>
              </a:buClr>
              <a:buSzPts val="1400"/>
              <a:buChar char="-"/>
            </a:pPr>
            <a:r>
              <a:rPr lang="en-US"/>
              <a:t>Nitrogen supports healthy plant development, enhances photosynthesis, and contributes to strong root systems.</a:t>
            </a:r>
            <a:endParaRPr/>
          </a:p>
        </p:txBody>
      </p:sp>
      <p:sp>
        <p:nvSpPr>
          <p:cNvPr id="217" name="Google Shape;217;g3240c162af5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20f9ea9f43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20f9ea9f43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320f9ea9f43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20f9ea9f43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20f9ea9f43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320f9ea9f43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20f9ea9f43_0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20f9ea9f43_0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g320f9ea9f43_0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203314e2a3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203314e2a3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3203314e2a3_1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4D06878A-A2A5-DD41-A2CB-AD48CB927D41}"/>
            </a:ext>
          </a:extLst>
        </p:cNvPr>
        <p:cNvGrpSpPr/>
        <p:nvPr/>
      </p:nvGrpSpPr>
      <p:grpSpPr>
        <a:xfrm>
          <a:off x="0" y="0"/>
          <a:ext cx="0" cy="0"/>
          <a:chOff x="0" y="0"/>
          <a:chExt cx="0" cy="0"/>
        </a:xfrm>
      </p:grpSpPr>
      <p:sp>
        <p:nvSpPr>
          <p:cNvPr id="248" name="Google Shape;248;g3203314e2a3_1_17:notes">
            <a:extLst>
              <a:ext uri="{FF2B5EF4-FFF2-40B4-BE49-F238E27FC236}">
                <a16:creationId xmlns:a16="http://schemas.microsoft.com/office/drawing/2014/main" id="{9B516DAA-110E-8147-6F50-5378B723F9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203314e2a3_1_17:notes">
            <a:extLst>
              <a:ext uri="{FF2B5EF4-FFF2-40B4-BE49-F238E27FC236}">
                <a16:creationId xmlns:a16="http://schemas.microsoft.com/office/drawing/2014/main" id="{0F214AF7-0DD5-D39A-8045-28E268CC2DF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3203314e2a3_1_17:notes">
            <a:extLst>
              <a:ext uri="{FF2B5EF4-FFF2-40B4-BE49-F238E27FC236}">
                <a16:creationId xmlns:a16="http://schemas.microsoft.com/office/drawing/2014/main" id="{4B1470A5-F999-9613-AA1B-B9EAF2488EE1}"/>
              </a:ext>
            </a:extLst>
          </p:cNvPr>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330267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1f2918f9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1f2918f9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457200" lvl="0" indent="-361950" algn="l" rtl="0">
              <a:lnSpc>
                <a:spcPct val="95000"/>
              </a:lnSpc>
              <a:spcBef>
                <a:spcPts val="1200"/>
              </a:spcBef>
              <a:spcAft>
                <a:spcPts val="0"/>
              </a:spcAft>
              <a:buSzPts val="2100"/>
              <a:buChar char="●"/>
            </a:pPr>
            <a:r>
              <a:rPr lang="en-US" sz="2100"/>
              <a:t>Focuses on regenerative farming techniques.</a:t>
            </a:r>
            <a:endParaRPr sz="2100"/>
          </a:p>
          <a:p>
            <a:pPr marL="457200" lvl="0" indent="-361950" algn="l" rtl="0">
              <a:lnSpc>
                <a:spcPct val="95000"/>
              </a:lnSpc>
              <a:spcBef>
                <a:spcPts val="0"/>
              </a:spcBef>
              <a:spcAft>
                <a:spcPts val="0"/>
              </a:spcAft>
              <a:buClr>
                <a:schemeClr val="dk1"/>
              </a:buClr>
              <a:buSzPts val="2100"/>
              <a:buChar char="●"/>
            </a:pPr>
            <a:r>
              <a:rPr lang="en-US" sz="2100"/>
              <a:t>Supports research, education, and farmer collaboration.</a:t>
            </a:r>
            <a:endParaRPr sz="2100"/>
          </a:p>
          <a:p>
            <a:pPr marL="457200" lvl="0" indent="-361950" algn="l" rtl="0">
              <a:lnSpc>
                <a:spcPct val="95000"/>
              </a:lnSpc>
              <a:spcBef>
                <a:spcPts val="0"/>
              </a:spcBef>
              <a:spcAft>
                <a:spcPts val="0"/>
              </a:spcAft>
              <a:buClr>
                <a:schemeClr val="dk1"/>
              </a:buClr>
              <a:buSzPts val="2100"/>
              <a:buChar char="●"/>
            </a:pPr>
            <a:r>
              <a:rPr lang="en-US" sz="2100"/>
              <a:t>Aims to enhance soil fertility, water management, and carbon capture.</a:t>
            </a:r>
            <a:endParaRPr sz="1800"/>
          </a:p>
        </p:txBody>
      </p:sp>
      <p:sp>
        <p:nvSpPr>
          <p:cNvPr id="94" name="Google Shape;94;g31f2918f9c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203314e2a3_1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203314e2a3_1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3203314e2a3_1_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1f2918f9c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1f2918f9ca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31f2918f9ca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f2918f9ca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1f2918f9ca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31f2918f9ca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03314e2a3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203314e2a3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3203314e2a3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20f9ea9f43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20f9ea9f43_0_8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g320f9ea9f43_0_8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To wrap up, here are the key takeaways from our work on data management, transfer, and visualization</a:t>
            </a:r>
            <a:endParaRPr/>
          </a:p>
        </p:txBody>
      </p:sp>
      <p:sp>
        <p:nvSpPr>
          <p:cNvPr id="321" name="Google Shape;32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4AAD"/>
              </a:buClr>
              <a:buSzPts val="1200"/>
              <a:buFont typeface="Arial"/>
              <a:buNone/>
            </a:pPr>
            <a:r>
              <a:rPr lang="en-US" b="0" i="0">
                <a:solidFill>
                  <a:srgbClr val="004AAD"/>
                </a:solidFill>
              </a:rPr>
              <a:t>Transition: Introduce the first topic, giving a sense of how the presentation will flow.</a:t>
            </a:r>
            <a:endParaRPr/>
          </a:p>
          <a:p>
            <a:pPr marL="0" lvl="0" indent="0" algn="l" rtl="0">
              <a:spcBef>
                <a:spcPts val="0"/>
              </a:spcBef>
              <a:spcAft>
                <a:spcPts val="0"/>
              </a:spcAft>
              <a:buNone/>
            </a:pPr>
            <a:endParaRPr/>
          </a:p>
        </p:txBody>
      </p:sp>
      <p:sp>
        <p:nvSpPr>
          <p:cNvPr id="140" name="Google Shape;140;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1d196aef7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1d196aef73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g31d196aef73_3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1d196aef7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1d196aef73_3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31d196aef73_3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1d196aef7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1d196aef73_3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31d196aef73_3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docs.google.com/document/u/1/d/1SempBk6fiQHm72byKGJEoevZGg-r9bw-nYf9xY6Zh7Q/edit"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838200" y="451381"/>
            <a:ext cx="10512600" cy="40665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6600"/>
              <a:buFont typeface="Play"/>
              <a:buNone/>
            </a:pPr>
            <a:r>
              <a:rPr lang="en-US" sz="6600">
                <a:latin typeface="Arial"/>
                <a:ea typeface="Arial"/>
                <a:cs typeface="Arial"/>
                <a:sym typeface="Arial"/>
              </a:rPr>
              <a:t>OVP and RAD Lab Data Development </a:t>
            </a:r>
            <a:endParaRPr>
              <a:latin typeface="Arial"/>
              <a:ea typeface="Arial"/>
              <a:cs typeface="Arial"/>
              <a:sym typeface="Arial"/>
            </a:endParaRPr>
          </a:p>
        </p:txBody>
      </p:sp>
      <p:sp>
        <p:nvSpPr>
          <p:cNvPr id="89" name="Google Shape;89;p13"/>
          <p:cNvSpPr txBox="1">
            <a:spLocks noGrp="1"/>
          </p:cNvSpPr>
          <p:nvPr>
            <p:ph type="subTitle" idx="1"/>
          </p:nvPr>
        </p:nvSpPr>
        <p:spPr>
          <a:xfrm>
            <a:off x="838199" y="4983276"/>
            <a:ext cx="10512600" cy="112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400"/>
              <a:buNone/>
            </a:pPr>
            <a:r>
              <a:rPr lang="en-US"/>
              <a:t>Presented By: Linda Figueroa &amp; Cristobal Sanchez</a:t>
            </a:r>
            <a:endParaRPr/>
          </a:p>
        </p:txBody>
      </p:sp>
      <p:sp>
        <p:nvSpPr>
          <p:cNvPr id="90" name="Google Shape;90;p13"/>
          <p:cNvSpPr/>
          <p:nvPr/>
        </p:nvSpPr>
        <p:spPr>
          <a:xfrm>
            <a:off x="838200" y="4718595"/>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p:nvPr>
        </p:nvSpPr>
        <p:spPr>
          <a:xfrm>
            <a:off x="638881" y="670218"/>
            <a:ext cx="10909640" cy="1065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600"/>
              <a:buFont typeface="Play"/>
              <a:buNone/>
            </a:pPr>
            <a:r>
              <a:rPr lang="en-US" sz="4600">
                <a:latin typeface="Arial"/>
                <a:ea typeface="Arial"/>
                <a:cs typeface="Arial"/>
                <a:sym typeface="Arial"/>
              </a:rPr>
              <a:t>OVP Data Cleaning and Preparation</a:t>
            </a:r>
            <a:endParaRPr>
              <a:latin typeface="Arial"/>
              <a:ea typeface="Arial"/>
              <a:cs typeface="Arial"/>
              <a:sym typeface="Arial"/>
            </a:endParaRPr>
          </a:p>
        </p:txBody>
      </p:sp>
      <p:sp>
        <p:nvSpPr>
          <p:cNvPr id="182" name="Google Shape;182;p22"/>
          <p:cNvSpPr txBox="1"/>
          <p:nvPr/>
        </p:nvSpPr>
        <p:spPr>
          <a:xfrm>
            <a:off x="638881" y="1851381"/>
            <a:ext cx="10909643" cy="552659"/>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400"/>
              <a:buFont typeface="Arial"/>
              <a:buNone/>
            </a:pPr>
            <a:r>
              <a:rPr lang="en-US" sz="2400" i="0" u="none" strike="noStrike" cap="none">
                <a:solidFill>
                  <a:schemeClr val="dk1"/>
                </a:solidFill>
              </a:rPr>
              <a:t>Old Versions of the Data Sheets </a:t>
            </a:r>
            <a:endParaRPr/>
          </a:p>
        </p:txBody>
      </p:sp>
      <p:sp>
        <p:nvSpPr>
          <p:cNvPr id="183" name="Google Shape;183;p22"/>
          <p:cNvSpPr/>
          <p:nvPr/>
        </p:nvSpPr>
        <p:spPr>
          <a:xfrm>
            <a:off x="3389376" y="1800088"/>
            <a:ext cx="5410200" cy="18288"/>
          </a:xfrm>
          <a:custGeom>
            <a:avLst/>
            <a:gdLst/>
            <a:ahLst/>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84" name="Google Shape;184;p22" descr="A screenshot of a computer&#10;&#10;Description automatically generated"/>
          <p:cNvPicPr preferRelativeResize="0"/>
          <p:nvPr/>
        </p:nvPicPr>
        <p:blipFill rotWithShape="1">
          <a:blip r:embed="rId3">
            <a:alphaModFix/>
          </a:blip>
          <a:srcRect/>
          <a:stretch/>
        </p:blipFill>
        <p:spPr>
          <a:xfrm>
            <a:off x="4238244" y="2982299"/>
            <a:ext cx="3758184" cy="2875010"/>
          </a:xfrm>
          <a:prstGeom prst="rect">
            <a:avLst/>
          </a:prstGeom>
          <a:noFill/>
          <a:ln>
            <a:noFill/>
          </a:ln>
        </p:spPr>
      </p:pic>
      <p:pic>
        <p:nvPicPr>
          <p:cNvPr id="185" name="Google Shape;185;p22" descr="A white background with black text&#10;&#10;Description automatically generated"/>
          <p:cNvPicPr preferRelativeResize="0">
            <a:picLocks noGrp="1"/>
          </p:cNvPicPr>
          <p:nvPr>
            <p:ph type="body" idx="1"/>
          </p:nvPr>
        </p:nvPicPr>
        <p:blipFill rotWithShape="1">
          <a:blip r:embed="rId4">
            <a:alphaModFix/>
          </a:blip>
          <a:srcRect/>
          <a:stretch/>
        </p:blipFill>
        <p:spPr>
          <a:xfrm>
            <a:off x="335280" y="3025851"/>
            <a:ext cx="3758184" cy="2856219"/>
          </a:xfrm>
          <a:prstGeom prst="rect">
            <a:avLst/>
          </a:prstGeom>
          <a:noFill/>
          <a:ln>
            <a:noFill/>
          </a:ln>
        </p:spPr>
      </p:pic>
      <p:pic>
        <p:nvPicPr>
          <p:cNvPr id="186" name="Google Shape;186;p22" descr="A screenshot of a computer&#10;&#10;Description automatically generated"/>
          <p:cNvPicPr preferRelativeResize="0"/>
          <p:nvPr/>
        </p:nvPicPr>
        <p:blipFill rotWithShape="1">
          <a:blip r:embed="rId5">
            <a:alphaModFix/>
          </a:blip>
          <a:srcRect/>
          <a:stretch/>
        </p:blipFill>
        <p:spPr>
          <a:xfrm>
            <a:off x="8141208" y="3005788"/>
            <a:ext cx="3758184" cy="28280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a:spLocks noGrp="1"/>
          </p:cNvSpPr>
          <p:nvPr>
            <p:ph type="title"/>
          </p:nvPr>
        </p:nvSpPr>
        <p:spPr>
          <a:xfrm>
            <a:off x="638881" y="457200"/>
            <a:ext cx="10909640" cy="13686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600"/>
              <a:buFont typeface="Play"/>
              <a:buNone/>
            </a:pPr>
            <a:r>
              <a:rPr lang="en-US" sz="4600">
                <a:latin typeface="Arial"/>
                <a:ea typeface="Arial"/>
                <a:cs typeface="Arial"/>
                <a:sym typeface="Arial"/>
              </a:rPr>
              <a:t>OVP Data Cleaning and Preparation Cont.</a:t>
            </a:r>
            <a:endParaRPr>
              <a:latin typeface="Arial"/>
              <a:ea typeface="Arial"/>
              <a:cs typeface="Arial"/>
              <a:sym typeface="Arial"/>
            </a:endParaRPr>
          </a:p>
        </p:txBody>
      </p:sp>
      <p:sp>
        <p:nvSpPr>
          <p:cNvPr id="193" name="Google Shape;193;p23"/>
          <p:cNvSpPr txBox="1">
            <a:spLocks noGrp="1"/>
          </p:cNvSpPr>
          <p:nvPr>
            <p:ph type="body" idx="1"/>
          </p:nvPr>
        </p:nvSpPr>
        <p:spPr>
          <a:xfrm>
            <a:off x="638881" y="1922561"/>
            <a:ext cx="10909643" cy="5526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sz="2400"/>
              <a:t>N</a:t>
            </a:r>
            <a:r>
              <a:rPr lang="en-US" sz="2400" b="0" i="0"/>
              <a:t>ew </a:t>
            </a:r>
            <a:r>
              <a:rPr lang="en-US" sz="2400"/>
              <a:t>V</a:t>
            </a:r>
            <a:r>
              <a:rPr lang="en-US" sz="2400" b="0" i="0"/>
              <a:t>ersions of the Data </a:t>
            </a:r>
            <a:r>
              <a:rPr lang="en-US" sz="2400"/>
              <a:t>S</a:t>
            </a:r>
            <a:r>
              <a:rPr lang="en-US" sz="2400" b="0" i="0"/>
              <a:t>heets </a:t>
            </a:r>
            <a:endParaRPr sz="2400"/>
          </a:p>
        </p:txBody>
      </p:sp>
      <p:sp>
        <p:nvSpPr>
          <p:cNvPr id="194" name="Google Shape;194;p23"/>
          <p:cNvSpPr/>
          <p:nvPr/>
        </p:nvSpPr>
        <p:spPr>
          <a:xfrm>
            <a:off x="4450080" y="1850683"/>
            <a:ext cx="3291840" cy="18288"/>
          </a:xfrm>
          <a:custGeom>
            <a:avLst/>
            <a:gdLst/>
            <a:ahLst/>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95" name="Google Shape;195;p23" descr="A screenshot of a spreadsheet&#10;&#10;Description automatically generated"/>
          <p:cNvPicPr preferRelativeResize="0"/>
          <p:nvPr/>
        </p:nvPicPr>
        <p:blipFill rotWithShape="1">
          <a:blip r:embed="rId3">
            <a:alphaModFix/>
          </a:blip>
          <a:srcRect/>
          <a:stretch/>
        </p:blipFill>
        <p:spPr>
          <a:xfrm>
            <a:off x="7204690" y="2771404"/>
            <a:ext cx="4305414" cy="3605784"/>
          </a:xfrm>
          <a:prstGeom prst="rect">
            <a:avLst/>
          </a:prstGeom>
          <a:noFill/>
          <a:ln>
            <a:noFill/>
          </a:ln>
        </p:spPr>
      </p:pic>
      <p:pic>
        <p:nvPicPr>
          <p:cNvPr id="196" name="Google Shape;196;p23" descr="A number of numbers and letters&#10;&#10;Description automatically generated with medium confidence"/>
          <p:cNvPicPr preferRelativeResize="0"/>
          <p:nvPr/>
        </p:nvPicPr>
        <p:blipFill rotWithShape="1">
          <a:blip r:embed="rId4">
            <a:alphaModFix/>
          </a:blip>
          <a:srcRect/>
          <a:stretch/>
        </p:blipFill>
        <p:spPr>
          <a:xfrm>
            <a:off x="531446" y="3691456"/>
            <a:ext cx="5614417" cy="200715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838200" y="1994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Play"/>
              <a:buNone/>
            </a:pPr>
            <a:r>
              <a:rPr lang="en-US" sz="5400">
                <a:latin typeface="Arial"/>
                <a:ea typeface="Arial"/>
                <a:cs typeface="Arial"/>
                <a:sym typeface="Arial"/>
              </a:rPr>
              <a:t>OVP – Soil Data Visualization</a:t>
            </a:r>
            <a:endParaRPr>
              <a:latin typeface="Arial"/>
              <a:ea typeface="Arial"/>
              <a:cs typeface="Arial"/>
              <a:sym typeface="Arial"/>
            </a:endParaRPr>
          </a:p>
        </p:txBody>
      </p:sp>
      <p:sp>
        <p:nvSpPr>
          <p:cNvPr id="203" name="Google Shape;203;p24"/>
          <p:cNvSpPr/>
          <p:nvPr/>
        </p:nvSpPr>
        <p:spPr>
          <a:xfrm>
            <a:off x="669036" y="1373923"/>
            <a:ext cx="10853928" cy="18288"/>
          </a:xfrm>
          <a:custGeom>
            <a:avLst/>
            <a:gdLst/>
            <a:ahLst/>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4" name="Google Shape;204;p24"/>
          <p:cNvSpPr txBox="1"/>
          <p:nvPr/>
        </p:nvSpPr>
        <p:spPr>
          <a:xfrm>
            <a:off x="7017425" y="2626388"/>
            <a:ext cx="4104300" cy="32325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Char char="●"/>
            </a:pPr>
            <a:r>
              <a:rPr lang="en-US" sz="2200">
                <a:solidFill>
                  <a:schemeClr val="dk1"/>
                </a:solidFill>
              </a:rPr>
              <a:t>Simplifies Complex Data</a:t>
            </a:r>
            <a:endParaRPr sz="2200">
              <a:solidFill>
                <a:schemeClr val="dk1"/>
              </a:solidFill>
            </a:endParaRPr>
          </a:p>
          <a:p>
            <a:pPr marL="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Identifies Patterns</a:t>
            </a:r>
            <a:endParaRPr sz="2200">
              <a:solidFill>
                <a:schemeClr val="dk1"/>
              </a:solidFill>
            </a:endParaRPr>
          </a:p>
          <a:p>
            <a:pPr marL="45720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Improves Communication</a:t>
            </a:r>
            <a:endParaRPr sz="2200">
              <a:solidFill>
                <a:schemeClr val="dk1"/>
              </a:solidFill>
            </a:endParaRPr>
          </a:p>
          <a:p>
            <a:pPr marL="45720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Facilitates Comparison</a:t>
            </a:r>
            <a:endParaRPr sz="2200">
              <a:solidFill>
                <a:schemeClr val="dk1"/>
              </a:solidFill>
            </a:endParaRPr>
          </a:p>
          <a:p>
            <a:pPr marL="457200" lvl="0" indent="0" algn="l" rtl="0">
              <a:spcBef>
                <a:spcPts val="0"/>
              </a:spcBef>
              <a:spcAft>
                <a:spcPts val="0"/>
              </a:spcAft>
              <a:buNone/>
            </a:pPr>
            <a:endParaRPr sz="2200">
              <a:solidFill>
                <a:schemeClr val="dk1"/>
              </a:solidFill>
            </a:endParaRPr>
          </a:p>
          <a:p>
            <a:pPr marL="457200" lvl="0" indent="-368300" algn="l" rtl="0">
              <a:spcBef>
                <a:spcPts val="0"/>
              </a:spcBef>
              <a:spcAft>
                <a:spcPts val="0"/>
              </a:spcAft>
              <a:buClr>
                <a:schemeClr val="dk1"/>
              </a:buClr>
              <a:buSzPts val="2200"/>
              <a:buChar char="●"/>
            </a:pPr>
            <a:r>
              <a:rPr lang="en-US" sz="2200">
                <a:solidFill>
                  <a:schemeClr val="dk1"/>
                </a:solidFill>
              </a:rPr>
              <a:t>Engages the Audience</a:t>
            </a:r>
            <a:endParaRPr sz="2200">
              <a:solidFill>
                <a:schemeClr val="dk1"/>
              </a:solidFill>
            </a:endParaRPr>
          </a:p>
        </p:txBody>
      </p:sp>
      <p:pic>
        <p:nvPicPr>
          <p:cNvPr id="205" name="Google Shape;205;p24"/>
          <p:cNvPicPr preferRelativeResize="0"/>
          <p:nvPr/>
        </p:nvPicPr>
        <p:blipFill>
          <a:blip r:embed="rId3">
            <a:alphaModFix/>
          </a:blip>
          <a:stretch>
            <a:fillRect/>
          </a:stretch>
        </p:blipFill>
        <p:spPr>
          <a:xfrm>
            <a:off x="281750" y="1525100"/>
            <a:ext cx="6735677" cy="51839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5"/>
          <p:cNvSpPr txBox="1"/>
          <p:nvPr/>
        </p:nvSpPr>
        <p:spPr>
          <a:xfrm>
            <a:off x="9117550" y="2810025"/>
            <a:ext cx="2411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dk1"/>
                </a:solidFill>
              </a:rPr>
              <a:t>No significant effect (p = 0.84956).</a:t>
            </a:r>
            <a:endParaRPr sz="2300"/>
          </a:p>
        </p:txBody>
      </p:sp>
      <p:pic>
        <p:nvPicPr>
          <p:cNvPr id="212" name="Google Shape;212;p25"/>
          <p:cNvPicPr preferRelativeResize="0"/>
          <p:nvPr/>
        </p:nvPicPr>
        <p:blipFill>
          <a:blip r:embed="rId3">
            <a:alphaModFix/>
          </a:blip>
          <a:stretch>
            <a:fillRect/>
          </a:stretch>
        </p:blipFill>
        <p:spPr>
          <a:xfrm>
            <a:off x="8454800" y="3974050"/>
            <a:ext cx="3737199" cy="1354950"/>
          </a:xfrm>
          <a:prstGeom prst="rect">
            <a:avLst/>
          </a:prstGeom>
          <a:noFill/>
          <a:ln>
            <a:noFill/>
          </a:ln>
        </p:spPr>
      </p:pic>
      <p:pic>
        <p:nvPicPr>
          <p:cNvPr id="213" name="Google Shape;213;p25"/>
          <p:cNvPicPr preferRelativeResize="0"/>
          <p:nvPr/>
        </p:nvPicPr>
        <p:blipFill>
          <a:blip r:embed="rId4">
            <a:alphaModFix/>
          </a:blip>
          <a:stretch>
            <a:fillRect/>
          </a:stretch>
        </p:blipFill>
        <p:spPr>
          <a:xfrm>
            <a:off x="0" y="284850"/>
            <a:ext cx="8454799" cy="6288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6"/>
          <p:cNvSpPr txBox="1"/>
          <p:nvPr/>
        </p:nvSpPr>
        <p:spPr>
          <a:xfrm>
            <a:off x="304100" y="2399775"/>
            <a:ext cx="2907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b="1">
                <a:solidFill>
                  <a:schemeClr val="dk1"/>
                </a:solidFill>
              </a:rPr>
              <a:t>Depth</a:t>
            </a:r>
            <a:r>
              <a:rPr lang="en-US" sz="2100">
                <a:solidFill>
                  <a:schemeClr val="dk1"/>
                </a:solidFill>
              </a:rPr>
              <a:t> (p &lt; 0.001) </a:t>
            </a:r>
            <a:endParaRPr sz="2100">
              <a:solidFill>
                <a:schemeClr val="dk1"/>
              </a:solidFill>
            </a:endParaRPr>
          </a:p>
          <a:p>
            <a:pPr marL="0" lvl="0" indent="0" algn="l" rtl="0">
              <a:spcBef>
                <a:spcPts val="0"/>
              </a:spcBef>
              <a:spcAft>
                <a:spcPts val="0"/>
              </a:spcAft>
              <a:buNone/>
            </a:pPr>
            <a:r>
              <a:rPr lang="en-US" sz="2100" b="1">
                <a:solidFill>
                  <a:schemeClr val="dk1"/>
                </a:solidFill>
              </a:rPr>
              <a:t>Treatment</a:t>
            </a:r>
            <a:r>
              <a:rPr lang="en-US" sz="2100">
                <a:solidFill>
                  <a:schemeClr val="dk1"/>
                </a:solidFill>
              </a:rPr>
              <a:t> (p &lt; 0.001) </a:t>
            </a:r>
            <a:endParaRPr sz="2400"/>
          </a:p>
        </p:txBody>
      </p:sp>
      <p:pic>
        <p:nvPicPr>
          <p:cNvPr id="220" name="Google Shape;220;p26"/>
          <p:cNvPicPr preferRelativeResize="0"/>
          <p:nvPr/>
        </p:nvPicPr>
        <p:blipFill>
          <a:blip r:embed="rId3">
            <a:alphaModFix/>
          </a:blip>
          <a:stretch>
            <a:fillRect/>
          </a:stretch>
        </p:blipFill>
        <p:spPr>
          <a:xfrm>
            <a:off x="13" y="3231075"/>
            <a:ext cx="3515474" cy="2249901"/>
          </a:xfrm>
          <a:prstGeom prst="rect">
            <a:avLst/>
          </a:prstGeom>
          <a:noFill/>
          <a:ln>
            <a:noFill/>
          </a:ln>
        </p:spPr>
      </p:pic>
      <p:pic>
        <p:nvPicPr>
          <p:cNvPr id="221" name="Google Shape;221;p26"/>
          <p:cNvPicPr preferRelativeResize="0"/>
          <p:nvPr/>
        </p:nvPicPr>
        <p:blipFill>
          <a:blip r:embed="rId4">
            <a:alphaModFix/>
          </a:blip>
          <a:stretch>
            <a:fillRect/>
          </a:stretch>
        </p:blipFill>
        <p:spPr>
          <a:xfrm>
            <a:off x="3515500" y="87500"/>
            <a:ext cx="8676500" cy="650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500775" y="365125"/>
            <a:ext cx="108531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US" sz="4000">
                <a:latin typeface="Arial"/>
                <a:ea typeface="Arial"/>
                <a:cs typeface="Arial"/>
                <a:sym typeface="Arial"/>
              </a:rPr>
              <a:t>Haney Test </a:t>
            </a:r>
            <a:r>
              <a:rPr lang="en-US" sz="3000">
                <a:latin typeface="Arial"/>
                <a:ea typeface="Arial"/>
                <a:cs typeface="Arial"/>
                <a:sym typeface="Arial"/>
              </a:rPr>
              <a:t>(Year : 2022 ; Crop: Lettuce )</a:t>
            </a:r>
            <a:endParaRPr>
              <a:latin typeface="Arial"/>
              <a:ea typeface="Arial"/>
              <a:cs typeface="Arial"/>
              <a:sym typeface="Arial"/>
            </a:endParaRPr>
          </a:p>
        </p:txBody>
      </p:sp>
      <p:sp>
        <p:nvSpPr>
          <p:cNvPr id="228" name="Google Shape;228;p27"/>
          <p:cNvSpPr txBox="1">
            <a:spLocks noGrp="1"/>
          </p:cNvSpPr>
          <p:nvPr>
            <p:ph type="body" idx="1"/>
          </p:nvPr>
        </p:nvSpPr>
        <p:spPr>
          <a:xfrm>
            <a:off x="500775" y="1690825"/>
            <a:ext cx="11465400" cy="4945800"/>
          </a:xfrm>
          <a:prstGeom prst="rect">
            <a:avLst/>
          </a:prstGeom>
        </p:spPr>
        <p:txBody>
          <a:bodyPr spcFirstLastPara="1" wrap="square" lIns="91425" tIns="45700" rIns="91425" bIns="45700" anchor="t" anchorCtr="0">
            <a:normAutofit fontScale="85000" lnSpcReduction="20000"/>
          </a:bodyPr>
          <a:lstStyle/>
          <a:p>
            <a:pPr marL="0" lvl="0" indent="0" algn="l" rtl="0">
              <a:lnSpc>
                <a:spcPct val="115000"/>
              </a:lnSpc>
              <a:spcBef>
                <a:spcPts val="1200"/>
              </a:spcBef>
              <a:spcAft>
                <a:spcPts val="0"/>
              </a:spcAft>
              <a:buNone/>
            </a:pPr>
            <a:r>
              <a:rPr lang="en-US" sz="3000"/>
              <a:t>The Haney Test is a soil health test that helps us understand how well soil is functioning. It measures: biological activity, nutrient availability, and the quality of organic matter in the soil.</a:t>
            </a:r>
            <a:endParaRPr sz="3000"/>
          </a:p>
          <a:p>
            <a:pPr marL="0" lvl="0" indent="0" algn="l" rtl="0">
              <a:lnSpc>
                <a:spcPct val="115000"/>
              </a:lnSpc>
              <a:spcBef>
                <a:spcPts val="1200"/>
              </a:spcBef>
              <a:spcAft>
                <a:spcPts val="0"/>
              </a:spcAft>
              <a:buNone/>
            </a:pPr>
            <a:r>
              <a:rPr lang="en-US" sz="3000"/>
              <a:t>The data for the Haney test was provided by an external lab, and samples were collected from the University Farm at CSU, Chico. The assays in this dataset weren’t conducted in the RAD lab.</a:t>
            </a:r>
            <a:endParaRPr sz="3000"/>
          </a:p>
          <a:p>
            <a:pPr marL="0" lvl="0" indent="0" algn="l" rtl="0">
              <a:lnSpc>
                <a:spcPct val="115000"/>
              </a:lnSpc>
              <a:spcBef>
                <a:spcPts val="1200"/>
              </a:spcBef>
              <a:spcAft>
                <a:spcPts val="0"/>
              </a:spcAft>
              <a:buNone/>
            </a:pPr>
            <a:r>
              <a:rPr lang="en-US" sz="3000"/>
              <a:t>Notes:</a:t>
            </a:r>
            <a:endParaRPr sz="3000"/>
          </a:p>
          <a:p>
            <a:pPr marL="457200" lvl="0" indent="-282733" algn="l" rtl="0">
              <a:lnSpc>
                <a:spcPct val="115000"/>
              </a:lnSpc>
              <a:spcBef>
                <a:spcPts val="1200"/>
              </a:spcBef>
              <a:spcAft>
                <a:spcPts val="0"/>
              </a:spcAft>
              <a:buSzPct val="36666"/>
              <a:buChar char="●"/>
            </a:pPr>
            <a:r>
              <a:rPr lang="en-US" sz="3000"/>
              <a:t>The Haney test looks at a lot of different factors, including various nutrients and soil characteristics.</a:t>
            </a:r>
            <a:endParaRPr sz="3000"/>
          </a:p>
          <a:p>
            <a:pPr marL="457200" lvl="0" indent="-282733" algn="l" rtl="0">
              <a:lnSpc>
                <a:spcPct val="115000"/>
              </a:lnSpc>
              <a:spcBef>
                <a:spcPts val="0"/>
              </a:spcBef>
              <a:spcAft>
                <a:spcPts val="0"/>
              </a:spcAft>
              <a:buSzPct val="36666"/>
              <a:buChar char="●"/>
            </a:pPr>
            <a:r>
              <a:rPr lang="en-US" sz="3000"/>
              <a:t>The data we have is specifically for the OVP lettuce crop in 2022, so it’s limited to just that one crop and year.</a:t>
            </a:r>
            <a:endParaRPr sz="3000"/>
          </a:p>
          <a:p>
            <a:pPr marL="0" lvl="0" indent="0" algn="l" rtl="0">
              <a:spcBef>
                <a:spcPts val="1200"/>
              </a:spcBef>
              <a:spcAft>
                <a:spcPts val="0"/>
              </a:spcAft>
              <a:buNone/>
            </a:pP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a:latin typeface="Arial"/>
                <a:ea typeface="Arial"/>
                <a:cs typeface="Arial"/>
                <a:sym typeface="Arial"/>
              </a:rPr>
              <a:t>Haney Test Composite Score Variables </a:t>
            </a:r>
            <a:endParaRPr sz="4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(Year : 2022 ; Crop: Lettuce )</a:t>
            </a:r>
            <a:endParaRPr sz="3000">
              <a:latin typeface="Arial"/>
              <a:ea typeface="Arial"/>
              <a:cs typeface="Arial"/>
              <a:sym typeface="Arial"/>
            </a:endParaRPr>
          </a:p>
        </p:txBody>
      </p:sp>
      <p:sp>
        <p:nvSpPr>
          <p:cNvPr id="235" name="Google Shape;235;p28"/>
          <p:cNvSpPr txBox="1">
            <a:spLocks noGrp="1"/>
          </p:cNvSpPr>
          <p:nvPr>
            <p:ph type="body" idx="1"/>
          </p:nvPr>
        </p:nvSpPr>
        <p:spPr>
          <a:xfrm>
            <a:off x="838200" y="1825625"/>
            <a:ext cx="10515600" cy="21336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0"/>
              </a:spcBef>
              <a:spcAft>
                <a:spcPts val="0"/>
              </a:spcAft>
              <a:buNone/>
            </a:pPr>
            <a:r>
              <a:rPr lang="en-US" sz="2500"/>
              <a:t>Variables looked at: </a:t>
            </a:r>
            <a:endParaRPr sz="2500"/>
          </a:p>
          <a:p>
            <a:pPr marL="914400" lvl="0" indent="-387350" algn="l" rtl="0">
              <a:lnSpc>
                <a:spcPct val="115000"/>
              </a:lnSpc>
              <a:spcBef>
                <a:spcPts val="0"/>
              </a:spcBef>
              <a:spcAft>
                <a:spcPts val="0"/>
              </a:spcAft>
              <a:buSzPts val="2500"/>
              <a:buAutoNum type="arabicPeriod"/>
            </a:pPr>
            <a:r>
              <a:rPr lang="en-US" sz="2500"/>
              <a:t>Soil Health</a:t>
            </a:r>
            <a:endParaRPr sz="2500"/>
          </a:p>
          <a:p>
            <a:pPr marL="914400" lvl="0" indent="-387350" algn="l" rtl="0">
              <a:lnSpc>
                <a:spcPct val="115000"/>
              </a:lnSpc>
              <a:spcBef>
                <a:spcPts val="0"/>
              </a:spcBef>
              <a:spcAft>
                <a:spcPts val="0"/>
              </a:spcAft>
              <a:buSzPts val="2500"/>
              <a:buAutoNum type="arabicPeriod"/>
            </a:pPr>
            <a:r>
              <a:rPr lang="en-US" sz="2500"/>
              <a:t>Nutrient Value</a:t>
            </a:r>
            <a:endParaRPr sz="2500"/>
          </a:p>
          <a:p>
            <a:pPr marL="0" lvl="0" indent="0" algn="l" rtl="0">
              <a:lnSpc>
                <a:spcPct val="115000"/>
              </a:lnSpc>
              <a:spcBef>
                <a:spcPts val="0"/>
              </a:spcBef>
              <a:spcAft>
                <a:spcPts val="0"/>
              </a:spcAft>
              <a:buNone/>
            </a:pPr>
            <a:endParaRPr sz="2500"/>
          </a:p>
          <a:p>
            <a:pPr marL="0" lvl="0" indent="0" algn="l" rtl="0">
              <a:lnSpc>
                <a:spcPct val="115000"/>
              </a:lnSpc>
              <a:spcBef>
                <a:spcPts val="0"/>
              </a:spcBef>
              <a:spcAft>
                <a:spcPts val="0"/>
              </a:spcAft>
              <a:buNone/>
            </a:pPr>
            <a:r>
              <a:rPr lang="en-US" sz="2500"/>
              <a:t>What are these?</a:t>
            </a:r>
            <a:endParaRPr sz="2500"/>
          </a:p>
        </p:txBody>
      </p:sp>
      <p:sp>
        <p:nvSpPr>
          <p:cNvPr id="236" name="Google Shape;236;p28"/>
          <p:cNvSpPr txBox="1">
            <a:spLocks noGrp="1"/>
          </p:cNvSpPr>
          <p:nvPr>
            <p:ph type="body" idx="1"/>
          </p:nvPr>
        </p:nvSpPr>
        <p:spPr>
          <a:xfrm>
            <a:off x="838200" y="3806825"/>
            <a:ext cx="10515600" cy="2133600"/>
          </a:xfrm>
          <a:prstGeom prst="rect">
            <a:avLst/>
          </a:prstGeom>
        </p:spPr>
        <p:txBody>
          <a:bodyPr spcFirstLastPara="1" wrap="square" lIns="91425" tIns="45700" rIns="91425" bIns="45700" anchor="t" anchorCtr="0">
            <a:normAutofit/>
          </a:bodyPr>
          <a:lstStyle/>
          <a:p>
            <a:pPr marL="457200" lvl="0" indent="-387350" algn="l" rtl="0">
              <a:lnSpc>
                <a:spcPct val="115000"/>
              </a:lnSpc>
              <a:spcBef>
                <a:spcPts val="0"/>
              </a:spcBef>
              <a:spcAft>
                <a:spcPts val="0"/>
              </a:spcAft>
              <a:buSzPts val="2500"/>
              <a:buChar char="-"/>
            </a:pPr>
            <a:r>
              <a:rPr lang="en-US" sz="2500"/>
              <a:t>Composite score as determined by the Haney test conducted by external lab.</a:t>
            </a:r>
            <a:endParaRPr sz="2500"/>
          </a:p>
          <a:p>
            <a:pPr marL="457200" lvl="0" indent="-387350" algn="l" rtl="0">
              <a:lnSpc>
                <a:spcPct val="115000"/>
              </a:lnSpc>
              <a:spcBef>
                <a:spcPts val="0"/>
              </a:spcBef>
              <a:spcAft>
                <a:spcPts val="0"/>
              </a:spcAft>
              <a:buSzPts val="2500"/>
              <a:buChar char="-"/>
            </a:pPr>
            <a:r>
              <a:rPr lang="en-US" sz="2500"/>
              <a:t>Used to grab a quick gauge of the soil health and give an estimated value of the content of soil samples per acre.</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a:spLocks noGrp="1"/>
          </p:cNvSpPr>
          <p:nvPr>
            <p:ph type="title"/>
          </p:nvPr>
        </p:nvSpPr>
        <p:spPr>
          <a:xfrm>
            <a:off x="852150" y="3417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000">
                <a:latin typeface="Arial"/>
                <a:ea typeface="Arial"/>
                <a:cs typeface="Arial"/>
                <a:sym typeface="Arial"/>
              </a:rPr>
              <a:t>Haney Test Composite Score Variables </a:t>
            </a:r>
            <a:endParaRPr sz="4000">
              <a:latin typeface="Arial"/>
              <a:ea typeface="Arial"/>
              <a:cs typeface="Arial"/>
              <a:sym typeface="Arial"/>
            </a:endParaRPr>
          </a:p>
          <a:p>
            <a:pPr marL="0" lvl="0" indent="0" algn="l" rtl="0">
              <a:spcBef>
                <a:spcPts val="0"/>
              </a:spcBef>
              <a:spcAft>
                <a:spcPts val="0"/>
              </a:spcAft>
              <a:buNone/>
            </a:pPr>
            <a:r>
              <a:rPr lang="en-US" sz="3000">
                <a:latin typeface="Arial"/>
                <a:ea typeface="Arial"/>
                <a:cs typeface="Arial"/>
                <a:sym typeface="Arial"/>
              </a:rPr>
              <a:t>(Year : 2022 ; Crop: Lettuce )</a:t>
            </a:r>
            <a:endParaRPr sz="3000">
              <a:latin typeface="Arial"/>
              <a:ea typeface="Arial"/>
              <a:cs typeface="Arial"/>
              <a:sym typeface="Arial"/>
            </a:endParaRPr>
          </a:p>
        </p:txBody>
      </p:sp>
      <p:sp>
        <p:nvSpPr>
          <p:cNvPr id="243" name="Google Shape;243;p29"/>
          <p:cNvSpPr txBox="1">
            <a:spLocks noGrp="1"/>
          </p:cNvSpPr>
          <p:nvPr>
            <p:ph type="body" idx="1"/>
          </p:nvPr>
        </p:nvSpPr>
        <p:spPr>
          <a:xfrm>
            <a:off x="838200" y="1825625"/>
            <a:ext cx="5181600" cy="4657200"/>
          </a:xfrm>
          <a:prstGeom prst="rect">
            <a:avLst/>
          </a:prstGeom>
        </p:spPr>
        <p:txBody>
          <a:bodyPr spcFirstLastPara="1" wrap="square" lIns="91425" tIns="45700" rIns="91425" bIns="45700" anchor="t" anchorCtr="0">
            <a:normAutofit fontScale="85000" lnSpcReduction="20000"/>
          </a:bodyPr>
          <a:lstStyle/>
          <a:p>
            <a:pPr marL="457200" lvl="0" indent="-325755" algn="l" rtl="0">
              <a:spcBef>
                <a:spcPts val="1000"/>
              </a:spcBef>
              <a:spcAft>
                <a:spcPts val="0"/>
              </a:spcAft>
              <a:buSzPct val="64285"/>
              <a:buChar char="●"/>
            </a:pPr>
            <a:r>
              <a:rPr lang="en-US" b="1"/>
              <a:t>Soil Health: </a:t>
            </a:r>
            <a:endParaRPr b="1"/>
          </a:p>
          <a:p>
            <a:pPr marL="0" lvl="0" indent="0" algn="l" rtl="0">
              <a:spcBef>
                <a:spcPts val="1000"/>
              </a:spcBef>
              <a:spcAft>
                <a:spcPts val="0"/>
              </a:spcAft>
              <a:buNone/>
            </a:pPr>
            <a:r>
              <a:rPr lang="en-US" sz="2600"/>
              <a:t>Composite score which tries to analyze: </a:t>
            </a:r>
            <a:endParaRPr sz="2600"/>
          </a:p>
          <a:p>
            <a:pPr marL="914400" lvl="0" indent="-368935" algn="l" rtl="0">
              <a:spcBef>
                <a:spcPts val="1000"/>
              </a:spcBef>
              <a:spcAft>
                <a:spcPts val="0"/>
              </a:spcAft>
              <a:buSzPct val="100000"/>
              <a:buChar char="-"/>
            </a:pPr>
            <a:r>
              <a:rPr lang="en-US" sz="2600"/>
              <a:t>Soil respiration</a:t>
            </a:r>
            <a:endParaRPr sz="2600"/>
          </a:p>
          <a:p>
            <a:pPr marL="914400" lvl="0" indent="-368935" algn="l" rtl="0">
              <a:spcBef>
                <a:spcPts val="0"/>
              </a:spcBef>
              <a:spcAft>
                <a:spcPts val="0"/>
              </a:spcAft>
              <a:buSzPct val="100000"/>
              <a:buChar char="-"/>
            </a:pPr>
            <a:r>
              <a:rPr lang="en-US" sz="2600"/>
              <a:t>WEOC (Water Extractable Organic Carbon)</a:t>
            </a:r>
            <a:endParaRPr sz="2600"/>
          </a:p>
          <a:p>
            <a:pPr marL="914400" lvl="0" indent="-368935" algn="l" rtl="0">
              <a:spcBef>
                <a:spcPts val="0"/>
              </a:spcBef>
              <a:spcAft>
                <a:spcPts val="0"/>
              </a:spcAft>
              <a:buSzPct val="100000"/>
              <a:buChar char="-"/>
            </a:pPr>
            <a:r>
              <a:rPr lang="en-US" sz="2600"/>
              <a:t>WEON (Water Extractable Organic Nitrogen)</a:t>
            </a:r>
            <a:endParaRPr sz="2600"/>
          </a:p>
          <a:p>
            <a:pPr marL="0" lvl="0" indent="0" algn="l" rtl="0">
              <a:spcBef>
                <a:spcPts val="1000"/>
              </a:spcBef>
              <a:spcAft>
                <a:spcPts val="0"/>
              </a:spcAft>
              <a:buNone/>
            </a:pPr>
            <a:r>
              <a:rPr lang="en-US" sz="2600" b="1"/>
              <a:t>Goal</a:t>
            </a:r>
            <a:r>
              <a:rPr lang="en-US" sz="2600"/>
              <a:t>: Attempt to give a rough calculation of overall soil health to samples. (Not to be used alone)</a:t>
            </a:r>
            <a:endParaRPr sz="2600"/>
          </a:p>
          <a:p>
            <a:pPr marL="0" lvl="0" indent="0" algn="l" rtl="0">
              <a:spcBef>
                <a:spcPts val="1000"/>
              </a:spcBef>
              <a:spcAft>
                <a:spcPts val="0"/>
              </a:spcAft>
              <a:buNone/>
            </a:pPr>
            <a:endParaRPr sz="2600"/>
          </a:p>
          <a:p>
            <a:pPr marL="0" lvl="0" indent="0" algn="l" rtl="0">
              <a:spcBef>
                <a:spcPts val="1000"/>
              </a:spcBef>
              <a:spcAft>
                <a:spcPts val="0"/>
              </a:spcAft>
              <a:buNone/>
            </a:pPr>
            <a:r>
              <a:rPr lang="en-US" sz="2600" b="1"/>
              <a:t>Baseline</a:t>
            </a:r>
            <a:r>
              <a:rPr lang="en-US" sz="2600"/>
              <a:t>: A desired starting score of 7 A score of 15 is considered good. </a:t>
            </a:r>
            <a:endParaRPr sz="2600"/>
          </a:p>
          <a:p>
            <a:pPr marL="0" lvl="0" indent="0" algn="l" rtl="0">
              <a:spcBef>
                <a:spcPts val="1000"/>
              </a:spcBef>
              <a:spcAft>
                <a:spcPts val="0"/>
              </a:spcAft>
              <a:buNone/>
            </a:pPr>
            <a:r>
              <a:rPr lang="en-US" sz="2600"/>
              <a:t>Notes: Most samples do not go above 30. Ranges [0-50].</a:t>
            </a:r>
            <a:endParaRPr sz="2011"/>
          </a:p>
        </p:txBody>
      </p:sp>
      <p:sp>
        <p:nvSpPr>
          <p:cNvPr id="244" name="Google Shape;244;p29"/>
          <p:cNvSpPr txBox="1">
            <a:spLocks noGrp="1"/>
          </p:cNvSpPr>
          <p:nvPr>
            <p:ph type="body" idx="2"/>
          </p:nvPr>
        </p:nvSpPr>
        <p:spPr>
          <a:xfrm>
            <a:off x="6172200" y="1825625"/>
            <a:ext cx="5181600" cy="4351200"/>
          </a:xfrm>
          <a:prstGeom prst="rect">
            <a:avLst/>
          </a:prstGeom>
        </p:spPr>
        <p:txBody>
          <a:bodyPr spcFirstLastPara="1" wrap="square" lIns="91425" tIns="45700" rIns="91425" bIns="45700" anchor="t" anchorCtr="0">
            <a:normAutofit fontScale="92500" lnSpcReduction="10000"/>
          </a:bodyPr>
          <a:lstStyle/>
          <a:p>
            <a:pPr marL="457200" lvl="0" indent="-334327" algn="l" rtl="0">
              <a:spcBef>
                <a:spcPts val="1000"/>
              </a:spcBef>
              <a:spcAft>
                <a:spcPts val="0"/>
              </a:spcAft>
              <a:buSzPct val="64285"/>
              <a:buChar char="●"/>
            </a:pPr>
            <a:r>
              <a:rPr lang="en-US" b="1"/>
              <a:t>Nutrient Value </a:t>
            </a:r>
            <a:endParaRPr b="1"/>
          </a:p>
          <a:p>
            <a:pPr marL="0" lvl="0" indent="0" algn="l" rtl="0">
              <a:spcBef>
                <a:spcPts val="1000"/>
              </a:spcBef>
              <a:spcAft>
                <a:spcPts val="0"/>
              </a:spcAft>
              <a:buNone/>
            </a:pPr>
            <a:r>
              <a:rPr lang="en-US"/>
              <a:t>Attempt to estimate the monetary value (U.S. dollar per acre) of the nutrients present in the soil. </a:t>
            </a:r>
            <a:br>
              <a:rPr lang="en-US"/>
            </a:br>
            <a:endParaRPr/>
          </a:p>
          <a:p>
            <a:pPr marL="0" lvl="0" indent="0" algn="l" rtl="0">
              <a:spcBef>
                <a:spcPts val="1000"/>
              </a:spcBef>
              <a:spcAft>
                <a:spcPts val="0"/>
              </a:spcAft>
              <a:buNone/>
            </a:pPr>
            <a:r>
              <a:rPr lang="en-US"/>
              <a:t>Soil nutrient level (e.g., nitrogen, phosphorus, potassium) are multiplied by market price of corresponding fertilizer used for crops.</a:t>
            </a:r>
            <a:endParaRPr/>
          </a:p>
          <a:p>
            <a:pPr marL="0" lvl="0" indent="0" algn="l" rtl="0">
              <a:spcBef>
                <a:spcPts val="1000"/>
              </a:spcBef>
              <a:spcAft>
                <a:spcPts val="0"/>
              </a:spcAft>
              <a:buNone/>
            </a:pPr>
            <a:r>
              <a:rPr lang="en-US"/>
              <a:t> </a:t>
            </a:r>
            <a:endParaRPr/>
          </a:p>
          <a:p>
            <a:pPr marL="0" lvl="0" indent="0" algn="l" rtl="0">
              <a:spcBef>
                <a:spcPts val="1000"/>
              </a:spcBef>
              <a:spcAft>
                <a:spcPts val="0"/>
              </a:spcAft>
              <a:buNone/>
            </a:pPr>
            <a:endParaRPr b="1"/>
          </a:p>
        </p:txBody>
      </p:sp>
      <p:cxnSp>
        <p:nvCxnSpPr>
          <p:cNvPr id="245" name="Google Shape;245;p29"/>
          <p:cNvCxnSpPr/>
          <p:nvPr/>
        </p:nvCxnSpPr>
        <p:spPr>
          <a:xfrm>
            <a:off x="6096000" y="1779750"/>
            <a:ext cx="27900" cy="4358400"/>
          </a:xfrm>
          <a:prstGeom prst="straightConnector1">
            <a:avLst/>
          </a:prstGeom>
          <a:noFill/>
          <a:ln w="28575" cap="flat" cmpd="sng">
            <a:solidFill>
              <a:schemeClr val="dk2"/>
            </a:solidFill>
            <a:prstDash val="solid"/>
            <a:round/>
            <a:headEnd type="none" w="med" len="med"/>
            <a:tailEnd type="none" w="med" len="med"/>
          </a:ln>
        </p:spPr>
      </p:cxnSp>
      <p:sp>
        <p:nvSpPr>
          <p:cNvPr id="246" name="Google Shape;246;p29"/>
          <p:cNvSpPr txBox="1"/>
          <p:nvPr/>
        </p:nvSpPr>
        <p:spPr>
          <a:xfrm>
            <a:off x="6019800" y="6250500"/>
            <a:ext cx="6208200" cy="5745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Clr>
                <a:schemeClr val="dk1"/>
              </a:buClr>
              <a:buSzPts val="1100"/>
              <a:buFont typeface="Arial"/>
              <a:buNone/>
            </a:pPr>
            <a:r>
              <a:rPr lang="en-US" sz="2011">
                <a:solidFill>
                  <a:schemeClr val="dk1"/>
                </a:solidFill>
              </a:rPr>
              <a:t>(Information found form Ward Labs Test Description)</a:t>
            </a:r>
            <a:endParaRPr sz="2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30"/>
          <p:cNvPicPr preferRelativeResize="0"/>
          <p:nvPr/>
        </p:nvPicPr>
        <p:blipFill>
          <a:blip r:embed="rId3">
            <a:alphaModFix/>
          </a:blip>
          <a:stretch>
            <a:fillRect/>
          </a:stretch>
        </p:blipFill>
        <p:spPr>
          <a:xfrm>
            <a:off x="1207113" y="119900"/>
            <a:ext cx="9777799" cy="5910526"/>
          </a:xfrm>
          <a:prstGeom prst="rect">
            <a:avLst/>
          </a:prstGeom>
          <a:noFill/>
          <a:ln>
            <a:noFill/>
          </a:ln>
        </p:spPr>
      </p:pic>
      <p:pic>
        <p:nvPicPr>
          <p:cNvPr id="253" name="Google Shape;253;p30"/>
          <p:cNvPicPr preferRelativeResize="0"/>
          <p:nvPr/>
        </p:nvPicPr>
        <p:blipFill rotWithShape="1">
          <a:blip r:embed="rId4">
            <a:alphaModFix/>
          </a:blip>
          <a:srcRect t="12365"/>
          <a:stretch/>
        </p:blipFill>
        <p:spPr>
          <a:xfrm>
            <a:off x="903463" y="119900"/>
            <a:ext cx="10385075" cy="5910527"/>
          </a:xfrm>
          <a:prstGeom prst="rect">
            <a:avLst/>
          </a:prstGeom>
          <a:noFill/>
          <a:ln>
            <a:noFill/>
          </a:ln>
        </p:spPr>
      </p:pic>
      <p:pic>
        <p:nvPicPr>
          <p:cNvPr id="254" name="Google Shape;254;p30"/>
          <p:cNvPicPr preferRelativeResize="0"/>
          <p:nvPr/>
        </p:nvPicPr>
        <p:blipFill>
          <a:blip r:embed="rId5">
            <a:alphaModFix/>
          </a:blip>
          <a:stretch>
            <a:fillRect/>
          </a:stretch>
        </p:blipFill>
        <p:spPr>
          <a:xfrm>
            <a:off x="114300" y="6175699"/>
            <a:ext cx="11887201" cy="58043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53"/>
                                        </p:tgtEl>
                                      </p:cBhvr>
                                    </p:animEffect>
                                    <p:set>
                                      <p:cBhvr>
                                        <p:cTn id="7" dur="1" fill="hold">
                                          <p:stCondLst>
                                            <p:cond delay="1000"/>
                                          </p:stCondLst>
                                        </p:cTn>
                                        <p:tgtEl>
                                          <p:spTgt spid="2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a:extLst>
            <a:ext uri="{FF2B5EF4-FFF2-40B4-BE49-F238E27FC236}">
              <a16:creationId xmlns:a16="http://schemas.microsoft.com/office/drawing/2014/main" id="{62648F7B-E5B6-DFEB-4EDD-2B01BB9F3462}"/>
            </a:ext>
          </a:extLst>
        </p:cNvPr>
        <p:cNvGrpSpPr/>
        <p:nvPr/>
      </p:nvGrpSpPr>
      <p:grpSpPr>
        <a:xfrm>
          <a:off x="0" y="0"/>
          <a:ext cx="0" cy="0"/>
          <a:chOff x="0" y="0"/>
          <a:chExt cx="0" cy="0"/>
        </a:xfrm>
      </p:grpSpPr>
      <p:pic>
        <p:nvPicPr>
          <p:cNvPr id="252" name="Google Shape;252;p30">
            <a:extLst>
              <a:ext uri="{FF2B5EF4-FFF2-40B4-BE49-F238E27FC236}">
                <a16:creationId xmlns:a16="http://schemas.microsoft.com/office/drawing/2014/main" id="{29D25BD2-2D87-F6B0-62B3-7C2D37DA2FB6}"/>
              </a:ext>
            </a:extLst>
          </p:cNvPr>
          <p:cNvPicPr preferRelativeResize="0"/>
          <p:nvPr/>
        </p:nvPicPr>
        <p:blipFill>
          <a:blip r:embed="rId3">
            <a:alphaModFix/>
          </a:blip>
          <a:stretch>
            <a:fillRect/>
          </a:stretch>
        </p:blipFill>
        <p:spPr>
          <a:xfrm>
            <a:off x="851339" y="0"/>
            <a:ext cx="10102030" cy="6858000"/>
          </a:xfrm>
          <a:prstGeom prst="rect">
            <a:avLst/>
          </a:prstGeom>
          <a:noFill/>
          <a:ln>
            <a:noFill/>
          </a:ln>
        </p:spPr>
      </p:pic>
    </p:spTree>
    <p:extLst>
      <p:ext uri="{BB962C8B-B14F-4D97-AF65-F5344CB8AC3E}">
        <p14:creationId xmlns:p14="http://schemas.microsoft.com/office/powerpoint/2010/main" val="421121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398375" y="244525"/>
            <a:ext cx="4160400" cy="954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3900">
                <a:latin typeface="Arial"/>
                <a:ea typeface="Arial"/>
                <a:cs typeface="Arial"/>
                <a:sym typeface="Arial"/>
              </a:rPr>
              <a:t>Background</a:t>
            </a:r>
            <a:endParaRPr sz="3900">
              <a:latin typeface="Arial"/>
              <a:ea typeface="Arial"/>
              <a:cs typeface="Arial"/>
              <a:sym typeface="Arial"/>
            </a:endParaRPr>
          </a:p>
        </p:txBody>
      </p:sp>
      <p:sp>
        <p:nvSpPr>
          <p:cNvPr id="97" name="Google Shape;97;p14"/>
          <p:cNvSpPr txBox="1">
            <a:spLocks noGrp="1"/>
          </p:cNvSpPr>
          <p:nvPr>
            <p:ph type="body" idx="1"/>
          </p:nvPr>
        </p:nvSpPr>
        <p:spPr>
          <a:xfrm>
            <a:off x="398363" y="1356325"/>
            <a:ext cx="11610900" cy="2612700"/>
          </a:xfrm>
          <a:prstGeom prst="rect">
            <a:avLst/>
          </a:prstGeom>
        </p:spPr>
        <p:txBody>
          <a:bodyPr spcFirstLastPara="1" wrap="square" lIns="91425" tIns="45700" rIns="91425" bIns="45700" anchor="t" anchorCtr="0">
            <a:noAutofit/>
          </a:bodyPr>
          <a:lstStyle/>
          <a:p>
            <a:pPr marL="0" lvl="0" indent="0" algn="ctr" rtl="0">
              <a:lnSpc>
                <a:spcPct val="95000"/>
              </a:lnSpc>
              <a:spcBef>
                <a:spcPts val="1200"/>
              </a:spcBef>
              <a:spcAft>
                <a:spcPts val="0"/>
              </a:spcAft>
              <a:buClr>
                <a:schemeClr val="dk1"/>
              </a:buClr>
              <a:buSzPts val="275"/>
              <a:buFont typeface="Arial"/>
              <a:buNone/>
            </a:pPr>
            <a:r>
              <a:rPr lang="en-US" sz="2400"/>
              <a:t>The Center for Regenerative Agriculture and Resilient Systems (CRARS) at CSU Chico.</a:t>
            </a:r>
            <a:endParaRPr sz="2400"/>
          </a:p>
          <a:p>
            <a:pPr marL="0" lvl="0" indent="0" algn="l" rtl="0">
              <a:lnSpc>
                <a:spcPct val="95000"/>
              </a:lnSpc>
              <a:spcBef>
                <a:spcPts val="1200"/>
              </a:spcBef>
              <a:spcAft>
                <a:spcPts val="0"/>
              </a:spcAft>
              <a:buClr>
                <a:schemeClr val="dk1"/>
              </a:buClr>
              <a:buSzPts val="275"/>
              <a:buFont typeface="Arial"/>
              <a:buNone/>
            </a:pPr>
            <a:r>
              <a:rPr lang="en-US" sz="2100" b="1"/>
              <a:t>Regenerative Agriculture Demonstration Lab (RAD-Lab)</a:t>
            </a:r>
            <a:r>
              <a:rPr lang="en-US" sz="2100"/>
              <a:t> </a:t>
            </a:r>
            <a:endParaRPr sz="2100"/>
          </a:p>
          <a:p>
            <a:pPr marL="457200" lvl="0" indent="-361950" algn="l" rtl="0">
              <a:lnSpc>
                <a:spcPct val="100000"/>
              </a:lnSpc>
              <a:spcBef>
                <a:spcPts val="1200"/>
              </a:spcBef>
              <a:spcAft>
                <a:spcPts val="0"/>
              </a:spcAft>
              <a:buSzPts val="2100"/>
              <a:buChar char="-"/>
            </a:pPr>
            <a:r>
              <a:rPr lang="en-US" sz="2100"/>
              <a:t>hands-on experience in soil sampling</a:t>
            </a:r>
            <a:endParaRPr sz="2100"/>
          </a:p>
          <a:p>
            <a:pPr marL="457200" lvl="0" indent="-361950" algn="l" rtl="0">
              <a:lnSpc>
                <a:spcPct val="100000"/>
              </a:lnSpc>
              <a:spcBef>
                <a:spcPts val="0"/>
              </a:spcBef>
              <a:spcAft>
                <a:spcPts val="0"/>
              </a:spcAft>
              <a:buSzPts val="2100"/>
              <a:buChar char="-"/>
            </a:pPr>
            <a:r>
              <a:rPr lang="en-US" sz="2100"/>
              <a:t>analysis</a:t>
            </a:r>
            <a:endParaRPr sz="2100"/>
          </a:p>
          <a:p>
            <a:pPr marL="457200" lvl="0" indent="-361950" algn="l" rtl="0">
              <a:lnSpc>
                <a:spcPct val="100000"/>
              </a:lnSpc>
              <a:spcBef>
                <a:spcPts val="0"/>
              </a:spcBef>
              <a:spcAft>
                <a:spcPts val="0"/>
              </a:spcAft>
              <a:buSzPts val="2100"/>
              <a:buChar char="-"/>
            </a:pPr>
            <a:r>
              <a:rPr lang="en-US" sz="2100"/>
              <a:t>data assessment </a:t>
            </a:r>
            <a:endParaRPr sz="2100"/>
          </a:p>
          <a:p>
            <a:pPr marL="0" lvl="0" indent="0" algn="l" rtl="0">
              <a:lnSpc>
                <a:spcPct val="100000"/>
              </a:lnSpc>
              <a:spcBef>
                <a:spcPts val="0"/>
              </a:spcBef>
              <a:spcAft>
                <a:spcPts val="0"/>
              </a:spcAft>
              <a:buNone/>
            </a:pPr>
            <a:endParaRPr sz="2100"/>
          </a:p>
          <a:p>
            <a:pPr marL="0" lvl="0" indent="0" algn="l" rtl="0">
              <a:lnSpc>
                <a:spcPct val="100000"/>
              </a:lnSpc>
              <a:spcBef>
                <a:spcPts val="0"/>
              </a:spcBef>
              <a:spcAft>
                <a:spcPts val="0"/>
              </a:spcAft>
              <a:buNone/>
            </a:pPr>
            <a:r>
              <a:rPr lang="en-US" sz="2100" b="1"/>
              <a:t>Organic Vegetable Project (OVP)</a:t>
            </a:r>
            <a:r>
              <a:rPr lang="en-US" sz="2100"/>
              <a:t> </a:t>
            </a:r>
            <a:endParaRPr sz="2100"/>
          </a:p>
          <a:p>
            <a:pPr marL="457200" lvl="0" indent="-361950" algn="l" rtl="0">
              <a:lnSpc>
                <a:spcPct val="100000"/>
              </a:lnSpc>
              <a:spcBef>
                <a:spcPts val="0"/>
              </a:spcBef>
              <a:spcAft>
                <a:spcPts val="0"/>
              </a:spcAft>
              <a:buSzPts val="2100"/>
              <a:buChar char="-"/>
            </a:pPr>
            <a:r>
              <a:rPr lang="en-US" sz="2100"/>
              <a:t>education</a:t>
            </a:r>
            <a:endParaRPr sz="2100"/>
          </a:p>
          <a:p>
            <a:pPr marL="457200" lvl="0" indent="-361950" algn="l" rtl="0">
              <a:lnSpc>
                <a:spcPct val="100000"/>
              </a:lnSpc>
              <a:spcBef>
                <a:spcPts val="0"/>
              </a:spcBef>
              <a:spcAft>
                <a:spcPts val="0"/>
              </a:spcAft>
              <a:buSzPts val="2100"/>
              <a:buChar char="-"/>
            </a:pPr>
            <a:r>
              <a:rPr lang="en-US" sz="2100"/>
              <a:t>community food access</a:t>
            </a:r>
            <a:endParaRPr sz="2100"/>
          </a:p>
          <a:p>
            <a:pPr marL="457200" lvl="0" indent="-361950" algn="l" rtl="0">
              <a:lnSpc>
                <a:spcPct val="100000"/>
              </a:lnSpc>
              <a:spcBef>
                <a:spcPts val="0"/>
              </a:spcBef>
              <a:spcAft>
                <a:spcPts val="0"/>
              </a:spcAft>
              <a:buSzPts val="2100"/>
              <a:buChar char="-"/>
            </a:pPr>
            <a:r>
              <a:rPr lang="en-US" sz="2100"/>
              <a:t>research on farming practices and new vegetables.</a:t>
            </a:r>
            <a:endParaRPr sz="1050"/>
          </a:p>
        </p:txBody>
      </p:sp>
      <p:pic>
        <p:nvPicPr>
          <p:cNvPr id="98" name="Google Shape;98;p14" descr="Late afternoon, sun is getting | Free Photo - rawpixel"/>
          <p:cNvPicPr preferRelativeResize="0"/>
          <p:nvPr/>
        </p:nvPicPr>
        <p:blipFill>
          <a:blip r:embed="rId3">
            <a:alphaModFix/>
          </a:blip>
          <a:stretch>
            <a:fillRect/>
          </a:stretch>
        </p:blipFill>
        <p:spPr>
          <a:xfrm>
            <a:off x="7477275" y="3429000"/>
            <a:ext cx="4405600" cy="29352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Arial"/>
                <a:ea typeface="Arial"/>
                <a:cs typeface="Arial"/>
                <a:sym typeface="Arial"/>
              </a:rPr>
              <a:t>Nutrient Value by Treatment  </a:t>
            </a:r>
            <a:endParaRPr>
              <a:latin typeface="Arial"/>
              <a:ea typeface="Arial"/>
              <a:cs typeface="Arial"/>
              <a:sym typeface="Arial"/>
            </a:endParaRPr>
          </a:p>
        </p:txBody>
      </p:sp>
      <p:sp>
        <p:nvSpPr>
          <p:cNvPr id="261" name="Google Shape;261;p31"/>
          <p:cNvSpPr txBox="1">
            <a:spLocks noGrp="1"/>
          </p:cNvSpPr>
          <p:nvPr>
            <p:ph type="body" idx="1"/>
          </p:nvPr>
        </p:nvSpPr>
        <p:spPr>
          <a:xfrm>
            <a:off x="838200" y="1629500"/>
            <a:ext cx="10515600" cy="3119100"/>
          </a:xfrm>
          <a:prstGeom prst="rect">
            <a:avLst/>
          </a:prstGeom>
        </p:spPr>
        <p:txBody>
          <a:bodyPr spcFirstLastPara="1" wrap="square" lIns="91425" tIns="45700" rIns="91425" bIns="45700" anchor="t" anchorCtr="0">
            <a:noAutofit/>
          </a:bodyPr>
          <a:lstStyle/>
          <a:p>
            <a:pPr marL="457200" lvl="0" indent="-390525" algn="l" rtl="0">
              <a:lnSpc>
                <a:spcPct val="70000"/>
              </a:lnSpc>
              <a:spcBef>
                <a:spcPts val="1000"/>
              </a:spcBef>
              <a:spcAft>
                <a:spcPts val="0"/>
              </a:spcAft>
              <a:buSzPts val="2550"/>
              <a:buChar char="●"/>
            </a:pPr>
            <a:r>
              <a:rPr lang="en-US" sz="2750"/>
              <a:t>Similar findings to before, no the means between nutrient the nutrient values score show not to be significant under the (</a:t>
            </a:r>
            <a:r>
              <a:rPr lang="en-US" sz="2240"/>
              <a:t>P-Value &lt; 0.05</a:t>
            </a:r>
            <a:r>
              <a:rPr lang="en-US" sz="2750"/>
              <a:t>) threshold.</a:t>
            </a:r>
            <a:endParaRPr sz="2750"/>
          </a:p>
          <a:p>
            <a:pPr marL="457200" lvl="0" indent="0" algn="l" rtl="0">
              <a:lnSpc>
                <a:spcPct val="70000"/>
              </a:lnSpc>
              <a:spcBef>
                <a:spcPts val="1000"/>
              </a:spcBef>
              <a:spcAft>
                <a:spcPts val="0"/>
              </a:spcAft>
              <a:buSzPts val="935"/>
              <a:buNone/>
            </a:pPr>
            <a:endParaRPr sz="2750"/>
          </a:p>
          <a:p>
            <a:pPr marL="457200" lvl="0" indent="-390525" algn="l" rtl="0">
              <a:lnSpc>
                <a:spcPct val="70000"/>
              </a:lnSpc>
              <a:spcBef>
                <a:spcPts val="1000"/>
              </a:spcBef>
              <a:spcAft>
                <a:spcPts val="0"/>
              </a:spcAft>
              <a:buSzPts val="2550"/>
              <a:buChar char="●"/>
            </a:pPr>
            <a:r>
              <a:rPr lang="en-US" sz="2750"/>
              <a:t>Relatively low data makes this difficult to trust numbers alone. </a:t>
            </a:r>
            <a:r>
              <a:rPr lang="en-US" sz="2240"/>
              <a:t>(Many assumptions of t-test violated)</a:t>
            </a:r>
            <a:endParaRPr sz="2240"/>
          </a:p>
          <a:p>
            <a:pPr marL="0" lvl="0" indent="0" algn="l" rtl="0">
              <a:lnSpc>
                <a:spcPct val="70000"/>
              </a:lnSpc>
              <a:spcBef>
                <a:spcPts val="1000"/>
              </a:spcBef>
              <a:spcAft>
                <a:spcPts val="0"/>
              </a:spcAft>
              <a:buSzPts val="935"/>
              <a:buNone/>
            </a:pPr>
            <a:endParaRPr sz="2240"/>
          </a:p>
          <a:p>
            <a:pPr marL="457200" lvl="0" indent="-403225" algn="l" rtl="0">
              <a:lnSpc>
                <a:spcPct val="70000"/>
              </a:lnSpc>
              <a:spcBef>
                <a:spcPts val="1000"/>
              </a:spcBef>
              <a:spcAft>
                <a:spcPts val="0"/>
              </a:spcAft>
              <a:buSzPts val="2750"/>
              <a:buChar char="●"/>
            </a:pPr>
            <a:r>
              <a:rPr lang="en-US" sz="2750"/>
              <a:t>However, using visuals, we can perhaps infer there may be more value in non-tilled soil at the surface levels. </a:t>
            </a:r>
            <a:endParaRPr sz="2750"/>
          </a:p>
        </p:txBody>
      </p:sp>
      <p:pic>
        <p:nvPicPr>
          <p:cNvPr id="262" name="Google Shape;262;p31"/>
          <p:cNvPicPr preferRelativeResize="0"/>
          <p:nvPr/>
        </p:nvPicPr>
        <p:blipFill>
          <a:blip r:embed="rId3">
            <a:alphaModFix/>
          </a:blip>
          <a:stretch>
            <a:fillRect/>
          </a:stretch>
        </p:blipFill>
        <p:spPr>
          <a:xfrm>
            <a:off x="1476625" y="4889478"/>
            <a:ext cx="7562351" cy="1885225"/>
          </a:xfrm>
          <a:prstGeom prst="rect">
            <a:avLst/>
          </a:prstGeom>
          <a:noFill/>
          <a:ln>
            <a:noFill/>
          </a:ln>
        </p:spPr>
      </p:pic>
      <p:sp>
        <p:nvSpPr>
          <p:cNvPr id="263" name="Google Shape;263;p31"/>
          <p:cNvSpPr txBox="1"/>
          <p:nvPr/>
        </p:nvSpPr>
        <p:spPr>
          <a:xfrm>
            <a:off x="9355025" y="5146475"/>
            <a:ext cx="2286000" cy="82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100">
                <a:solidFill>
                  <a:schemeClr val="dk1"/>
                </a:solidFill>
              </a:rPr>
              <a:t>Notice a P-Value of 0.341. </a:t>
            </a:r>
            <a:endParaRPr sz="2100">
              <a:solidFill>
                <a:schemeClr val="dk1"/>
              </a:solidFill>
            </a:endParaRPr>
          </a:p>
        </p:txBody>
      </p:sp>
      <p:cxnSp>
        <p:nvCxnSpPr>
          <p:cNvPr id="264" name="Google Shape;264;p31"/>
          <p:cNvCxnSpPr/>
          <p:nvPr/>
        </p:nvCxnSpPr>
        <p:spPr>
          <a:xfrm flipH="1">
            <a:off x="4900300" y="5545025"/>
            <a:ext cx="4138200" cy="234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2"/>
          <p:cNvPicPr preferRelativeResize="0"/>
          <p:nvPr/>
        </p:nvPicPr>
        <p:blipFill>
          <a:blip r:embed="rId3">
            <a:alphaModFix/>
          </a:blip>
          <a:stretch>
            <a:fillRect/>
          </a:stretch>
        </p:blipFill>
        <p:spPr>
          <a:xfrm>
            <a:off x="645263" y="24950"/>
            <a:ext cx="10901473" cy="68081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latin typeface="Arial"/>
                <a:ea typeface="Arial"/>
                <a:cs typeface="Arial"/>
                <a:sym typeface="Arial"/>
              </a:rPr>
              <a:t>Tillage and Soil Health</a:t>
            </a:r>
            <a:endParaRPr>
              <a:latin typeface="Arial"/>
              <a:ea typeface="Arial"/>
              <a:cs typeface="Arial"/>
              <a:sym typeface="Arial"/>
            </a:endParaRPr>
          </a:p>
        </p:txBody>
      </p:sp>
      <p:sp>
        <p:nvSpPr>
          <p:cNvPr id="277" name="Google Shape;277;p33"/>
          <p:cNvSpPr txBox="1">
            <a:spLocks noGrp="1"/>
          </p:cNvSpPr>
          <p:nvPr>
            <p:ph type="body" idx="1"/>
          </p:nvPr>
        </p:nvSpPr>
        <p:spPr>
          <a:xfrm>
            <a:off x="838200" y="1825625"/>
            <a:ext cx="10515600" cy="2504700"/>
          </a:xfrm>
          <a:prstGeom prst="rect">
            <a:avLst/>
          </a:prstGeom>
        </p:spPr>
        <p:txBody>
          <a:bodyPr spcFirstLastPara="1" wrap="square" lIns="91425" tIns="45700" rIns="91425" bIns="45700" anchor="t" anchorCtr="0">
            <a:normAutofit lnSpcReduction="10000"/>
          </a:bodyPr>
          <a:lstStyle/>
          <a:p>
            <a:pPr marL="457200" lvl="0" indent="-406400" algn="l" rtl="0">
              <a:spcBef>
                <a:spcPts val="1000"/>
              </a:spcBef>
              <a:spcAft>
                <a:spcPts val="0"/>
              </a:spcAft>
              <a:buSzPts val="2800"/>
              <a:buChar char="•"/>
            </a:pPr>
            <a:r>
              <a:rPr lang="en-US"/>
              <a:t>The average soil health calculation means lie very closely to each other.</a:t>
            </a:r>
            <a:endParaRPr/>
          </a:p>
          <a:p>
            <a:pPr marL="457200" lvl="0" indent="-406400" algn="l" rtl="0">
              <a:spcBef>
                <a:spcPts val="0"/>
              </a:spcBef>
              <a:spcAft>
                <a:spcPts val="0"/>
              </a:spcAft>
              <a:buSzPts val="2800"/>
              <a:buChar char="•"/>
            </a:pPr>
            <a:r>
              <a:rPr lang="en-US"/>
              <a:t>Slightly lower health score in no tilled soils samples.  </a:t>
            </a:r>
            <a:endParaRPr/>
          </a:p>
          <a:p>
            <a:pPr marL="457200" lvl="0" indent="-406400" algn="l" rtl="0">
              <a:spcBef>
                <a:spcPts val="0"/>
              </a:spcBef>
              <a:spcAft>
                <a:spcPts val="0"/>
              </a:spcAft>
              <a:buSzPts val="2800"/>
              <a:buChar char="•"/>
            </a:pPr>
            <a:r>
              <a:rPr lang="en-US"/>
              <a:t>Larger variance of scores across tilled samples.</a:t>
            </a:r>
            <a:endParaRPr/>
          </a:p>
          <a:p>
            <a:pPr marL="457200" lvl="0" indent="-387350" algn="l" rtl="0">
              <a:spcBef>
                <a:spcPts val="0"/>
              </a:spcBef>
              <a:spcAft>
                <a:spcPts val="0"/>
              </a:spcAft>
              <a:buSzPts val="2500"/>
              <a:buChar char="•"/>
            </a:pPr>
            <a:r>
              <a:rPr lang="en-US"/>
              <a:t>T-test suggests there is not enough evidence to say there is a meaningful difference across solid health scores.</a:t>
            </a:r>
            <a:r>
              <a:rPr lang="en-US" sz="2700"/>
              <a:t> </a:t>
            </a:r>
            <a:endParaRPr sz="2700"/>
          </a:p>
        </p:txBody>
      </p:sp>
      <p:pic>
        <p:nvPicPr>
          <p:cNvPr id="278" name="Google Shape;278;p33"/>
          <p:cNvPicPr preferRelativeResize="0"/>
          <p:nvPr/>
        </p:nvPicPr>
        <p:blipFill rotWithShape="1">
          <a:blip r:embed="rId3">
            <a:alphaModFix/>
          </a:blip>
          <a:srcRect l="-423" t="5856" r="53322" b="74731"/>
          <a:stretch/>
        </p:blipFill>
        <p:spPr>
          <a:xfrm>
            <a:off x="2471788" y="4394875"/>
            <a:ext cx="7248425" cy="1940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a:spLocks noGrp="1"/>
          </p:cNvSpPr>
          <p:nvPr>
            <p:ph type="body" idx="1"/>
          </p:nvPr>
        </p:nvSpPr>
        <p:spPr>
          <a:xfrm>
            <a:off x="228600" y="3349625"/>
            <a:ext cx="10515600" cy="495600"/>
          </a:xfrm>
          <a:prstGeom prst="rect">
            <a:avLst/>
          </a:prstGeom>
        </p:spPr>
        <p:txBody>
          <a:bodyPr spcFirstLastPara="1" wrap="square" lIns="91425" tIns="45700" rIns="91425" bIns="45700" anchor="t" anchorCtr="0">
            <a:normAutofit fontScale="85000" lnSpcReduction="20000"/>
          </a:bodyPr>
          <a:lstStyle/>
          <a:p>
            <a:pPr marL="0" lvl="0" indent="0" algn="l" rtl="0">
              <a:spcBef>
                <a:spcPts val="1000"/>
              </a:spcBef>
              <a:spcAft>
                <a:spcPts val="0"/>
              </a:spcAft>
              <a:buNone/>
            </a:pPr>
            <a:r>
              <a:rPr lang="en-US"/>
              <a:t>Summary Table for Samples Soil Health Levels </a:t>
            </a:r>
            <a:endParaRPr/>
          </a:p>
        </p:txBody>
      </p:sp>
      <p:pic>
        <p:nvPicPr>
          <p:cNvPr id="285" name="Google Shape;285;p34"/>
          <p:cNvPicPr preferRelativeResize="0"/>
          <p:nvPr/>
        </p:nvPicPr>
        <p:blipFill>
          <a:blip r:embed="rId3">
            <a:alphaModFix/>
          </a:blip>
          <a:stretch>
            <a:fillRect/>
          </a:stretch>
        </p:blipFill>
        <p:spPr>
          <a:xfrm>
            <a:off x="126037" y="3931850"/>
            <a:ext cx="11863726" cy="2740025"/>
          </a:xfrm>
          <a:prstGeom prst="rect">
            <a:avLst/>
          </a:prstGeom>
          <a:noFill/>
          <a:ln>
            <a:noFill/>
          </a:ln>
        </p:spPr>
      </p:pic>
      <p:sp>
        <p:nvSpPr>
          <p:cNvPr id="286" name="Google Shape;286;p34"/>
          <p:cNvSpPr txBox="1"/>
          <p:nvPr/>
        </p:nvSpPr>
        <p:spPr>
          <a:xfrm>
            <a:off x="820625" y="398575"/>
            <a:ext cx="10023300" cy="110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a:solidFill>
                  <a:schemeClr val="dk1"/>
                </a:solidFill>
              </a:rPr>
              <a:t>Separating by Depth and Treatment; We get better estimates of what is going on. </a:t>
            </a:r>
            <a:endParaRPr sz="3100">
              <a:solidFill>
                <a:schemeClr val="dk1"/>
              </a:solidFill>
            </a:endParaRPr>
          </a:p>
        </p:txBody>
      </p:sp>
      <p:sp>
        <p:nvSpPr>
          <p:cNvPr id="287" name="Google Shape;287;p34"/>
          <p:cNvSpPr txBox="1"/>
          <p:nvPr/>
        </p:nvSpPr>
        <p:spPr>
          <a:xfrm>
            <a:off x="808900" y="1383325"/>
            <a:ext cx="6459300" cy="1301400"/>
          </a:xfrm>
          <a:prstGeom prst="rect">
            <a:avLst/>
          </a:prstGeom>
          <a:noFill/>
          <a:ln>
            <a:noFill/>
          </a:ln>
        </p:spPr>
        <p:txBody>
          <a:bodyPr spcFirstLastPara="1" wrap="square" lIns="91425" tIns="91425" rIns="91425" bIns="91425" anchor="t" anchorCtr="0">
            <a:noAutofit/>
          </a:bodyPr>
          <a:lstStyle/>
          <a:p>
            <a:pPr marL="457200" lvl="0" indent="-393700" algn="l" rtl="0">
              <a:spcBef>
                <a:spcPts val="0"/>
              </a:spcBef>
              <a:spcAft>
                <a:spcPts val="0"/>
              </a:spcAft>
              <a:buClr>
                <a:schemeClr val="dk1"/>
              </a:buClr>
              <a:buSzPts val="2600"/>
              <a:buChar char="●"/>
            </a:pPr>
            <a:r>
              <a:rPr lang="en-US" sz="2600">
                <a:solidFill>
                  <a:schemeClr val="dk1"/>
                </a:solidFill>
              </a:rPr>
              <a:t>Yet, still no significant difference in soil health between conventional farming practices and regenerative. </a:t>
            </a:r>
            <a:endParaRPr sz="2600">
              <a:solidFill>
                <a:schemeClr val="dk1"/>
              </a:solidFill>
            </a:endParaRPr>
          </a:p>
          <a:p>
            <a:pPr marL="457200" lvl="0" indent="0" algn="l" rtl="0">
              <a:spcBef>
                <a:spcPts val="0"/>
              </a:spcBef>
              <a:spcAft>
                <a:spcPts val="0"/>
              </a:spcAft>
              <a:buNone/>
            </a:pPr>
            <a:r>
              <a:rPr lang="en-US" sz="1900">
                <a:solidFill>
                  <a:schemeClr val="dk1"/>
                </a:solidFill>
              </a:rPr>
              <a:t>(at a P-Value = 0.1)</a:t>
            </a:r>
            <a:endParaRPr sz="1900">
              <a:solidFill>
                <a:schemeClr val="dk1"/>
              </a:solidFill>
            </a:endParaRPr>
          </a:p>
          <a:p>
            <a:pPr marL="45720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sz="1900">
              <a:solidFill>
                <a:schemeClr val="dk1"/>
              </a:solidFill>
            </a:endParaRPr>
          </a:p>
          <a:p>
            <a:pPr marL="0" lvl="0" indent="0" algn="l" rtl="0">
              <a:spcBef>
                <a:spcPts val="0"/>
              </a:spcBef>
              <a:spcAft>
                <a:spcPts val="0"/>
              </a:spcAft>
              <a:buNone/>
            </a:pPr>
            <a:endParaRPr sz="1900">
              <a:solidFill>
                <a:schemeClr val="dk1"/>
              </a:solidFill>
            </a:endParaRPr>
          </a:p>
        </p:txBody>
      </p:sp>
      <p:pic>
        <p:nvPicPr>
          <p:cNvPr id="288" name="Google Shape;288;p34"/>
          <p:cNvPicPr preferRelativeResize="0"/>
          <p:nvPr/>
        </p:nvPicPr>
        <p:blipFill>
          <a:blip r:embed="rId4">
            <a:alphaModFix/>
          </a:blip>
          <a:stretch>
            <a:fillRect/>
          </a:stretch>
        </p:blipFill>
        <p:spPr>
          <a:xfrm>
            <a:off x="7573100" y="1066975"/>
            <a:ext cx="4489949" cy="2196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pic>
        <p:nvPicPr>
          <p:cNvPr id="294" name="Google Shape;294;p35"/>
          <p:cNvPicPr preferRelativeResize="0"/>
          <p:nvPr/>
        </p:nvPicPr>
        <p:blipFill>
          <a:blip r:embed="rId3">
            <a:alphaModFix/>
          </a:blip>
          <a:stretch>
            <a:fillRect/>
          </a:stretch>
        </p:blipFill>
        <p:spPr>
          <a:xfrm>
            <a:off x="579425" y="0"/>
            <a:ext cx="11033149" cy="6858001"/>
          </a:xfrm>
          <a:prstGeom prst="rect">
            <a:avLst/>
          </a:prstGeom>
          <a:noFill/>
          <a:ln>
            <a:noFill/>
          </a:ln>
        </p:spPr>
      </p:pic>
      <p:sp>
        <p:nvSpPr>
          <p:cNvPr id="295" name="Google Shape;295;p35"/>
          <p:cNvSpPr txBox="1"/>
          <p:nvPr/>
        </p:nvSpPr>
        <p:spPr>
          <a:xfrm>
            <a:off x="3276600" y="5151325"/>
            <a:ext cx="1838700" cy="56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T-test : </a:t>
            </a:r>
            <a:endParaRPr sz="1800">
              <a:solidFill>
                <a:schemeClr val="dk1"/>
              </a:solidFill>
            </a:endParaRPr>
          </a:p>
          <a:p>
            <a:pPr marL="0" lvl="0" indent="0" algn="l" rtl="0">
              <a:spcBef>
                <a:spcPts val="0"/>
              </a:spcBef>
              <a:spcAft>
                <a:spcPts val="0"/>
              </a:spcAft>
              <a:buNone/>
            </a:pPr>
            <a:r>
              <a:rPr lang="en-US" sz="1800">
                <a:solidFill>
                  <a:schemeClr val="dk1"/>
                </a:solidFill>
              </a:rPr>
              <a:t>P-val ≈ 0</a:t>
            </a:r>
            <a:r>
              <a:rPr lang="en-US" sz="1800">
                <a:solidFill>
                  <a:schemeClr val="dk1"/>
                </a:solidFill>
                <a:highlight>
                  <a:schemeClr val="lt1"/>
                </a:highlight>
              </a:rPr>
              <a:t>.12771</a:t>
            </a:r>
            <a:endParaRPr sz="1800">
              <a:highlight>
                <a:srgbClr val="FFFFFF"/>
              </a:highlight>
              <a:latin typeface="Verdana"/>
              <a:ea typeface="Verdana"/>
              <a:cs typeface="Verdana"/>
              <a:sym typeface="Verdana"/>
            </a:endParaRPr>
          </a:p>
          <a:p>
            <a:pPr marL="0" lvl="0" indent="0" algn="r" rtl="0">
              <a:lnSpc>
                <a:spcPct val="145000"/>
              </a:lnSpc>
              <a:spcBef>
                <a:spcPts val="0"/>
              </a:spcBef>
              <a:spcAft>
                <a:spcPts val="0"/>
              </a:spcAft>
              <a:buNone/>
            </a:pPr>
            <a:endParaRPr sz="900">
              <a:highlight>
                <a:srgbClr val="FFFFFF"/>
              </a:highlight>
              <a:latin typeface="Verdana"/>
              <a:ea typeface="Verdana"/>
              <a:cs typeface="Verdana"/>
              <a:sym typeface="Verdana"/>
            </a:endParaRPr>
          </a:p>
          <a:p>
            <a:pPr marL="0" lvl="0" indent="0" algn="l" rtl="0">
              <a:spcBef>
                <a:spcPts val="0"/>
              </a:spcBef>
              <a:spcAft>
                <a:spcPts val="0"/>
              </a:spcAft>
              <a:buNone/>
            </a:pPr>
            <a:endParaRPr sz="1200">
              <a:solidFill>
                <a:schemeClr val="dk1"/>
              </a:solidFill>
            </a:endParaRPr>
          </a:p>
        </p:txBody>
      </p:sp>
      <p:sp>
        <p:nvSpPr>
          <p:cNvPr id="296" name="Google Shape;296;p35"/>
          <p:cNvSpPr txBox="1"/>
          <p:nvPr/>
        </p:nvSpPr>
        <p:spPr>
          <a:xfrm>
            <a:off x="6658125" y="5149669"/>
            <a:ext cx="18387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rPr>
              <a:t>T-test : </a:t>
            </a:r>
            <a:endParaRPr sz="1800">
              <a:solidFill>
                <a:schemeClr val="dk1"/>
              </a:solidFill>
            </a:endParaRPr>
          </a:p>
          <a:p>
            <a:pPr marL="0" lvl="0" indent="0" algn="l" rtl="0">
              <a:spcBef>
                <a:spcPts val="0"/>
              </a:spcBef>
              <a:spcAft>
                <a:spcPts val="0"/>
              </a:spcAft>
              <a:buNone/>
            </a:pPr>
            <a:r>
              <a:rPr lang="en-US" sz="1800">
                <a:solidFill>
                  <a:schemeClr val="dk1"/>
                </a:solidFill>
              </a:rPr>
              <a:t>P-Val ≈ 0.</a:t>
            </a:r>
            <a:r>
              <a:rPr lang="en-US" sz="1800">
                <a:solidFill>
                  <a:schemeClr val="dk1"/>
                </a:solidFill>
                <a:highlight>
                  <a:schemeClr val="lt1"/>
                </a:highlight>
              </a:rPr>
              <a:t>42137</a:t>
            </a:r>
            <a:endParaRPr sz="1800">
              <a:solidFill>
                <a:schemeClr val="dk1"/>
              </a:solidFill>
              <a:highlight>
                <a:schemeClr val="lt1"/>
              </a:highlight>
            </a:endParaRPr>
          </a:p>
          <a:p>
            <a:pPr marL="0" lvl="0" indent="0" algn="l" rtl="0">
              <a:spcBef>
                <a:spcPts val="0"/>
              </a:spcBef>
              <a:spcAft>
                <a:spcPts val="0"/>
              </a:spcAft>
              <a:buNone/>
            </a:pPr>
            <a:endParaRPr sz="1200">
              <a:solidFill>
                <a:schemeClr val="dk1"/>
              </a:solidFill>
              <a:highlight>
                <a:schemeClr val="lt1"/>
              </a:highlight>
            </a:endParaRPr>
          </a:p>
          <a:p>
            <a:pPr marL="0" lvl="0" indent="0" algn="r" rtl="0">
              <a:lnSpc>
                <a:spcPct val="145000"/>
              </a:lnSpc>
              <a:spcBef>
                <a:spcPts val="0"/>
              </a:spcBef>
              <a:spcAft>
                <a:spcPts val="0"/>
              </a:spcAft>
              <a:buNone/>
            </a:pPr>
            <a:endParaRPr sz="900">
              <a:highlight>
                <a:srgbClr val="FFFFFF"/>
              </a:highlight>
              <a:latin typeface="Verdana"/>
              <a:ea typeface="Verdana"/>
              <a:cs typeface="Verdana"/>
              <a:sym typeface="Verdana"/>
            </a:endParaRPr>
          </a:p>
          <a:p>
            <a:pPr marL="0" lvl="0" indent="0" algn="l" rtl="0">
              <a:spcBef>
                <a:spcPts val="0"/>
              </a:spcBef>
              <a:spcAft>
                <a:spcPts val="0"/>
              </a:spcAft>
              <a:buNone/>
            </a:pPr>
            <a:endParaRPr sz="12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 calcmode="lin" valueType="num">
                                      <p:cBhvr additive="base">
                                        <p:cTn id="7" dur="1000"/>
                                        <p:tgtEl>
                                          <p:spTgt spid="295"/>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36"/>
          <p:cNvGrpSpPr/>
          <p:nvPr/>
        </p:nvGrpSpPr>
        <p:grpSpPr>
          <a:xfrm>
            <a:off x="534774" y="699565"/>
            <a:ext cx="3553132" cy="5156200"/>
            <a:chOff x="7807230" y="2012810"/>
            <a:chExt cx="3251252" cy="3459865"/>
          </a:xfrm>
        </p:grpSpPr>
        <p:sp>
          <p:nvSpPr>
            <p:cNvPr id="302" name="Google Shape;302;p36"/>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dist="1905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3" name="Google Shape;303;p36"/>
            <p:cNvSpPr/>
            <p:nvPr/>
          </p:nvSpPr>
          <p:spPr>
            <a:xfrm>
              <a:off x="7807231" y="2026142"/>
              <a:ext cx="3251250" cy="3440203"/>
            </a:xfrm>
            <a:prstGeom prst="rect">
              <a:avLst/>
            </a:prstGeom>
            <a:gradFill>
              <a:gsLst>
                <a:gs pos="0">
                  <a:srgbClr val="DADADA"/>
                </a:gs>
                <a:gs pos="100000">
                  <a:srgbClr val="FFFFFE"/>
                </a:gs>
              </a:gsLst>
              <a:lin ang="16200000" scaled="0"/>
            </a:gradFill>
            <a:ln w="762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304" name="Google Shape;304;p36"/>
          <p:cNvGrpSpPr/>
          <p:nvPr/>
        </p:nvGrpSpPr>
        <p:grpSpPr>
          <a:xfrm>
            <a:off x="4319434" y="699565"/>
            <a:ext cx="3553132" cy="5156200"/>
            <a:chOff x="7807230" y="2012810"/>
            <a:chExt cx="3251252" cy="3459865"/>
          </a:xfrm>
        </p:grpSpPr>
        <p:sp>
          <p:nvSpPr>
            <p:cNvPr id="305" name="Google Shape;305;p36"/>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dist="1905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36"/>
            <p:cNvSpPr/>
            <p:nvPr/>
          </p:nvSpPr>
          <p:spPr>
            <a:xfrm>
              <a:off x="7807231" y="2026142"/>
              <a:ext cx="3251250" cy="3440203"/>
            </a:xfrm>
            <a:prstGeom prst="rect">
              <a:avLst/>
            </a:prstGeom>
            <a:gradFill>
              <a:gsLst>
                <a:gs pos="0">
                  <a:srgbClr val="DADADA"/>
                </a:gs>
                <a:gs pos="100000">
                  <a:srgbClr val="FFFFFE"/>
                </a:gs>
              </a:gsLst>
              <a:lin ang="16200000" scaled="0"/>
            </a:gradFill>
            <a:ln w="762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307" name="Google Shape;307;p36"/>
          <p:cNvGrpSpPr/>
          <p:nvPr/>
        </p:nvGrpSpPr>
        <p:grpSpPr>
          <a:xfrm>
            <a:off x="8104093" y="699565"/>
            <a:ext cx="3553132" cy="5156200"/>
            <a:chOff x="7807230" y="2012810"/>
            <a:chExt cx="3251252" cy="3459865"/>
          </a:xfrm>
        </p:grpSpPr>
        <p:sp>
          <p:nvSpPr>
            <p:cNvPr id="308" name="Google Shape;308;p36"/>
            <p:cNvSpPr/>
            <p:nvPr/>
          </p:nvSpPr>
          <p:spPr>
            <a:xfrm>
              <a:off x="7807230" y="2012810"/>
              <a:ext cx="3251252" cy="3459865"/>
            </a:xfrm>
            <a:prstGeom prst="rect">
              <a:avLst/>
            </a:prstGeom>
            <a:gradFill>
              <a:gsLst>
                <a:gs pos="0">
                  <a:srgbClr val="000001"/>
                </a:gs>
                <a:gs pos="100000">
                  <a:srgbClr val="191919"/>
                </a:gs>
              </a:gsLst>
              <a:lin ang="5400000" scaled="0"/>
            </a:gradFill>
            <a:ln>
              <a:noFill/>
            </a:ln>
            <a:effectLst>
              <a:outerShdw blurRad="127000" dist="190500" dir="4740000" sx="98000" sy="98000" algn="tl" rotWithShape="0">
                <a:srgbClr val="000000">
                  <a:alpha val="3372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36"/>
            <p:cNvSpPr/>
            <p:nvPr/>
          </p:nvSpPr>
          <p:spPr>
            <a:xfrm>
              <a:off x="7807231" y="2026142"/>
              <a:ext cx="3251250" cy="3440203"/>
            </a:xfrm>
            <a:prstGeom prst="rect">
              <a:avLst/>
            </a:prstGeom>
            <a:gradFill>
              <a:gsLst>
                <a:gs pos="0">
                  <a:srgbClr val="DADADA"/>
                </a:gs>
                <a:gs pos="100000">
                  <a:srgbClr val="FFFFFE"/>
                </a:gs>
              </a:gsLst>
              <a:lin ang="16200000" scaled="0"/>
            </a:gradFill>
            <a:ln w="76200" cap="flat" cmpd="sng">
              <a:solidFill>
                <a:srgbClr val="19191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310" name="Google Shape;310;p36"/>
          <p:cNvSpPr txBox="1"/>
          <p:nvPr/>
        </p:nvSpPr>
        <p:spPr>
          <a:xfrm>
            <a:off x="3229337" y="518545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11" name="Google Shape;311;p36" descr="A qr code with black squares&#10;&#10;Description automatically generated"/>
          <p:cNvPicPr preferRelativeResize="0"/>
          <p:nvPr/>
        </p:nvPicPr>
        <p:blipFill rotWithShape="1">
          <a:blip r:embed="rId3">
            <a:alphaModFix/>
          </a:blip>
          <a:srcRect/>
          <a:stretch/>
        </p:blipFill>
        <p:spPr>
          <a:xfrm>
            <a:off x="961891" y="2245438"/>
            <a:ext cx="2698897" cy="2698897"/>
          </a:xfrm>
          <a:prstGeom prst="rect">
            <a:avLst/>
          </a:prstGeom>
          <a:noFill/>
          <a:ln>
            <a:noFill/>
          </a:ln>
        </p:spPr>
      </p:pic>
      <p:pic>
        <p:nvPicPr>
          <p:cNvPr id="312" name="Google Shape;312;p36" descr="A qr code with black squares&#10;&#10;Description automatically generated"/>
          <p:cNvPicPr preferRelativeResize="0"/>
          <p:nvPr/>
        </p:nvPicPr>
        <p:blipFill rotWithShape="1">
          <a:blip r:embed="rId4">
            <a:alphaModFix/>
          </a:blip>
          <a:srcRect/>
          <a:stretch/>
        </p:blipFill>
        <p:spPr>
          <a:xfrm>
            <a:off x="4850273" y="2412258"/>
            <a:ext cx="2491453" cy="2491453"/>
          </a:xfrm>
          <a:prstGeom prst="rect">
            <a:avLst/>
          </a:prstGeom>
          <a:noFill/>
          <a:ln>
            <a:noFill/>
          </a:ln>
        </p:spPr>
      </p:pic>
      <p:pic>
        <p:nvPicPr>
          <p:cNvPr id="313" name="Google Shape;313;p36" descr="A qr code with black squares&#10;&#10;Description automatically generated"/>
          <p:cNvPicPr preferRelativeResize="0"/>
          <p:nvPr/>
        </p:nvPicPr>
        <p:blipFill rotWithShape="1">
          <a:blip r:embed="rId5">
            <a:alphaModFix/>
          </a:blip>
          <a:srcRect/>
          <a:stretch/>
        </p:blipFill>
        <p:spPr>
          <a:xfrm>
            <a:off x="8676702" y="2308537"/>
            <a:ext cx="2491453" cy="2491453"/>
          </a:xfrm>
          <a:prstGeom prst="rect">
            <a:avLst/>
          </a:prstGeom>
          <a:noFill/>
          <a:ln>
            <a:noFill/>
          </a:ln>
        </p:spPr>
      </p:pic>
      <p:sp>
        <p:nvSpPr>
          <p:cNvPr id="314" name="Google Shape;314;p36"/>
          <p:cNvSpPr txBox="1">
            <a:spLocks noGrp="1"/>
          </p:cNvSpPr>
          <p:nvPr>
            <p:ph type="title"/>
          </p:nvPr>
        </p:nvSpPr>
        <p:spPr>
          <a:xfrm>
            <a:off x="3352200" y="0"/>
            <a:ext cx="5411400" cy="691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sz="4000"/>
              <a:t>RAD Lab Data Transfer</a:t>
            </a:r>
            <a:endParaRPr sz="4000"/>
          </a:p>
        </p:txBody>
      </p:sp>
      <p:sp>
        <p:nvSpPr>
          <p:cNvPr id="315" name="Google Shape;315;p36"/>
          <p:cNvSpPr txBox="1"/>
          <p:nvPr/>
        </p:nvSpPr>
        <p:spPr>
          <a:xfrm>
            <a:off x="1696675" y="6231350"/>
            <a:ext cx="8799600" cy="384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Arial"/>
              <a:buNone/>
            </a:pPr>
            <a:r>
              <a:rPr lang="en-US" sz="1900" u="sng">
                <a:solidFill>
                  <a:schemeClr val="hlink"/>
                </a:solidFill>
                <a:hlinkClick r:id="rId6"/>
              </a:rPr>
              <a:t>Transferring Data </a:t>
            </a:r>
            <a:r>
              <a:rPr lang="en-US" sz="1900" u="sng">
                <a:solidFill>
                  <a:schemeClr val="hlink"/>
                </a:solidFill>
                <a:hlinkClick r:id="rId6"/>
              </a:rPr>
              <a:t>From RAD Lab Data Repository →  CRARS Data </a:t>
            </a:r>
            <a:r>
              <a:rPr lang="en-US" sz="1900" u="sng">
                <a:solidFill>
                  <a:schemeClr val="hlink"/>
                </a:solidFill>
                <a:hlinkClick r:id="rId6"/>
              </a:rPr>
              <a:t>Repository</a:t>
            </a:r>
            <a:endParaRPr sz="1900"/>
          </a:p>
        </p:txBody>
      </p:sp>
      <p:sp>
        <p:nvSpPr>
          <p:cNvPr id="316" name="Google Shape;316;p36"/>
          <p:cNvSpPr txBox="1"/>
          <p:nvPr/>
        </p:nvSpPr>
        <p:spPr>
          <a:xfrm>
            <a:off x="1080125" y="1584600"/>
            <a:ext cx="2491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Aggregate Stability</a:t>
            </a:r>
            <a:endParaRPr sz="1600"/>
          </a:p>
        </p:txBody>
      </p:sp>
      <p:sp>
        <p:nvSpPr>
          <p:cNvPr id="317" name="Google Shape;317;p36"/>
          <p:cNvSpPr txBox="1"/>
          <p:nvPr/>
        </p:nvSpPr>
        <p:spPr>
          <a:xfrm>
            <a:off x="5688462" y="1553838"/>
            <a:ext cx="8160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Arial"/>
                <a:ea typeface="Arial"/>
                <a:cs typeface="Arial"/>
                <a:sym typeface="Arial"/>
              </a:rPr>
              <a:t>C:N</a:t>
            </a:r>
            <a:endParaRPr sz="1800"/>
          </a:p>
        </p:txBody>
      </p:sp>
      <p:sp>
        <p:nvSpPr>
          <p:cNvPr id="318" name="Google Shape;318;p36"/>
          <p:cNvSpPr txBox="1"/>
          <p:nvPr/>
        </p:nvSpPr>
        <p:spPr>
          <a:xfrm>
            <a:off x="9615129" y="1584564"/>
            <a:ext cx="614700" cy="43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a:solidFill>
                  <a:schemeClr val="dk1"/>
                </a:solidFill>
                <a:latin typeface="Arial"/>
                <a:ea typeface="Arial"/>
                <a:cs typeface="Arial"/>
                <a:sym typeface="Arial"/>
              </a:rPr>
              <a:t>pH</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7"/>
          <p:cNvSpPr txBox="1">
            <a:spLocks noGrp="1"/>
          </p:cNvSpPr>
          <p:nvPr>
            <p:ph type="title"/>
          </p:nvPr>
        </p:nvSpPr>
        <p:spPr>
          <a:xfrm>
            <a:off x="393825" y="34277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latin typeface="Arial"/>
                <a:ea typeface="Arial"/>
                <a:cs typeface="Arial"/>
                <a:sym typeface="Arial"/>
              </a:rPr>
              <a:t>Conclusion</a:t>
            </a:r>
            <a:endParaRPr>
              <a:latin typeface="Arial"/>
              <a:ea typeface="Arial"/>
              <a:cs typeface="Arial"/>
              <a:sym typeface="Arial"/>
            </a:endParaRPr>
          </a:p>
        </p:txBody>
      </p:sp>
      <p:sp>
        <p:nvSpPr>
          <p:cNvPr id="324" name="Google Shape;324;p37"/>
          <p:cNvSpPr txBox="1">
            <a:spLocks noGrp="1"/>
          </p:cNvSpPr>
          <p:nvPr>
            <p:ph type="body" idx="1"/>
          </p:nvPr>
        </p:nvSpPr>
        <p:spPr>
          <a:xfrm>
            <a:off x="699325" y="1668475"/>
            <a:ext cx="10654500" cy="3242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000" u="sng"/>
              <a:t>Key Takeaways:</a:t>
            </a:r>
            <a:r>
              <a:rPr lang="en-US" sz="2000"/>
              <a:t> </a:t>
            </a:r>
            <a:endParaRPr sz="2000"/>
          </a:p>
          <a:p>
            <a:pPr marL="0" lvl="0" indent="0" algn="l" rtl="0">
              <a:spcBef>
                <a:spcPts val="0"/>
              </a:spcBef>
              <a:spcAft>
                <a:spcPts val="0"/>
              </a:spcAft>
              <a:buNone/>
            </a:pPr>
            <a:endParaRPr sz="2000"/>
          </a:p>
          <a:p>
            <a:pPr marL="457200" lvl="0" indent="-355600" algn="l" rtl="0">
              <a:spcBef>
                <a:spcPts val="0"/>
              </a:spcBef>
              <a:spcAft>
                <a:spcPts val="0"/>
              </a:spcAft>
              <a:buSzPts val="2000"/>
              <a:buChar char="•"/>
            </a:pPr>
            <a:r>
              <a:rPr lang="en-US" sz="2000"/>
              <a:t>Standardized datasheets ensure accuracy and reduce errors.</a:t>
            </a:r>
            <a:endParaRPr sz="2000"/>
          </a:p>
          <a:p>
            <a:pPr marL="457200" lvl="0" indent="-355600" algn="l" rtl="0">
              <a:spcBef>
                <a:spcPts val="0"/>
              </a:spcBef>
              <a:spcAft>
                <a:spcPts val="0"/>
              </a:spcAft>
              <a:buSzPts val="2000"/>
              <a:buChar char="•"/>
            </a:pPr>
            <a:r>
              <a:rPr lang="en-US" sz="2000"/>
              <a:t>Clear protocols support smooth OVP and RAD Lab data transfers.</a:t>
            </a:r>
            <a:endParaRPr sz="2000"/>
          </a:p>
          <a:p>
            <a:pPr marL="457200" lvl="0" indent="-355600" algn="l" rtl="0">
              <a:spcBef>
                <a:spcPts val="0"/>
              </a:spcBef>
              <a:spcAft>
                <a:spcPts val="0"/>
              </a:spcAft>
              <a:buSzPts val="2000"/>
              <a:buChar char="•"/>
            </a:pPr>
            <a:r>
              <a:rPr lang="en-US" sz="2000"/>
              <a:t>Visuals make complex soil data easy to understand and share.</a:t>
            </a:r>
            <a:endParaRPr sz="2000"/>
          </a:p>
          <a:p>
            <a:pPr marL="457200" lvl="0" indent="-355600" algn="l" rtl="0">
              <a:spcBef>
                <a:spcPts val="0"/>
              </a:spcBef>
              <a:spcAft>
                <a:spcPts val="0"/>
              </a:spcAft>
              <a:buSzPts val="2000"/>
              <a:buChar char="•"/>
            </a:pPr>
            <a:r>
              <a:rPr lang="en-US" sz="2000"/>
              <a:t>Allowing students in various labs to easily transfer data. </a:t>
            </a:r>
            <a:endParaRPr sz="2000"/>
          </a:p>
          <a:p>
            <a:pPr marL="0" lvl="0" indent="0" algn="l" rtl="0">
              <a:spcBef>
                <a:spcPts val="0"/>
              </a:spcBef>
              <a:spcAft>
                <a:spcPts val="0"/>
              </a:spcAft>
              <a:buNone/>
            </a:pPr>
            <a:endParaRPr sz="2000"/>
          </a:p>
          <a:p>
            <a:pPr marL="0" lvl="0" indent="0" algn="l" rtl="0">
              <a:lnSpc>
                <a:spcPct val="90000"/>
              </a:lnSpc>
              <a:spcBef>
                <a:spcPts val="1000"/>
              </a:spcBef>
              <a:spcAft>
                <a:spcPts val="0"/>
              </a:spcAft>
              <a:buClr>
                <a:schemeClr val="dk1"/>
              </a:buClr>
              <a:buSzPts val="2800"/>
              <a:buNone/>
            </a:pPr>
            <a:endParaRPr sz="2000"/>
          </a:p>
          <a:p>
            <a:pPr marL="0" lvl="0" indent="0" algn="ctr" rtl="0">
              <a:lnSpc>
                <a:spcPct val="90000"/>
              </a:lnSpc>
              <a:spcBef>
                <a:spcPts val="1000"/>
              </a:spcBef>
              <a:spcAft>
                <a:spcPts val="0"/>
              </a:spcAft>
              <a:buClr>
                <a:schemeClr val="dk1"/>
              </a:buClr>
              <a:buSzPts val="2800"/>
              <a:buNone/>
            </a:pPr>
            <a:r>
              <a:rPr lang="en-US" sz="2000" u="sng"/>
              <a:t>Acknowledgments</a:t>
            </a:r>
            <a:endParaRPr sz="2000" u="sng"/>
          </a:p>
          <a:p>
            <a:pPr marL="0" lvl="0" indent="0" algn="ctr" rtl="0">
              <a:lnSpc>
                <a:spcPct val="90000"/>
              </a:lnSpc>
              <a:spcBef>
                <a:spcPts val="1000"/>
              </a:spcBef>
              <a:spcAft>
                <a:spcPts val="0"/>
              </a:spcAft>
              <a:buClr>
                <a:schemeClr val="dk1"/>
              </a:buClr>
              <a:buSzPts val="2800"/>
              <a:buNone/>
            </a:pPr>
            <a:endParaRPr sz="2000" u="sng"/>
          </a:p>
          <a:p>
            <a:pPr marL="0" lvl="0" indent="0" algn="ctr" rtl="0">
              <a:lnSpc>
                <a:spcPct val="100000"/>
              </a:lnSpc>
              <a:spcBef>
                <a:spcPts val="0"/>
              </a:spcBef>
              <a:spcAft>
                <a:spcPts val="0"/>
              </a:spcAft>
              <a:buClr>
                <a:schemeClr val="dk1"/>
              </a:buClr>
              <a:buFont typeface="Arial"/>
              <a:buNone/>
            </a:pPr>
            <a:r>
              <a:rPr lang="en-US" sz="2000"/>
              <a:t>Thanks to the CRARS and </a:t>
            </a:r>
            <a:r>
              <a:rPr lang="en-US" sz="2000">
                <a:solidFill>
                  <a:srgbClr val="212121"/>
                </a:solidFill>
              </a:rPr>
              <a:t>Project DAFANH!</a:t>
            </a:r>
            <a:endParaRPr sz="2000"/>
          </a:p>
        </p:txBody>
      </p:sp>
      <p:pic>
        <p:nvPicPr>
          <p:cNvPr id="325" name="Google Shape;325;p37"/>
          <p:cNvPicPr preferRelativeResize="0"/>
          <p:nvPr/>
        </p:nvPicPr>
        <p:blipFill>
          <a:blip r:embed="rId3">
            <a:alphaModFix/>
          </a:blip>
          <a:stretch>
            <a:fillRect/>
          </a:stretch>
        </p:blipFill>
        <p:spPr>
          <a:xfrm>
            <a:off x="1072675" y="5237090"/>
            <a:ext cx="3755276" cy="1549400"/>
          </a:xfrm>
          <a:prstGeom prst="rect">
            <a:avLst/>
          </a:prstGeom>
          <a:noFill/>
          <a:ln>
            <a:noFill/>
          </a:ln>
        </p:spPr>
      </p:pic>
      <p:pic>
        <p:nvPicPr>
          <p:cNvPr id="326" name="Google Shape;326;p37"/>
          <p:cNvPicPr preferRelativeResize="0"/>
          <p:nvPr/>
        </p:nvPicPr>
        <p:blipFill>
          <a:blip r:embed="rId4">
            <a:alphaModFix/>
          </a:blip>
          <a:stretch>
            <a:fillRect/>
          </a:stretch>
        </p:blipFill>
        <p:spPr>
          <a:xfrm>
            <a:off x="7141825" y="5332375"/>
            <a:ext cx="4766501" cy="1358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572493" y="238539"/>
            <a:ext cx="11047013" cy="143441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5400"/>
              <a:buFont typeface="Play"/>
              <a:buNone/>
            </a:pPr>
            <a:r>
              <a:rPr lang="en-US" sz="5400">
                <a:latin typeface="Arial"/>
                <a:ea typeface="Arial"/>
                <a:cs typeface="Arial"/>
                <a:sym typeface="Arial"/>
              </a:rPr>
              <a:t>Outline</a:t>
            </a:r>
            <a:r>
              <a:rPr lang="en-US" sz="5400"/>
              <a:t> </a:t>
            </a:r>
            <a:endParaRPr/>
          </a:p>
        </p:txBody>
      </p:sp>
      <p:sp>
        <p:nvSpPr>
          <p:cNvPr id="104" name="Google Shape;104;p15"/>
          <p:cNvSpPr/>
          <p:nvPr/>
        </p:nvSpPr>
        <p:spPr>
          <a:xfrm>
            <a:off x="572493" y="1767709"/>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05" name="Google Shape;105;p15"/>
          <p:cNvGrpSpPr/>
          <p:nvPr/>
        </p:nvGrpSpPr>
        <p:grpSpPr>
          <a:xfrm>
            <a:off x="246039" y="2456378"/>
            <a:ext cx="11720177" cy="2930581"/>
            <a:chOff x="253900" y="2456500"/>
            <a:chExt cx="11623700" cy="2917162"/>
          </a:xfrm>
        </p:grpSpPr>
        <p:sp>
          <p:nvSpPr>
            <p:cNvPr id="106" name="Google Shape;106;p15"/>
            <p:cNvSpPr/>
            <p:nvPr/>
          </p:nvSpPr>
          <p:spPr>
            <a:xfrm>
              <a:off x="10089000" y="2456500"/>
              <a:ext cx="1788600" cy="2916900"/>
            </a:xfrm>
            <a:prstGeom prst="rect">
              <a:avLst/>
            </a:prstGeom>
            <a:solidFill>
              <a:srgbClr val="DFCADB">
                <a:alpha val="89800"/>
              </a:srgbClr>
            </a:solidFill>
            <a:ln w="19050" cap="flat" cmpd="sng">
              <a:solidFill>
                <a:srgbClr val="DFCADB">
                  <a:alpha val="89800"/>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10664131" y="2771572"/>
              <a:ext cx="731100" cy="875100"/>
            </a:xfrm>
            <a:prstGeom prst="ellipse">
              <a:avLst/>
            </a:prstGeom>
            <a:solidFill>
              <a:srgbClr val="A02891"/>
            </a:solidFill>
            <a:ln w="19050" cap="flat" cmpd="sng">
              <a:solidFill>
                <a:srgbClr val="A0289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15"/>
            <p:cNvGrpSpPr/>
            <p:nvPr/>
          </p:nvGrpSpPr>
          <p:grpSpPr>
            <a:xfrm>
              <a:off x="253900" y="2456627"/>
              <a:ext cx="9658425" cy="2917035"/>
              <a:chOff x="3775" y="564736"/>
              <a:chExt cx="11039462" cy="2862083"/>
            </a:xfrm>
          </p:grpSpPr>
          <p:sp>
            <p:nvSpPr>
              <p:cNvPr id="109" name="Google Shape;109;p15"/>
              <p:cNvSpPr/>
              <p:nvPr/>
            </p:nvSpPr>
            <p:spPr>
              <a:xfrm>
                <a:off x="3775" y="564736"/>
                <a:ext cx="2044344" cy="2862082"/>
              </a:xfrm>
              <a:prstGeom prst="rect">
                <a:avLst/>
              </a:prstGeom>
              <a:solidFill>
                <a:srgbClr val="DFCADB">
                  <a:alpha val="89803"/>
                </a:srgbClr>
              </a:solidFill>
              <a:ln w="19050" cap="flat" cmpd="sng">
                <a:solidFill>
                  <a:srgbClr val="DFCAD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txBox="1"/>
              <p:nvPr/>
            </p:nvSpPr>
            <p:spPr>
              <a:xfrm>
                <a:off x="3775" y="1652328"/>
                <a:ext cx="2044200" cy="1717200"/>
              </a:xfrm>
              <a:prstGeom prst="rect">
                <a:avLst/>
              </a:prstGeom>
              <a:noFill/>
              <a:ln>
                <a:noFill/>
              </a:ln>
            </p:spPr>
            <p:txBody>
              <a:bodyPr spcFirstLastPara="1" wrap="square" lIns="159375" tIns="330200" rIns="159375" bIns="330200" anchor="t" anchorCtr="0">
                <a:noAutofit/>
              </a:bodyPr>
              <a:lstStyle/>
              <a:p>
                <a:pPr marL="0" marR="0" lvl="0" indent="0" algn="l" rtl="0">
                  <a:lnSpc>
                    <a:spcPct val="90000"/>
                  </a:lnSpc>
                  <a:spcBef>
                    <a:spcPts val="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        </a:t>
                </a:r>
                <a:endParaRPr/>
              </a:p>
              <a:p>
                <a:pPr marL="0" marR="0" lvl="0" indent="0" algn="l" rtl="0">
                  <a:lnSpc>
                    <a:spcPct val="90000"/>
                  </a:lnSpc>
                  <a:spcBef>
                    <a:spcPts val="770"/>
                  </a:spcBef>
                  <a:spcAft>
                    <a:spcPts val="0"/>
                  </a:spcAft>
                  <a:buClr>
                    <a:schemeClr val="dk1"/>
                  </a:buClr>
                  <a:buSzPts val="2200"/>
                  <a:buFont typeface="Arial"/>
                  <a:buNone/>
                </a:pPr>
                <a:r>
                  <a:rPr lang="en-US" sz="2200" b="0" i="0" u="none" strike="noStrike" cap="none">
                    <a:solidFill>
                      <a:schemeClr val="dk1"/>
                    </a:solidFill>
                    <a:latin typeface="Arial"/>
                    <a:ea typeface="Arial"/>
                    <a:cs typeface="Arial"/>
                    <a:sym typeface="Arial"/>
                  </a:rPr>
                  <a:t>Introduction</a:t>
                </a:r>
                <a:endParaRPr/>
              </a:p>
            </p:txBody>
          </p:sp>
          <p:sp>
            <p:nvSpPr>
              <p:cNvPr id="111" name="Google Shape;111;p15"/>
              <p:cNvSpPr/>
              <p:nvPr/>
            </p:nvSpPr>
            <p:spPr>
              <a:xfrm>
                <a:off x="596635" y="850944"/>
                <a:ext cx="858624" cy="858624"/>
              </a:xfrm>
              <a:prstGeom prst="ellipse">
                <a:avLst/>
              </a:prstGeom>
              <a:solidFill>
                <a:srgbClr val="A02891"/>
              </a:solidFill>
              <a:ln w="19050" cap="flat" cmpd="sng">
                <a:solidFill>
                  <a:srgbClr val="A0289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722378" y="976687"/>
                <a:ext cx="607138" cy="607138"/>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b="0" i="0" u="none" strike="noStrike" cap="none">
                    <a:solidFill>
                      <a:schemeClr val="lt1"/>
                    </a:solidFill>
                    <a:latin typeface="Arial"/>
                    <a:ea typeface="Arial"/>
                    <a:cs typeface="Arial"/>
                    <a:sym typeface="Arial"/>
                  </a:rPr>
                  <a:t>1</a:t>
                </a:r>
                <a:endParaRPr/>
              </a:p>
            </p:txBody>
          </p:sp>
          <p:sp>
            <p:nvSpPr>
              <p:cNvPr id="113" name="Google Shape;113;p15"/>
              <p:cNvSpPr/>
              <p:nvPr/>
            </p:nvSpPr>
            <p:spPr>
              <a:xfrm>
                <a:off x="3775" y="3426747"/>
                <a:ext cx="2044344" cy="72"/>
              </a:xfrm>
              <a:prstGeom prst="rect">
                <a:avLst/>
              </a:prstGeom>
              <a:solidFill>
                <a:srgbClr val="802A9F"/>
              </a:solidFill>
              <a:ln w="19050" cap="flat" cmpd="sng">
                <a:solidFill>
                  <a:srgbClr val="802A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2252555" y="564736"/>
                <a:ext cx="2044344" cy="2862082"/>
              </a:xfrm>
              <a:prstGeom prst="rect">
                <a:avLst/>
              </a:prstGeom>
              <a:solidFill>
                <a:srgbClr val="D1C9DF">
                  <a:alpha val="89803"/>
                </a:srgbClr>
              </a:solidFill>
              <a:ln w="19050" cap="flat" cmpd="sng">
                <a:solidFill>
                  <a:srgbClr val="D1C9D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p:nvPr/>
            </p:nvSpPr>
            <p:spPr>
              <a:xfrm>
                <a:off x="2252555" y="1652328"/>
                <a:ext cx="2044344" cy="1717249"/>
              </a:xfrm>
              <a:prstGeom prst="rect">
                <a:avLst/>
              </a:prstGeom>
              <a:noFill/>
              <a:ln>
                <a:noFill/>
              </a:ln>
            </p:spPr>
            <p:txBody>
              <a:bodyPr spcFirstLastPara="1" wrap="square" lIns="159375" tIns="330200" rIns="159375" bIns="330200" anchor="t" anchorCtr="0">
                <a:noAutofit/>
              </a:bodyPr>
              <a:lstStyle/>
              <a:p>
                <a:pPr marL="0" marR="0" lvl="0" indent="0" algn="l" rtl="0">
                  <a:lnSpc>
                    <a:spcPct val="90000"/>
                  </a:lnSpc>
                  <a:spcBef>
                    <a:spcPts val="0"/>
                  </a:spcBef>
                  <a:spcAft>
                    <a:spcPts val="0"/>
                  </a:spcAft>
                  <a:buClr>
                    <a:schemeClr val="dk1"/>
                  </a:buClr>
                  <a:buSzPts val="2200"/>
                  <a:buFont typeface="Arial"/>
                  <a:buNone/>
                </a:pPr>
                <a:endParaRPr sz="2300" b="0" i="0" u="none" strike="noStrike" cap="none">
                  <a:solidFill>
                    <a:schemeClr val="dk1"/>
                  </a:solidFill>
                  <a:latin typeface="Arial"/>
                  <a:ea typeface="Arial"/>
                  <a:cs typeface="Arial"/>
                  <a:sym typeface="Arial"/>
                </a:endParaRPr>
              </a:p>
              <a:p>
                <a:pPr marL="0" marR="0" lvl="0" indent="0" algn="l" rtl="0">
                  <a:lnSpc>
                    <a:spcPct val="90000"/>
                  </a:lnSpc>
                  <a:spcBef>
                    <a:spcPts val="770"/>
                  </a:spcBef>
                  <a:spcAft>
                    <a:spcPts val="0"/>
                  </a:spcAft>
                  <a:buClr>
                    <a:schemeClr val="dk1"/>
                  </a:buClr>
                  <a:buSzPts val="2200"/>
                  <a:buFont typeface="Arial"/>
                  <a:buNone/>
                </a:pPr>
                <a:r>
                  <a:rPr lang="en-US" sz="2000">
                    <a:solidFill>
                      <a:schemeClr val="dk1"/>
                    </a:solidFill>
                  </a:rPr>
                  <a:t>Mural Diagram</a:t>
                </a:r>
                <a:endParaRPr sz="1200"/>
              </a:p>
            </p:txBody>
          </p:sp>
          <p:sp>
            <p:nvSpPr>
              <p:cNvPr id="116" name="Google Shape;116;p15"/>
              <p:cNvSpPr/>
              <p:nvPr/>
            </p:nvSpPr>
            <p:spPr>
              <a:xfrm>
                <a:off x="2845415" y="850944"/>
                <a:ext cx="858624" cy="858624"/>
              </a:xfrm>
              <a:prstGeom prst="ellipse">
                <a:avLst/>
              </a:prstGeom>
              <a:solidFill>
                <a:srgbClr val="552AA0"/>
              </a:solidFill>
              <a:ln w="19050" cap="flat" cmpd="sng">
                <a:solidFill>
                  <a:srgbClr val="552AA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2971158" y="976687"/>
                <a:ext cx="607138" cy="607138"/>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b="0" i="0" u="none" strike="noStrike" cap="none">
                    <a:solidFill>
                      <a:schemeClr val="lt1"/>
                    </a:solidFill>
                    <a:latin typeface="Arial"/>
                    <a:ea typeface="Arial"/>
                    <a:cs typeface="Arial"/>
                    <a:sym typeface="Arial"/>
                  </a:rPr>
                  <a:t>2</a:t>
                </a:r>
                <a:endParaRPr/>
              </a:p>
            </p:txBody>
          </p:sp>
          <p:sp>
            <p:nvSpPr>
              <p:cNvPr id="118" name="Google Shape;118;p15"/>
              <p:cNvSpPr/>
              <p:nvPr/>
            </p:nvSpPr>
            <p:spPr>
              <a:xfrm>
                <a:off x="2252555" y="3426747"/>
                <a:ext cx="2044344" cy="72"/>
              </a:xfrm>
              <a:prstGeom prst="rect">
                <a:avLst/>
              </a:prstGeom>
              <a:solidFill>
                <a:srgbClr val="2A2CA1"/>
              </a:solidFill>
              <a:ln w="19050" cap="flat" cmpd="sng">
                <a:solidFill>
                  <a:srgbClr val="2A2CA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4501334" y="564736"/>
                <a:ext cx="2044344" cy="2862082"/>
              </a:xfrm>
              <a:prstGeom prst="rect">
                <a:avLst/>
              </a:prstGeom>
              <a:solidFill>
                <a:srgbClr val="C9D3DF">
                  <a:alpha val="89803"/>
                </a:srgbClr>
              </a:solidFill>
              <a:ln w="19050" cap="flat" cmpd="sng">
                <a:solidFill>
                  <a:srgbClr val="C9D3DF">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4501334" y="1652328"/>
                <a:ext cx="2044200" cy="1717200"/>
              </a:xfrm>
              <a:prstGeom prst="rect">
                <a:avLst/>
              </a:prstGeom>
              <a:noFill/>
              <a:ln>
                <a:noFill/>
              </a:ln>
            </p:spPr>
            <p:txBody>
              <a:bodyPr spcFirstLastPara="1" wrap="square" lIns="159375" tIns="330200" rIns="159375" bIns="330200" anchor="t" anchorCtr="0">
                <a:noAutofit/>
              </a:bodyPr>
              <a:lstStyle/>
              <a:p>
                <a:pPr marL="0" marR="0" lvl="0" indent="0" algn="l" rtl="0">
                  <a:lnSpc>
                    <a:spcPct val="90000"/>
                  </a:lnSpc>
                  <a:spcBef>
                    <a:spcPts val="0"/>
                  </a:spcBef>
                  <a:spcAft>
                    <a:spcPts val="0"/>
                  </a:spcAft>
                  <a:buClr>
                    <a:schemeClr val="dk1"/>
                  </a:buClr>
                  <a:buSzPts val="22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770"/>
                  </a:spcBef>
                  <a:spcAft>
                    <a:spcPts val="0"/>
                  </a:spcAft>
                  <a:buClr>
                    <a:schemeClr val="dk1"/>
                  </a:buClr>
                  <a:buSzPts val="2200"/>
                  <a:buFont typeface="Arial"/>
                  <a:buNone/>
                </a:pPr>
                <a:r>
                  <a:rPr lang="en-US" sz="2000">
                    <a:solidFill>
                      <a:schemeClr val="dk1"/>
                    </a:solidFill>
                  </a:rPr>
                  <a:t>Data Management</a:t>
                </a:r>
                <a:r>
                  <a:rPr lang="en-US" sz="2300" b="0" i="0" u="none" strike="noStrike" cap="none">
                    <a:solidFill>
                      <a:schemeClr val="dk1"/>
                    </a:solidFill>
                    <a:latin typeface="Arial"/>
                    <a:ea typeface="Arial"/>
                    <a:cs typeface="Arial"/>
                    <a:sym typeface="Arial"/>
                  </a:rPr>
                  <a:t> </a:t>
                </a:r>
                <a:endParaRPr sz="1500"/>
              </a:p>
            </p:txBody>
          </p:sp>
          <p:sp>
            <p:nvSpPr>
              <p:cNvPr id="121" name="Google Shape;121;p15"/>
              <p:cNvSpPr/>
              <p:nvPr/>
            </p:nvSpPr>
            <p:spPr>
              <a:xfrm>
                <a:off x="5094194" y="850944"/>
                <a:ext cx="858624" cy="858624"/>
              </a:xfrm>
              <a:prstGeom prst="ellipse">
                <a:avLst/>
              </a:prstGeom>
              <a:solidFill>
                <a:srgbClr val="2A59A2"/>
              </a:solidFill>
              <a:ln w="19050" cap="flat" cmpd="sng">
                <a:solidFill>
                  <a:srgbClr val="2A59A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5219937" y="976687"/>
                <a:ext cx="607138" cy="607138"/>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b="0" i="0" u="none" strike="noStrike" cap="none">
                    <a:solidFill>
                      <a:schemeClr val="lt1"/>
                    </a:solidFill>
                    <a:latin typeface="Arial"/>
                    <a:ea typeface="Arial"/>
                    <a:cs typeface="Arial"/>
                    <a:sym typeface="Arial"/>
                  </a:rPr>
                  <a:t>3</a:t>
                </a:r>
                <a:endParaRPr/>
              </a:p>
            </p:txBody>
          </p:sp>
          <p:sp>
            <p:nvSpPr>
              <p:cNvPr id="123" name="Google Shape;123;p15"/>
              <p:cNvSpPr/>
              <p:nvPr/>
            </p:nvSpPr>
            <p:spPr>
              <a:xfrm>
                <a:off x="4501334" y="3426747"/>
                <a:ext cx="2044344" cy="72"/>
              </a:xfrm>
              <a:prstGeom prst="rect">
                <a:avLst/>
              </a:prstGeom>
              <a:solidFill>
                <a:srgbClr val="2B86A3"/>
              </a:solidFill>
              <a:ln w="19050" cap="flat" cmpd="sng">
                <a:solidFill>
                  <a:srgbClr val="2B86A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6750113" y="564736"/>
                <a:ext cx="2044200" cy="2862000"/>
              </a:xfrm>
              <a:prstGeom prst="rect">
                <a:avLst/>
              </a:prstGeom>
              <a:solidFill>
                <a:srgbClr val="C9DFD9">
                  <a:alpha val="89803"/>
                </a:srgbClr>
              </a:solidFill>
              <a:ln w="19050" cap="flat" cmpd="sng">
                <a:solidFill>
                  <a:srgbClr val="C9DFD9">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p:nvPr/>
            </p:nvSpPr>
            <p:spPr>
              <a:xfrm>
                <a:off x="6750113" y="1652328"/>
                <a:ext cx="2044200" cy="1717200"/>
              </a:xfrm>
              <a:prstGeom prst="rect">
                <a:avLst/>
              </a:prstGeom>
              <a:noFill/>
              <a:ln>
                <a:noFill/>
              </a:ln>
            </p:spPr>
            <p:txBody>
              <a:bodyPr spcFirstLastPara="1" wrap="square" lIns="159375" tIns="330200" rIns="159375" bIns="330200" anchor="t" anchorCtr="0">
                <a:noAutofit/>
              </a:bodyPr>
              <a:lstStyle/>
              <a:p>
                <a:pPr marL="0" marR="0" lvl="0" indent="0" algn="l" rtl="0">
                  <a:lnSpc>
                    <a:spcPct val="90000"/>
                  </a:lnSpc>
                  <a:spcBef>
                    <a:spcPts val="0"/>
                  </a:spcBef>
                  <a:spcAft>
                    <a:spcPts val="0"/>
                  </a:spcAft>
                  <a:buClr>
                    <a:schemeClr val="dk1"/>
                  </a:buClr>
                  <a:buSzPts val="2200"/>
                  <a:buFont typeface="Arial"/>
                  <a:buNone/>
                </a:pPr>
                <a:endParaRPr sz="2400" b="0" i="0" u="none" strike="noStrike" cap="none">
                  <a:solidFill>
                    <a:schemeClr val="dk1"/>
                  </a:solidFill>
                  <a:latin typeface="Arial"/>
                  <a:ea typeface="Arial"/>
                  <a:cs typeface="Arial"/>
                  <a:sym typeface="Arial"/>
                </a:endParaRPr>
              </a:p>
              <a:p>
                <a:pPr marL="0" marR="0" lvl="0" indent="0" algn="l" rtl="0">
                  <a:lnSpc>
                    <a:spcPct val="90000"/>
                  </a:lnSpc>
                  <a:spcBef>
                    <a:spcPts val="770"/>
                  </a:spcBef>
                  <a:spcAft>
                    <a:spcPts val="0"/>
                  </a:spcAft>
                  <a:buClr>
                    <a:schemeClr val="dk1"/>
                  </a:buClr>
                  <a:buSzPts val="2200"/>
                  <a:buFont typeface="Arial"/>
                  <a:buNone/>
                </a:pPr>
                <a:r>
                  <a:rPr lang="en-US" sz="2400">
                    <a:solidFill>
                      <a:schemeClr val="dk1"/>
                    </a:solidFill>
                  </a:rPr>
                  <a:t>OVP Data</a:t>
                </a:r>
                <a:endParaRPr sz="1600"/>
              </a:p>
            </p:txBody>
          </p:sp>
          <p:sp>
            <p:nvSpPr>
              <p:cNvPr id="126" name="Google Shape;126;p15"/>
              <p:cNvSpPr/>
              <p:nvPr/>
            </p:nvSpPr>
            <p:spPr>
              <a:xfrm>
                <a:off x="7342973" y="850944"/>
                <a:ext cx="858624" cy="858624"/>
              </a:xfrm>
              <a:prstGeom prst="ellipse">
                <a:avLst/>
              </a:prstGeom>
              <a:solidFill>
                <a:srgbClr val="2BA492"/>
              </a:solidFill>
              <a:ln w="19050" cap="flat" cmpd="sng">
                <a:solidFill>
                  <a:srgbClr val="2BA49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txBox="1"/>
              <p:nvPr/>
            </p:nvSpPr>
            <p:spPr>
              <a:xfrm>
                <a:off x="7468716" y="976687"/>
                <a:ext cx="607138" cy="607138"/>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b="0" i="0" u="none" strike="noStrike" cap="none">
                    <a:solidFill>
                      <a:schemeClr val="lt1"/>
                    </a:solidFill>
                    <a:latin typeface="Arial"/>
                    <a:ea typeface="Arial"/>
                    <a:cs typeface="Arial"/>
                    <a:sym typeface="Arial"/>
                  </a:rPr>
                  <a:t>4</a:t>
                </a:r>
                <a:endParaRPr/>
              </a:p>
            </p:txBody>
          </p:sp>
          <p:sp>
            <p:nvSpPr>
              <p:cNvPr id="128" name="Google Shape;128;p15"/>
              <p:cNvSpPr/>
              <p:nvPr/>
            </p:nvSpPr>
            <p:spPr>
              <a:xfrm>
                <a:off x="6750113" y="3426747"/>
                <a:ext cx="2044200" cy="0"/>
              </a:xfrm>
              <a:prstGeom prst="rect">
                <a:avLst/>
              </a:prstGeom>
              <a:solidFill>
                <a:srgbClr val="2BA566"/>
              </a:solidFill>
              <a:ln w="19050" cap="flat" cmpd="sng">
                <a:solidFill>
                  <a:srgbClr val="2BA566"/>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8998893" y="564736"/>
                <a:ext cx="2044344" cy="2862082"/>
              </a:xfrm>
              <a:prstGeom prst="rect">
                <a:avLst/>
              </a:prstGeom>
              <a:solidFill>
                <a:srgbClr val="CDE0C9">
                  <a:alpha val="89803"/>
                </a:srgbClr>
              </a:solidFill>
              <a:ln w="19050" cap="flat" cmpd="sng">
                <a:solidFill>
                  <a:srgbClr val="CDE0C9">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8998893" y="1652328"/>
                <a:ext cx="2044200" cy="1717200"/>
              </a:xfrm>
              <a:prstGeom prst="rect">
                <a:avLst/>
              </a:prstGeom>
              <a:noFill/>
              <a:ln>
                <a:noFill/>
              </a:ln>
            </p:spPr>
            <p:txBody>
              <a:bodyPr spcFirstLastPara="1" wrap="square" lIns="159375" tIns="330200" rIns="159375" bIns="330200" anchor="t" anchorCtr="0">
                <a:noAutofit/>
              </a:bodyPr>
              <a:lstStyle/>
              <a:p>
                <a:pPr marL="0" marR="0" lvl="0" indent="0" algn="l" rtl="0">
                  <a:lnSpc>
                    <a:spcPct val="90000"/>
                  </a:lnSpc>
                  <a:spcBef>
                    <a:spcPts val="0"/>
                  </a:spcBef>
                  <a:spcAft>
                    <a:spcPts val="0"/>
                  </a:spcAft>
                  <a:buClr>
                    <a:schemeClr val="dk1"/>
                  </a:buClr>
                  <a:buSzPts val="2200"/>
                  <a:buFont typeface="Arial"/>
                  <a:buNone/>
                </a:pPr>
                <a:endParaRPr sz="2200" b="0" i="0" u="none" strike="noStrike" cap="none">
                  <a:solidFill>
                    <a:schemeClr val="dk1"/>
                  </a:solidFill>
                  <a:latin typeface="Arial"/>
                  <a:ea typeface="Arial"/>
                  <a:cs typeface="Arial"/>
                  <a:sym typeface="Arial"/>
                </a:endParaRPr>
              </a:p>
              <a:p>
                <a:pPr marL="0" marR="0" lvl="0" indent="0" algn="l" rtl="0">
                  <a:lnSpc>
                    <a:spcPct val="90000"/>
                  </a:lnSpc>
                  <a:spcBef>
                    <a:spcPts val="770"/>
                  </a:spcBef>
                  <a:spcAft>
                    <a:spcPts val="0"/>
                  </a:spcAft>
                  <a:buClr>
                    <a:schemeClr val="dk1"/>
                  </a:buClr>
                  <a:buSzPts val="2200"/>
                  <a:buFont typeface="Arial"/>
                  <a:buNone/>
                </a:pPr>
                <a:r>
                  <a:rPr lang="en-US" sz="2200">
                    <a:solidFill>
                      <a:schemeClr val="dk1"/>
                    </a:solidFill>
                  </a:rPr>
                  <a:t>RAD Lab Data</a:t>
                </a:r>
                <a:endParaRPr/>
              </a:p>
            </p:txBody>
          </p:sp>
          <p:sp>
            <p:nvSpPr>
              <p:cNvPr id="131" name="Google Shape;131;p15"/>
              <p:cNvSpPr/>
              <p:nvPr/>
            </p:nvSpPr>
            <p:spPr>
              <a:xfrm>
                <a:off x="9591753" y="850944"/>
                <a:ext cx="858624" cy="858624"/>
              </a:xfrm>
              <a:prstGeom prst="ellipse">
                <a:avLst/>
              </a:prstGeom>
              <a:solidFill>
                <a:srgbClr val="2BA639"/>
              </a:solidFill>
              <a:ln w="19050" cap="flat" cmpd="sng">
                <a:solidFill>
                  <a:srgbClr val="2BA63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txBox="1"/>
              <p:nvPr/>
            </p:nvSpPr>
            <p:spPr>
              <a:xfrm>
                <a:off x="9717496" y="976687"/>
                <a:ext cx="607138" cy="607138"/>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b="0" i="0" u="none" strike="noStrike" cap="none">
                    <a:solidFill>
                      <a:schemeClr val="lt1"/>
                    </a:solidFill>
                    <a:latin typeface="Arial"/>
                    <a:ea typeface="Arial"/>
                    <a:cs typeface="Arial"/>
                    <a:sym typeface="Arial"/>
                  </a:rPr>
                  <a:t>5</a:t>
                </a:r>
                <a:endParaRPr/>
              </a:p>
            </p:txBody>
          </p:sp>
          <p:sp>
            <p:nvSpPr>
              <p:cNvPr id="133" name="Google Shape;133;p15"/>
              <p:cNvSpPr/>
              <p:nvPr/>
            </p:nvSpPr>
            <p:spPr>
              <a:xfrm>
                <a:off x="8998893" y="3426747"/>
                <a:ext cx="2044344" cy="72"/>
              </a:xfrm>
              <a:prstGeom prst="rect">
                <a:avLst/>
              </a:prstGeom>
              <a:solidFill>
                <a:srgbClr val="4CA62C"/>
              </a:solidFill>
              <a:ln w="19050" cap="flat" cmpd="sng">
                <a:solidFill>
                  <a:srgbClr val="4CA62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5"/>
            <p:cNvSpPr txBox="1"/>
            <p:nvPr/>
          </p:nvSpPr>
          <p:spPr>
            <a:xfrm>
              <a:off x="10719858" y="2882277"/>
              <a:ext cx="638400" cy="607200"/>
            </a:xfrm>
            <a:prstGeom prst="rect">
              <a:avLst/>
            </a:prstGeom>
            <a:noFill/>
            <a:ln>
              <a:noFill/>
            </a:ln>
          </p:spPr>
          <p:txBody>
            <a:bodyPr spcFirstLastPara="1" wrap="square" lIns="66925" tIns="12700" rIns="66925" bIns="12700" anchor="ctr" anchorCtr="0">
              <a:noAutofit/>
            </a:bodyPr>
            <a:lstStyle/>
            <a:p>
              <a:pPr marL="0" marR="0" lvl="0" indent="0" algn="ctr" rtl="0">
                <a:lnSpc>
                  <a:spcPct val="90000"/>
                </a:lnSpc>
                <a:spcBef>
                  <a:spcPts val="0"/>
                </a:spcBef>
                <a:spcAft>
                  <a:spcPts val="0"/>
                </a:spcAft>
                <a:buClr>
                  <a:schemeClr val="lt1"/>
                </a:buClr>
                <a:buSzPts val="4100"/>
                <a:buFont typeface="Arial"/>
                <a:buNone/>
              </a:pPr>
              <a:r>
                <a:rPr lang="en-US" sz="4100">
                  <a:solidFill>
                    <a:schemeClr val="lt1"/>
                  </a:solidFill>
                </a:rPr>
                <a:t>6</a:t>
              </a:r>
              <a:endParaRPr/>
            </a:p>
          </p:txBody>
        </p:sp>
        <p:sp>
          <p:nvSpPr>
            <p:cNvPr id="135" name="Google Shape;135;p15"/>
            <p:cNvSpPr txBox="1"/>
            <p:nvPr/>
          </p:nvSpPr>
          <p:spPr>
            <a:xfrm>
              <a:off x="10089000" y="3656450"/>
              <a:ext cx="1788600" cy="1717200"/>
            </a:xfrm>
            <a:prstGeom prst="rect">
              <a:avLst/>
            </a:prstGeom>
            <a:noFill/>
            <a:ln>
              <a:noFill/>
            </a:ln>
          </p:spPr>
          <p:txBody>
            <a:bodyPr spcFirstLastPara="1" wrap="square" lIns="159375" tIns="330200" rIns="159375" bIns="330200" anchor="ctr" anchorCtr="0">
              <a:noAutofit/>
            </a:bodyPr>
            <a:lstStyle/>
            <a:p>
              <a:pPr marL="0" marR="0" lvl="0" indent="0" algn="l" rtl="0">
                <a:lnSpc>
                  <a:spcPct val="90000"/>
                </a:lnSpc>
                <a:spcBef>
                  <a:spcPts val="0"/>
                </a:spcBef>
                <a:spcAft>
                  <a:spcPts val="0"/>
                </a:spcAft>
                <a:buClr>
                  <a:schemeClr val="dk1"/>
                </a:buClr>
                <a:buSzPts val="2200"/>
                <a:buFont typeface="Arial"/>
                <a:buNone/>
              </a:pPr>
              <a:r>
                <a:rPr lang="en-US" sz="2300">
                  <a:solidFill>
                    <a:schemeClr val="dk1"/>
                  </a:solidFill>
                </a:rPr>
                <a:t>Conclusion</a:t>
              </a:r>
              <a:endParaRPr sz="1500"/>
            </a:p>
          </p:txBody>
        </p:sp>
        <p:sp>
          <p:nvSpPr>
            <p:cNvPr id="136" name="Google Shape;136;p15"/>
            <p:cNvSpPr/>
            <p:nvPr/>
          </p:nvSpPr>
          <p:spPr>
            <a:xfrm>
              <a:off x="10089000" y="5373513"/>
              <a:ext cx="1788600" cy="0"/>
            </a:xfrm>
            <a:prstGeom prst="rect">
              <a:avLst/>
            </a:prstGeom>
            <a:solidFill>
              <a:srgbClr val="802A9F"/>
            </a:solidFill>
            <a:ln w="19050" cap="flat" cmpd="sng">
              <a:solidFill>
                <a:srgbClr val="802A9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380000" y="552100"/>
            <a:ext cx="4062000" cy="5431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5400"/>
              <a:buFont typeface="Play"/>
              <a:buNone/>
            </a:pPr>
            <a:r>
              <a:rPr lang="en-US" sz="5400">
                <a:latin typeface="Arial"/>
                <a:ea typeface="Arial"/>
                <a:cs typeface="Arial"/>
                <a:sym typeface="Arial"/>
              </a:rPr>
              <a:t>Introduction</a:t>
            </a:r>
            <a:endParaRPr>
              <a:latin typeface="Arial"/>
              <a:ea typeface="Arial"/>
              <a:cs typeface="Arial"/>
              <a:sym typeface="Arial"/>
            </a:endParaRPr>
          </a:p>
        </p:txBody>
      </p:sp>
      <p:sp>
        <p:nvSpPr>
          <p:cNvPr id="143" name="Google Shape;143;p16"/>
          <p:cNvSpPr/>
          <p:nvPr/>
        </p:nvSpPr>
        <p:spPr>
          <a:xfrm rot="5400000">
            <a:off x="2543983" y="3258715"/>
            <a:ext cx="4480560" cy="18288"/>
          </a:xfrm>
          <a:custGeom>
            <a:avLst/>
            <a:gdLst/>
            <a:ahLst/>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4" name="Google Shape;144;p16"/>
          <p:cNvSpPr txBox="1">
            <a:spLocks noGrp="1"/>
          </p:cNvSpPr>
          <p:nvPr>
            <p:ph type="body" idx="1"/>
          </p:nvPr>
        </p:nvSpPr>
        <p:spPr>
          <a:xfrm>
            <a:off x="5126518" y="637041"/>
            <a:ext cx="6224400" cy="5431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200"/>
              <a:buNone/>
            </a:pPr>
            <a:r>
              <a:rPr lang="en-US" sz="2200" u="sng"/>
              <a:t>O</a:t>
            </a:r>
            <a:r>
              <a:rPr lang="en-US" sz="2200" i="0" u="sng"/>
              <a:t>bjectives</a:t>
            </a:r>
            <a:endParaRPr/>
          </a:p>
          <a:p>
            <a:pPr marL="228600" lvl="0" indent="-228600" algn="l" rtl="0">
              <a:lnSpc>
                <a:spcPct val="90000"/>
              </a:lnSpc>
              <a:spcBef>
                <a:spcPts val="1000"/>
              </a:spcBef>
              <a:spcAft>
                <a:spcPts val="0"/>
              </a:spcAft>
              <a:buClr>
                <a:schemeClr val="dk1"/>
              </a:buClr>
              <a:buSzPts val="2200"/>
              <a:buChar char="•"/>
            </a:pPr>
            <a:r>
              <a:rPr lang="en-US" sz="2200"/>
              <a:t>D</a:t>
            </a:r>
            <a:r>
              <a:rPr lang="en-US" sz="2200" i="0"/>
              <a:t>ata management processes</a:t>
            </a:r>
            <a:endParaRPr/>
          </a:p>
          <a:p>
            <a:pPr marL="228600" lvl="0" indent="-228600" algn="l" rtl="0">
              <a:lnSpc>
                <a:spcPct val="90000"/>
              </a:lnSpc>
              <a:spcBef>
                <a:spcPts val="1000"/>
              </a:spcBef>
              <a:spcAft>
                <a:spcPts val="0"/>
              </a:spcAft>
              <a:buClr>
                <a:schemeClr val="dk1"/>
              </a:buClr>
              <a:buSzPts val="2200"/>
              <a:buChar char="•"/>
            </a:pPr>
            <a:r>
              <a:rPr lang="en-US" sz="2200"/>
              <a:t>T</a:t>
            </a:r>
            <a:r>
              <a:rPr lang="en-US" sz="2200" i="0"/>
              <a:t>he importance of standardized sheets</a:t>
            </a:r>
            <a:endParaRPr sz="2200" i="0"/>
          </a:p>
          <a:p>
            <a:pPr marL="228600" lvl="0" indent="-228600" algn="l" rtl="0">
              <a:lnSpc>
                <a:spcPct val="90000"/>
              </a:lnSpc>
              <a:spcBef>
                <a:spcPts val="1000"/>
              </a:spcBef>
              <a:spcAft>
                <a:spcPts val="0"/>
              </a:spcAft>
              <a:buSzPts val="2200"/>
              <a:buChar char="•"/>
            </a:pPr>
            <a:r>
              <a:rPr lang="en-US" sz="2200"/>
              <a:t>OVP data transfer</a:t>
            </a:r>
            <a:endParaRPr sz="2200"/>
          </a:p>
          <a:p>
            <a:pPr marL="228600" lvl="0" indent="-228600" algn="l" rtl="0">
              <a:lnSpc>
                <a:spcPct val="90000"/>
              </a:lnSpc>
              <a:spcBef>
                <a:spcPts val="1000"/>
              </a:spcBef>
              <a:spcAft>
                <a:spcPts val="0"/>
              </a:spcAft>
              <a:buClr>
                <a:schemeClr val="dk1"/>
              </a:buClr>
              <a:buSzPts val="2200"/>
              <a:buChar char="•"/>
            </a:pPr>
            <a:r>
              <a:rPr lang="en-US" sz="2200" i="0"/>
              <a:t>RAD Lab data transfer/protocol</a:t>
            </a:r>
            <a:endParaRPr/>
          </a:p>
          <a:p>
            <a:pPr marL="228600" lvl="0" indent="-228600" algn="l" rtl="0">
              <a:lnSpc>
                <a:spcPct val="90000"/>
              </a:lnSpc>
              <a:spcBef>
                <a:spcPts val="1000"/>
              </a:spcBef>
              <a:spcAft>
                <a:spcPts val="0"/>
              </a:spcAft>
              <a:buClr>
                <a:schemeClr val="dk1"/>
              </a:buClr>
              <a:buSzPts val="2200"/>
              <a:buChar char="•"/>
            </a:pPr>
            <a:r>
              <a:rPr lang="en-US" sz="2200"/>
              <a:t>S</a:t>
            </a:r>
            <a:r>
              <a:rPr lang="en-US" sz="2200" i="0"/>
              <a:t>oil data visualization</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7"/>
          <p:cNvSpPr/>
          <p:nvPr/>
        </p:nvSpPr>
        <p:spPr>
          <a:xfrm>
            <a:off x="0" y="651752"/>
            <a:ext cx="12192000" cy="73655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0" name="Google Shape;150;p17"/>
          <p:cNvSpPr txBox="1">
            <a:spLocks noGrp="1"/>
          </p:cNvSpPr>
          <p:nvPr>
            <p:ph type="title"/>
          </p:nvPr>
        </p:nvSpPr>
        <p:spPr>
          <a:xfrm>
            <a:off x="490537" y="643467"/>
            <a:ext cx="11210925" cy="7448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200"/>
              <a:buFont typeface="Play"/>
              <a:buNone/>
            </a:pPr>
            <a:r>
              <a:rPr lang="en-US" sz="3200">
                <a:solidFill>
                  <a:schemeClr val="lt1"/>
                </a:solidFill>
                <a:latin typeface="Play"/>
                <a:ea typeface="Play"/>
                <a:cs typeface="Play"/>
                <a:sym typeface="Play"/>
              </a:rPr>
              <a:t>Mural Diagram </a:t>
            </a:r>
            <a:endParaRPr/>
          </a:p>
        </p:txBody>
      </p:sp>
      <p:pic>
        <p:nvPicPr>
          <p:cNvPr id="151" name="Google Shape;151;p17"/>
          <p:cNvPicPr preferRelativeResize="0"/>
          <p:nvPr/>
        </p:nvPicPr>
        <p:blipFill>
          <a:blip r:embed="rId3">
            <a:alphaModFix/>
          </a:blip>
          <a:stretch>
            <a:fillRect/>
          </a:stretch>
        </p:blipFill>
        <p:spPr>
          <a:xfrm>
            <a:off x="0" y="1448075"/>
            <a:ext cx="12192000" cy="5238743"/>
          </a:xfrm>
          <a:prstGeom prst="rect">
            <a:avLst/>
          </a:prstGeom>
          <a:noFill/>
          <a:ln>
            <a:noFill/>
          </a:ln>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8"/>
          <p:cNvPicPr preferRelativeResize="0"/>
          <p:nvPr/>
        </p:nvPicPr>
        <p:blipFill>
          <a:blip r:embed="rId3">
            <a:alphaModFix/>
          </a:blip>
          <a:stretch>
            <a:fillRect/>
          </a:stretch>
        </p:blipFill>
        <p:spPr>
          <a:xfrm>
            <a:off x="4011163" y="152400"/>
            <a:ext cx="4093481" cy="65532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19"/>
          <p:cNvPicPr preferRelativeResize="0"/>
          <p:nvPr/>
        </p:nvPicPr>
        <p:blipFill>
          <a:blip r:embed="rId3">
            <a:alphaModFix/>
          </a:blip>
          <a:stretch>
            <a:fillRect/>
          </a:stretch>
        </p:blipFill>
        <p:spPr>
          <a:xfrm>
            <a:off x="3246788" y="152400"/>
            <a:ext cx="5698436" cy="65532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0"/>
          <p:cNvPicPr preferRelativeResize="0"/>
          <p:nvPr/>
        </p:nvPicPr>
        <p:blipFill>
          <a:blip r:embed="rId3">
            <a:alphaModFix/>
          </a:blip>
          <a:stretch>
            <a:fillRect/>
          </a:stretch>
        </p:blipFill>
        <p:spPr>
          <a:xfrm>
            <a:off x="2605438" y="152400"/>
            <a:ext cx="6904924" cy="65531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457200" y="2154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latin typeface="Arial"/>
                <a:ea typeface="Arial"/>
                <a:cs typeface="Arial"/>
                <a:sym typeface="Arial"/>
              </a:rPr>
              <a:t>Importance of Data Management</a:t>
            </a:r>
            <a:endParaRPr>
              <a:latin typeface="Arial"/>
              <a:ea typeface="Arial"/>
              <a:cs typeface="Arial"/>
              <a:sym typeface="Arial"/>
            </a:endParaRPr>
          </a:p>
        </p:txBody>
      </p:sp>
      <p:sp>
        <p:nvSpPr>
          <p:cNvPr id="176" name="Google Shape;176;p21"/>
          <p:cNvSpPr txBox="1">
            <a:spLocks noGrp="1"/>
          </p:cNvSpPr>
          <p:nvPr>
            <p:ph type="body" idx="1"/>
          </p:nvPr>
        </p:nvSpPr>
        <p:spPr>
          <a:xfrm>
            <a:off x="579650" y="15411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600" b="1"/>
              <a:t>Standardized Datasheets</a:t>
            </a:r>
            <a:endParaRPr sz="2600" b="1"/>
          </a:p>
          <a:p>
            <a:pPr marL="457200" lvl="0" indent="-393700" algn="l" rtl="0">
              <a:lnSpc>
                <a:spcPct val="115000"/>
              </a:lnSpc>
              <a:spcBef>
                <a:spcPts val="1200"/>
              </a:spcBef>
              <a:spcAft>
                <a:spcPts val="0"/>
              </a:spcAft>
              <a:buSzPts val="2600"/>
              <a:buChar char="●"/>
            </a:pPr>
            <a:r>
              <a:rPr lang="en-US" sz="2600"/>
              <a:t>Ensures consistency and accuracy.</a:t>
            </a:r>
            <a:endParaRPr sz="2600"/>
          </a:p>
          <a:p>
            <a:pPr marL="457200" lvl="0" indent="-393700" algn="l" rtl="0">
              <a:lnSpc>
                <a:spcPct val="115000"/>
              </a:lnSpc>
              <a:spcBef>
                <a:spcPts val="0"/>
              </a:spcBef>
              <a:spcAft>
                <a:spcPts val="0"/>
              </a:spcAft>
              <a:buSzPts val="2600"/>
              <a:buChar char="●"/>
            </a:pPr>
            <a:r>
              <a:rPr lang="en-US" sz="2600"/>
              <a:t>Reduces errors and confusion.</a:t>
            </a:r>
            <a:endParaRPr sz="2600"/>
          </a:p>
          <a:p>
            <a:pPr marL="0" lvl="0" indent="0" algn="l" rtl="0">
              <a:lnSpc>
                <a:spcPct val="115000"/>
              </a:lnSpc>
              <a:spcBef>
                <a:spcPts val="1200"/>
              </a:spcBef>
              <a:spcAft>
                <a:spcPts val="0"/>
              </a:spcAft>
              <a:buNone/>
            </a:pPr>
            <a:r>
              <a:rPr lang="en-US" sz="2600" b="1"/>
              <a:t>Protocol (No R Scripts)</a:t>
            </a:r>
            <a:endParaRPr sz="2600" b="1"/>
          </a:p>
          <a:p>
            <a:pPr marL="457200" lvl="0" indent="-393700" algn="l" rtl="0">
              <a:lnSpc>
                <a:spcPct val="115000"/>
              </a:lnSpc>
              <a:spcBef>
                <a:spcPts val="1200"/>
              </a:spcBef>
              <a:spcAft>
                <a:spcPts val="0"/>
              </a:spcAft>
              <a:buSzPts val="2600"/>
              <a:buChar char="●"/>
            </a:pPr>
            <a:r>
              <a:rPr lang="en-US" sz="2600"/>
              <a:t>Easier for everyone, no coding needed.</a:t>
            </a:r>
            <a:endParaRPr sz="2600"/>
          </a:p>
          <a:p>
            <a:pPr marL="457200" lvl="0" indent="-393700" algn="l" rtl="0">
              <a:lnSpc>
                <a:spcPct val="115000"/>
              </a:lnSpc>
              <a:spcBef>
                <a:spcPts val="0"/>
              </a:spcBef>
              <a:spcAft>
                <a:spcPts val="0"/>
              </a:spcAft>
              <a:buSzPts val="2600"/>
              <a:buChar char="●"/>
            </a:pPr>
            <a:r>
              <a:rPr lang="en-US" sz="2600"/>
              <a:t>Helps students connect with data and learn the process.</a:t>
            </a:r>
            <a:endParaRPr sz="2600"/>
          </a:p>
          <a:p>
            <a:pPr marL="0" lvl="0" indent="0" algn="l" rtl="0">
              <a:lnSpc>
                <a:spcPct val="115000"/>
              </a:lnSpc>
              <a:spcBef>
                <a:spcPts val="1200"/>
              </a:spcBef>
              <a:spcAft>
                <a:spcPts val="0"/>
              </a:spcAft>
              <a:buNone/>
            </a:pPr>
            <a:r>
              <a:rPr lang="en-US" sz="2600" b="1"/>
              <a:t>Overall Management</a:t>
            </a:r>
            <a:endParaRPr sz="2600" b="1"/>
          </a:p>
          <a:p>
            <a:pPr marL="457200" lvl="0" indent="-393700" algn="l" rtl="0">
              <a:lnSpc>
                <a:spcPct val="115000"/>
              </a:lnSpc>
              <a:spcBef>
                <a:spcPts val="1200"/>
              </a:spcBef>
              <a:spcAft>
                <a:spcPts val="0"/>
              </a:spcAft>
              <a:buSzPts val="2600"/>
              <a:buChar char="●"/>
            </a:pPr>
            <a:r>
              <a:rPr lang="en-US" sz="2600"/>
              <a:t>Organizes data to spot trends and issues.</a:t>
            </a:r>
            <a:endParaRPr sz="2600"/>
          </a:p>
          <a:p>
            <a:pPr marL="457200" lvl="0" indent="-393700" algn="l" rtl="0">
              <a:lnSpc>
                <a:spcPct val="115000"/>
              </a:lnSpc>
              <a:spcBef>
                <a:spcPts val="0"/>
              </a:spcBef>
              <a:spcAft>
                <a:spcPts val="0"/>
              </a:spcAft>
              <a:buSzPts val="2600"/>
              <a:buChar char="●"/>
            </a:pPr>
            <a:r>
              <a:rPr lang="en-US" sz="2600"/>
              <a:t>Focuses on key, relevant info for research.</a:t>
            </a:r>
            <a:endParaRPr sz="3400" b="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1246</Words>
  <Application>Microsoft Macintosh PowerPoint</Application>
  <PresentationFormat>Widescreen</PresentationFormat>
  <Paragraphs>184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Play</vt:lpstr>
      <vt:lpstr>Verdana</vt:lpstr>
      <vt:lpstr>Arial</vt:lpstr>
      <vt:lpstr>Office Theme</vt:lpstr>
      <vt:lpstr>OVP and RAD Lab Data Development </vt:lpstr>
      <vt:lpstr>Background</vt:lpstr>
      <vt:lpstr>Outline </vt:lpstr>
      <vt:lpstr>Introduction</vt:lpstr>
      <vt:lpstr>Mural Diagram </vt:lpstr>
      <vt:lpstr>PowerPoint Presentation</vt:lpstr>
      <vt:lpstr>PowerPoint Presentation</vt:lpstr>
      <vt:lpstr>PowerPoint Presentation</vt:lpstr>
      <vt:lpstr>Importance of Data Management</vt:lpstr>
      <vt:lpstr>OVP Data Cleaning and Preparation</vt:lpstr>
      <vt:lpstr>OVP Data Cleaning and Preparation Cont.</vt:lpstr>
      <vt:lpstr>OVP – Soil Data Visualization</vt:lpstr>
      <vt:lpstr>PowerPoint Presentation</vt:lpstr>
      <vt:lpstr>PowerPoint Presentation</vt:lpstr>
      <vt:lpstr>Haney Test (Year : 2022 ; Crop: Lettuce )</vt:lpstr>
      <vt:lpstr>Haney Test Composite Score Variables  (Year : 2022 ; Crop: Lettuce )</vt:lpstr>
      <vt:lpstr>Haney Test Composite Score Variables  (Year : 2022 ; Crop: Lettuce )</vt:lpstr>
      <vt:lpstr>PowerPoint Presentation</vt:lpstr>
      <vt:lpstr>PowerPoint Presentation</vt:lpstr>
      <vt:lpstr>Nutrient Value by Treatment  </vt:lpstr>
      <vt:lpstr>PowerPoint Presentation</vt:lpstr>
      <vt:lpstr>Tillage and Soil Health</vt:lpstr>
      <vt:lpstr>PowerPoint Presentation</vt:lpstr>
      <vt:lpstr>PowerPoint Presentation</vt:lpstr>
      <vt:lpstr>RAD Lab Data Transfer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Cristobal Sanchez</cp:lastModifiedBy>
  <cp:revision>1</cp:revision>
  <dcterms:modified xsi:type="dcterms:W3CDTF">2024-12-18T20:44:00Z</dcterms:modified>
</cp:coreProperties>
</file>