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Montserrat"/>
      <p:regular r:id="rId35"/>
      <p:bold r:id="rId36"/>
    </p:embeddedFont>
    <p:embeddedFont>
      <p:font typeface="PT Serif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erif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PTSerif-italic.fntdata"/><Relationship Id="rId16" Type="http://schemas.openxmlformats.org/officeDocument/2006/relationships/slide" Target="slides/slide12.xml"/><Relationship Id="rId38" Type="http://schemas.openxmlformats.org/officeDocument/2006/relationships/font" Target="fonts/PTSerif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life cycle talk about the basic reasons for choosing the life cycle model(Pictured shared in whatsapp grp)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 shedule talk about the start and top days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 cost analysis talk about the basic setup cost(as written by drone in PRD)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and then tell that it is a open source project , therefore infrastructure cost is only required.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Tell the names of our fucntional modules i.e the image input , image segmentation etc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Tell that will be discussed in detail later.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Explain the need for the data set.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8142710" y="3918330"/>
            <a:ext cx="943913" cy="13373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1" name="Shape 21"/>
          <p:cNvSpPr/>
          <p:nvPr/>
        </p:nvSpPr>
        <p:spPr>
          <a:xfrm>
            <a:off x="8246778" y="1061813"/>
            <a:ext cx="565395" cy="7946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2" name="Shape 22"/>
          <p:cNvSpPr/>
          <p:nvPr/>
        </p:nvSpPr>
        <p:spPr>
          <a:xfrm>
            <a:off x="7302236" y="4554391"/>
            <a:ext cx="623238" cy="6685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" name="Shape 23"/>
          <p:cNvSpPr/>
          <p:nvPr/>
        </p:nvSpPr>
        <p:spPr>
          <a:xfrm>
            <a:off x="8812175" y="313543"/>
            <a:ext cx="505296" cy="6494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4" name="Shape 24"/>
          <p:cNvSpPr/>
          <p:nvPr/>
        </p:nvSpPr>
        <p:spPr>
          <a:xfrm>
            <a:off x="7486177" y="4101248"/>
            <a:ext cx="218856" cy="3385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5" name="Shape 25"/>
          <p:cNvSpPr/>
          <p:nvPr/>
        </p:nvSpPr>
        <p:spPr>
          <a:xfrm>
            <a:off x="6980299" y="-88161"/>
            <a:ext cx="707298" cy="10564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6" name="Shape 26"/>
          <p:cNvSpPr/>
          <p:nvPr/>
        </p:nvSpPr>
        <p:spPr>
          <a:xfrm>
            <a:off x="8353586" y="325840"/>
            <a:ext cx="315619" cy="4363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7" name="Shape 27"/>
          <p:cNvSpPr/>
          <p:nvPr/>
        </p:nvSpPr>
        <p:spPr>
          <a:xfrm>
            <a:off x="7687614" y="916470"/>
            <a:ext cx="245358" cy="4531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8" name="Shape 28"/>
          <p:cNvSpPr/>
          <p:nvPr/>
        </p:nvSpPr>
        <p:spPr>
          <a:xfrm>
            <a:off x="8637153" y="2924174"/>
            <a:ext cx="816946" cy="11061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9" name="Shape 29"/>
          <p:cNvSpPr/>
          <p:nvPr/>
        </p:nvSpPr>
        <p:spPr>
          <a:xfrm rot="-5400000">
            <a:off x="6839999" y="4568068"/>
            <a:ext cx="416999" cy="32849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5400000">
            <a:off x="6496124" y="-12473"/>
            <a:ext cx="589800" cy="407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8208235" y="3375180"/>
            <a:ext cx="218853" cy="3098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2" name="Shape 32"/>
          <p:cNvSpPr/>
          <p:nvPr/>
        </p:nvSpPr>
        <p:spPr>
          <a:xfrm>
            <a:off x="8013853" y="659316"/>
            <a:ext cx="258849" cy="308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3" name="Shape 33"/>
          <p:cNvSpPr/>
          <p:nvPr/>
        </p:nvSpPr>
        <p:spPr>
          <a:xfrm>
            <a:off x="7828438" y="4163755"/>
            <a:ext cx="206505" cy="2135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4" name="Shape 34"/>
          <p:cNvSpPr/>
          <p:nvPr/>
        </p:nvSpPr>
        <p:spPr>
          <a:xfrm>
            <a:off x="8003439" y="1292795"/>
            <a:ext cx="172863" cy="2111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5" name="Shape 35"/>
          <p:cNvSpPr/>
          <p:nvPr/>
        </p:nvSpPr>
        <p:spPr>
          <a:xfrm>
            <a:off x="7939495" y="-95340"/>
            <a:ext cx="476420" cy="6611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6" name="Shape 36"/>
          <p:cNvSpPr/>
          <p:nvPr/>
        </p:nvSpPr>
        <p:spPr>
          <a:xfrm>
            <a:off x="7709339" y="156126"/>
            <a:ext cx="64052" cy="158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7" name="Shape 37"/>
          <p:cNvSpPr/>
          <p:nvPr/>
        </p:nvSpPr>
        <p:spPr>
          <a:xfrm>
            <a:off x="9017900" y="4284542"/>
            <a:ext cx="121390" cy="166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8" name="Shape 38"/>
          <p:cNvSpPr/>
          <p:nvPr/>
        </p:nvSpPr>
        <p:spPr>
          <a:xfrm>
            <a:off x="8736528" y="68642"/>
            <a:ext cx="172850" cy="2515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39" name="Shape 39"/>
          <p:cNvSpPr/>
          <p:nvPr/>
        </p:nvSpPr>
        <p:spPr>
          <a:xfrm>
            <a:off x="9053840" y="1122373"/>
            <a:ext cx="172851" cy="2221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1661700" y="1991825"/>
            <a:ext cx="5820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Montserrat"/>
              <a:buNone/>
              <a:defRPr b="1" i="0" sz="48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240788" y="-249877"/>
            <a:ext cx="1325149" cy="18389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2" name="Shape 42"/>
          <p:cNvSpPr/>
          <p:nvPr/>
        </p:nvSpPr>
        <p:spPr>
          <a:xfrm>
            <a:off x="1462667" y="359547"/>
            <a:ext cx="684177" cy="8358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3" name="Shape 43"/>
          <p:cNvSpPr/>
          <p:nvPr/>
        </p:nvSpPr>
        <p:spPr>
          <a:xfrm>
            <a:off x="-145671" y="1499254"/>
            <a:ext cx="545849" cy="8153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4" name="Shape 44"/>
          <p:cNvSpPr/>
          <p:nvPr/>
        </p:nvSpPr>
        <p:spPr>
          <a:xfrm>
            <a:off x="468639" y="3330898"/>
            <a:ext cx="596300" cy="711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5" name="Shape 45"/>
          <p:cNvSpPr/>
          <p:nvPr/>
        </p:nvSpPr>
        <p:spPr>
          <a:xfrm>
            <a:off x="2715923" y="4728432"/>
            <a:ext cx="422821" cy="5434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6" name="Shape 46"/>
          <p:cNvSpPr/>
          <p:nvPr/>
        </p:nvSpPr>
        <p:spPr>
          <a:xfrm>
            <a:off x="857003" y="4218044"/>
            <a:ext cx="948321" cy="10172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7" name="Shape 47"/>
          <p:cNvSpPr/>
          <p:nvPr/>
        </p:nvSpPr>
        <p:spPr>
          <a:xfrm>
            <a:off x="6477123" y="659322"/>
            <a:ext cx="375993" cy="4184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8" name="Shape 48"/>
          <p:cNvSpPr/>
          <p:nvPr/>
        </p:nvSpPr>
        <p:spPr>
          <a:xfrm>
            <a:off x="2001207" y="4048123"/>
            <a:ext cx="340184" cy="496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49" name="Shape 49"/>
          <p:cNvSpPr/>
          <p:nvPr/>
        </p:nvSpPr>
        <p:spPr>
          <a:xfrm>
            <a:off x="-202823" y="3641301"/>
            <a:ext cx="863937" cy="11989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0" name="Shape 50"/>
          <p:cNvSpPr/>
          <p:nvPr/>
        </p:nvSpPr>
        <p:spPr>
          <a:xfrm rot="-5400000">
            <a:off x="1953572" y="-64892"/>
            <a:ext cx="756298" cy="59579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 rot="5400000">
            <a:off x="2309285" y="4286695"/>
            <a:ext cx="746699" cy="515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909495" y="3809335"/>
            <a:ext cx="234869" cy="3321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3" name="Shape 53"/>
          <p:cNvSpPr/>
          <p:nvPr/>
        </p:nvSpPr>
        <p:spPr>
          <a:xfrm>
            <a:off x="180514" y="977225"/>
            <a:ext cx="178751" cy="3301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4" name="Shape 54"/>
          <p:cNvSpPr/>
          <p:nvPr/>
        </p:nvSpPr>
        <p:spPr>
          <a:xfrm>
            <a:off x="2001207" y="4738569"/>
            <a:ext cx="172435" cy="2450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5" name="Shape 55"/>
          <p:cNvSpPr/>
          <p:nvPr/>
        </p:nvSpPr>
        <p:spPr>
          <a:xfrm>
            <a:off x="3322800" y="4742226"/>
            <a:ext cx="163348" cy="2377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6" name="Shape 56"/>
          <p:cNvSpPr/>
          <p:nvPr/>
        </p:nvSpPr>
        <p:spPr>
          <a:xfrm>
            <a:off x="2629622" y="359545"/>
            <a:ext cx="461788" cy="63919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7" name="Shape 57"/>
          <p:cNvSpPr/>
          <p:nvPr/>
        </p:nvSpPr>
        <p:spPr>
          <a:xfrm>
            <a:off x="65334" y="101129"/>
            <a:ext cx="123827" cy="1753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8" name="Shape 58"/>
          <p:cNvSpPr/>
          <p:nvPr/>
        </p:nvSpPr>
        <p:spPr>
          <a:xfrm>
            <a:off x="575656" y="4769891"/>
            <a:ext cx="128736" cy="182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59" name="Shape 59"/>
          <p:cNvSpPr/>
          <p:nvPr/>
        </p:nvSpPr>
        <p:spPr>
          <a:xfrm>
            <a:off x="735783" y="1757711"/>
            <a:ext cx="212660" cy="2733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0" name="Shape 60"/>
          <p:cNvSpPr/>
          <p:nvPr/>
        </p:nvSpPr>
        <p:spPr>
          <a:xfrm>
            <a:off x="1617562" y="68451"/>
            <a:ext cx="187262" cy="2406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3" name="Shape 63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5" name="Shape 65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6" name="Shape 66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67" name="Shape 67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68" name="Shape 68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69" name="Shape 6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0" name="Shape 70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1" name="Shape 71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4" name="Shape 74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5" name="Shape 75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6" name="Shape 76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77" name="Shape 77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78" name="Shape 78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79" name="Shape 79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0" name="Shape 80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1" name="Shape 81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00707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2726350"/>
            <a:ext cx="5514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Montserrat"/>
              <a:buNone/>
              <a:defRPr b="1" i="0" sz="36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3983053"/>
            <a:ext cx="5514598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6" name="Shape 86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7" name="Shape 87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88" name="Shape 88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89" name="Shape 89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0" name="Shape 90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1" name="Shape 91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2" name="Shape 92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3" name="Shape 93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4" name="Shape 94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7" name="Shape 97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98" name="Shape 98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99" name="Shape 99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0" name="Shape 100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1" name="Shape 101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2" name="Shape 102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3" name="Shape 103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4" name="Shape 104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09" name="Shape 109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0" name="Shape 110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1" name="Shape 111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2" name="Shape 112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3" name="Shape 113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4" name="Shape 11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5" name="Shape 115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6" name="Shape 116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19" name="Shape 119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0" name="Shape 120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1" name="Shape 121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2" name="Shape 122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3" name="Shape 123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4" name="Shape 124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5" name="Shape 125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6" name="Shape 126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735875" y="7809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0" name="Shape 130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2" name="Shape 132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3" name="Shape 133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4" name="Shape 134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5" name="Shape 135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36" name="Shape 13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37" name="Shape 137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38" name="Shape 138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1" name="Shape 141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2" name="Shape 142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3" name="Shape 143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4" name="Shape 144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5" name="Shape 145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46" name="Shape 146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47" name="Shape 147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48" name="Shape 148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735875" y="7809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35875" y="1478400"/>
            <a:ext cx="2667599" cy="34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3563908" y="1478400"/>
            <a:ext cx="2667599" cy="34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00707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24389" y="2161800"/>
            <a:ext cx="5343600" cy="81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203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54" name="Shape 154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5" name="Shape 155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56" name="Shape 156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57" name="Shape 157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58" name="Shape 158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59" name="Shape 159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0" name="Shape 160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1" name="Shape 161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2" name="Shape 162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3" name="Shape 163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66" name="Shape 166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67" name="Shape 167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68" name="Shape 168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69" name="Shape 169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0" name="Shape 170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1" name="Shape 171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2" name="Shape 172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3" name="Shape 173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76" name="Shape 176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77" name="Shape 177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78" name="Shape 178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79" name="Shape 179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0" name="Shape 180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81" name="Shape 181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82" name="Shape 182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84" name="Shape 184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87" name="Shape 187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88" name="Shape 188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89" name="Shape 189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0" name="Shape 190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91" name="Shape 191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92" name="Shape 192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93" name="Shape 193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94" name="Shape 194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717779" y="78090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17779" y="1513573"/>
            <a:ext cx="5169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404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825796" y="-750"/>
            <a:ext cx="7486405" cy="5145000"/>
            <a:chOff x="825796" y="-750"/>
            <a:chExt cx="7486405" cy="5145000"/>
          </a:xfrm>
        </p:grpSpPr>
        <p:cxnSp>
          <p:nvCxnSpPr>
            <p:cNvPr id="7" name="Shape 7"/>
            <p:cNvCxnSpPr/>
            <p:nvPr/>
          </p:nvCxnSpPr>
          <p:spPr>
            <a:xfrm>
              <a:off x="82579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657619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48944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7480378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81673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4984910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415308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735875" y="7809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735875" y="1513573"/>
            <a:ext cx="5917199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coursera.org/learn/machine-learning" TargetMode="External"/><Relationship Id="rId4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://ieeexplore.ieee.org/document/1688109/" TargetMode="External"/><Relationship Id="rId6" Type="http://schemas.openxmlformats.org/officeDocument/2006/relationships/hyperlink" Target="http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1582398" y="2374598"/>
            <a:ext cx="646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Intelligent Character Reader </a:t>
            </a:r>
            <a:r>
              <a:rPr b="1" i="0" lang="en-US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(ICR)</a:t>
            </a:r>
            <a:b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32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using</a:t>
            </a: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</a:t>
            </a:r>
            <a:r>
              <a:rPr b="1" i="0" lang="en-US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(ANN)</a:t>
            </a:r>
            <a:br>
              <a:rPr b="1" i="0" lang="en-US" sz="4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4294967295" type="title"/>
          </p:nvPr>
        </p:nvSpPr>
        <p:spPr>
          <a:xfrm>
            <a:off x="342175" y="3110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The Process </a:t>
            </a:r>
            <a:r>
              <a:rPr b="1" i="0" lang="en-US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78" name="Shape 278"/>
          <p:cNvSpPr/>
          <p:nvPr/>
        </p:nvSpPr>
        <p:spPr>
          <a:xfrm>
            <a:off x="0" y="1909250"/>
            <a:ext cx="3160500" cy="1681799"/>
          </a:xfrm>
          <a:prstGeom prst="homePlate">
            <a:avLst>
              <a:gd fmla="val 30129" name="adj"/>
            </a:avLst>
          </a:prstGeom>
          <a:solidFill>
            <a:srgbClr val="00BFC9">
              <a:alpha val="51764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Image Segmentation</a:t>
            </a:r>
          </a:p>
        </p:txBody>
      </p:sp>
      <p:sp>
        <p:nvSpPr>
          <p:cNvPr id="279" name="Shape 279"/>
          <p:cNvSpPr/>
          <p:nvPr/>
        </p:nvSpPr>
        <p:spPr>
          <a:xfrm>
            <a:off x="2740736" y="1909250"/>
            <a:ext cx="3220800" cy="1681799"/>
          </a:xfrm>
          <a:prstGeom prst="chevron">
            <a:avLst>
              <a:gd fmla="val 29853" name="adj"/>
            </a:avLst>
          </a:prstGeom>
          <a:solidFill>
            <a:srgbClr val="00BFC9">
              <a:alpha val="51764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Image Processing</a:t>
            </a:r>
          </a:p>
        </p:txBody>
      </p:sp>
      <p:sp>
        <p:nvSpPr>
          <p:cNvPr id="280" name="Shape 280"/>
          <p:cNvSpPr/>
          <p:nvPr/>
        </p:nvSpPr>
        <p:spPr>
          <a:xfrm>
            <a:off x="5542251" y="1909250"/>
            <a:ext cx="3220800" cy="1681799"/>
          </a:xfrm>
          <a:prstGeom prst="chevron">
            <a:avLst>
              <a:gd fmla="val 29853" name="adj"/>
            </a:avLst>
          </a:prstGeom>
          <a:solidFill>
            <a:srgbClr val="00BFC9">
              <a:alpha val="51764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Machine Learning Module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60647" y="0"/>
            <a:ext cx="8983351" cy="1774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Segmentation </a:t>
            </a:r>
            <a:b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Process </a:t>
            </a:r>
            <a:r>
              <a:rPr b="1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286" name="Shape 286"/>
          <p:cNvSpPr/>
          <p:nvPr/>
        </p:nvSpPr>
        <p:spPr>
          <a:xfrm>
            <a:off x="3430933" y="2144096"/>
            <a:ext cx="2169766" cy="2059603"/>
          </a:xfrm>
          <a:prstGeom prst="ellipse">
            <a:avLst/>
          </a:prstGeom>
          <a:solidFill>
            <a:srgbClr val="00FFFF">
              <a:alpha val="1333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Images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Words</a:t>
            </a:r>
          </a:p>
        </p:txBody>
      </p:sp>
      <p:sp>
        <p:nvSpPr>
          <p:cNvPr id="287" name="Shape 287"/>
          <p:cNvSpPr/>
          <p:nvPr/>
        </p:nvSpPr>
        <p:spPr>
          <a:xfrm>
            <a:off x="228600" y="2182196"/>
            <a:ext cx="2108200" cy="2046904"/>
          </a:xfrm>
          <a:prstGeom prst="ellipse">
            <a:avLst/>
          </a:prstGeom>
          <a:solidFill>
            <a:srgbClr val="00FFFF">
              <a:alpha val="1333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Images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Lines </a:t>
            </a:r>
          </a:p>
        </p:txBody>
      </p:sp>
      <p:sp>
        <p:nvSpPr>
          <p:cNvPr id="288" name="Shape 288"/>
          <p:cNvSpPr/>
          <p:nvPr/>
        </p:nvSpPr>
        <p:spPr>
          <a:xfrm>
            <a:off x="6732999" y="2141718"/>
            <a:ext cx="2064925" cy="2052456"/>
          </a:xfrm>
          <a:prstGeom prst="ellipse">
            <a:avLst/>
          </a:prstGeom>
          <a:solidFill>
            <a:srgbClr val="00FFFF">
              <a:alpha val="1333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Images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Of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Characters </a:t>
            </a:r>
          </a:p>
        </p:txBody>
      </p:sp>
      <p:sp>
        <p:nvSpPr>
          <p:cNvPr id="289" name="Shape 289"/>
          <p:cNvSpPr/>
          <p:nvPr/>
        </p:nvSpPr>
        <p:spPr>
          <a:xfrm>
            <a:off x="2333625" y="2952750"/>
            <a:ext cx="1104899" cy="285750"/>
          </a:xfrm>
          <a:prstGeom prst="rightArrow">
            <a:avLst>
              <a:gd fmla="val 64954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619750" y="3009900"/>
            <a:ext cx="1104899" cy="285750"/>
          </a:xfrm>
          <a:prstGeom prst="rightArrow">
            <a:avLst>
              <a:gd fmla="val 64954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014" y="2188482"/>
            <a:ext cx="990599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100" y="2289174"/>
            <a:ext cx="3810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9755" y="2312759"/>
            <a:ext cx="2286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7312" y="2322509"/>
            <a:ext cx="333374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90500" y="285600"/>
            <a:ext cx="89534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Image Processing </a:t>
            </a:r>
            <a:r>
              <a:rPr b="1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300" name="Shape 300"/>
          <p:cNvGrpSpPr/>
          <p:nvPr/>
        </p:nvGrpSpPr>
        <p:grpSpPr>
          <a:xfrm>
            <a:off x="1270000" y="1257300"/>
            <a:ext cx="7061200" cy="3581399"/>
            <a:chOff x="0" y="0"/>
            <a:chExt cx="7061200" cy="3581399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4980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23077" y="23077"/>
              <a:ext cx="4732167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Noise Removal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473100" y="931163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4980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496177" y="954241"/>
              <a:ext cx="4617565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    3D RGB Matrix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939138" y="1862327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54901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962216" y="1885405"/>
              <a:ext cx="4624626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         2D Grayscale Matrix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1412240" y="2793491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54901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1435316" y="2816567"/>
              <a:ext cx="4617565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          1D Vector Creation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5136819" y="603464"/>
              <a:ext cx="512140" cy="51214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5252051" y="603464"/>
              <a:ext cx="281677" cy="385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rIns="30475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5609919" y="1534629"/>
              <a:ext cx="512140" cy="51214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5725151" y="1534629"/>
              <a:ext cx="281677" cy="385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rIns="30475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075958" y="2465792"/>
              <a:ext cx="512140" cy="51214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6191191" y="2465792"/>
              <a:ext cx="281677" cy="385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rIns="30475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Shape 315"/>
          <p:cNvSpPr/>
          <p:nvPr/>
        </p:nvSpPr>
        <p:spPr>
          <a:xfrm>
            <a:off x="2979625" y="3260500"/>
            <a:ext cx="3799453" cy="5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20300" l="11438" r="59314" t="19925"/>
          <a:stretch/>
        </p:blipFill>
        <p:spPr>
          <a:xfrm>
            <a:off x="558800" y="1422400"/>
            <a:ext cx="3111500" cy="2552699"/>
          </a:xfrm>
          <a:prstGeom prst="rect">
            <a:avLst/>
          </a:prstGeom>
          <a:noFill/>
          <a:ln>
            <a:noFill/>
          </a:ln>
          <a:effectLst>
            <a:outerShdw blurRad="635000" sx="101000" rotWithShape="0" algn="t" dir="5400000" dist="38100" sy="101000">
              <a:schemeClr val="lt1">
                <a:alpha val="49803"/>
              </a:schemeClr>
            </a:outerShdw>
          </a:effectLst>
        </p:spPr>
      </p:pic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18593" l="45149" r="11286" t="19598"/>
          <a:stretch/>
        </p:blipFill>
        <p:spPr>
          <a:xfrm>
            <a:off x="5118100" y="1460500"/>
            <a:ext cx="3454399" cy="2552699"/>
          </a:xfrm>
          <a:prstGeom prst="rect">
            <a:avLst/>
          </a:prstGeom>
          <a:noFill/>
          <a:ln>
            <a:noFill/>
          </a:ln>
          <a:effectLst>
            <a:outerShdw blurRad="635000" sx="101000" rotWithShape="0" algn="t" dir="5400000" dist="38100" sy="101000">
              <a:schemeClr val="lt1">
                <a:alpha val="49803"/>
              </a:schemeClr>
            </a:outerShdw>
          </a:effectLst>
        </p:spPr>
      </p:pic>
      <p:sp>
        <p:nvSpPr>
          <p:cNvPr id="322" name="Shape 322"/>
          <p:cNvSpPr txBox="1"/>
          <p:nvPr/>
        </p:nvSpPr>
        <p:spPr>
          <a:xfrm>
            <a:off x="3962400" y="2184400"/>
            <a:ext cx="1016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5400"/>
              <a:t> </a:t>
            </a: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31173" y="625050"/>
            <a:ext cx="63192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Machine Learning</a:t>
            </a:r>
            <a:r>
              <a:rPr lang="en-US" sz="3600"/>
              <a:t> </a:t>
            </a:r>
            <a:r>
              <a:rPr lang="en-US" sz="3600">
                <a:solidFill>
                  <a:srgbClr val="4A86E8"/>
                </a:solidFill>
              </a:rPr>
              <a:t>: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717775" y="1878499"/>
            <a:ext cx="5169000" cy="22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Supervised Learning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Classification problem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Hypothesis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Cost Function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Gradient Descent.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717779" y="780900"/>
            <a:ext cx="51690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Machine Learning </a:t>
            </a:r>
            <a:r>
              <a:rPr lang="en-US" sz="3600">
                <a:solidFill>
                  <a:srgbClr val="6AA84F"/>
                </a:solidFill>
              </a:rPr>
              <a:t>:</a:t>
            </a:r>
            <a:r>
              <a:rPr lang="en-US" sz="3600"/>
              <a:t> </a:t>
            </a:r>
            <a:r>
              <a:rPr lang="en-US" sz="3600">
                <a:solidFill>
                  <a:srgbClr val="4A86E8"/>
                </a:solidFill>
              </a:rPr>
              <a:t>Implementing 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597800" y="1775600"/>
            <a:ext cx="8178000" cy="10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Linear Regression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/>
              <a:t>h(x)=g(1+p</a:t>
            </a:r>
            <a:r>
              <a:rPr baseline="-25000" lang="en-US"/>
              <a:t>1</a:t>
            </a:r>
            <a:r>
              <a:rPr lang="en-US"/>
              <a:t>* θ</a:t>
            </a:r>
            <a:r>
              <a:rPr baseline="-25000" lang="en-US"/>
              <a:t>1</a:t>
            </a:r>
            <a:r>
              <a:rPr lang="en-US"/>
              <a:t>+p</a:t>
            </a:r>
            <a:r>
              <a:rPr baseline="-25000" lang="en-US"/>
              <a:t>2</a:t>
            </a:r>
            <a:r>
              <a:rPr lang="en-US"/>
              <a:t>*θ</a:t>
            </a:r>
            <a:r>
              <a:rPr baseline="-25000" lang="en-US"/>
              <a:t>2</a:t>
            </a:r>
            <a:r>
              <a:rPr lang="en-US"/>
              <a:t>+.....+p</a:t>
            </a:r>
            <a:r>
              <a:rPr baseline="-25000" lang="en-US"/>
              <a:t>784</a:t>
            </a:r>
            <a:r>
              <a:rPr lang="en-US"/>
              <a:t>*θ</a:t>
            </a:r>
            <a:r>
              <a:rPr baseline="-25000" lang="en-US"/>
              <a:t>784</a:t>
            </a:r>
            <a:r>
              <a:rPr lang="en-US"/>
              <a:t>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Neural Network </a:t>
            </a:r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	-When linear regression (Basic Neural Network) fails.</a:t>
            </a:r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4294967295" type="title"/>
          </p:nvPr>
        </p:nvSpPr>
        <p:spPr>
          <a:xfrm>
            <a:off x="598125" y="386450"/>
            <a:ext cx="5858700" cy="7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Neural Network</a:t>
            </a:r>
            <a:r>
              <a:rPr lang="en-US" sz="3600"/>
              <a:t> </a:t>
            </a:r>
            <a:r>
              <a:rPr lang="en-US" sz="4800">
                <a:solidFill>
                  <a:srgbClr val="4A86E8"/>
                </a:solidFill>
              </a:rPr>
              <a:t>:</a:t>
            </a:r>
          </a:p>
        </p:txBody>
      </p:sp>
      <p:sp>
        <p:nvSpPr>
          <p:cNvPr id="340" name="Shape 340"/>
          <p:cNvSpPr txBox="1"/>
          <p:nvPr>
            <p:ph idx="4294967295" type="body"/>
          </p:nvPr>
        </p:nvSpPr>
        <p:spPr>
          <a:xfrm>
            <a:off x="4135175" y="2985299"/>
            <a:ext cx="5647500" cy="16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a1=g(θ(11)*x1+θ(12)*x2+θ(13)*x3)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a2=g(θ(21)*x1+θ(22)*x2+θ(23)*x3)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a3=g(θ(31)*x1+θ(32)*x2+θ(33)*x3)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h(x)=g(θ(11)*a1+θ(12)*a2+θ(13)*a3)</a:t>
            </a:r>
          </a:p>
        </p:txBody>
      </p:sp>
      <p:sp>
        <p:nvSpPr>
          <p:cNvPr id="341" name="Shape 341"/>
          <p:cNvSpPr/>
          <p:nvPr/>
        </p:nvSpPr>
        <p:spPr>
          <a:xfrm>
            <a:off x="765375" y="1727725"/>
            <a:ext cx="6261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x1</a:t>
            </a:r>
          </a:p>
        </p:txBody>
      </p:sp>
      <p:sp>
        <p:nvSpPr>
          <p:cNvPr id="342" name="Shape 342"/>
          <p:cNvSpPr/>
          <p:nvPr/>
        </p:nvSpPr>
        <p:spPr>
          <a:xfrm>
            <a:off x="769350" y="2718150"/>
            <a:ext cx="626100" cy="54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x2</a:t>
            </a:r>
          </a:p>
        </p:txBody>
      </p:sp>
      <p:sp>
        <p:nvSpPr>
          <p:cNvPr id="343" name="Shape 343"/>
          <p:cNvSpPr/>
          <p:nvPr/>
        </p:nvSpPr>
        <p:spPr>
          <a:xfrm>
            <a:off x="791700" y="3745900"/>
            <a:ext cx="5814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x3</a:t>
            </a:r>
          </a:p>
        </p:txBody>
      </p:sp>
      <p:sp>
        <p:nvSpPr>
          <p:cNvPr id="344" name="Shape 344"/>
          <p:cNvSpPr/>
          <p:nvPr/>
        </p:nvSpPr>
        <p:spPr>
          <a:xfrm>
            <a:off x="2067225" y="1727725"/>
            <a:ext cx="6168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a1</a:t>
            </a:r>
          </a:p>
        </p:txBody>
      </p:sp>
      <p:sp>
        <p:nvSpPr>
          <p:cNvPr id="345" name="Shape 345"/>
          <p:cNvSpPr/>
          <p:nvPr/>
        </p:nvSpPr>
        <p:spPr>
          <a:xfrm>
            <a:off x="2037675" y="2637054"/>
            <a:ext cx="6759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a2</a:t>
            </a:r>
          </a:p>
        </p:txBody>
      </p:sp>
      <p:sp>
        <p:nvSpPr>
          <p:cNvPr id="346" name="Shape 346"/>
          <p:cNvSpPr/>
          <p:nvPr/>
        </p:nvSpPr>
        <p:spPr>
          <a:xfrm>
            <a:off x="2037675" y="3681700"/>
            <a:ext cx="675900" cy="7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a3</a:t>
            </a:r>
          </a:p>
        </p:txBody>
      </p:sp>
      <p:sp>
        <p:nvSpPr>
          <p:cNvPr id="347" name="Shape 347"/>
          <p:cNvSpPr/>
          <p:nvPr/>
        </p:nvSpPr>
        <p:spPr>
          <a:xfrm>
            <a:off x="3355807" y="2568050"/>
            <a:ext cx="707400" cy="72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h(x)</a:t>
            </a:r>
          </a:p>
        </p:txBody>
      </p:sp>
      <p:cxnSp>
        <p:nvCxnSpPr>
          <p:cNvPr id="348" name="Shape 348"/>
          <p:cNvCxnSpPr>
            <a:stCxn id="341" idx="6"/>
            <a:endCxn id="344" idx="2"/>
          </p:cNvCxnSpPr>
          <p:nvPr/>
        </p:nvCxnSpPr>
        <p:spPr>
          <a:xfrm>
            <a:off x="1391475" y="2021575"/>
            <a:ext cx="6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>
            <a:stCxn id="341" idx="5"/>
            <a:endCxn id="345" idx="2"/>
          </p:cNvCxnSpPr>
          <p:nvPr/>
        </p:nvCxnSpPr>
        <p:spPr>
          <a:xfrm>
            <a:off x="1299784" y="2229358"/>
            <a:ext cx="738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0" name="Shape 350"/>
          <p:cNvCxnSpPr>
            <a:stCxn id="341" idx="5"/>
            <a:endCxn id="346" idx="2"/>
          </p:cNvCxnSpPr>
          <p:nvPr/>
        </p:nvCxnSpPr>
        <p:spPr>
          <a:xfrm>
            <a:off x="1299784" y="2229358"/>
            <a:ext cx="738000" cy="1802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>
            <a:stCxn id="342" idx="7"/>
            <a:endCxn id="344" idx="3"/>
          </p:cNvCxnSpPr>
          <p:nvPr/>
        </p:nvCxnSpPr>
        <p:spPr>
          <a:xfrm flipH="1" rot="10800000">
            <a:off x="1303759" y="2229302"/>
            <a:ext cx="853800" cy="5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>
            <a:stCxn id="342" idx="6"/>
            <a:endCxn id="345" idx="2"/>
          </p:cNvCxnSpPr>
          <p:nvPr/>
        </p:nvCxnSpPr>
        <p:spPr>
          <a:xfrm flipH="1" rot="10800000">
            <a:off x="1395450" y="2931000"/>
            <a:ext cx="6423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>
            <a:stCxn id="342" idx="5"/>
            <a:endCxn id="346" idx="2"/>
          </p:cNvCxnSpPr>
          <p:nvPr/>
        </p:nvCxnSpPr>
        <p:spPr>
          <a:xfrm>
            <a:off x="1303759" y="3182397"/>
            <a:ext cx="733800" cy="8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>
            <a:stCxn id="343" idx="6"/>
            <a:endCxn id="344" idx="3"/>
          </p:cNvCxnSpPr>
          <p:nvPr/>
        </p:nvCxnSpPr>
        <p:spPr>
          <a:xfrm flipH="1" rot="10800000">
            <a:off x="1373100" y="2229250"/>
            <a:ext cx="784500" cy="18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>
            <a:stCxn id="343" idx="6"/>
            <a:endCxn id="346" idx="2"/>
          </p:cNvCxnSpPr>
          <p:nvPr/>
        </p:nvCxnSpPr>
        <p:spPr>
          <a:xfrm flipH="1" rot="10800000">
            <a:off x="1373100" y="4032550"/>
            <a:ext cx="664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>
            <a:stCxn id="343" idx="6"/>
            <a:endCxn id="345" idx="3"/>
          </p:cNvCxnSpPr>
          <p:nvPr/>
        </p:nvCxnSpPr>
        <p:spPr>
          <a:xfrm flipH="1" rot="10800000">
            <a:off x="1373100" y="3138550"/>
            <a:ext cx="763500" cy="9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7" name="Shape 357"/>
          <p:cNvCxnSpPr>
            <a:stCxn id="344" idx="6"/>
            <a:endCxn id="347" idx="1"/>
          </p:cNvCxnSpPr>
          <p:nvPr/>
        </p:nvCxnSpPr>
        <p:spPr>
          <a:xfrm>
            <a:off x="2684025" y="2021575"/>
            <a:ext cx="7755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>
            <a:stCxn id="345" idx="6"/>
            <a:endCxn id="347" idx="2"/>
          </p:cNvCxnSpPr>
          <p:nvPr/>
        </p:nvCxnSpPr>
        <p:spPr>
          <a:xfrm>
            <a:off x="2713575" y="2930904"/>
            <a:ext cx="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9" name="Shape 359"/>
          <p:cNvCxnSpPr>
            <a:stCxn id="346" idx="6"/>
            <a:endCxn id="347" idx="3"/>
          </p:cNvCxnSpPr>
          <p:nvPr/>
        </p:nvCxnSpPr>
        <p:spPr>
          <a:xfrm flipH="1" rot="10800000">
            <a:off x="2713575" y="3187600"/>
            <a:ext cx="745800" cy="8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0" name="Shape 360"/>
          <p:cNvCxnSpPr>
            <a:stCxn id="347" idx="6"/>
          </p:cNvCxnSpPr>
          <p:nvPr/>
        </p:nvCxnSpPr>
        <p:spPr>
          <a:xfrm flipH="1" rot="10800000">
            <a:off x="4063207" y="2921000"/>
            <a:ext cx="581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1" name="Shape 361"/>
          <p:cNvCxnSpPr>
            <a:endCxn id="341" idx="2"/>
          </p:cNvCxnSpPr>
          <p:nvPr/>
        </p:nvCxnSpPr>
        <p:spPr>
          <a:xfrm>
            <a:off x="148575" y="2021575"/>
            <a:ext cx="61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2" name="Shape 362"/>
          <p:cNvCxnSpPr>
            <a:endCxn id="342" idx="2"/>
          </p:cNvCxnSpPr>
          <p:nvPr/>
        </p:nvCxnSpPr>
        <p:spPr>
          <a:xfrm>
            <a:off x="152550" y="2985300"/>
            <a:ext cx="616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3" name="Shape 363"/>
          <p:cNvCxnSpPr>
            <a:endCxn id="343" idx="2"/>
          </p:cNvCxnSpPr>
          <p:nvPr/>
        </p:nvCxnSpPr>
        <p:spPr>
          <a:xfrm>
            <a:off x="243300" y="4039750"/>
            <a:ext cx="5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273280" y="1085700"/>
            <a:ext cx="678791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Module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717779" y="1513573"/>
            <a:ext cx="5169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383634" y="1805525"/>
            <a:ext cx="9005963" cy="3110401"/>
            <a:chOff x="2635" y="40225"/>
            <a:chExt cx="9005963" cy="3110401"/>
          </a:xfrm>
        </p:grpSpPr>
        <p:sp>
          <p:nvSpPr>
            <p:cNvPr id="371" name="Shape 371"/>
            <p:cNvSpPr/>
            <p:nvPr/>
          </p:nvSpPr>
          <p:spPr>
            <a:xfrm>
              <a:off x="2635" y="62472"/>
              <a:ext cx="2569367" cy="92921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2635" y="77847"/>
              <a:ext cx="25695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400">
                  <a:solidFill>
                    <a:schemeClr val="accent1"/>
                  </a:solidFill>
                  <a:latin typeface="PT Serif"/>
                  <a:ea typeface="PT Serif"/>
                  <a:cs typeface="PT Serif"/>
                  <a:sym typeface="PT Serif"/>
                </a:rPr>
                <a:t>Number Module</a:t>
              </a:r>
              <a:r>
                <a:rPr lang="en-US">
                  <a:solidFill>
                    <a:srgbClr val="007074"/>
                  </a:solidFill>
                </a:rPr>
                <a:t> 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2635" y="991683"/>
              <a:ext cx="2569367" cy="2158942"/>
            </a:xfrm>
            <a:prstGeom prst="rect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2635" y="991683"/>
              <a:ext cx="2569367" cy="215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Logistic Regression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Classification Problem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Sigmoid Function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2931715" y="62472"/>
              <a:ext cx="2569367" cy="929210"/>
            </a:xfrm>
            <a:prstGeom prst="rect">
              <a:avLst/>
            </a:prstGeom>
            <a:solidFill>
              <a:srgbClr val="3781BA">
                <a:alpha val="17647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2853827" y="40225"/>
              <a:ext cx="31266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400">
                  <a:solidFill>
                    <a:schemeClr val="accent1"/>
                  </a:solidFill>
                  <a:latin typeface="PT Serif"/>
                  <a:ea typeface="PT Serif"/>
                  <a:cs typeface="PT Serif"/>
                  <a:sym typeface="PT Serif"/>
                </a:rPr>
                <a:t>Character Module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2931715" y="991683"/>
              <a:ext cx="2569367" cy="2158942"/>
            </a:xfrm>
            <a:prstGeom prst="rect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2931715" y="991683"/>
              <a:ext cx="2569367" cy="215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Neural Networks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Input : Pixel intensities of 1D array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3 Layer Neural Network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5863430" y="77851"/>
              <a:ext cx="2569367" cy="929210"/>
            </a:xfrm>
            <a:prstGeom prst="rect">
              <a:avLst/>
            </a:prstGeom>
            <a:solidFill>
              <a:srgbClr val="3781BA">
                <a:alpha val="1686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5791398" y="77900"/>
              <a:ext cx="32172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400">
                  <a:solidFill>
                    <a:schemeClr val="accent1"/>
                  </a:solidFill>
                </a:rPr>
                <a:t>Special Character Module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5860794" y="991683"/>
              <a:ext cx="2569367" cy="2158942"/>
            </a:xfrm>
            <a:prstGeom prst="rect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5860794" y="991683"/>
              <a:ext cx="2569367" cy="215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Logistic regression 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Classification Problem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Sigmoid Function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1.jpeg" id="387" name="Shape 387"/>
          <p:cNvPicPr preferRelativeResize="0"/>
          <p:nvPr/>
        </p:nvPicPr>
        <p:blipFill rotWithShape="1">
          <a:blip r:embed="rId3">
            <a:alphaModFix/>
          </a:blip>
          <a:srcRect b="10793" l="9585" r="10733" t="0"/>
          <a:stretch/>
        </p:blipFill>
        <p:spPr>
          <a:xfrm>
            <a:off x="165150" y="177900"/>
            <a:ext cx="8813700" cy="165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2.jpeg" id="388" name="Shape 388"/>
          <p:cNvPicPr preferRelativeResize="0"/>
          <p:nvPr/>
        </p:nvPicPr>
        <p:blipFill rotWithShape="1">
          <a:blip r:embed="rId4">
            <a:alphaModFix/>
          </a:blip>
          <a:srcRect b="5740" l="8164" r="0" t="0"/>
          <a:stretch/>
        </p:blipFill>
        <p:spPr>
          <a:xfrm>
            <a:off x="165100" y="1778000"/>
            <a:ext cx="5858700" cy="318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d0" id="389" name="Shape 3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4249" y="1778000"/>
            <a:ext cx="3014699" cy="1869000"/>
          </a:xfrm>
          <a:prstGeom prst="rect">
            <a:avLst/>
          </a:prstGeom>
          <a:solidFill>
            <a:srgbClr val="688031"/>
          </a:solidFill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x="1304924" y="1828800"/>
            <a:ext cx="7318375" cy="245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The Data </a:t>
            </a:r>
            <a:b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Flow Diagram </a:t>
            </a:r>
            <a:r>
              <a:rPr b="1" i="0" lang="en-US" sz="5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[DFD]</a:t>
            </a:r>
            <a:b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</a:p>
        </p:txBody>
      </p:sp>
      <p:pic>
        <p:nvPicPr>
          <p:cNvPr descr="Diagram2.jpeg" id="391" name="Shape 391"/>
          <p:cNvPicPr preferRelativeResize="0"/>
          <p:nvPr/>
        </p:nvPicPr>
        <p:blipFill rotWithShape="1">
          <a:blip r:embed="rId6">
            <a:alphaModFix/>
          </a:blip>
          <a:srcRect b="9261" l="7458" r="0" t="-7997"/>
          <a:stretch/>
        </p:blipFill>
        <p:spPr>
          <a:xfrm>
            <a:off x="5964225" y="3403700"/>
            <a:ext cx="3014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838200" y="1905000"/>
            <a:ext cx="1727199" cy="7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397" name="Shape 397"/>
          <p:cNvSpPr/>
          <p:nvPr/>
        </p:nvSpPr>
        <p:spPr>
          <a:xfrm>
            <a:off x="5791200" y="1206500"/>
            <a:ext cx="2666999" cy="2501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Intelligent Character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Reader (ICR)</a:t>
            </a:r>
          </a:p>
        </p:txBody>
      </p:sp>
      <p:sp>
        <p:nvSpPr>
          <p:cNvPr id="398" name="Shape 398"/>
          <p:cNvSpPr/>
          <p:nvPr/>
        </p:nvSpPr>
        <p:spPr>
          <a:xfrm>
            <a:off x="2540000" y="1460500"/>
            <a:ext cx="3441700" cy="876300"/>
          </a:xfrm>
          <a:prstGeom prst="arc">
            <a:avLst>
              <a:gd fmla="val 10865471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 rot="10800000">
            <a:off x="2527299" y="2120899"/>
            <a:ext cx="3441700" cy="876300"/>
          </a:xfrm>
          <a:prstGeom prst="arc">
            <a:avLst>
              <a:gd fmla="val 11208906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5842976" y="1753576"/>
            <a:ext cx="172671" cy="170412"/>
          </a:xfrm>
          <a:custGeom>
            <a:pathLst>
              <a:path extrusionOk="0" h="120000" w="120000">
                <a:moveTo>
                  <a:pt x="0" y="80487"/>
                </a:moveTo>
                <a:cubicBezTo>
                  <a:pt x="12899" y="84844"/>
                  <a:pt x="89456" y="120000"/>
                  <a:pt x="105912" y="89430"/>
                </a:cubicBezTo>
                <a:cubicBezTo>
                  <a:pt x="120000" y="63260"/>
                  <a:pt x="105912" y="29809"/>
                  <a:pt x="105912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2483338" y="2570028"/>
            <a:ext cx="152399" cy="13702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333" y="94048"/>
                  <a:pt x="3226" y="67255"/>
                  <a:pt x="10000" y="42145"/>
                </a:cubicBezTo>
                <a:cubicBezTo>
                  <a:pt x="13453" y="29342"/>
                  <a:pt x="18404" y="12296"/>
                  <a:pt x="30000" y="8779"/>
                </a:cubicBezTo>
                <a:cubicBezTo>
                  <a:pt x="58943" y="0"/>
                  <a:pt x="90000" y="8779"/>
                  <a:pt x="120000" y="8779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3053775" y="998800"/>
            <a:ext cx="27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</a:t>
            </a:r>
            <a:r>
              <a:rPr lang="en-US" sz="2400">
                <a:solidFill>
                  <a:schemeClr val="lt1"/>
                </a:solidFill>
              </a:rPr>
              <a:t>(i/p eg.     )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2692400" y="3048000"/>
            <a:ext cx="40893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Text Document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          (o/p eg. 1)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2349500" y="4305300"/>
            <a:ext cx="5029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AutoNum type="alphaLcParenBoth"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0  (Context Diagram)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0" y="1082012"/>
            <a:ext cx="2952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404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ctrTitle"/>
          </p:nvPr>
        </p:nvSpPr>
        <p:spPr>
          <a:xfrm>
            <a:off x="319198" y="0"/>
            <a:ext cx="65937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r>
              <a:rPr b="1" i="0" lang="en-US" sz="5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1504545" y="1705030"/>
            <a:ext cx="6593700" cy="1472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Dipayan Deb      (13000113032)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Drona Banerjee (13000113033)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Karan Jaiswal     (13000113039)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Payal Kumari     (13000113060)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0" i="0" sz="20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1354100" y="3983701"/>
            <a:ext cx="65937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Under the guidance of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rPr>
              <a:t>:</a:t>
            </a: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Prof. Poulami Dutta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444250" y="1586650"/>
            <a:ext cx="1870800" cy="1698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</a:p>
        </p:txBody>
      </p:sp>
      <p:sp>
        <p:nvSpPr>
          <p:cNvPr id="411" name="Shape 411"/>
          <p:cNvSpPr/>
          <p:nvPr/>
        </p:nvSpPr>
        <p:spPr>
          <a:xfrm>
            <a:off x="3699450" y="1599100"/>
            <a:ext cx="1685100" cy="1698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12" name="Shape 412"/>
          <p:cNvSpPr/>
          <p:nvPr/>
        </p:nvSpPr>
        <p:spPr>
          <a:xfrm>
            <a:off x="7066425" y="1586650"/>
            <a:ext cx="1745700" cy="1698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 Module</a:t>
            </a:r>
          </a:p>
        </p:txBody>
      </p:sp>
      <p:cxnSp>
        <p:nvCxnSpPr>
          <p:cNvPr id="413" name="Shape 413"/>
          <p:cNvCxnSpPr>
            <a:endCxn id="410" idx="0"/>
          </p:cNvCxnSpPr>
          <p:nvPr/>
        </p:nvCxnSpPr>
        <p:spPr>
          <a:xfrm flipH="1">
            <a:off x="1379650" y="533050"/>
            <a:ext cx="10500" cy="1053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4" name="Shape 414"/>
          <p:cNvCxnSpPr>
            <a:stCxn id="410" idx="6"/>
            <a:endCxn id="411" idx="2"/>
          </p:cNvCxnSpPr>
          <p:nvPr/>
        </p:nvCxnSpPr>
        <p:spPr>
          <a:xfrm>
            <a:off x="2315050" y="2436100"/>
            <a:ext cx="1384500" cy="1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5" name="Shape 415"/>
          <p:cNvCxnSpPr>
            <a:stCxn id="411" idx="6"/>
            <a:endCxn id="412" idx="2"/>
          </p:cNvCxnSpPr>
          <p:nvPr/>
        </p:nvCxnSpPr>
        <p:spPr>
          <a:xfrm flipH="1" rot="10800000">
            <a:off x="5384550" y="2436250"/>
            <a:ext cx="1681800" cy="12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6" name="Shape 416"/>
          <p:cNvCxnSpPr>
            <a:stCxn id="412" idx="4"/>
          </p:cNvCxnSpPr>
          <p:nvPr/>
        </p:nvCxnSpPr>
        <p:spPr>
          <a:xfrm>
            <a:off x="7939275" y="3285550"/>
            <a:ext cx="11700" cy="1019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17" name="Shape 417"/>
          <p:cNvSpPr/>
          <p:nvPr/>
        </p:nvSpPr>
        <p:spPr>
          <a:xfrm>
            <a:off x="3546125" y="43978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(b)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1 </a:t>
            </a:r>
          </a:p>
        </p:txBody>
      </p:sp>
      <p:sp>
        <p:nvSpPr>
          <p:cNvPr id="418" name="Shape 418"/>
          <p:cNvSpPr txBox="1"/>
          <p:nvPr/>
        </p:nvSpPr>
        <p:spPr>
          <a:xfrm rot="5400000">
            <a:off x="736184" y="1340750"/>
            <a:ext cx="1511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419" name="Shape 419"/>
          <p:cNvSpPr/>
          <p:nvPr/>
        </p:nvSpPr>
        <p:spPr>
          <a:xfrm>
            <a:off x="2315056" y="1727156"/>
            <a:ext cx="1428599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420" name="Shape 420"/>
          <p:cNvSpPr/>
          <p:nvPr/>
        </p:nvSpPr>
        <p:spPr>
          <a:xfrm>
            <a:off x="5382582" y="1757894"/>
            <a:ext cx="191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(Processed Image)</a:t>
            </a:r>
          </a:p>
        </p:txBody>
      </p:sp>
      <p:sp>
        <p:nvSpPr>
          <p:cNvPr id="421" name="Shape 421"/>
          <p:cNvSpPr/>
          <p:nvPr/>
        </p:nvSpPr>
        <p:spPr>
          <a:xfrm rot="5400000">
            <a:off x="7627425" y="3683481"/>
            <a:ext cx="1509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Text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489049" y="1759799"/>
            <a:ext cx="1560300" cy="1335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lines</a:t>
            </a:r>
          </a:p>
        </p:txBody>
      </p:sp>
      <p:sp>
        <p:nvSpPr>
          <p:cNvPr id="427" name="Shape 427"/>
          <p:cNvSpPr/>
          <p:nvPr/>
        </p:nvSpPr>
        <p:spPr>
          <a:xfrm>
            <a:off x="3861150" y="1729500"/>
            <a:ext cx="1560300" cy="1396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</a:p>
        </p:txBody>
      </p:sp>
      <p:sp>
        <p:nvSpPr>
          <p:cNvPr id="428" name="Shape 428"/>
          <p:cNvSpPr/>
          <p:nvPr/>
        </p:nvSpPr>
        <p:spPr>
          <a:xfrm>
            <a:off x="7005125" y="1744650"/>
            <a:ext cx="1560300" cy="1396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letters</a:t>
            </a:r>
          </a:p>
        </p:txBody>
      </p:sp>
      <p:cxnSp>
        <p:nvCxnSpPr>
          <p:cNvPr id="429" name="Shape 429"/>
          <p:cNvCxnSpPr>
            <a:endCxn id="426" idx="0"/>
          </p:cNvCxnSpPr>
          <p:nvPr/>
        </p:nvCxnSpPr>
        <p:spPr>
          <a:xfrm flipH="1">
            <a:off x="1269199" y="731699"/>
            <a:ext cx="27000" cy="1028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30" name="Shape 430"/>
          <p:cNvCxnSpPr>
            <a:stCxn id="426" idx="6"/>
            <a:endCxn id="427" idx="2"/>
          </p:cNvCxnSpPr>
          <p:nvPr/>
        </p:nvCxnSpPr>
        <p:spPr>
          <a:xfrm>
            <a:off x="2049349" y="2427749"/>
            <a:ext cx="181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31" name="Shape 431"/>
          <p:cNvCxnSpPr>
            <a:stCxn id="427" idx="6"/>
            <a:endCxn id="428" idx="2"/>
          </p:cNvCxnSpPr>
          <p:nvPr/>
        </p:nvCxnSpPr>
        <p:spPr>
          <a:xfrm>
            <a:off x="5421450" y="2427750"/>
            <a:ext cx="1583700" cy="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32" name="Shape 432"/>
          <p:cNvCxnSpPr>
            <a:stCxn id="428" idx="4"/>
          </p:cNvCxnSpPr>
          <p:nvPr/>
        </p:nvCxnSpPr>
        <p:spPr>
          <a:xfrm>
            <a:off x="7785275" y="3141150"/>
            <a:ext cx="9300" cy="94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33" name="Shape 433"/>
          <p:cNvSpPr/>
          <p:nvPr/>
        </p:nvSpPr>
        <p:spPr>
          <a:xfrm rot="5400000">
            <a:off x="1238181" y="1091860"/>
            <a:ext cx="68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434" name="Shape 434"/>
          <p:cNvSpPr/>
          <p:nvPr/>
        </p:nvSpPr>
        <p:spPr>
          <a:xfrm rot="5400000">
            <a:off x="6999123" y="3881848"/>
            <a:ext cx="209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(letters) </a:t>
            </a:r>
          </a:p>
        </p:txBody>
      </p:sp>
      <p:sp>
        <p:nvSpPr>
          <p:cNvPr id="435" name="Shape 435"/>
          <p:cNvSpPr/>
          <p:nvPr/>
        </p:nvSpPr>
        <p:spPr>
          <a:xfrm>
            <a:off x="5468619" y="1801101"/>
            <a:ext cx="1904999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(words)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2012374" y="1801099"/>
            <a:ext cx="190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(lines) </a:t>
            </a:r>
          </a:p>
        </p:txBody>
      </p:sp>
      <p:sp>
        <p:nvSpPr>
          <p:cNvPr id="437" name="Shape 437"/>
          <p:cNvSpPr/>
          <p:nvPr/>
        </p:nvSpPr>
        <p:spPr>
          <a:xfrm>
            <a:off x="3641552" y="4354800"/>
            <a:ext cx="1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(c)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439875" y="1712474"/>
            <a:ext cx="1443300" cy="1275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Removal</a:t>
            </a:r>
          </a:p>
        </p:txBody>
      </p:sp>
      <p:sp>
        <p:nvSpPr>
          <p:cNvPr id="443" name="Shape 443"/>
          <p:cNvSpPr/>
          <p:nvPr/>
        </p:nvSpPr>
        <p:spPr>
          <a:xfrm>
            <a:off x="7054274" y="1712474"/>
            <a:ext cx="1333500" cy="1275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Creation</a:t>
            </a:r>
          </a:p>
        </p:txBody>
      </p:sp>
      <p:sp>
        <p:nvSpPr>
          <p:cNvPr id="444" name="Shape 444"/>
          <p:cNvSpPr/>
          <p:nvPr/>
        </p:nvSpPr>
        <p:spPr>
          <a:xfrm>
            <a:off x="3783999" y="1747424"/>
            <a:ext cx="1443300" cy="12051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Grayscale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Creation</a:t>
            </a:r>
          </a:p>
        </p:txBody>
      </p:sp>
      <p:cxnSp>
        <p:nvCxnSpPr>
          <p:cNvPr id="445" name="Shape 445"/>
          <p:cNvCxnSpPr>
            <a:stCxn id="442" idx="6"/>
            <a:endCxn id="444" idx="2"/>
          </p:cNvCxnSpPr>
          <p:nvPr/>
        </p:nvCxnSpPr>
        <p:spPr>
          <a:xfrm>
            <a:off x="1883175" y="2349974"/>
            <a:ext cx="1900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6" name="Shape 446"/>
          <p:cNvCxnSpPr>
            <a:stCxn id="444" idx="6"/>
            <a:endCxn id="443" idx="2"/>
          </p:cNvCxnSpPr>
          <p:nvPr/>
        </p:nvCxnSpPr>
        <p:spPr>
          <a:xfrm>
            <a:off x="5227299" y="2349974"/>
            <a:ext cx="1826999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7" name="Shape 447"/>
          <p:cNvCxnSpPr>
            <a:endCxn id="442" idx="0"/>
          </p:cNvCxnSpPr>
          <p:nvPr/>
        </p:nvCxnSpPr>
        <p:spPr>
          <a:xfrm flipH="1">
            <a:off x="1161525" y="441674"/>
            <a:ext cx="13200" cy="1270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48" name="Shape 448"/>
          <p:cNvSpPr/>
          <p:nvPr/>
        </p:nvSpPr>
        <p:spPr>
          <a:xfrm>
            <a:off x="1355107" y="267689"/>
            <a:ext cx="2271319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(letters) </a:t>
            </a:r>
          </a:p>
        </p:txBody>
      </p:sp>
      <p:sp>
        <p:nvSpPr>
          <p:cNvPr id="449" name="Shape 449"/>
          <p:cNvSpPr/>
          <p:nvPr/>
        </p:nvSpPr>
        <p:spPr>
          <a:xfrm>
            <a:off x="2122700" y="1630462"/>
            <a:ext cx="117692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free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(image)</a:t>
            </a:r>
          </a:p>
        </p:txBody>
      </p:sp>
      <p:sp>
        <p:nvSpPr>
          <p:cNvPr id="450" name="Shape 450"/>
          <p:cNvSpPr/>
          <p:nvPr/>
        </p:nvSpPr>
        <p:spPr>
          <a:xfrm>
            <a:off x="5380761" y="1630442"/>
            <a:ext cx="152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2D arrays of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grayscale</a:t>
            </a:r>
          </a:p>
        </p:txBody>
      </p:sp>
      <p:sp>
        <p:nvSpPr>
          <p:cNvPr id="451" name="Shape 451"/>
          <p:cNvSpPr/>
          <p:nvPr/>
        </p:nvSpPr>
        <p:spPr>
          <a:xfrm>
            <a:off x="7703613" y="3048090"/>
            <a:ext cx="1631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(Processed Images)</a:t>
            </a:r>
          </a:p>
        </p:txBody>
      </p:sp>
      <p:sp>
        <p:nvSpPr>
          <p:cNvPr id="452" name="Shape 452"/>
          <p:cNvSpPr/>
          <p:nvPr/>
        </p:nvSpPr>
        <p:spPr>
          <a:xfrm>
            <a:off x="3402752" y="4406725"/>
            <a:ext cx="19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(c)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2 </a:t>
            </a:r>
          </a:p>
        </p:txBody>
      </p:sp>
      <p:cxnSp>
        <p:nvCxnSpPr>
          <p:cNvPr id="453" name="Shape 453"/>
          <p:cNvCxnSpPr>
            <a:stCxn id="443" idx="4"/>
          </p:cNvCxnSpPr>
          <p:nvPr/>
        </p:nvCxnSpPr>
        <p:spPr>
          <a:xfrm flipH="1">
            <a:off x="7703624" y="2987474"/>
            <a:ext cx="17400" cy="119759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3584864" y="301336"/>
            <a:ext cx="1391062" cy="125334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sp>
        <p:nvSpPr>
          <p:cNvPr id="459" name="Shape 459"/>
          <p:cNvSpPr/>
          <p:nvPr/>
        </p:nvSpPr>
        <p:spPr>
          <a:xfrm>
            <a:off x="3551216" y="1702624"/>
            <a:ext cx="1436421" cy="125878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sp>
        <p:nvSpPr>
          <p:cNvPr id="460" name="Shape 460"/>
          <p:cNvSpPr/>
          <p:nvPr/>
        </p:nvSpPr>
        <p:spPr>
          <a:xfrm>
            <a:off x="3606469" y="3103416"/>
            <a:ext cx="1433120" cy="130232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cxnSp>
        <p:nvCxnSpPr>
          <p:cNvPr id="461" name="Shape 461"/>
          <p:cNvCxnSpPr>
            <a:endCxn id="458" idx="6"/>
          </p:cNvCxnSpPr>
          <p:nvPr/>
        </p:nvCxnSpPr>
        <p:spPr>
          <a:xfrm rot="10800000">
            <a:off x="4975927" y="928007"/>
            <a:ext cx="1580700" cy="141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2" name="Shape 462"/>
          <p:cNvCxnSpPr>
            <a:endCxn id="459" idx="6"/>
          </p:cNvCxnSpPr>
          <p:nvPr/>
        </p:nvCxnSpPr>
        <p:spPr>
          <a:xfrm rot="10800000">
            <a:off x="4987637" y="2332017"/>
            <a:ext cx="2805600" cy="16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3" name="Shape 463"/>
          <p:cNvCxnSpPr>
            <a:endCxn id="460" idx="6"/>
          </p:cNvCxnSpPr>
          <p:nvPr/>
        </p:nvCxnSpPr>
        <p:spPr>
          <a:xfrm flipH="1">
            <a:off x="5039589" y="2296280"/>
            <a:ext cx="1517100" cy="1458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4" name="Shape 464"/>
          <p:cNvCxnSpPr>
            <a:stCxn id="458" idx="2"/>
          </p:cNvCxnSpPr>
          <p:nvPr/>
        </p:nvCxnSpPr>
        <p:spPr>
          <a:xfrm flipH="1">
            <a:off x="2088464" y="928007"/>
            <a:ext cx="1496400" cy="142019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5" name="Shape 465"/>
          <p:cNvCxnSpPr>
            <a:stCxn id="459" idx="2"/>
          </p:cNvCxnSpPr>
          <p:nvPr/>
        </p:nvCxnSpPr>
        <p:spPr>
          <a:xfrm flipH="1">
            <a:off x="883316" y="2332017"/>
            <a:ext cx="2667900" cy="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6" name="Shape 466"/>
          <p:cNvCxnSpPr>
            <a:stCxn id="460" idx="2"/>
          </p:cNvCxnSpPr>
          <p:nvPr/>
        </p:nvCxnSpPr>
        <p:spPr>
          <a:xfrm rot="10800000">
            <a:off x="2092069" y="2311880"/>
            <a:ext cx="1514400" cy="14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67" name="Shape 467"/>
          <p:cNvSpPr/>
          <p:nvPr/>
        </p:nvSpPr>
        <p:spPr>
          <a:xfrm>
            <a:off x="6677586" y="1519821"/>
            <a:ext cx="213390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(Processed images)</a:t>
            </a:r>
          </a:p>
        </p:txBody>
      </p:sp>
      <p:sp>
        <p:nvSpPr>
          <p:cNvPr id="468" name="Shape 468"/>
          <p:cNvSpPr/>
          <p:nvPr/>
        </p:nvSpPr>
        <p:spPr>
          <a:xfrm>
            <a:off x="731181" y="1550058"/>
            <a:ext cx="159638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Text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</a:p>
        </p:txBody>
      </p:sp>
      <p:sp>
        <p:nvSpPr>
          <p:cNvPr id="469" name="Shape 469"/>
          <p:cNvSpPr/>
          <p:nvPr/>
        </p:nvSpPr>
        <p:spPr>
          <a:xfrm>
            <a:off x="3222277" y="4614550"/>
            <a:ext cx="19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(c)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872850" y="1612900"/>
            <a:ext cx="1727100" cy="7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Dataset</a:t>
            </a:r>
          </a:p>
        </p:txBody>
      </p:sp>
      <p:sp>
        <p:nvSpPr>
          <p:cNvPr id="475" name="Shape 475"/>
          <p:cNvSpPr/>
          <p:nvPr/>
        </p:nvSpPr>
        <p:spPr>
          <a:xfrm>
            <a:off x="5877800" y="1267475"/>
            <a:ext cx="2667000" cy="2502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Training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Script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2620825" y="860700"/>
            <a:ext cx="40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Data Image + Label Image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816900" y="3360975"/>
            <a:ext cx="10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Rules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786650" y="4365925"/>
            <a:ext cx="61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AutoNum type="alphaLcParenBoth"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0  </a:t>
            </a:r>
            <a:r>
              <a:rPr b="1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(Context Diagram for</a:t>
            </a:r>
            <a:r>
              <a:rPr b="1" lang="en-US" sz="1800">
                <a:solidFill>
                  <a:schemeClr val="accent3"/>
                </a:solidFill>
              </a:rPr>
              <a:t> Training Script </a:t>
            </a:r>
            <a:r>
              <a:rPr b="1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479" name="Shape 479"/>
          <p:cNvSpPr/>
          <p:nvPr/>
        </p:nvSpPr>
        <p:spPr>
          <a:xfrm>
            <a:off x="872850" y="2583875"/>
            <a:ext cx="1727100" cy="7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  Theta File</a:t>
            </a:r>
          </a:p>
        </p:txBody>
      </p:sp>
      <p:sp>
        <p:nvSpPr>
          <p:cNvPr id="480" name="Shape 480"/>
          <p:cNvSpPr/>
          <p:nvPr/>
        </p:nvSpPr>
        <p:spPr>
          <a:xfrm>
            <a:off x="2620825" y="1514628"/>
            <a:ext cx="3437650" cy="451000"/>
          </a:xfrm>
          <a:custGeom>
            <a:pathLst>
              <a:path extrusionOk="0" h="18040" w="137506">
                <a:moveTo>
                  <a:pt x="0" y="16654"/>
                </a:moveTo>
                <a:cubicBezTo>
                  <a:pt x="9986" y="13883"/>
                  <a:pt x="37003" y="-202"/>
                  <a:pt x="59921" y="29"/>
                </a:cubicBezTo>
                <a:cubicBezTo>
                  <a:pt x="82838" y="260"/>
                  <a:pt x="124575" y="15038"/>
                  <a:pt x="137506" y="180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1" name="Shape 481"/>
          <p:cNvSpPr/>
          <p:nvPr/>
        </p:nvSpPr>
        <p:spPr>
          <a:xfrm rot="10800000">
            <a:off x="2599950" y="2909965"/>
            <a:ext cx="3437650" cy="451000"/>
          </a:xfrm>
          <a:custGeom>
            <a:pathLst>
              <a:path extrusionOk="0" h="18040" w="137506">
                <a:moveTo>
                  <a:pt x="0" y="16654"/>
                </a:moveTo>
                <a:cubicBezTo>
                  <a:pt x="9986" y="13883"/>
                  <a:pt x="37003" y="-202"/>
                  <a:pt x="59921" y="29"/>
                </a:cubicBezTo>
                <a:cubicBezTo>
                  <a:pt x="82838" y="260"/>
                  <a:pt x="124575" y="15038"/>
                  <a:pt x="137506" y="180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2" name="Shape 482"/>
          <p:cNvSpPr/>
          <p:nvPr/>
        </p:nvSpPr>
        <p:spPr>
          <a:xfrm>
            <a:off x="5893950" y="1861700"/>
            <a:ext cx="111800" cy="155875"/>
          </a:xfrm>
          <a:custGeom>
            <a:pathLst>
              <a:path extrusionOk="0" h="6235" w="4472">
                <a:moveTo>
                  <a:pt x="0" y="6235"/>
                </a:moveTo>
                <a:cubicBezTo>
                  <a:pt x="2497" y="6235"/>
                  <a:pt x="5272" y="2234"/>
                  <a:pt x="415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3" name="Shape 483"/>
          <p:cNvSpPr/>
          <p:nvPr/>
        </p:nvSpPr>
        <p:spPr>
          <a:xfrm>
            <a:off x="5919925" y="1887675"/>
            <a:ext cx="114775" cy="130750"/>
          </a:xfrm>
          <a:custGeom>
            <a:pathLst>
              <a:path extrusionOk="0" h="5230" w="4591">
                <a:moveTo>
                  <a:pt x="0" y="5196"/>
                </a:moveTo>
                <a:cubicBezTo>
                  <a:pt x="1570" y="5196"/>
                  <a:pt x="4121" y="5333"/>
                  <a:pt x="4503" y="3810"/>
                </a:cubicBezTo>
                <a:cubicBezTo>
                  <a:pt x="4854" y="2406"/>
                  <a:pt x="3071" y="1293"/>
                  <a:pt x="2425" y="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4" name="Shape 484"/>
          <p:cNvSpPr/>
          <p:nvPr/>
        </p:nvSpPr>
        <p:spPr>
          <a:xfrm>
            <a:off x="2603500" y="2831525"/>
            <a:ext cx="155875" cy="69275"/>
          </a:xfrm>
          <a:custGeom>
            <a:pathLst>
              <a:path extrusionOk="0" h="2771" w="6235">
                <a:moveTo>
                  <a:pt x="0" y="2771"/>
                </a:moveTo>
                <a:cubicBezTo>
                  <a:pt x="1607" y="1162"/>
                  <a:pt x="3960" y="0"/>
                  <a:pt x="62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5" name="Shape 485"/>
          <p:cNvSpPr/>
          <p:nvPr/>
        </p:nvSpPr>
        <p:spPr>
          <a:xfrm>
            <a:off x="2594850" y="2831525"/>
            <a:ext cx="112550" cy="86600"/>
          </a:xfrm>
          <a:custGeom>
            <a:pathLst>
              <a:path extrusionOk="0" h="3464" w="4502">
                <a:moveTo>
                  <a:pt x="0" y="3464"/>
                </a:moveTo>
                <a:cubicBezTo>
                  <a:pt x="1211" y="2008"/>
                  <a:pt x="2808" y="846"/>
                  <a:pt x="4502" y="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6" name="Shape 486"/>
          <p:cNvSpPr/>
          <p:nvPr/>
        </p:nvSpPr>
        <p:spPr>
          <a:xfrm>
            <a:off x="2603500" y="2900800"/>
            <a:ext cx="51950" cy="121225"/>
          </a:xfrm>
          <a:custGeom>
            <a:pathLst>
              <a:path extrusionOk="0" h="4849" w="2078">
                <a:moveTo>
                  <a:pt x="0" y="0"/>
                </a:moveTo>
                <a:cubicBezTo>
                  <a:pt x="0" y="1758"/>
                  <a:pt x="834" y="3605"/>
                  <a:pt x="2078" y="4849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2984480" y="460362"/>
            <a:ext cx="6787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lang="en-US" sz="4800">
                <a:solidFill>
                  <a:schemeClr val="accent1"/>
                </a:solidFill>
              </a:rPr>
              <a:t>   Analysis</a:t>
            </a: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717779" y="1513573"/>
            <a:ext cx="5169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-69275" y="1636574"/>
            <a:ext cx="6891930" cy="3379543"/>
            <a:chOff x="-82984" y="28792"/>
            <a:chExt cx="8515915" cy="3121691"/>
          </a:xfrm>
        </p:grpSpPr>
        <p:sp>
          <p:nvSpPr>
            <p:cNvPr id="494" name="Shape 494"/>
            <p:cNvSpPr/>
            <p:nvPr/>
          </p:nvSpPr>
          <p:spPr>
            <a:xfrm>
              <a:off x="2635" y="62472"/>
              <a:ext cx="2569500" cy="9291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-82984" y="28792"/>
              <a:ext cx="26550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Strength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2635" y="991683"/>
              <a:ext cx="2569500" cy="21588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 txBox="1"/>
            <p:nvPr/>
          </p:nvSpPr>
          <p:spPr>
            <a:xfrm>
              <a:off x="2635" y="991683"/>
              <a:ext cx="25695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Offline Functioning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Automation Using AI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Omni-font Featurization</a:t>
              </a:r>
            </a:p>
            <a:p>
              <a:pPr indent="0" lvl="0" marL="457200" marR="0" rtl="0" algn="l">
                <a:lnSpc>
                  <a:spcPct val="100000"/>
                </a:lnSpc>
                <a:spcBef>
                  <a:spcPts val="27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931715" y="62472"/>
              <a:ext cx="2569500" cy="929100"/>
            </a:xfrm>
            <a:prstGeom prst="rect">
              <a:avLst/>
            </a:prstGeom>
            <a:solidFill>
              <a:srgbClr val="3781BA">
                <a:alpha val="176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 txBox="1"/>
            <p:nvPr/>
          </p:nvSpPr>
          <p:spPr>
            <a:xfrm>
              <a:off x="2931715" y="62472"/>
              <a:ext cx="25695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Weakness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1715" y="991683"/>
              <a:ext cx="2569500" cy="21588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 txBox="1"/>
            <p:nvPr/>
          </p:nvSpPr>
          <p:spPr>
            <a:xfrm>
              <a:off x="2931715" y="991683"/>
              <a:ext cx="25695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High Hardware Requirements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Difference In Calligraphy  (Style &amp; Direction)</a:t>
              </a:r>
            </a:p>
            <a:p>
              <a:pPr indent="0" lvl="0" marL="457200" marR="0" rtl="0" algn="l">
                <a:lnSpc>
                  <a:spcPct val="100000"/>
                </a:lnSpc>
                <a:spcBef>
                  <a:spcPts val="27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63430" y="77851"/>
              <a:ext cx="2569499" cy="929100"/>
            </a:xfrm>
            <a:prstGeom prst="rect">
              <a:avLst/>
            </a:prstGeom>
            <a:solidFill>
              <a:srgbClr val="3781BA">
                <a:alpha val="168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5860805" y="77851"/>
              <a:ext cx="2569499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Opportunities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5860794" y="991683"/>
              <a:ext cx="2569499" cy="21588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 txBox="1"/>
            <p:nvPr/>
          </p:nvSpPr>
          <p:spPr>
            <a:xfrm>
              <a:off x="5860779" y="991683"/>
              <a:ext cx="25695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Expanding Digitization Market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Modular Extension Of Other Languages</a:t>
              </a:r>
            </a:p>
          </p:txBody>
        </p:sp>
      </p:grp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13831" l="17554" r="14009" t="18265"/>
          <a:stretch/>
        </p:blipFill>
        <p:spPr>
          <a:xfrm>
            <a:off x="1763600" y="104675"/>
            <a:ext cx="1420050" cy="140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Shape 507"/>
          <p:cNvGrpSpPr/>
          <p:nvPr/>
        </p:nvGrpSpPr>
        <p:grpSpPr>
          <a:xfrm>
            <a:off x="7036500" y="1679862"/>
            <a:ext cx="2107498" cy="3336251"/>
            <a:chOff x="2644" y="-180869"/>
            <a:chExt cx="2572002" cy="3331254"/>
          </a:xfrm>
        </p:grpSpPr>
        <p:sp>
          <p:nvSpPr>
            <p:cNvPr id="508" name="Shape 508"/>
            <p:cNvSpPr/>
            <p:nvPr/>
          </p:nvSpPr>
          <p:spPr>
            <a:xfrm>
              <a:off x="2644" y="-180869"/>
              <a:ext cx="2569500" cy="1172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64091" y="-137659"/>
              <a:ext cx="24516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Threats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2644" y="822076"/>
              <a:ext cx="2569500" cy="23283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 txBox="1"/>
            <p:nvPr/>
          </p:nvSpPr>
          <p:spPr>
            <a:xfrm>
              <a:off x="5146" y="822085"/>
              <a:ext cx="2569500" cy="23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Absence Of Preset Database  For Training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No Benchmark Set For Unconfigured Languages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7125" y="1276300"/>
            <a:ext cx="33624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TESSERACT  OCR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1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Not an application, an engine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 3</a:t>
            </a:r>
            <a:r>
              <a:rPr b="1" baseline="30000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rd</a:t>
            </a: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party software required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Does not focus on being user-friendly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7" name="Shape 517"/>
          <p:cNvSpPr txBox="1"/>
          <p:nvPr>
            <p:ph type="title"/>
          </p:nvPr>
        </p:nvSpPr>
        <p:spPr>
          <a:xfrm>
            <a:off x="474618" y="29153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lang="en-US" sz="4800"/>
              <a:t>Related Study</a:t>
            </a:r>
            <a:r>
              <a:rPr lang="en-US" sz="4000"/>
              <a:t> </a:t>
            </a:r>
            <a:r>
              <a:rPr lang="en-US" sz="4000">
                <a:solidFill>
                  <a:srgbClr val="4A86E8"/>
                </a:solidFill>
              </a:rPr>
              <a:t>:</a:t>
            </a:r>
            <a:r>
              <a:rPr b="1" i="0" lang="en-US" sz="40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518" name="Shape 518"/>
          <p:cNvSpPr txBox="1"/>
          <p:nvPr>
            <p:ph idx="2" type="body"/>
          </p:nvPr>
        </p:nvSpPr>
        <p:spPr>
          <a:xfrm>
            <a:off x="4612400" y="1334325"/>
            <a:ext cx="31995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CUNEIFORM  OCR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1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Does not recognise handwritten 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Does not recognise decorative fonts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Accuracy drops when source image quality is low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471035" y="461585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398475" y="1513575"/>
            <a:ext cx="84222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Use of Neural Networks give high accuracy  rate.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Human intervention needed in OCRs can be eliminated in ICRs.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Eg. Letter sorting machines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Useful for automated form processing.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Can be helpful for people with eye problems to read.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653143" y="838957"/>
            <a:ext cx="830217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Future Scope of</a:t>
            </a:r>
            <a:b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improvement </a:t>
            </a: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446825" y="1696200"/>
            <a:ext cx="67980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Intelligent Word Readers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can be built that process one word at a time.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Interpreting the sentence on basis of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prior knowledge and understanding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can be implemented.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Using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Natural Language Processing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Artificial Intelligence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and incredibly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advanced machine learning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Modules of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any other language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can be added.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717779" y="70470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References :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717779" y="1963848"/>
            <a:ext cx="61764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https://www.coursera.org/learn/machine-learning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https://en.wikipedia.org/wiki/Machine_learning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http://ieeexplore.ieee.org/document/1688109/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PT Serif"/>
              <a:ea typeface="PT Serif"/>
              <a:cs typeface="PT Serif"/>
              <a:sym typeface="PT Serif"/>
              <a:hlinkClick r:id="rId6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892166" y="2417861"/>
            <a:ext cx="2840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</p:txBody>
      </p:sp>
      <p:sp>
        <p:nvSpPr>
          <p:cNvPr id="214" name="Shape 214"/>
          <p:cNvSpPr/>
          <p:nvPr/>
        </p:nvSpPr>
        <p:spPr>
          <a:xfrm>
            <a:off x="2912868" y="372985"/>
            <a:ext cx="325441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b="1" i="0" lang="en-US" sz="5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31423" y="1391209"/>
            <a:ext cx="32760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Introduction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Problem </a:t>
            </a: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Definition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Uses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Related Study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Project Plan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Requirement Analysis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Segmentation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Image Processing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Machine learning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1966295" y="480739"/>
            <a:ext cx="754420" cy="708771"/>
            <a:chOff x="3955900" y="2984500"/>
            <a:chExt cx="414000" cy="422525"/>
          </a:xfrm>
        </p:grpSpPr>
        <p:sp>
          <p:nvSpPr>
            <p:cNvPr id="217" name="Shape 217"/>
            <p:cNvSpPr/>
            <p:nvPr/>
          </p:nvSpPr>
          <p:spPr>
            <a:xfrm>
              <a:off x="3955900" y="2984500"/>
              <a:ext cx="315700" cy="315674"/>
            </a:xfrm>
            <a:custGeom>
              <a:pathLst>
                <a:path extrusionOk="0" h="120000" w="12000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120000" w="12000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120000" w="12000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4759212" y="1391208"/>
            <a:ext cx="45720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Machine Learning Implementing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Neural Networks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Neural Network Module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Data Flow Diagram for ICR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Data Flow Diagram for Training Set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SWOT Analysis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Conclusion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Further scope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References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4294967295" type="ctrTitle"/>
          </p:nvPr>
        </p:nvSpPr>
        <p:spPr>
          <a:xfrm>
            <a:off x="188231" y="2102235"/>
            <a:ext cx="7852683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96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ctrTitle"/>
          </p:nvPr>
        </p:nvSpPr>
        <p:spPr>
          <a:xfrm>
            <a:off x="562125" y="1991847"/>
            <a:ext cx="55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226" name="Shape 226"/>
          <p:cNvSpPr txBox="1"/>
          <p:nvPr>
            <p:ph idx="1" type="subTitle"/>
          </p:nvPr>
        </p:nvSpPr>
        <p:spPr>
          <a:xfrm>
            <a:off x="653899" y="3561050"/>
            <a:ext cx="8097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b="1" lang="en-US">
                <a:solidFill>
                  <a:srgbClr val="92D050"/>
                </a:solidFill>
              </a:rPr>
              <a:t>  conversion of hand-written or printed text to a digital format.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b="1" lang="en-US">
                <a:solidFill>
                  <a:srgbClr val="92D050"/>
                </a:solidFill>
              </a:rPr>
              <a:t>  edit and search the words in the scanned documents like  PDF files.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PT Serif"/>
              <a:buNone/>
            </a:pPr>
            <a:r>
              <a:t/>
            </a:r>
            <a:endParaRPr b="1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613229" y="346008"/>
            <a:ext cx="5514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Problem  </a:t>
            </a:r>
            <a:r>
              <a:rPr lang="en-US" sz="400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613225" y="2034475"/>
            <a:ext cx="694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lang="en-US" sz="2000">
                <a:solidFill>
                  <a:srgbClr val="D5E5F2"/>
                </a:solidFill>
              </a:rPr>
              <a:t>Humans identify real life objects easily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lang="en-US" sz="2000">
                <a:solidFill>
                  <a:srgbClr val="D5E5F2"/>
                </a:solidFill>
              </a:rPr>
              <a:t>Tough for computers to match human accuracy level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lang="en-US" sz="2000">
                <a:solidFill>
                  <a:srgbClr val="D5E5F2"/>
                </a:solidFill>
              </a:rPr>
              <a:t>Train neural network to infer rules for recognition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PT Serif"/>
              <a:buNone/>
            </a:pPr>
            <a:r>
              <a:t/>
            </a:r>
            <a:endParaRPr b="0" i="0" sz="1800" u="none" cap="none" strike="noStrike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42676" y="156167"/>
            <a:ext cx="2896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Montserrat"/>
              <a:buNone/>
            </a:pPr>
            <a:r>
              <a:rPr b="0" i="0" lang="en-US" sz="4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0" i="0" lang="en-US" sz="4800" u="none" cap="none" strike="noStrike">
                <a:solidFill>
                  <a:srgbClr val="D5E5F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en-US" sz="4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38" name="Shape 238"/>
          <p:cNvSpPr/>
          <p:nvPr/>
        </p:nvSpPr>
        <p:spPr>
          <a:xfrm>
            <a:off x="600950" y="1104425"/>
            <a:ext cx="68436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Used as a form of data entry from printed documents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       Eg: Passport documents, Bank  statements, invoices, etc.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Vehicle license plate identification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Can be used to read foreign printed languages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Can be used to arrange letters in post offices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Helps in digitizing printed document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   Benefits:    S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earch 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erif"/>
              <a:buNone/>
            </a:pPr>
            <a:r>
              <a:rPr lang="en-US"/>
              <a:t>                          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Compact storage 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erif"/>
              <a:buNone/>
            </a:pPr>
            <a:r>
              <a:rPr lang="en-US"/>
              <a:t>                          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Text M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ining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erif"/>
              <a:buNone/>
            </a:pPr>
            <a:r>
              <a:rPr lang="en-US"/>
              <a:t>                           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Machine translation</a:t>
            </a: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PT Serif"/>
                <a:ea typeface="PT Serif"/>
                <a:cs typeface="PT Serif"/>
                <a:sym typeface="PT Serif"/>
              </a:rPr>
              <a:t>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690250" y="500200"/>
            <a:ext cx="59172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Project Planning </a:t>
            </a:r>
            <a:r>
              <a:rPr lang="en-US" sz="48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21625" y="1696200"/>
            <a:ext cx="6175500" cy="34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life cycle model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-US"/>
              <a:t>-Iterative waterfall.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2.     Cost analysis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85125" y="228100"/>
            <a:ext cx="8690100" cy="775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Iterative Waterfall Model :</a:t>
            </a:r>
          </a:p>
        </p:txBody>
      </p:sp>
      <p:sp>
        <p:nvSpPr>
          <p:cNvPr id="250" name="Shape 250"/>
          <p:cNvSpPr/>
          <p:nvPr/>
        </p:nvSpPr>
        <p:spPr>
          <a:xfrm>
            <a:off x="1003625" y="1836000"/>
            <a:ext cx="1220400" cy="4905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Feasibilty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Study</a:t>
            </a:r>
          </a:p>
        </p:txBody>
      </p:sp>
      <p:sp>
        <p:nvSpPr>
          <p:cNvPr id="251" name="Shape 251"/>
          <p:cNvSpPr/>
          <p:nvPr/>
        </p:nvSpPr>
        <p:spPr>
          <a:xfrm>
            <a:off x="2707050" y="2326500"/>
            <a:ext cx="1220400" cy="4905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Requirement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Analysis</a:t>
            </a:r>
          </a:p>
        </p:txBody>
      </p:sp>
      <p:sp>
        <p:nvSpPr>
          <p:cNvPr id="252" name="Shape 252"/>
          <p:cNvSpPr/>
          <p:nvPr/>
        </p:nvSpPr>
        <p:spPr>
          <a:xfrm>
            <a:off x="7345600" y="3824975"/>
            <a:ext cx="1220400" cy="4905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Maintenance</a:t>
            </a:r>
          </a:p>
        </p:txBody>
      </p:sp>
      <p:sp>
        <p:nvSpPr>
          <p:cNvPr id="253" name="Shape 253"/>
          <p:cNvSpPr/>
          <p:nvPr/>
        </p:nvSpPr>
        <p:spPr>
          <a:xfrm>
            <a:off x="4282300" y="2843975"/>
            <a:ext cx="1220400" cy="4905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Design</a:t>
            </a:r>
          </a:p>
        </p:txBody>
      </p:sp>
      <p:sp>
        <p:nvSpPr>
          <p:cNvPr id="254" name="Shape 254"/>
          <p:cNvSpPr/>
          <p:nvPr/>
        </p:nvSpPr>
        <p:spPr>
          <a:xfrm>
            <a:off x="5764500" y="3334475"/>
            <a:ext cx="1220400" cy="4905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Coding &amp;   Testing</a:t>
            </a:r>
          </a:p>
        </p:txBody>
      </p:sp>
      <p:cxnSp>
        <p:nvCxnSpPr>
          <p:cNvPr id="255" name="Shape 255"/>
          <p:cNvCxnSpPr>
            <a:stCxn id="250" idx="3"/>
            <a:endCxn id="251" idx="0"/>
          </p:cNvCxnSpPr>
          <p:nvPr/>
        </p:nvCxnSpPr>
        <p:spPr>
          <a:xfrm>
            <a:off x="2224025" y="2081250"/>
            <a:ext cx="1093200" cy="245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6984900" y="3579650"/>
            <a:ext cx="1093200" cy="245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>
            <a:stCxn id="253" idx="3"/>
          </p:cNvCxnSpPr>
          <p:nvPr/>
        </p:nvCxnSpPr>
        <p:spPr>
          <a:xfrm>
            <a:off x="5502700" y="3089225"/>
            <a:ext cx="1921800" cy="24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" name="Shape 258"/>
          <p:cNvCxnSpPr/>
          <p:nvPr/>
        </p:nvCxnSpPr>
        <p:spPr>
          <a:xfrm>
            <a:off x="3927450" y="2598575"/>
            <a:ext cx="1093200" cy="245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>
            <a:endCxn id="251" idx="0"/>
          </p:cNvCxnSpPr>
          <p:nvPr/>
        </p:nvCxnSpPr>
        <p:spPr>
          <a:xfrm flipH="1">
            <a:off x="3317250" y="2121300"/>
            <a:ext cx="12900" cy="20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0" name="Shape 260"/>
          <p:cNvCxnSpPr/>
          <p:nvPr/>
        </p:nvCxnSpPr>
        <p:spPr>
          <a:xfrm flipH="1">
            <a:off x="5020750" y="2623075"/>
            <a:ext cx="8700" cy="22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1" name="Shape 261"/>
          <p:cNvCxnSpPr/>
          <p:nvPr/>
        </p:nvCxnSpPr>
        <p:spPr>
          <a:xfrm>
            <a:off x="3330150" y="4310950"/>
            <a:ext cx="4015500" cy="1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" name="Shape 262"/>
          <p:cNvCxnSpPr>
            <a:endCxn id="254" idx="2"/>
          </p:cNvCxnSpPr>
          <p:nvPr/>
        </p:nvCxnSpPr>
        <p:spPr>
          <a:xfrm rot="10800000">
            <a:off x="6374700" y="3824975"/>
            <a:ext cx="12000" cy="49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" name="Shape 263"/>
          <p:cNvCxnSpPr>
            <a:endCxn id="253" idx="2"/>
          </p:cNvCxnSpPr>
          <p:nvPr/>
        </p:nvCxnSpPr>
        <p:spPr>
          <a:xfrm rot="10800000">
            <a:off x="4892500" y="3334475"/>
            <a:ext cx="0" cy="97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" name="Shape 264"/>
          <p:cNvCxnSpPr>
            <a:endCxn id="251" idx="2"/>
          </p:cNvCxnSpPr>
          <p:nvPr/>
        </p:nvCxnSpPr>
        <p:spPr>
          <a:xfrm rot="10800000">
            <a:off x="3317250" y="2817000"/>
            <a:ext cx="1500" cy="14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/>
          <p:nvPr/>
        </p:nvCxnSpPr>
        <p:spPr>
          <a:xfrm flipH="1">
            <a:off x="8078100" y="3591950"/>
            <a:ext cx="8700" cy="22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6" name="Shape 266"/>
          <p:cNvCxnSpPr/>
          <p:nvPr/>
        </p:nvCxnSpPr>
        <p:spPr>
          <a:xfrm flipH="1">
            <a:off x="6466250" y="3101525"/>
            <a:ext cx="8700" cy="22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701225" y="1048900"/>
            <a:ext cx="58335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Requirement analysis </a:t>
            </a:r>
            <a:r>
              <a:rPr lang="en-US" sz="48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701225" y="1816325"/>
            <a:ext cx="6517500" cy="34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Functional requirements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Non Functional Requirements 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Accuracy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Data Set for efficient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