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Montserrat"/>
      <p:regular r:id="rId34"/>
      <p:bold r:id="rId35"/>
    </p:embeddedFont>
    <p:embeddedFont>
      <p:font typeface="PT Serif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bold.fntdata"/><Relationship Id="rId12" Type="http://schemas.openxmlformats.org/officeDocument/2006/relationships/slide" Target="slides/slide8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1.xml"/><Relationship Id="rId37" Type="http://schemas.openxmlformats.org/officeDocument/2006/relationships/font" Target="fonts/PTSerif-bold.fntdata"/><Relationship Id="rId14" Type="http://schemas.openxmlformats.org/officeDocument/2006/relationships/slide" Target="slides/slide10.xml"/><Relationship Id="rId36" Type="http://schemas.openxmlformats.org/officeDocument/2006/relationships/font" Target="fonts/PTSerif-regular.fntdata"/><Relationship Id="rId17" Type="http://schemas.openxmlformats.org/officeDocument/2006/relationships/slide" Target="slides/slide13.xml"/><Relationship Id="rId39" Type="http://schemas.openxmlformats.org/officeDocument/2006/relationships/font" Target="fonts/PTSerif-boldItalic.fntdata"/><Relationship Id="rId16" Type="http://schemas.openxmlformats.org/officeDocument/2006/relationships/slide" Target="slides/slide12.xml"/><Relationship Id="rId38" Type="http://schemas.openxmlformats.org/officeDocument/2006/relationships/font" Target="fonts/PTSerif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life cycle talk about the basic reasons for choosing the life cycle model(Pictured shared in whatsapp grp)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In shedule talk about the start and top days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In cost analysis talk about the basic setup cost(as written by drone in PRD)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and then tell that it is a open source project , therefore infrastructure cost is only required.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Tell the names of our fucntional modules i.e the image input , image segmentation etc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Tell that will be discussed in detail later.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Explain the need for the data set.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8142710" y="3918330"/>
            <a:ext cx="943913" cy="133739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1" name="Shape 21"/>
          <p:cNvSpPr/>
          <p:nvPr/>
        </p:nvSpPr>
        <p:spPr>
          <a:xfrm>
            <a:off x="8246778" y="1061813"/>
            <a:ext cx="565395" cy="7946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2" name="Shape 22"/>
          <p:cNvSpPr/>
          <p:nvPr/>
        </p:nvSpPr>
        <p:spPr>
          <a:xfrm>
            <a:off x="7302236" y="4554391"/>
            <a:ext cx="623238" cy="66856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" name="Shape 23"/>
          <p:cNvSpPr/>
          <p:nvPr/>
        </p:nvSpPr>
        <p:spPr>
          <a:xfrm>
            <a:off x="8812175" y="313543"/>
            <a:ext cx="505296" cy="6494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4" name="Shape 24"/>
          <p:cNvSpPr/>
          <p:nvPr/>
        </p:nvSpPr>
        <p:spPr>
          <a:xfrm>
            <a:off x="7486177" y="4101248"/>
            <a:ext cx="218856" cy="33853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5" name="Shape 25"/>
          <p:cNvSpPr/>
          <p:nvPr/>
        </p:nvSpPr>
        <p:spPr>
          <a:xfrm>
            <a:off x="6980299" y="-88161"/>
            <a:ext cx="707298" cy="10564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6" name="Shape 26"/>
          <p:cNvSpPr/>
          <p:nvPr/>
        </p:nvSpPr>
        <p:spPr>
          <a:xfrm>
            <a:off x="8353586" y="325840"/>
            <a:ext cx="315619" cy="43634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7" name="Shape 27"/>
          <p:cNvSpPr/>
          <p:nvPr/>
        </p:nvSpPr>
        <p:spPr>
          <a:xfrm>
            <a:off x="7687614" y="916470"/>
            <a:ext cx="245358" cy="4531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8" name="Shape 28"/>
          <p:cNvSpPr/>
          <p:nvPr/>
        </p:nvSpPr>
        <p:spPr>
          <a:xfrm>
            <a:off x="8637153" y="2924174"/>
            <a:ext cx="816946" cy="11061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9" name="Shape 29"/>
          <p:cNvSpPr/>
          <p:nvPr/>
        </p:nvSpPr>
        <p:spPr>
          <a:xfrm rot="-5400000">
            <a:off x="6839999" y="4568068"/>
            <a:ext cx="416999" cy="328498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 rot="5400000">
            <a:off x="6496124" y="-12473"/>
            <a:ext cx="589800" cy="407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8208235" y="3375180"/>
            <a:ext cx="218853" cy="3098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2" name="Shape 32"/>
          <p:cNvSpPr/>
          <p:nvPr/>
        </p:nvSpPr>
        <p:spPr>
          <a:xfrm>
            <a:off x="8013853" y="659316"/>
            <a:ext cx="258849" cy="3089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3" name="Shape 33"/>
          <p:cNvSpPr/>
          <p:nvPr/>
        </p:nvSpPr>
        <p:spPr>
          <a:xfrm>
            <a:off x="7828438" y="4163755"/>
            <a:ext cx="206505" cy="21354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4" name="Shape 34"/>
          <p:cNvSpPr/>
          <p:nvPr/>
        </p:nvSpPr>
        <p:spPr>
          <a:xfrm>
            <a:off x="8003439" y="1292795"/>
            <a:ext cx="172863" cy="2111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5" name="Shape 35"/>
          <p:cNvSpPr/>
          <p:nvPr/>
        </p:nvSpPr>
        <p:spPr>
          <a:xfrm>
            <a:off x="7939495" y="-95340"/>
            <a:ext cx="476420" cy="6611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6" name="Shape 36"/>
          <p:cNvSpPr/>
          <p:nvPr/>
        </p:nvSpPr>
        <p:spPr>
          <a:xfrm>
            <a:off x="7709339" y="156126"/>
            <a:ext cx="64052" cy="1582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7" name="Shape 37"/>
          <p:cNvSpPr/>
          <p:nvPr/>
        </p:nvSpPr>
        <p:spPr>
          <a:xfrm>
            <a:off x="9017900" y="4284542"/>
            <a:ext cx="121390" cy="166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8" name="Shape 38"/>
          <p:cNvSpPr/>
          <p:nvPr/>
        </p:nvSpPr>
        <p:spPr>
          <a:xfrm>
            <a:off x="8736528" y="68642"/>
            <a:ext cx="172850" cy="2515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39" name="Shape 39"/>
          <p:cNvSpPr/>
          <p:nvPr/>
        </p:nvSpPr>
        <p:spPr>
          <a:xfrm>
            <a:off x="9053840" y="1122373"/>
            <a:ext cx="172851" cy="22214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0" name="Shape 40"/>
          <p:cNvSpPr txBox="1"/>
          <p:nvPr>
            <p:ph type="ctrTitle"/>
          </p:nvPr>
        </p:nvSpPr>
        <p:spPr>
          <a:xfrm>
            <a:off x="1661700" y="1991825"/>
            <a:ext cx="5820598" cy="1159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Montserrat"/>
              <a:buNone/>
              <a:defRPr b="1" i="0" sz="4800" u="none" cap="none" strike="noStrik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algn="ctr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48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algn="ctr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48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algn="ctr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48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algn="ctr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48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algn="ctr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48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algn="ctr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48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algn="ctr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48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algn="ctr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48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240788" y="-249877"/>
            <a:ext cx="1325149" cy="18389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2" name="Shape 42"/>
          <p:cNvSpPr/>
          <p:nvPr/>
        </p:nvSpPr>
        <p:spPr>
          <a:xfrm>
            <a:off x="1462667" y="359547"/>
            <a:ext cx="684177" cy="8358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3" name="Shape 43"/>
          <p:cNvSpPr/>
          <p:nvPr/>
        </p:nvSpPr>
        <p:spPr>
          <a:xfrm>
            <a:off x="-145671" y="1499254"/>
            <a:ext cx="545849" cy="81531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4" name="Shape 44"/>
          <p:cNvSpPr/>
          <p:nvPr/>
        </p:nvSpPr>
        <p:spPr>
          <a:xfrm>
            <a:off x="468639" y="3330898"/>
            <a:ext cx="596300" cy="7118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5" name="Shape 45"/>
          <p:cNvSpPr/>
          <p:nvPr/>
        </p:nvSpPr>
        <p:spPr>
          <a:xfrm>
            <a:off x="2715923" y="4728432"/>
            <a:ext cx="422821" cy="54341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6" name="Shape 46"/>
          <p:cNvSpPr/>
          <p:nvPr/>
        </p:nvSpPr>
        <p:spPr>
          <a:xfrm>
            <a:off x="857003" y="4218044"/>
            <a:ext cx="948321" cy="10172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7" name="Shape 47"/>
          <p:cNvSpPr/>
          <p:nvPr/>
        </p:nvSpPr>
        <p:spPr>
          <a:xfrm>
            <a:off x="6477123" y="659322"/>
            <a:ext cx="375993" cy="4184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8" name="Shape 48"/>
          <p:cNvSpPr/>
          <p:nvPr/>
        </p:nvSpPr>
        <p:spPr>
          <a:xfrm>
            <a:off x="2001207" y="4048123"/>
            <a:ext cx="340184" cy="496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49" name="Shape 49"/>
          <p:cNvSpPr/>
          <p:nvPr/>
        </p:nvSpPr>
        <p:spPr>
          <a:xfrm>
            <a:off x="-202823" y="3641301"/>
            <a:ext cx="863937" cy="119894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0" name="Shape 50"/>
          <p:cNvSpPr/>
          <p:nvPr/>
        </p:nvSpPr>
        <p:spPr>
          <a:xfrm rot="-5400000">
            <a:off x="1953572" y="-64892"/>
            <a:ext cx="756298" cy="595798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/>
          <p:nvPr/>
        </p:nvSpPr>
        <p:spPr>
          <a:xfrm rot="5400000">
            <a:off x="2309285" y="4286695"/>
            <a:ext cx="746699" cy="515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909495" y="3809335"/>
            <a:ext cx="234869" cy="3321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3" name="Shape 53"/>
          <p:cNvSpPr/>
          <p:nvPr/>
        </p:nvSpPr>
        <p:spPr>
          <a:xfrm>
            <a:off x="180514" y="977225"/>
            <a:ext cx="178751" cy="33010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4" name="Shape 54"/>
          <p:cNvSpPr/>
          <p:nvPr/>
        </p:nvSpPr>
        <p:spPr>
          <a:xfrm>
            <a:off x="2001207" y="4738569"/>
            <a:ext cx="172435" cy="24505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5" name="Shape 55"/>
          <p:cNvSpPr/>
          <p:nvPr/>
        </p:nvSpPr>
        <p:spPr>
          <a:xfrm>
            <a:off x="3322800" y="4742226"/>
            <a:ext cx="163348" cy="2377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6" name="Shape 56"/>
          <p:cNvSpPr/>
          <p:nvPr/>
        </p:nvSpPr>
        <p:spPr>
          <a:xfrm>
            <a:off x="2629622" y="359545"/>
            <a:ext cx="461788" cy="63919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7" name="Shape 57"/>
          <p:cNvSpPr/>
          <p:nvPr/>
        </p:nvSpPr>
        <p:spPr>
          <a:xfrm>
            <a:off x="65334" y="101129"/>
            <a:ext cx="123827" cy="17531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8" name="Shape 58"/>
          <p:cNvSpPr/>
          <p:nvPr/>
        </p:nvSpPr>
        <p:spPr>
          <a:xfrm>
            <a:off x="575656" y="4769891"/>
            <a:ext cx="128736" cy="1823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59" name="Shape 59"/>
          <p:cNvSpPr/>
          <p:nvPr/>
        </p:nvSpPr>
        <p:spPr>
          <a:xfrm>
            <a:off x="735783" y="1757711"/>
            <a:ext cx="212660" cy="27330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0" name="Shape 60"/>
          <p:cNvSpPr/>
          <p:nvPr/>
        </p:nvSpPr>
        <p:spPr>
          <a:xfrm>
            <a:off x="1617562" y="68451"/>
            <a:ext cx="187262" cy="2406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7123399" y="2945300"/>
            <a:ext cx="1604423" cy="22732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63" name="Shape 63"/>
          <p:cNvSpPr/>
          <p:nvPr/>
        </p:nvSpPr>
        <p:spPr>
          <a:xfrm>
            <a:off x="8411549" y="1666550"/>
            <a:ext cx="774324" cy="10882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64" name="Shape 64"/>
          <p:cNvSpPr/>
          <p:nvPr/>
        </p:nvSpPr>
        <p:spPr>
          <a:xfrm>
            <a:off x="6567122" y="2997748"/>
            <a:ext cx="844060" cy="9054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65" name="Shape 65"/>
          <p:cNvSpPr/>
          <p:nvPr/>
        </p:nvSpPr>
        <p:spPr>
          <a:xfrm>
            <a:off x="7702425" y="944674"/>
            <a:ext cx="692016" cy="8893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66" name="Shape 66"/>
          <p:cNvSpPr/>
          <p:nvPr/>
        </p:nvSpPr>
        <p:spPr>
          <a:xfrm>
            <a:off x="8482540" y="3571675"/>
            <a:ext cx="432248" cy="668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67" name="Shape 67"/>
          <p:cNvSpPr/>
          <p:nvPr/>
        </p:nvSpPr>
        <p:spPr>
          <a:xfrm>
            <a:off x="7956575" y="-147125"/>
            <a:ext cx="968663" cy="14468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68" name="Shape 68"/>
          <p:cNvSpPr/>
          <p:nvPr/>
        </p:nvSpPr>
        <p:spPr>
          <a:xfrm>
            <a:off x="7524777" y="-48672"/>
            <a:ext cx="432249" cy="5975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69" name="Shape 69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70" name="Shape 70"/>
          <p:cNvSpPr/>
          <p:nvPr/>
        </p:nvSpPr>
        <p:spPr>
          <a:xfrm>
            <a:off x="7524775" y="1712999"/>
            <a:ext cx="1106398" cy="1498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71" name="Shape 71"/>
          <p:cNvSpPr/>
          <p:nvPr/>
        </p:nvSpPr>
        <p:spPr>
          <a:xfrm rot="-5400000">
            <a:off x="7167501" y="893428"/>
            <a:ext cx="564599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 rot="5400000">
            <a:off x="8455975" y="4580950"/>
            <a:ext cx="485399" cy="33479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7301600" y="2427891"/>
            <a:ext cx="296396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74" name="Shape 74"/>
          <p:cNvSpPr/>
          <p:nvPr/>
        </p:nvSpPr>
        <p:spPr>
          <a:xfrm>
            <a:off x="8668228" y="988754"/>
            <a:ext cx="354501" cy="4231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75" name="Shape 75"/>
          <p:cNvSpPr/>
          <p:nvPr/>
        </p:nvSpPr>
        <p:spPr>
          <a:xfrm>
            <a:off x="8763900" y="3127991"/>
            <a:ext cx="279674" cy="2892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76" name="Shape 76"/>
          <p:cNvSpPr/>
          <p:nvPr/>
        </p:nvSpPr>
        <p:spPr>
          <a:xfrm>
            <a:off x="7233389" y="1950960"/>
            <a:ext cx="236739" cy="289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77" name="Shape 77"/>
          <p:cNvSpPr/>
          <p:nvPr/>
        </p:nvSpPr>
        <p:spPr>
          <a:xfrm>
            <a:off x="6811904" y="-87454"/>
            <a:ext cx="652468" cy="905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78" name="Shape 78"/>
          <p:cNvSpPr/>
          <p:nvPr/>
        </p:nvSpPr>
        <p:spPr>
          <a:xfrm>
            <a:off x="7662625" y="662322"/>
            <a:ext cx="87721" cy="2166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79" name="Shape 79"/>
          <p:cNvSpPr/>
          <p:nvPr/>
        </p:nvSpPr>
        <p:spPr>
          <a:xfrm>
            <a:off x="6992802" y="3859301"/>
            <a:ext cx="164398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80" name="Shape 80"/>
          <p:cNvSpPr/>
          <p:nvPr/>
        </p:nvSpPr>
        <p:spPr>
          <a:xfrm>
            <a:off x="6897399" y="729425"/>
            <a:ext cx="236724" cy="3445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81" name="Shape 81"/>
          <p:cNvSpPr/>
          <p:nvPr/>
        </p:nvSpPr>
        <p:spPr>
          <a:xfrm>
            <a:off x="8925942" y="4066262"/>
            <a:ext cx="236724" cy="3042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solidFill>
          <a:srgbClr val="007074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685800" y="2726350"/>
            <a:ext cx="5514598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Montserrat"/>
              <a:buNone/>
              <a:defRPr b="1" i="0" sz="3600" u="none" cap="none" strike="noStrik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3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3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3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3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3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3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3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buClr>
                <a:srgbClr val="EFEFEF"/>
              </a:buClr>
              <a:buFont typeface="Montserrat"/>
              <a:buNone/>
              <a:defRPr b="1" sz="36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685800" y="3983053"/>
            <a:ext cx="5514598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PT Serif"/>
              <a:buNone/>
              <a:defRPr b="0" i="0" sz="1800" u="none" cap="none" strike="noStrike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85" name="Shape 85"/>
          <p:cNvSpPr/>
          <p:nvPr/>
        </p:nvSpPr>
        <p:spPr>
          <a:xfrm>
            <a:off x="7123399" y="2945300"/>
            <a:ext cx="1604423" cy="22732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86" name="Shape 86"/>
          <p:cNvSpPr/>
          <p:nvPr/>
        </p:nvSpPr>
        <p:spPr>
          <a:xfrm>
            <a:off x="8411549" y="1666550"/>
            <a:ext cx="774324" cy="10882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87" name="Shape 87"/>
          <p:cNvSpPr/>
          <p:nvPr/>
        </p:nvSpPr>
        <p:spPr>
          <a:xfrm>
            <a:off x="6567122" y="2997748"/>
            <a:ext cx="844060" cy="9054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88" name="Shape 88"/>
          <p:cNvSpPr/>
          <p:nvPr/>
        </p:nvSpPr>
        <p:spPr>
          <a:xfrm>
            <a:off x="7702425" y="944674"/>
            <a:ext cx="692016" cy="8893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89" name="Shape 89"/>
          <p:cNvSpPr/>
          <p:nvPr/>
        </p:nvSpPr>
        <p:spPr>
          <a:xfrm>
            <a:off x="8482540" y="3571675"/>
            <a:ext cx="432248" cy="668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90" name="Shape 90"/>
          <p:cNvSpPr/>
          <p:nvPr/>
        </p:nvSpPr>
        <p:spPr>
          <a:xfrm>
            <a:off x="7956575" y="-147125"/>
            <a:ext cx="968663" cy="14468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91" name="Shape 91"/>
          <p:cNvSpPr/>
          <p:nvPr/>
        </p:nvSpPr>
        <p:spPr>
          <a:xfrm>
            <a:off x="7524777" y="-48672"/>
            <a:ext cx="432249" cy="5975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92" name="Shape 92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93" name="Shape 93"/>
          <p:cNvSpPr/>
          <p:nvPr/>
        </p:nvSpPr>
        <p:spPr>
          <a:xfrm>
            <a:off x="7524775" y="1712999"/>
            <a:ext cx="1106398" cy="1498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94" name="Shape 94"/>
          <p:cNvSpPr/>
          <p:nvPr/>
        </p:nvSpPr>
        <p:spPr>
          <a:xfrm rot="-5400000">
            <a:off x="7167501" y="893428"/>
            <a:ext cx="564599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 rot="5400000">
            <a:off x="8455975" y="4580950"/>
            <a:ext cx="485399" cy="33479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7301600" y="2427891"/>
            <a:ext cx="296396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97" name="Shape 97"/>
          <p:cNvSpPr/>
          <p:nvPr/>
        </p:nvSpPr>
        <p:spPr>
          <a:xfrm>
            <a:off x="8668228" y="988754"/>
            <a:ext cx="354501" cy="4231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98" name="Shape 98"/>
          <p:cNvSpPr/>
          <p:nvPr/>
        </p:nvSpPr>
        <p:spPr>
          <a:xfrm>
            <a:off x="8763900" y="3127991"/>
            <a:ext cx="279674" cy="2892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99" name="Shape 99"/>
          <p:cNvSpPr/>
          <p:nvPr/>
        </p:nvSpPr>
        <p:spPr>
          <a:xfrm>
            <a:off x="7233389" y="1950960"/>
            <a:ext cx="236739" cy="289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00" name="Shape 100"/>
          <p:cNvSpPr/>
          <p:nvPr/>
        </p:nvSpPr>
        <p:spPr>
          <a:xfrm>
            <a:off x="6811904" y="-87454"/>
            <a:ext cx="652468" cy="905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01" name="Shape 101"/>
          <p:cNvSpPr/>
          <p:nvPr/>
        </p:nvSpPr>
        <p:spPr>
          <a:xfrm>
            <a:off x="7662625" y="662322"/>
            <a:ext cx="87721" cy="2166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02" name="Shape 102"/>
          <p:cNvSpPr/>
          <p:nvPr/>
        </p:nvSpPr>
        <p:spPr>
          <a:xfrm>
            <a:off x="6992802" y="3859301"/>
            <a:ext cx="164398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03" name="Shape 103"/>
          <p:cNvSpPr/>
          <p:nvPr/>
        </p:nvSpPr>
        <p:spPr>
          <a:xfrm>
            <a:off x="6897399" y="729425"/>
            <a:ext cx="236724" cy="3445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04" name="Shape 104"/>
          <p:cNvSpPr/>
          <p:nvPr/>
        </p:nvSpPr>
        <p:spPr>
          <a:xfrm>
            <a:off x="8925942" y="4066262"/>
            <a:ext cx="236724" cy="3042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7123399" y="2945300"/>
            <a:ext cx="1604423" cy="22732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08" name="Shape 108"/>
          <p:cNvSpPr/>
          <p:nvPr/>
        </p:nvSpPr>
        <p:spPr>
          <a:xfrm>
            <a:off x="8411549" y="1666550"/>
            <a:ext cx="774324" cy="10882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09" name="Shape 109"/>
          <p:cNvSpPr/>
          <p:nvPr/>
        </p:nvSpPr>
        <p:spPr>
          <a:xfrm>
            <a:off x="6567122" y="2997748"/>
            <a:ext cx="844060" cy="9054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0" name="Shape 110"/>
          <p:cNvSpPr/>
          <p:nvPr/>
        </p:nvSpPr>
        <p:spPr>
          <a:xfrm>
            <a:off x="7702425" y="944674"/>
            <a:ext cx="692016" cy="8893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1" name="Shape 111"/>
          <p:cNvSpPr/>
          <p:nvPr/>
        </p:nvSpPr>
        <p:spPr>
          <a:xfrm>
            <a:off x="8482540" y="3571675"/>
            <a:ext cx="432248" cy="668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2" name="Shape 112"/>
          <p:cNvSpPr/>
          <p:nvPr/>
        </p:nvSpPr>
        <p:spPr>
          <a:xfrm>
            <a:off x="7956575" y="-147125"/>
            <a:ext cx="968663" cy="14468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3" name="Shape 113"/>
          <p:cNvSpPr/>
          <p:nvPr/>
        </p:nvSpPr>
        <p:spPr>
          <a:xfrm>
            <a:off x="7524777" y="-48672"/>
            <a:ext cx="432249" cy="5975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4" name="Shape 114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5" name="Shape 115"/>
          <p:cNvSpPr/>
          <p:nvPr/>
        </p:nvSpPr>
        <p:spPr>
          <a:xfrm>
            <a:off x="7524775" y="1712999"/>
            <a:ext cx="1106398" cy="1498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6" name="Shape 116"/>
          <p:cNvSpPr/>
          <p:nvPr/>
        </p:nvSpPr>
        <p:spPr>
          <a:xfrm rot="-5400000">
            <a:off x="7167501" y="893428"/>
            <a:ext cx="564599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 rot="5400000">
            <a:off x="8455975" y="4580950"/>
            <a:ext cx="485399" cy="33479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7301600" y="2427891"/>
            <a:ext cx="296396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19" name="Shape 119"/>
          <p:cNvSpPr/>
          <p:nvPr/>
        </p:nvSpPr>
        <p:spPr>
          <a:xfrm>
            <a:off x="8668228" y="988754"/>
            <a:ext cx="354501" cy="4231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0" name="Shape 120"/>
          <p:cNvSpPr/>
          <p:nvPr/>
        </p:nvSpPr>
        <p:spPr>
          <a:xfrm>
            <a:off x="8763900" y="3127991"/>
            <a:ext cx="279674" cy="2892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1" name="Shape 121"/>
          <p:cNvSpPr/>
          <p:nvPr/>
        </p:nvSpPr>
        <p:spPr>
          <a:xfrm>
            <a:off x="7233389" y="1950960"/>
            <a:ext cx="236739" cy="289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2" name="Shape 122"/>
          <p:cNvSpPr/>
          <p:nvPr/>
        </p:nvSpPr>
        <p:spPr>
          <a:xfrm>
            <a:off x="6811904" y="-87454"/>
            <a:ext cx="652468" cy="905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3" name="Shape 123"/>
          <p:cNvSpPr/>
          <p:nvPr/>
        </p:nvSpPr>
        <p:spPr>
          <a:xfrm>
            <a:off x="7662625" y="662322"/>
            <a:ext cx="87721" cy="2166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4" name="Shape 124"/>
          <p:cNvSpPr/>
          <p:nvPr/>
        </p:nvSpPr>
        <p:spPr>
          <a:xfrm>
            <a:off x="6992802" y="3859301"/>
            <a:ext cx="164398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5" name="Shape 125"/>
          <p:cNvSpPr/>
          <p:nvPr/>
        </p:nvSpPr>
        <p:spPr>
          <a:xfrm>
            <a:off x="6897399" y="729425"/>
            <a:ext cx="236724" cy="3445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6" name="Shape 126"/>
          <p:cNvSpPr/>
          <p:nvPr/>
        </p:nvSpPr>
        <p:spPr>
          <a:xfrm>
            <a:off x="8925942" y="4066262"/>
            <a:ext cx="236724" cy="3042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735875" y="780900"/>
            <a:ext cx="5917199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Montserrat"/>
              <a:buNone/>
              <a:defRPr b="1" i="0" sz="2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7123399" y="2945300"/>
            <a:ext cx="1604423" cy="22732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30" name="Shape 130"/>
          <p:cNvSpPr/>
          <p:nvPr/>
        </p:nvSpPr>
        <p:spPr>
          <a:xfrm>
            <a:off x="8411549" y="1666550"/>
            <a:ext cx="774324" cy="10882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31" name="Shape 131"/>
          <p:cNvSpPr/>
          <p:nvPr/>
        </p:nvSpPr>
        <p:spPr>
          <a:xfrm>
            <a:off x="6567122" y="2997748"/>
            <a:ext cx="844060" cy="9054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32" name="Shape 132"/>
          <p:cNvSpPr/>
          <p:nvPr/>
        </p:nvSpPr>
        <p:spPr>
          <a:xfrm>
            <a:off x="7702425" y="944674"/>
            <a:ext cx="692016" cy="8893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33" name="Shape 133"/>
          <p:cNvSpPr/>
          <p:nvPr/>
        </p:nvSpPr>
        <p:spPr>
          <a:xfrm>
            <a:off x="8482540" y="3571675"/>
            <a:ext cx="432248" cy="668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34" name="Shape 134"/>
          <p:cNvSpPr/>
          <p:nvPr/>
        </p:nvSpPr>
        <p:spPr>
          <a:xfrm>
            <a:off x="7956575" y="-147125"/>
            <a:ext cx="968663" cy="14468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35" name="Shape 135"/>
          <p:cNvSpPr/>
          <p:nvPr/>
        </p:nvSpPr>
        <p:spPr>
          <a:xfrm>
            <a:off x="7524777" y="-48672"/>
            <a:ext cx="432249" cy="5975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36" name="Shape 136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37" name="Shape 137"/>
          <p:cNvSpPr/>
          <p:nvPr/>
        </p:nvSpPr>
        <p:spPr>
          <a:xfrm>
            <a:off x="7524775" y="1712999"/>
            <a:ext cx="1106398" cy="1498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38" name="Shape 138"/>
          <p:cNvSpPr/>
          <p:nvPr/>
        </p:nvSpPr>
        <p:spPr>
          <a:xfrm rot="-5400000">
            <a:off x="7167501" y="893428"/>
            <a:ext cx="564599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 rot="5400000">
            <a:off x="8455975" y="4580950"/>
            <a:ext cx="485399" cy="33479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7301600" y="2427891"/>
            <a:ext cx="296396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41" name="Shape 141"/>
          <p:cNvSpPr/>
          <p:nvPr/>
        </p:nvSpPr>
        <p:spPr>
          <a:xfrm>
            <a:off x="8668228" y="988754"/>
            <a:ext cx="354501" cy="4231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42" name="Shape 142"/>
          <p:cNvSpPr/>
          <p:nvPr/>
        </p:nvSpPr>
        <p:spPr>
          <a:xfrm>
            <a:off x="8763900" y="3127991"/>
            <a:ext cx="279674" cy="2892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43" name="Shape 143"/>
          <p:cNvSpPr/>
          <p:nvPr/>
        </p:nvSpPr>
        <p:spPr>
          <a:xfrm>
            <a:off x="7233389" y="1950960"/>
            <a:ext cx="236739" cy="289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44" name="Shape 144"/>
          <p:cNvSpPr/>
          <p:nvPr/>
        </p:nvSpPr>
        <p:spPr>
          <a:xfrm>
            <a:off x="6811904" y="-87454"/>
            <a:ext cx="652468" cy="905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45" name="Shape 145"/>
          <p:cNvSpPr/>
          <p:nvPr/>
        </p:nvSpPr>
        <p:spPr>
          <a:xfrm>
            <a:off x="7662625" y="662322"/>
            <a:ext cx="87721" cy="2166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46" name="Shape 146"/>
          <p:cNvSpPr/>
          <p:nvPr/>
        </p:nvSpPr>
        <p:spPr>
          <a:xfrm>
            <a:off x="6992802" y="3859301"/>
            <a:ext cx="164398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47" name="Shape 147"/>
          <p:cNvSpPr/>
          <p:nvPr/>
        </p:nvSpPr>
        <p:spPr>
          <a:xfrm>
            <a:off x="6897399" y="729425"/>
            <a:ext cx="236724" cy="3445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48" name="Shape 148"/>
          <p:cNvSpPr/>
          <p:nvPr/>
        </p:nvSpPr>
        <p:spPr>
          <a:xfrm>
            <a:off x="8925942" y="4066262"/>
            <a:ext cx="236724" cy="3042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735875" y="780900"/>
            <a:ext cx="5917199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Montserrat"/>
              <a:buNone/>
              <a:defRPr b="1" i="0" sz="2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735875" y="1478400"/>
            <a:ext cx="2667599" cy="344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⊸"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▫"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⋅"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3563908" y="1478400"/>
            <a:ext cx="2667599" cy="344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⊸"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▫"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⋅"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solidFill>
          <a:srgbClr val="00707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724389" y="2161800"/>
            <a:ext cx="5343600" cy="819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⊸"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203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▫"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2032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⋅"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1" sz="32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154" name="Shape 154"/>
          <p:cNvSpPr/>
          <p:nvPr/>
        </p:nvSpPr>
        <p:spPr>
          <a:xfrm>
            <a:off x="7123399" y="2945300"/>
            <a:ext cx="1604423" cy="22732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55" name="Shape 155"/>
          <p:cNvSpPr/>
          <p:nvPr/>
        </p:nvSpPr>
        <p:spPr>
          <a:xfrm>
            <a:off x="8411549" y="1666550"/>
            <a:ext cx="774324" cy="10882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56" name="Shape 156"/>
          <p:cNvSpPr/>
          <p:nvPr/>
        </p:nvSpPr>
        <p:spPr>
          <a:xfrm>
            <a:off x="6567122" y="2997748"/>
            <a:ext cx="844060" cy="9054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57" name="Shape 157"/>
          <p:cNvSpPr/>
          <p:nvPr/>
        </p:nvSpPr>
        <p:spPr>
          <a:xfrm>
            <a:off x="7702425" y="944674"/>
            <a:ext cx="692016" cy="8893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58" name="Shape 158"/>
          <p:cNvSpPr/>
          <p:nvPr/>
        </p:nvSpPr>
        <p:spPr>
          <a:xfrm>
            <a:off x="8482540" y="3571675"/>
            <a:ext cx="432248" cy="668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59" name="Shape 159"/>
          <p:cNvSpPr/>
          <p:nvPr/>
        </p:nvSpPr>
        <p:spPr>
          <a:xfrm>
            <a:off x="7956575" y="-147125"/>
            <a:ext cx="968663" cy="14468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60" name="Shape 160"/>
          <p:cNvSpPr/>
          <p:nvPr/>
        </p:nvSpPr>
        <p:spPr>
          <a:xfrm>
            <a:off x="7524777" y="-48672"/>
            <a:ext cx="432249" cy="5975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61" name="Shape 161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62" name="Shape 162"/>
          <p:cNvSpPr/>
          <p:nvPr/>
        </p:nvSpPr>
        <p:spPr>
          <a:xfrm>
            <a:off x="7524775" y="1712999"/>
            <a:ext cx="1106398" cy="1498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63" name="Shape 163"/>
          <p:cNvSpPr/>
          <p:nvPr/>
        </p:nvSpPr>
        <p:spPr>
          <a:xfrm rot="-5400000">
            <a:off x="7167501" y="893428"/>
            <a:ext cx="564599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 rot="5400000">
            <a:off x="8455975" y="4580950"/>
            <a:ext cx="485399" cy="33479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7301600" y="2427891"/>
            <a:ext cx="296396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66" name="Shape 166"/>
          <p:cNvSpPr/>
          <p:nvPr/>
        </p:nvSpPr>
        <p:spPr>
          <a:xfrm>
            <a:off x="8668228" y="988754"/>
            <a:ext cx="354501" cy="4231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67" name="Shape 167"/>
          <p:cNvSpPr/>
          <p:nvPr/>
        </p:nvSpPr>
        <p:spPr>
          <a:xfrm>
            <a:off x="8763900" y="3127991"/>
            <a:ext cx="279674" cy="2892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68" name="Shape 168"/>
          <p:cNvSpPr/>
          <p:nvPr/>
        </p:nvSpPr>
        <p:spPr>
          <a:xfrm>
            <a:off x="7233389" y="1950960"/>
            <a:ext cx="236739" cy="289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69" name="Shape 169"/>
          <p:cNvSpPr/>
          <p:nvPr/>
        </p:nvSpPr>
        <p:spPr>
          <a:xfrm>
            <a:off x="6811904" y="-87454"/>
            <a:ext cx="652468" cy="905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70" name="Shape 170"/>
          <p:cNvSpPr/>
          <p:nvPr/>
        </p:nvSpPr>
        <p:spPr>
          <a:xfrm>
            <a:off x="7662625" y="662322"/>
            <a:ext cx="87721" cy="2166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71" name="Shape 171"/>
          <p:cNvSpPr/>
          <p:nvPr/>
        </p:nvSpPr>
        <p:spPr>
          <a:xfrm>
            <a:off x="6992802" y="3859301"/>
            <a:ext cx="164398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72" name="Shape 172"/>
          <p:cNvSpPr/>
          <p:nvPr/>
        </p:nvSpPr>
        <p:spPr>
          <a:xfrm>
            <a:off x="6897399" y="729425"/>
            <a:ext cx="236724" cy="3445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73" name="Shape 173"/>
          <p:cNvSpPr/>
          <p:nvPr/>
        </p:nvSpPr>
        <p:spPr>
          <a:xfrm>
            <a:off x="8925942" y="4066262"/>
            <a:ext cx="236724" cy="3042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7123399" y="2945300"/>
            <a:ext cx="1604423" cy="22732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76" name="Shape 176"/>
          <p:cNvSpPr/>
          <p:nvPr/>
        </p:nvSpPr>
        <p:spPr>
          <a:xfrm>
            <a:off x="8411549" y="1666550"/>
            <a:ext cx="774324" cy="10882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77" name="Shape 177"/>
          <p:cNvSpPr/>
          <p:nvPr/>
        </p:nvSpPr>
        <p:spPr>
          <a:xfrm>
            <a:off x="6567122" y="2997748"/>
            <a:ext cx="844060" cy="9054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78" name="Shape 178"/>
          <p:cNvSpPr/>
          <p:nvPr/>
        </p:nvSpPr>
        <p:spPr>
          <a:xfrm>
            <a:off x="7702425" y="944674"/>
            <a:ext cx="692016" cy="8893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79" name="Shape 179"/>
          <p:cNvSpPr/>
          <p:nvPr/>
        </p:nvSpPr>
        <p:spPr>
          <a:xfrm>
            <a:off x="8482540" y="3571675"/>
            <a:ext cx="432248" cy="668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80" name="Shape 180"/>
          <p:cNvSpPr/>
          <p:nvPr/>
        </p:nvSpPr>
        <p:spPr>
          <a:xfrm>
            <a:off x="7956575" y="-147125"/>
            <a:ext cx="968663" cy="14468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81" name="Shape 181"/>
          <p:cNvSpPr/>
          <p:nvPr/>
        </p:nvSpPr>
        <p:spPr>
          <a:xfrm>
            <a:off x="7524777" y="-48672"/>
            <a:ext cx="432249" cy="5975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82" name="Shape 182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4705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83" name="Shape 183"/>
          <p:cNvSpPr/>
          <p:nvPr/>
        </p:nvSpPr>
        <p:spPr>
          <a:xfrm>
            <a:off x="7524775" y="1712999"/>
            <a:ext cx="1106398" cy="1498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84" name="Shape 184"/>
          <p:cNvSpPr/>
          <p:nvPr/>
        </p:nvSpPr>
        <p:spPr>
          <a:xfrm rot="-5400000">
            <a:off x="7167501" y="893428"/>
            <a:ext cx="564599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 rot="5400000">
            <a:off x="8455975" y="4580950"/>
            <a:ext cx="485399" cy="33479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301600" y="2427891"/>
            <a:ext cx="296396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87" name="Shape 187"/>
          <p:cNvSpPr/>
          <p:nvPr/>
        </p:nvSpPr>
        <p:spPr>
          <a:xfrm>
            <a:off x="8668228" y="988754"/>
            <a:ext cx="354501" cy="4231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88" name="Shape 188"/>
          <p:cNvSpPr/>
          <p:nvPr/>
        </p:nvSpPr>
        <p:spPr>
          <a:xfrm>
            <a:off x="8763900" y="3127991"/>
            <a:ext cx="279674" cy="2892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89" name="Shape 189"/>
          <p:cNvSpPr/>
          <p:nvPr/>
        </p:nvSpPr>
        <p:spPr>
          <a:xfrm>
            <a:off x="7233389" y="1950960"/>
            <a:ext cx="236739" cy="289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90" name="Shape 190"/>
          <p:cNvSpPr/>
          <p:nvPr/>
        </p:nvSpPr>
        <p:spPr>
          <a:xfrm>
            <a:off x="6811904" y="-87454"/>
            <a:ext cx="652468" cy="905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333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91" name="Shape 191"/>
          <p:cNvSpPr/>
          <p:nvPr/>
        </p:nvSpPr>
        <p:spPr>
          <a:xfrm>
            <a:off x="7662625" y="662322"/>
            <a:ext cx="87721" cy="2166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92" name="Shape 192"/>
          <p:cNvSpPr/>
          <p:nvPr/>
        </p:nvSpPr>
        <p:spPr>
          <a:xfrm>
            <a:off x="6992802" y="3859301"/>
            <a:ext cx="164398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93" name="Shape 193"/>
          <p:cNvSpPr/>
          <p:nvPr/>
        </p:nvSpPr>
        <p:spPr>
          <a:xfrm>
            <a:off x="6897399" y="729425"/>
            <a:ext cx="236724" cy="3445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94" name="Shape 194"/>
          <p:cNvSpPr/>
          <p:nvPr/>
        </p:nvSpPr>
        <p:spPr>
          <a:xfrm>
            <a:off x="8925942" y="4066262"/>
            <a:ext cx="236724" cy="3042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717779" y="780900"/>
            <a:ext cx="5169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Montserrat"/>
              <a:buNone/>
              <a:defRPr b="1" i="0" sz="2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717779" y="1513573"/>
            <a:ext cx="51690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⊸"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▫"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⋅"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404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825796" y="-750"/>
            <a:ext cx="7486405" cy="5145000"/>
            <a:chOff x="825796" y="-750"/>
            <a:chExt cx="7486405" cy="5145000"/>
          </a:xfrm>
        </p:grpSpPr>
        <p:cxnSp>
          <p:nvCxnSpPr>
            <p:cNvPr id="7" name="Shape 7"/>
            <p:cNvCxnSpPr/>
            <p:nvPr/>
          </p:nvCxnSpPr>
          <p:spPr>
            <a:xfrm>
              <a:off x="825796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657619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489442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7480378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816732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4984910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4153087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735875" y="780900"/>
            <a:ext cx="5917199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Montserrat"/>
              <a:buNone/>
              <a:defRPr b="1" i="0" sz="2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rgbClr val="6AA84F"/>
              </a:buClr>
              <a:buFont typeface="Montserrat"/>
              <a:buNone/>
              <a:defRPr b="1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735875" y="1513573"/>
            <a:ext cx="5917199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⊸"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▫"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PT Serif"/>
              <a:buChar char="⋅"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FEFEF"/>
              </a:buClr>
              <a:buFont typeface="PT Serif"/>
              <a:buNone/>
              <a:defRPr b="0" i="0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3.png"/><Relationship Id="rId6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Relationship Id="rId5" Type="http://schemas.openxmlformats.org/officeDocument/2006/relationships/image" Target="../media/image08.png"/><Relationship Id="rId6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coursera.org/learn/machine-learning" TargetMode="External"/><Relationship Id="rId4" Type="http://schemas.openxmlformats.org/officeDocument/2006/relationships/hyperlink" Target="https://en.wikipedia.org/wiki/Machine_learning" TargetMode="External"/><Relationship Id="rId5" Type="http://schemas.openxmlformats.org/officeDocument/2006/relationships/hyperlink" Target="http://ieeexplore.ieee.org/document/1688109/" TargetMode="External"/><Relationship Id="rId6" Type="http://schemas.openxmlformats.org/officeDocument/2006/relationships/hyperlink" Target="http://unsplash.com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ctrTitle"/>
          </p:nvPr>
        </p:nvSpPr>
        <p:spPr>
          <a:xfrm>
            <a:off x="1582398" y="2374598"/>
            <a:ext cx="6461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Montserrat"/>
              <a:buNone/>
            </a:pPr>
            <a:r>
              <a:rPr b="1" i="0" lang="en-US" sz="40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Intelligent Character Reader </a:t>
            </a:r>
            <a:r>
              <a:rPr b="1" i="0" lang="en-US" sz="4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(ICR)</a:t>
            </a:r>
            <a:br>
              <a:rPr b="1" i="0" lang="en-US" sz="40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32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using</a:t>
            </a:r>
            <a:r>
              <a:rPr b="1" i="0" lang="en-US" sz="40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b="1" i="0" lang="en-US" sz="40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40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Artificial Neural Networks </a:t>
            </a:r>
            <a:r>
              <a:rPr b="1" i="0" lang="en-US" sz="4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(ANN)</a:t>
            </a:r>
            <a:br>
              <a:rPr b="1" i="0" lang="en-US" sz="48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</a:b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60647" y="0"/>
            <a:ext cx="8983351" cy="1774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4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Segmentation </a:t>
            </a:r>
            <a:br>
              <a:rPr b="1" i="0" lang="en-US" sz="4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4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Process </a:t>
            </a:r>
            <a:r>
              <a:rPr b="1" i="0" lang="en-US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</p:txBody>
      </p:sp>
      <p:sp>
        <p:nvSpPr>
          <p:cNvPr id="264" name="Shape 264"/>
          <p:cNvSpPr/>
          <p:nvPr/>
        </p:nvSpPr>
        <p:spPr>
          <a:xfrm>
            <a:off x="3430933" y="2144096"/>
            <a:ext cx="2169766" cy="2059603"/>
          </a:xfrm>
          <a:prstGeom prst="ellipse">
            <a:avLst/>
          </a:prstGeom>
          <a:solidFill>
            <a:srgbClr val="00FFFF">
              <a:alpha val="13333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Images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Of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Words</a:t>
            </a:r>
          </a:p>
        </p:txBody>
      </p:sp>
      <p:sp>
        <p:nvSpPr>
          <p:cNvPr id="265" name="Shape 265"/>
          <p:cNvSpPr/>
          <p:nvPr/>
        </p:nvSpPr>
        <p:spPr>
          <a:xfrm>
            <a:off x="228600" y="2182196"/>
            <a:ext cx="2108200" cy="2046904"/>
          </a:xfrm>
          <a:prstGeom prst="ellipse">
            <a:avLst/>
          </a:prstGeom>
          <a:solidFill>
            <a:srgbClr val="00FFFF">
              <a:alpha val="13333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Images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Of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Lines </a:t>
            </a:r>
          </a:p>
        </p:txBody>
      </p:sp>
      <p:sp>
        <p:nvSpPr>
          <p:cNvPr id="266" name="Shape 266"/>
          <p:cNvSpPr/>
          <p:nvPr/>
        </p:nvSpPr>
        <p:spPr>
          <a:xfrm>
            <a:off x="6732999" y="2141718"/>
            <a:ext cx="2064925" cy="2052456"/>
          </a:xfrm>
          <a:prstGeom prst="ellipse">
            <a:avLst/>
          </a:prstGeom>
          <a:solidFill>
            <a:srgbClr val="00FFFF">
              <a:alpha val="13333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Images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Of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Characters </a:t>
            </a:r>
          </a:p>
        </p:txBody>
      </p:sp>
      <p:sp>
        <p:nvSpPr>
          <p:cNvPr id="267" name="Shape 267"/>
          <p:cNvSpPr/>
          <p:nvPr/>
        </p:nvSpPr>
        <p:spPr>
          <a:xfrm>
            <a:off x="2333625" y="2952750"/>
            <a:ext cx="1104899" cy="285750"/>
          </a:xfrm>
          <a:prstGeom prst="rightArrow">
            <a:avLst>
              <a:gd fmla="val 64954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5619750" y="3009900"/>
            <a:ext cx="1104899" cy="285750"/>
          </a:xfrm>
          <a:prstGeom prst="rightArrow">
            <a:avLst>
              <a:gd fmla="val 64954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Shape 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4014" y="2188482"/>
            <a:ext cx="990599" cy="47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9100" y="2289174"/>
            <a:ext cx="3810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9755" y="2312759"/>
            <a:ext cx="2286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7312" y="2322509"/>
            <a:ext cx="333374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90500" y="285600"/>
            <a:ext cx="8953499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4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Image Processing </a:t>
            </a:r>
            <a:r>
              <a:rPr b="1" i="0" lang="en-US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1" i="0" lang="en-US" sz="4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grpSp>
        <p:nvGrpSpPr>
          <p:cNvPr id="278" name="Shape 278"/>
          <p:cNvGrpSpPr/>
          <p:nvPr/>
        </p:nvGrpSpPr>
        <p:grpSpPr>
          <a:xfrm>
            <a:off x="1270000" y="1257300"/>
            <a:ext cx="7061200" cy="3581399"/>
            <a:chOff x="0" y="0"/>
            <a:chExt cx="7061200" cy="3581399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5648959" cy="787908"/>
            </a:xfrm>
            <a:prstGeom prst="roundRect">
              <a:avLst>
                <a:gd fmla="val 10000" name="adj"/>
              </a:avLst>
            </a:prstGeom>
            <a:solidFill>
              <a:srgbClr val="2B608B">
                <a:alpha val="4980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23077" y="23077"/>
              <a:ext cx="4732167" cy="7417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PT Serif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PT Serif"/>
                  <a:ea typeface="PT Serif"/>
                  <a:cs typeface="PT Serif"/>
                  <a:sym typeface="PT Serif"/>
                </a:rPr>
                <a:t>Noise Removal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x="473100" y="931163"/>
              <a:ext cx="5648959" cy="787908"/>
            </a:xfrm>
            <a:prstGeom prst="roundRect">
              <a:avLst>
                <a:gd fmla="val 10000" name="adj"/>
              </a:avLst>
            </a:prstGeom>
            <a:solidFill>
              <a:srgbClr val="2B608B">
                <a:alpha val="4980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496177" y="954241"/>
              <a:ext cx="4617565" cy="7417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PT Serif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PT Serif"/>
                  <a:ea typeface="PT Serif"/>
                  <a:cs typeface="PT Serif"/>
                  <a:sym typeface="PT Serif"/>
                </a:rPr>
                <a:t>    3D RGB Matrix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939138" y="1862327"/>
              <a:ext cx="5648959" cy="787908"/>
            </a:xfrm>
            <a:prstGeom prst="roundRect">
              <a:avLst>
                <a:gd fmla="val 10000" name="adj"/>
              </a:avLst>
            </a:prstGeom>
            <a:solidFill>
              <a:srgbClr val="2B608B">
                <a:alpha val="54901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 txBox="1"/>
            <p:nvPr/>
          </p:nvSpPr>
          <p:spPr>
            <a:xfrm>
              <a:off x="962216" y="1885405"/>
              <a:ext cx="4624626" cy="7417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PT Serif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PT Serif"/>
                  <a:ea typeface="PT Serif"/>
                  <a:cs typeface="PT Serif"/>
                  <a:sym typeface="PT Serif"/>
                </a:rPr>
                <a:t>         2D Grayscale Matrix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1412240" y="2793491"/>
              <a:ext cx="5648959" cy="787908"/>
            </a:xfrm>
            <a:prstGeom prst="roundRect">
              <a:avLst>
                <a:gd fmla="val 10000" name="adj"/>
              </a:avLst>
            </a:prstGeom>
            <a:solidFill>
              <a:srgbClr val="2B608B">
                <a:alpha val="54901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1435316" y="2816567"/>
              <a:ext cx="4617565" cy="7417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PT Serif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PT Serif"/>
                  <a:ea typeface="PT Serif"/>
                  <a:cs typeface="PT Serif"/>
                  <a:sym typeface="PT Serif"/>
                </a:rPr>
                <a:t>          1D Vector Creation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5136819" y="603464"/>
              <a:ext cx="512140" cy="51214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 txBox="1"/>
            <p:nvPr/>
          </p:nvSpPr>
          <p:spPr>
            <a:xfrm>
              <a:off x="5252051" y="603464"/>
              <a:ext cx="281677" cy="3853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rIns="30475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609919" y="1534629"/>
              <a:ext cx="512140" cy="51214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 txBox="1"/>
            <p:nvPr/>
          </p:nvSpPr>
          <p:spPr>
            <a:xfrm>
              <a:off x="5725151" y="1534629"/>
              <a:ext cx="281677" cy="3853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rIns="30475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6075958" y="2465792"/>
              <a:ext cx="512140" cy="51214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 txBox="1"/>
            <p:nvPr/>
          </p:nvSpPr>
          <p:spPr>
            <a:xfrm>
              <a:off x="6191191" y="2465792"/>
              <a:ext cx="281677" cy="3853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rIns="30475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Shape 293"/>
          <p:cNvSpPr/>
          <p:nvPr/>
        </p:nvSpPr>
        <p:spPr>
          <a:xfrm>
            <a:off x="2979625" y="3260500"/>
            <a:ext cx="3799453" cy="5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20300" l="11438" r="59314" t="19925"/>
          <a:stretch/>
        </p:blipFill>
        <p:spPr>
          <a:xfrm>
            <a:off x="558800" y="1422400"/>
            <a:ext cx="3111500" cy="2552699"/>
          </a:xfrm>
          <a:prstGeom prst="rect">
            <a:avLst/>
          </a:prstGeom>
          <a:noFill/>
          <a:ln>
            <a:noFill/>
          </a:ln>
          <a:effectLst>
            <a:outerShdw blurRad="635000" sx="101000" rotWithShape="0" algn="t" dir="5400000" dist="38100" sy="101000">
              <a:schemeClr val="lt1">
                <a:alpha val="49803"/>
              </a:schemeClr>
            </a:outerShdw>
          </a:effectLst>
        </p:spPr>
      </p:pic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 b="18593" l="45149" r="11286" t="19598"/>
          <a:stretch/>
        </p:blipFill>
        <p:spPr>
          <a:xfrm>
            <a:off x="5118100" y="1460500"/>
            <a:ext cx="3454399" cy="2552699"/>
          </a:xfrm>
          <a:prstGeom prst="rect">
            <a:avLst/>
          </a:prstGeom>
          <a:noFill/>
          <a:ln>
            <a:noFill/>
          </a:ln>
          <a:effectLst>
            <a:outerShdw blurRad="635000" sx="101000" rotWithShape="0" algn="t" dir="5400000" dist="38100" sy="101000">
              <a:schemeClr val="lt1">
                <a:alpha val="49803"/>
              </a:schemeClr>
            </a:outerShdw>
          </a:effectLst>
        </p:spPr>
      </p:pic>
      <p:sp>
        <p:nvSpPr>
          <p:cNvPr id="300" name="Shape 300"/>
          <p:cNvSpPr txBox="1"/>
          <p:nvPr/>
        </p:nvSpPr>
        <p:spPr>
          <a:xfrm>
            <a:off x="3962400" y="2184400"/>
            <a:ext cx="10160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5400"/>
              <a:t> </a:t>
            </a: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631173" y="625050"/>
            <a:ext cx="6319200" cy="69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Machine Learning</a:t>
            </a:r>
            <a:r>
              <a:rPr lang="en-US" sz="3600"/>
              <a:t> </a:t>
            </a:r>
            <a:r>
              <a:rPr lang="en-US" sz="3600">
                <a:solidFill>
                  <a:srgbClr val="4A86E8"/>
                </a:solidFill>
              </a:rPr>
              <a:t>: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717775" y="1878499"/>
            <a:ext cx="5169000" cy="22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/>
              <a:t>Supervised Learning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/>
              <a:t>Classification problem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/>
              <a:t>Hypothesis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/>
              <a:t>Cost Function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/>
              <a:t>Gradient Descent.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717779" y="780900"/>
            <a:ext cx="5169000" cy="69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/>
              <a:t>Machine Learning </a:t>
            </a:r>
            <a:r>
              <a:rPr lang="en-US" sz="3600">
                <a:solidFill>
                  <a:srgbClr val="6AA84F"/>
                </a:solidFill>
              </a:rPr>
              <a:t>:</a:t>
            </a:r>
            <a:r>
              <a:rPr lang="en-US" sz="3600"/>
              <a:t> </a:t>
            </a:r>
            <a:r>
              <a:rPr lang="en-US" sz="3600">
                <a:solidFill>
                  <a:srgbClr val="4A86E8"/>
                </a:solidFill>
              </a:rPr>
              <a:t>Implementing 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597800" y="1775600"/>
            <a:ext cx="8178000" cy="10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Linear Regression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/>
              <a:t>h(x)=g(1+p</a:t>
            </a:r>
            <a:r>
              <a:rPr baseline="-25000" lang="en-US"/>
              <a:t>1</a:t>
            </a:r>
            <a:r>
              <a:rPr lang="en-US"/>
              <a:t>* θ</a:t>
            </a:r>
            <a:r>
              <a:rPr baseline="-25000" lang="en-US"/>
              <a:t>1</a:t>
            </a:r>
            <a:r>
              <a:rPr lang="en-US"/>
              <a:t>+p</a:t>
            </a:r>
            <a:r>
              <a:rPr baseline="-25000" lang="en-US"/>
              <a:t>2</a:t>
            </a:r>
            <a:r>
              <a:rPr lang="en-US"/>
              <a:t>*θ</a:t>
            </a:r>
            <a:r>
              <a:rPr baseline="-25000" lang="en-US"/>
              <a:t>2</a:t>
            </a:r>
            <a:r>
              <a:rPr lang="en-US"/>
              <a:t>+.....+p</a:t>
            </a:r>
            <a:r>
              <a:rPr baseline="-25000" lang="en-US"/>
              <a:t>784</a:t>
            </a:r>
            <a:r>
              <a:rPr lang="en-US"/>
              <a:t>*θ</a:t>
            </a:r>
            <a:r>
              <a:rPr baseline="-25000" lang="en-US"/>
              <a:t>784</a:t>
            </a:r>
            <a:r>
              <a:rPr lang="en-US"/>
              <a:t>)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baseline="-25000"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Neural Network </a:t>
            </a:r>
          </a:p>
          <a:p>
            <a:pPr indent="0" lvl="0" rtl="0">
              <a:spcBef>
                <a:spcPts val="0"/>
              </a:spcBef>
              <a:buNone/>
            </a:pPr>
            <a:r>
              <a:rPr lang="en-US"/>
              <a:t>	-When linear regression (Basic Neural Network) fails.</a:t>
            </a:r>
          </a:p>
          <a:p>
            <a:pPr indent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4294967295" type="title"/>
          </p:nvPr>
        </p:nvSpPr>
        <p:spPr>
          <a:xfrm>
            <a:off x="598125" y="386450"/>
            <a:ext cx="5858700" cy="72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Neural Network</a:t>
            </a:r>
            <a:r>
              <a:rPr lang="en-US" sz="3600"/>
              <a:t> </a:t>
            </a:r>
            <a:r>
              <a:rPr lang="en-US" sz="4800">
                <a:solidFill>
                  <a:srgbClr val="4A86E8"/>
                </a:solidFill>
              </a:rPr>
              <a:t>:</a:t>
            </a:r>
          </a:p>
        </p:txBody>
      </p:sp>
      <p:sp>
        <p:nvSpPr>
          <p:cNvPr id="318" name="Shape 318"/>
          <p:cNvSpPr txBox="1"/>
          <p:nvPr>
            <p:ph idx="4294967295" type="body"/>
          </p:nvPr>
        </p:nvSpPr>
        <p:spPr>
          <a:xfrm>
            <a:off x="4135175" y="2985299"/>
            <a:ext cx="5647500" cy="161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a1=g(θ(11)*x1+θ(12)*x2+θ(13)*x3)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a2=g(θ(21)*x1+θ(22)*x2+θ(23)*x3)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a3=g(θ(31)*x1+θ(32)*x2+θ(33)*x3)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h(x)=g(θ(11)*a1+θ(12)*a2+θ(13)*a3)</a:t>
            </a:r>
          </a:p>
        </p:txBody>
      </p:sp>
      <p:sp>
        <p:nvSpPr>
          <p:cNvPr id="319" name="Shape 319"/>
          <p:cNvSpPr/>
          <p:nvPr/>
        </p:nvSpPr>
        <p:spPr>
          <a:xfrm>
            <a:off x="765375" y="1727725"/>
            <a:ext cx="626100" cy="58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x1</a:t>
            </a:r>
          </a:p>
        </p:txBody>
      </p:sp>
      <p:sp>
        <p:nvSpPr>
          <p:cNvPr id="320" name="Shape 320"/>
          <p:cNvSpPr/>
          <p:nvPr/>
        </p:nvSpPr>
        <p:spPr>
          <a:xfrm>
            <a:off x="769350" y="2718150"/>
            <a:ext cx="626100" cy="54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x2</a:t>
            </a:r>
          </a:p>
        </p:txBody>
      </p:sp>
      <p:sp>
        <p:nvSpPr>
          <p:cNvPr id="321" name="Shape 321"/>
          <p:cNvSpPr/>
          <p:nvPr/>
        </p:nvSpPr>
        <p:spPr>
          <a:xfrm>
            <a:off x="791700" y="3745900"/>
            <a:ext cx="581400" cy="58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x3</a:t>
            </a:r>
          </a:p>
        </p:txBody>
      </p:sp>
      <p:sp>
        <p:nvSpPr>
          <p:cNvPr id="322" name="Shape 322"/>
          <p:cNvSpPr/>
          <p:nvPr/>
        </p:nvSpPr>
        <p:spPr>
          <a:xfrm>
            <a:off x="2067225" y="1727725"/>
            <a:ext cx="616800" cy="58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a1</a:t>
            </a:r>
          </a:p>
        </p:txBody>
      </p:sp>
      <p:sp>
        <p:nvSpPr>
          <p:cNvPr id="323" name="Shape 323"/>
          <p:cNvSpPr/>
          <p:nvPr/>
        </p:nvSpPr>
        <p:spPr>
          <a:xfrm>
            <a:off x="2037675" y="2637054"/>
            <a:ext cx="675900" cy="58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a2</a:t>
            </a:r>
          </a:p>
        </p:txBody>
      </p:sp>
      <p:sp>
        <p:nvSpPr>
          <p:cNvPr id="324" name="Shape 324"/>
          <p:cNvSpPr/>
          <p:nvPr/>
        </p:nvSpPr>
        <p:spPr>
          <a:xfrm>
            <a:off x="2037675" y="3681700"/>
            <a:ext cx="675900" cy="70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a3</a:t>
            </a:r>
          </a:p>
        </p:txBody>
      </p:sp>
      <p:sp>
        <p:nvSpPr>
          <p:cNvPr id="325" name="Shape 325"/>
          <p:cNvSpPr/>
          <p:nvPr/>
        </p:nvSpPr>
        <p:spPr>
          <a:xfrm>
            <a:off x="3355807" y="2568050"/>
            <a:ext cx="707400" cy="72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h(x)</a:t>
            </a:r>
          </a:p>
        </p:txBody>
      </p:sp>
      <p:cxnSp>
        <p:nvCxnSpPr>
          <p:cNvPr id="326" name="Shape 326"/>
          <p:cNvCxnSpPr>
            <a:stCxn id="319" idx="6"/>
            <a:endCxn id="322" idx="2"/>
          </p:cNvCxnSpPr>
          <p:nvPr/>
        </p:nvCxnSpPr>
        <p:spPr>
          <a:xfrm>
            <a:off x="1391475" y="2021575"/>
            <a:ext cx="67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7" name="Shape 327"/>
          <p:cNvCxnSpPr>
            <a:stCxn id="319" idx="5"/>
            <a:endCxn id="323" idx="2"/>
          </p:cNvCxnSpPr>
          <p:nvPr/>
        </p:nvCxnSpPr>
        <p:spPr>
          <a:xfrm>
            <a:off x="1299784" y="2229358"/>
            <a:ext cx="7380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8" name="Shape 328"/>
          <p:cNvCxnSpPr>
            <a:stCxn id="319" idx="5"/>
            <a:endCxn id="324" idx="2"/>
          </p:cNvCxnSpPr>
          <p:nvPr/>
        </p:nvCxnSpPr>
        <p:spPr>
          <a:xfrm>
            <a:off x="1299784" y="2229358"/>
            <a:ext cx="738000" cy="1802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9" name="Shape 329"/>
          <p:cNvCxnSpPr>
            <a:stCxn id="320" idx="7"/>
            <a:endCxn id="322" idx="3"/>
          </p:cNvCxnSpPr>
          <p:nvPr/>
        </p:nvCxnSpPr>
        <p:spPr>
          <a:xfrm flipH="1" rot="10800000">
            <a:off x="1303759" y="2229302"/>
            <a:ext cx="853800" cy="5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0" name="Shape 330"/>
          <p:cNvCxnSpPr>
            <a:stCxn id="320" idx="6"/>
            <a:endCxn id="323" idx="2"/>
          </p:cNvCxnSpPr>
          <p:nvPr/>
        </p:nvCxnSpPr>
        <p:spPr>
          <a:xfrm flipH="1" rot="10800000">
            <a:off x="1395450" y="2931000"/>
            <a:ext cx="642300" cy="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1" name="Shape 331"/>
          <p:cNvCxnSpPr>
            <a:stCxn id="320" idx="5"/>
            <a:endCxn id="324" idx="2"/>
          </p:cNvCxnSpPr>
          <p:nvPr/>
        </p:nvCxnSpPr>
        <p:spPr>
          <a:xfrm>
            <a:off x="1303759" y="3182397"/>
            <a:ext cx="733800" cy="8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2" name="Shape 332"/>
          <p:cNvCxnSpPr>
            <a:stCxn id="321" idx="6"/>
            <a:endCxn id="322" idx="3"/>
          </p:cNvCxnSpPr>
          <p:nvPr/>
        </p:nvCxnSpPr>
        <p:spPr>
          <a:xfrm flipH="1" rot="10800000">
            <a:off x="1373100" y="2229250"/>
            <a:ext cx="784500" cy="18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3" name="Shape 333"/>
          <p:cNvCxnSpPr>
            <a:stCxn id="321" idx="6"/>
            <a:endCxn id="324" idx="2"/>
          </p:cNvCxnSpPr>
          <p:nvPr/>
        </p:nvCxnSpPr>
        <p:spPr>
          <a:xfrm flipH="1" rot="10800000">
            <a:off x="1373100" y="4032550"/>
            <a:ext cx="6645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4" name="Shape 334"/>
          <p:cNvCxnSpPr>
            <a:stCxn id="321" idx="6"/>
            <a:endCxn id="323" idx="3"/>
          </p:cNvCxnSpPr>
          <p:nvPr/>
        </p:nvCxnSpPr>
        <p:spPr>
          <a:xfrm flipH="1" rot="10800000">
            <a:off x="1373100" y="3138550"/>
            <a:ext cx="763500" cy="9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5" name="Shape 335"/>
          <p:cNvCxnSpPr>
            <a:stCxn id="322" idx="6"/>
            <a:endCxn id="325" idx="1"/>
          </p:cNvCxnSpPr>
          <p:nvPr/>
        </p:nvCxnSpPr>
        <p:spPr>
          <a:xfrm>
            <a:off x="2684025" y="2021575"/>
            <a:ext cx="775500" cy="6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6" name="Shape 336"/>
          <p:cNvCxnSpPr>
            <a:stCxn id="323" idx="6"/>
            <a:endCxn id="325" idx="2"/>
          </p:cNvCxnSpPr>
          <p:nvPr/>
        </p:nvCxnSpPr>
        <p:spPr>
          <a:xfrm>
            <a:off x="2713575" y="2930904"/>
            <a:ext cx="64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7" name="Shape 337"/>
          <p:cNvCxnSpPr>
            <a:stCxn id="324" idx="6"/>
            <a:endCxn id="325" idx="3"/>
          </p:cNvCxnSpPr>
          <p:nvPr/>
        </p:nvCxnSpPr>
        <p:spPr>
          <a:xfrm flipH="1" rot="10800000">
            <a:off x="2713575" y="3187600"/>
            <a:ext cx="745800" cy="8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8" name="Shape 338"/>
          <p:cNvCxnSpPr>
            <a:stCxn id="325" idx="6"/>
          </p:cNvCxnSpPr>
          <p:nvPr/>
        </p:nvCxnSpPr>
        <p:spPr>
          <a:xfrm flipH="1" rot="10800000">
            <a:off x="4063207" y="2921000"/>
            <a:ext cx="581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9" name="Shape 339"/>
          <p:cNvCxnSpPr>
            <a:endCxn id="319" idx="2"/>
          </p:cNvCxnSpPr>
          <p:nvPr/>
        </p:nvCxnSpPr>
        <p:spPr>
          <a:xfrm>
            <a:off x="148575" y="2021575"/>
            <a:ext cx="61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0" name="Shape 340"/>
          <p:cNvCxnSpPr>
            <a:endCxn id="320" idx="2"/>
          </p:cNvCxnSpPr>
          <p:nvPr/>
        </p:nvCxnSpPr>
        <p:spPr>
          <a:xfrm>
            <a:off x="152550" y="2985300"/>
            <a:ext cx="616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1" name="Shape 341"/>
          <p:cNvCxnSpPr>
            <a:endCxn id="321" idx="2"/>
          </p:cNvCxnSpPr>
          <p:nvPr/>
        </p:nvCxnSpPr>
        <p:spPr>
          <a:xfrm>
            <a:off x="243300" y="4039750"/>
            <a:ext cx="54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273280" y="1085700"/>
            <a:ext cx="6787919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Module </a:t>
            </a:r>
            <a:r>
              <a:rPr b="1" i="0" lang="en-US" sz="4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717779" y="1513573"/>
            <a:ext cx="51690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</a:p>
        </p:txBody>
      </p:sp>
      <p:grpSp>
        <p:nvGrpSpPr>
          <p:cNvPr id="348" name="Shape 348"/>
          <p:cNvGrpSpPr/>
          <p:nvPr/>
        </p:nvGrpSpPr>
        <p:grpSpPr>
          <a:xfrm>
            <a:off x="383634" y="1805525"/>
            <a:ext cx="9005963" cy="3110401"/>
            <a:chOff x="2635" y="40225"/>
            <a:chExt cx="9005963" cy="3110401"/>
          </a:xfrm>
        </p:grpSpPr>
        <p:sp>
          <p:nvSpPr>
            <p:cNvPr id="349" name="Shape 349"/>
            <p:cNvSpPr/>
            <p:nvPr/>
          </p:nvSpPr>
          <p:spPr>
            <a:xfrm>
              <a:off x="2635" y="62472"/>
              <a:ext cx="2569367" cy="92921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 txBox="1"/>
            <p:nvPr/>
          </p:nvSpPr>
          <p:spPr>
            <a:xfrm>
              <a:off x="2635" y="77847"/>
              <a:ext cx="2569500" cy="9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rIns="156450" tIns="8940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accent4"/>
                </a:buClr>
                <a:buSzPct val="25000"/>
                <a:buFont typeface="PT Serif"/>
                <a:buNone/>
              </a:pPr>
              <a:r>
                <a:rPr lang="en-US" sz="2400">
                  <a:solidFill>
                    <a:schemeClr val="accent1"/>
                  </a:solidFill>
                  <a:latin typeface="PT Serif"/>
                  <a:ea typeface="PT Serif"/>
                  <a:cs typeface="PT Serif"/>
                  <a:sym typeface="PT Serif"/>
                </a:rPr>
                <a:t>Number Module</a:t>
              </a:r>
              <a:r>
                <a:rPr lang="en-US">
                  <a:solidFill>
                    <a:srgbClr val="007074"/>
                  </a:solidFill>
                </a:rPr>
                <a:t> </a:t>
              </a:r>
            </a:p>
          </p:txBody>
        </p:sp>
        <p:sp>
          <p:nvSpPr>
            <p:cNvPr id="351" name="Shape 351"/>
            <p:cNvSpPr/>
            <p:nvPr/>
          </p:nvSpPr>
          <p:spPr>
            <a:xfrm>
              <a:off x="2635" y="991683"/>
              <a:ext cx="2569367" cy="2158942"/>
            </a:xfrm>
            <a:prstGeom prst="rect">
              <a:avLst/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 txBox="1"/>
            <p:nvPr/>
          </p:nvSpPr>
          <p:spPr>
            <a:xfrm>
              <a:off x="2635" y="991683"/>
              <a:ext cx="2569367" cy="2158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000" lIns="96000" rIns="128000" tIns="96000">
              <a:noAutofit/>
            </a:bodyPr>
            <a:lstStyle/>
            <a:p>
              <a:pPr indent="-171450" lvl="1" marL="171450" rtl="0">
                <a:lnSpc>
                  <a:spcPct val="150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Logistic Regression</a:t>
              </a:r>
            </a:p>
            <a:p>
              <a:pPr indent="-171450" lvl="1" marL="171450" rtl="0">
                <a:lnSpc>
                  <a:spcPct val="150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Classification Problem</a:t>
              </a:r>
            </a:p>
            <a:p>
              <a:pPr indent="-171450" lvl="1" marL="171450" rtl="0">
                <a:lnSpc>
                  <a:spcPct val="150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Sigmoid Function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2931715" y="62472"/>
              <a:ext cx="2569367" cy="929210"/>
            </a:xfrm>
            <a:prstGeom prst="rect">
              <a:avLst/>
            </a:prstGeom>
            <a:solidFill>
              <a:srgbClr val="3781BA">
                <a:alpha val="17647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 txBox="1"/>
            <p:nvPr/>
          </p:nvSpPr>
          <p:spPr>
            <a:xfrm>
              <a:off x="2853827" y="40225"/>
              <a:ext cx="3126600" cy="9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rIns="156450" tIns="8940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accent4"/>
                </a:buClr>
                <a:buSzPct val="25000"/>
                <a:buFont typeface="PT Serif"/>
                <a:buNone/>
              </a:pPr>
              <a:r>
                <a:rPr lang="en-US" sz="2400">
                  <a:solidFill>
                    <a:schemeClr val="accent1"/>
                  </a:solidFill>
                  <a:latin typeface="PT Serif"/>
                  <a:ea typeface="PT Serif"/>
                  <a:cs typeface="PT Serif"/>
                  <a:sym typeface="PT Serif"/>
                </a:rPr>
                <a:t>Character Module</a:t>
              </a:r>
            </a:p>
          </p:txBody>
        </p:sp>
        <p:sp>
          <p:nvSpPr>
            <p:cNvPr id="355" name="Shape 355"/>
            <p:cNvSpPr/>
            <p:nvPr/>
          </p:nvSpPr>
          <p:spPr>
            <a:xfrm>
              <a:off x="2931715" y="991683"/>
              <a:ext cx="2569367" cy="2158942"/>
            </a:xfrm>
            <a:prstGeom prst="rect">
              <a:avLst/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 txBox="1"/>
            <p:nvPr/>
          </p:nvSpPr>
          <p:spPr>
            <a:xfrm>
              <a:off x="2931715" y="991683"/>
              <a:ext cx="2569367" cy="2158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000" lIns="96000" rIns="128000" tIns="96000">
              <a:noAutofit/>
            </a:bodyPr>
            <a:lstStyle/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Neural Networks</a:t>
              </a:r>
            </a:p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Input : Pixel intensities of 1D array</a:t>
              </a:r>
            </a:p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3 Layer Neural Network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5863430" y="77851"/>
              <a:ext cx="2569367" cy="929210"/>
            </a:xfrm>
            <a:prstGeom prst="rect">
              <a:avLst/>
            </a:prstGeom>
            <a:solidFill>
              <a:srgbClr val="3781BA">
                <a:alpha val="1686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 txBox="1"/>
            <p:nvPr/>
          </p:nvSpPr>
          <p:spPr>
            <a:xfrm>
              <a:off x="5791398" y="77900"/>
              <a:ext cx="3217200" cy="9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rIns="156450" tIns="8940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accent4"/>
                </a:buClr>
                <a:buSzPct val="25000"/>
                <a:buFont typeface="PT Serif"/>
                <a:buNone/>
              </a:pPr>
              <a:r>
                <a:rPr lang="en-US" sz="2400">
                  <a:solidFill>
                    <a:schemeClr val="accent1"/>
                  </a:solidFill>
                </a:rPr>
                <a:t>Special Character Module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5860794" y="991683"/>
              <a:ext cx="2569367" cy="2158942"/>
            </a:xfrm>
            <a:prstGeom prst="rect">
              <a:avLst/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 txBox="1"/>
            <p:nvPr/>
          </p:nvSpPr>
          <p:spPr>
            <a:xfrm>
              <a:off x="5860794" y="991683"/>
              <a:ext cx="2569367" cy="2158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000" lIns="96000" rIns="128000" tIns="96000">
              <a:noAutofit/>
            </a:bodyPr>
            <a:lstStyle/>
            <a:p>
              <a:pPr indent="-171450" lvl="1" marL="171450" rtl="0">
                <a:lnSpc>
                  <a:spcPct val="150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Logistic regression </a:t>
              </a:r>
            </a:p>
            <a:p>
              <a:pPr indent="-171450" lvl="1" marL="171450" rtl="0">
                <a:lnSpc>
                  <a:spcPct val="150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Classification Problem</a:t>
              </a:r>
            </a:p>
            <a:p>
              <a:pPr indent="-171450" lvl="1" marL="171450" rtl="0">
                <a:lnSpc>
                  <a:spcPct val="150000"/>
                </a:lnSpc>
                <a:spcBef>
                  <a:spcPts val="0"/>
                </a:spcBef>
                <a:buClr>
                  <a:srgbClr val="1D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Sigmoid Function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1.jpeg" id="365" name="Shape 365"/>
          <p:cNvPicPr preferRelativeResize="0"/>
          <p:nvPr/>
        </p:nvPicPr>
        <p:blipFill rotWithShape="1">
          <a:blip r:embed="rId3">
            <a:alphaModFix/>
          </a:blip>
          <a:srcRect b="10793" l="9585" r="10733" t="0"/>
          <a:stretch/>
        </p:blipFill>
        <p:spPr>
          <a:xfrm>
            <a:off x="165150" y="177900"/>
            <a:ext cx="8813700" cy="165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2.jpeg" id="366" name="Shape 366"/>
          <p:cNvPicPr preferRelativeResize="0"/>
          <p:nvPr/>
        </p:nvPicPr>
        <p:blipFill rotWithShape="1">
          <a:blip r:embed="rId4">
            <a:alphaModFix/>
          </a:blip>
          <a:srcRect b="5740" l="8164" r="0" t="0"/>
          <a:stretch/>
        </p:blipFill>
        <p:spPr>
          <a:xfrm>
            <a:off x="165100" y="1778000"/>
            <a:ext cx="5858700" cy="318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fd0" id="367" name="Shape 3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4249" y="1778000"/>
            <a:ext cx="3014699" cy="1869000"/>
          </a:xfrm>
          <a:prstGeom prst="rect">
            <a:avLst/>
          </a:prstGeom>
          <a:solidFill>
            <a:srgbClr val="688031"/>
          </a:solidFill>
          <a:ln>
            <a:noFill/>
          </a:ln>
        </p:spPr>
      </p:pic>
      <p:sp>
        <p:nvSpPr>
          <p:cNvPr id="368" name="Shape 368"/>
          <p:cNvSpPr txBox="1"/>
          <p:nvPr/>
        </p:nvSpPr>
        <p:spPr>
          <a:xfrm>
            <a:off x="1304924" y="1828800"/>
            <a:ext cx="7318375" cy="245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54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The Data </a:t>
            </a:r>
            <a:br>
              <a:rPr b="1" i="0" lang="en-US" sz="54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54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Flow Diagram </a:t>
            </a:r>
            <a:r>
              <a:rPr b="1" i="0" lang="en-US" sz="5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[DFD]</a:t>
            </a:r>
            <a:br>
              <a:rPr b="1" i="0" lang="en-US" sz="54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</a:br>
          </a:p>
        </p:txBody>
      </p:sp>
      <p:pic>
        <p:nvPicPr>
          <p:cNvPr descr="Diagram2.jpeg" id="369" name="Shape 369"/>
          <p:cNvPicPr preferRelativeResize="0"/>
          <p:nvPr/>
        </p:nvPicPr>
        <p:blipFill rotWithShape="1">
          <a:blip r:embed="rId6">
            <a:alphaModFix/>
          </a:blip>
          <a:srcRect b="9261" l="7458" r="0" t="-7997"/>
          <a:stretch/>
        </p:blipFill>
        <p:spPr>
          <a:xfrm>
            <a:off x="5964225" y="3403700"/>
            <a:ext cx="30147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838200" y="1905000"/>
            <a:ext cx="1727199" cy="723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</a:p>
        </p:txBody>
      </p:sp>
      <p:sp>
        <p:nvSpPr>
          <p:cNvPr id="375" name="Shape 375"/>
          <p:cNvSpPr/>
          <p:nvPr/>
        </p:nvSpPr>
        <p:spPr>
          <a:xfrm>
            <a:off x="5791200" y="1206500"/>
            <a:ext cx="2666999" cy="25019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Intelligent Character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Reader (ICR)</a:t>
            </a:r>
          </a:p>
        </p:txBody>
      </p:sp>
      <p:sp>
        <p:nvSpPr>
          <p:cNvPr id="376" name="Shape 376"/>
          <p:cNvSpPr/>
          <p:nvPr/>
        </p:nvSpPr>
        <p:spPr>
          <a:xfrm>
            <a:off x="2540000" y="1460500"/>
            <a:ext cx="3441700" cy="876300"/>
          </a:xfrm>
          <a:prstGeom prst="arc">
            <a:avLst>
              <a:gd fmla="val 10865471" name="adj1"/>
              <a:gd fmla="val 0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/>
          <p:nvPr/>
        </p:nvSpPr>
        <p:spPr>
          <a:xfrm rot="10800000">
            <a:off x="2527299" y="2120899"/>
            <a:ext cx="3441700" cy="876300"/>
          </a:xfrm>
          <a:prstGeom prst="arc">
            <a:avLst>
              <a:gd fmla="val 11208906" name="adj1"/>
              <a:gd fmla="val 0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5842976" y="1753576"/>
            <a:ext cx="172671" cy="170412"/>
          </a:xfrm>
          <a:custGeom>
            <a:pathLst>
              <a:path extrusionOk="0" h="120000" w="120000">
                <a:moveTo>
                  <a:pt x="0" y="80487"/>
                </a:moveTo>
                <a:cubicBezTo>
                  <a:pt x="12899" y="84844"/>
                  <a:pt x="89456" y="120000"/>
                  <a:pt x="105912" y="89430"/>
                </a:cubicBezTo>
                <a:cubicBezTo>
                  <a:pt x="120000" y="63260"/>
                  <a:pt x="105912" y="29809"/>
                  <a:pt x="105912" y="0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2483338" y="2570028"/>
            <a:ext cx="152399" cy="137024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3333" y="94048"/>
                  <a:pt x="3226" y="67255"/>
                  <a:pt x="10000" y="42145"/>
                </a:cubicBezTo>
                <a:cubicBezTo>
                  <a:pt x="13453" y="29342"/>
                  <a:pt x="18404" y="12296"/>
                  <a:pt x="30000" y="8779"/>
                </a:cubicBezTo>
                <a:cubicBezTo>
                  <a:pt x="58943" y="0"/>
                  <a:pt x="90000" y="8779"/>
                  <a:pt x="120000" y="8779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3053775" y="998800"/>
            <a:ext cx="273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Images </a:t>
            </a:r>
            <a:r>
              <a:rPr lang="en-US" sz="2400">
                <a:solidFill>
                  <a:schemeClr val="lt1"/>
                </a:solidFill>
              </a:rPr>
              <a:t>(i/p eg.     )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2692400" y="3048000"/>
            <a:ext cx="40893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 Text Document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          (o/p eg. 1)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2349500" y="4305300"/>
            <a:ext cx="50291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AutoNum type="alphaLcParenBoth"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Level   0  (Context Diagram)</a:t>
            </a:r>
          </a:p>
        </p:txBody>
      </p:sp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000" y="1082012"/>
            <a:ext cx="29527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444350" y="1599100"/>
            <a:ext cx="1821300" cy="16989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Segmentation</a:t>
            </a:r>
          </a:p>
        </p:txBody>
      </p:sp>
      <p:sp>
        <p:nvSpPr>
          <p:cNvPr id="389" name="Shape 389"/>
          <p:cNvSpPr/>
          <p:nvPr/>
        </p:nvSpPr>
        <p:spPr>
          <a:xfrm>
            <a:off x="3699450" y="1599100"/>
            <a:ext cx="1685100" cy="16989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</a:p>
        </p:txBody>
      </p:sp>
      <p:sp>
        <p:nvSpPr>
          <p:cNvPr id="390" name="Shape 390"/>
          <p:cNvSpPr/>
          <p:nvPr/>
        </p:nvSpPr>
        <p:spPr>
          <a:xfrm>
            <a:off x="7066425" y="1586650"/>
            <a:ext cx="1745700" cy="16989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Machine Learning Module</a:t>
            </a:r>
          </a:p>
        </p:txBody>
      </p:sp>
      <p:cxnSp>
        <p:nvCxnSpPr>
          <p:cNvPr id="391" name="Shape 391"/>
          <p:cNvCxnSpPr>
            <a:endCxn id="388" idx="0"/>
          </p:cNvCxnSpPr>
          <p:nvPr/>
        </p:nvCxnSpPr>
        <p:spPr>
          <a:xfrm flipH="1">
            <a:off x="1355000" y="545500"/>
            <a:ext cx="10500" cy="1053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92" name="Shape 392"/>
          <p:cNvCxnSpPr>
            <a:stCxn id="388" idx="6"/>
            <a:endCxn id="389" idx="2"/>
          </p:cNvCxnSpPr>
          <p:nvPr/>
        </p:nvCxnSpPr>
        <p:spPr>
          <a:xfrm>
            <a:off x="2265650" y="2448550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93" name="Shape 393"/>
          <p:cNvCxnSpPr>
            <a:stCxn id="389" idx="6"/>
            <a:endCxn id="390" idx="2"/>
          </p:cNvCxnSpPr>
          <p:nvPr/>
        </p:nvCxnSpPr>
        <p:spPr>
          <a:xfrm flipH="1" rot="10800000">
            <a:off x="5384550" y="2436250"/>
            <a:ext cx="1681800" cy="12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94" name="Shape 394"/>
          <p:cNvCxnSpPr>
            <a:stCxn id="390" idx="4"/>
          </p:cNvCxnSpPr>
          <p:nvPr/>
        </p:nvCxnSpPr>
        <p:spPr>
          <a:xfrm>
            <a:off x="7939275" y="3285550"/>
            <a:ext cx="11700" cy="1019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95" name="Shape 395"/>
          <p:cNvSpPr/>
          <p:nvPr/>
        </p:nvSpPr>
        <p:spPr>
          <a:xfrm>
            <a:off x="3546125" y="4397825"/>
            <a:ext cx="19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accent3"/>
                </a:solidFill>
              </a:rPr>
              <a:t>(b) </a:t>
            </a:r>
            <a:r>
              <a:rPr b="1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Level   1 </a:t>
            </a:r>
          </a:p>
        </p:txBody>
      </p:sp>
      <p:sp>
        <p:nvSpPr>
          <p:cNvPr id="396" name="Shape 396"/>
          <p:cNvSpPr txBox="1"/>
          <p:nvPr/>
        </p:nvSpPr>
        <p:spPr>
          <a:xfrm rot="5400000">
            <a:off x="736184" y="1340750"/>
            <a:ext cx="1511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</a:p>
        </p:txBody>
      </p:sp>
      <p:sp>
        <p:nvSpPr>
          <p:cNvPr id="397" name="Shape 397"/>
          <p:cNvSpPr/>
          <p:nvPr/>
        </p:nvSpPr>
        <p:spPr>
          <a:xfrm>
            <a:off x="2117531" y="1727181"/>
            <a:ext cx="1428599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Segmented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</a:p>
        </p:txBody>
      </p:sp>
      <p:sp>
        <p:nvSpPr>
          <p:cNvPr id="398" name="Shape 398"/>
          <p:cNvSpPr/>
          <p:nvPr/>
        </p:nvSpPr>
        <p:spPr>
          <a:xfrm>
            <a:off x="5382582" y="1757894"/>
            <a:ext cx="1919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1D Vector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(Processed Image)</a:t>
            </a:r>
          </a:p>
        </p:txBody>
      </p:sp>
      <p:sp>
        <p:nvSpPr>
          <p:cNvPr id="399" name="Shape 399"/>
          <p:cNvSpPr/>
          <p:nvPr/>
        </p:nvSpPr>
        <p:spPr>
          <a:xfrm rot="5400000">
            <a:off x="7627425" y="3683481"/>
            <a:ext cx="1509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 Text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4046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4294967295" type="ctrTitle"/>
          </p:nvPr>
        </p:nvSpPr>
        <p:spPr>
          <a:xfrm>
            <a:off x="319198" y="0"/>
            <a:ext cx="65937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54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Presented By </a:t>
            </a:r>
            <a:r>
              <a:rPr b="1" i="0" lang="en-US" sz="5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1" i="0" lang="en-US" sz="54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207" name="Shape 207"/>
          <p:cNvSpPr txBox="1"/>
          <p:nvPr>
            <p:ph idx="4294967295" type="subTitle"/>
          </p:nvPr>
        </p:nvSpPr>
        <p:spPr>
          <a:xfrm>
            <a:off x="1504545" y="1705030"/>
            <a:ext cx="6593700" cy="1472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Dipayan Deb      (13000113032)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Drona Banerjee (13000113033)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Karan Jaiswal     (13000113039)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Payal Kumari     (13000113060)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t/>
            </a:r>
            <a:endParaRPr b="0" i="0" sz="20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08" name="Shape 208"/>
          <p:cNvSpPr txBox="1"/>
          <p:nvPr>
            <p:ph idx="4294967295" type="body"/>
          </p:nvPr>
        </p:nvSpPr>
        <p:spPr>
          <a:xfrm>
            <a:off x="1354100" y="3983701"/>
            <a:ext cx="65937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Under the guidance of</a:t>
            </a:r>
            <a:r>
              <a:rPr b="0" i="0" lang="en-US" sz="20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rPr>
              <a:t>:</a:t>
            </a:r>
            <a:r>
              <a:rPr b="0" i="0" lang="en-US" sz="20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  </a:t>
            </a: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Prof. Poulami Dutta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489049" y="1759799"/>
            <a:ext cx="1560300" cy="13359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0.1.1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Images of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Segmented lines</a:t>
            </a:r>
          </a:p>
        </p:txBody>
      </p:sp>
      <p:sp>
        <p:nvSpPr>
          <p:cNvPr id="405" name="Shape 405"/>
          <p:cNvSpPr/>
          <p:nvPr/>
        </p:nvSpPr>
        <p:spPr>
          <a:xfrm>
            <a:off x="3861150" y="1729500"/>
            <a:ext cx="1560300" cy="1396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0.1.2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Images of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Segmented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words</a:t>
            </a:r>
          </a:p>
        </p:txBody>
      </p:sp>
      <p:sp>
        <p:nvSpPr>
          <p:cNvPr id="406" name="Shape 406"/>
          <p:cNvSpPr/>
          <p:nvPr/>
        </p:nvSpPr>
        <p:spPr>
          <a:xfrm>
            <a:off x="7005125" y="1744650"/>
            <a:ext cx="1560300" cy="1396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0.1.3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Images of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Segmented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letters</a:t>
            </a:r>
          </a:p>
        </p:txBody>
      </p:sp>
      <p:cxnSp>
        <p:nvCxnSpPr>
          <p:cNvPr id="407" name="Shape 407"/>
          <p:cNvCxnSpPr>
            <a:endCxn id="404" idx="0"/>
          </p:cNvCxnSpPr>
          <p:nvPr/>
        </p:nvCxnSpPr>
        <p:spPr>
          <a:xfrm flipH="1">
            <a:off x="1269199" y="731699"/>
            <a:ext cx="27000" cy="1028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08" name="Shape 408"/>
          <p:cNvCxnSpPr>
            <a:stCxn id="404" idx="6"/>
            <a:endCxn id="405" idx="2"/>
          </p:cNvCxnSpPr>
          <p:nvPr/>
        </p:nvCxnSpPr>
        <p:spPr>
          <a:xfrm>
            <a:off x="2049349" y="2427749"/>
            <a:ext cx="1811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09" name="Shape 409"/>
          <p:cNvCxnSpPr>
            <a:stCxn id="405" idx="6"/>
            <a:endCxn id="406" idx="2"/>
          </p:cNvCxnSpPr>
          <p:nvPr/>
        </p:nvCxnSpPr>
        <p:spPr>
          <a:xfrm>
            <a:off x="5421450" y="2427750"/>
            <a:ext cx="1583700" cy="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10" name="Shape 410"/>
          <p:cNvCxnSpPr>
            <a:stCxn id="406" idx="4"/>
          </p:cNvCxnSpPr>
          <p:nvPr/>
        </p:nvCxnSpPr>
        <p:spPr>
          <a:xfrm>
            <a:off x="7785275" y="3141150"/>
            <a:ext cx="9300" cy="948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11" name="Shape 411"/>
          <p:cNvSpPr/>
          <p:nvPr/>
        </p:nvSpPr>
        <p:spPr>
          <a:xfrm rot="5400000">
            <a:off x="1238181" y="1091860"/>
            <a:ext cx="68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</a:p>
        </p:txBody>
      </p:sp>
      <p:sp>
        <p:nvSpPr>
          <p:cNvPr id="412" name="Shape 412"/>
          <p:cNvSpPr/>
          <p:nvPr/>
        </p:nvSpPr>
        <p:spPr>
          <a:xfrm rot="5400000">
            <a:off x="6999123" y="3881848"/>
            <a:ext cx="209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Segmented image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(letters) </a:t>
            </a:r>
          </a:p>
        </p:txBody>
      </p:sp>
      <p:sp>
        <p:nvSpPr>
          <p:cNvPr id="413" name="Shape 413"/>
          <p:cNvSpPr/>
          <p:nvPr/>
        </p:nvSpPr>
        <p:spPr>
          <a:xfrm>
            <a:off x="5468619" y="1801101"/>
            <a:ext cx="1904999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Segmented image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(words)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2012374" y="1801099"/>
            <a:ext cx="190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Segmented image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(lines) </a:t>
            </a:r>
          </a:p>
        </p:txBody>
      </p:sp>
      <p:sp>
        <p:nvSpPr>
          <p:cNvPr id="415" name="Shape 415"/>
          <p:cNvSpPr/>
          <p:nvPr/>
        </p:nvSpPr>
        <p:spPr>
          <a:xfrm>
            <a:off x="3641552" y="4354800"/>
            <a:ext cx="186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accent3"/>
                </a:solidFill>
              </a:rPr>
              <a:t>(c) </a:t>
            </a:r>
            <a:r>
              <a:rPr b="1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Level   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439875" y="1712474"/>
            <a:ext cx="1443300" cy="1275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0.2.1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Noise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Removal</a:t>
            </a:r>
          </a:p>
        </p:txBody>
      </p:sp>
      <p:sp>
        <p:nvSpPr>
          <p:cNvPr id="421" name="Shape 421"/>
          <p:cNvSpPr/>
          <p:nvPr/>
        </p:nvSpPr>
        <p:spPr>
          <a:xfrm>
            <a:off x="7054274" y="1712474"/>
            <a:ext cx="1333500" cy="1275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0.2.3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1D Vector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Creation</a:t>
            </a:r>
          </a:p>
        </p:txBody>
      </p:sp>
      <p:sp>
        <p:nvSpPr>
          <p:cNvPr id="422" name="Shape 422"/>
          <p:cNvSpPr/>
          <p:nvPr/>
        </p:nvSpPr>
        <p:spPr>
          <a:xfrm>
            <a:off x="3783999" y="1747424"/>
            <a:ext cx="1443300" cy="12051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0.2.2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Grayscale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Creation</a:t>
            </a:r>
          </a:p>
        </p:txBody>
      </p:sp>
      <p:cxnSp>
        <p:nvCxnSpPr>
          <p:cNvPr id="423" name="Shape 423"/>
          <p:cNvCxnSpPr>
            <a:stCxn id="420" idx="6"/>
            <a:endCxn id="422" idx="2"/>
          </p:cNvCxnSpPr>
          <p:nvPr/>
        </p:nvCxnSpPr>
        <p:spPr>
          <a:xfrm>
            <a:off x="1883175" y="2349974"/>
            <a:ext cx="1900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24" name="Shape 424"/>
          <p:cNvCxnSpPr>
            <a:stCxn id="422" idx="6"/>
            <a:endCxn id="421" idx="2"/>
          </p:cNvCxnSpPr>
          <p:nvPr/>
        </p:nvCxnSpPr>
        <p:spPr>
          <a:xfrm>
            <a:off x="5227299" y="2349974"/>
            <a:ext cx="1826999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25" name="Shape 425"/>
          <p:cNvCxnSpPr>
            <a:endCxn id="420" idx="0"/>
          </p:cNvCxnSpPr>
          <p:nvPr/>
        </p:nvCxnSpPr>
        <p:spPr>
          <a:xfrm flipH="1">
            <a:off x="1161525" y="441674"/>
            <a:ext cx="13200" cy="1270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26" name="Shape 426"/>
          <p:cNvSpPr/>
          <p:nvPr/>
        </p:nvSpPr>
        <p:spPr>
          <a:xfrm>
            <a:off x="1355107" y="267689"/>
            <a:ext cx="2271319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Segmented Images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(letters) </a:t>
            </a:r>
          </a:p>
        </p:txBody>
      </p:sp>
      <p:sp>
        <p:nvSpPr>
          <p:cNvPr id="427" name="Shape 427"/>
          <p:cNvSpPr/>
          <p:nvPr/>
        </p:nvSpPr>
        <p:spPr>
          <a:xfrm>
            <a:off x="2122700" y="1630462"/>
            <a:ext cx="1176924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Noise free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(image)</a:t>
            </a:r>
          </a:p>
        </p:txBody>
      </p:sp>
      <p:sp>
        <p:nvSpPr>
          <p:cNvPr id="428" name="Shape 428"/>
          <p:cNvSpPr/>
          <p:nvPr/>
        </p:nvSpPr>
        <p:spPr>
          <a:xfrm>
            <a:off x="5380761" y="1630442"/>
            <a:ext cx="1520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2D arrays of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grayscale</a:t>
            </a:r>
          </a:p>
        </p:txBody>
      </p:sp>
      <p:sp>
        <p:nvSpPr>
          <p:cNvPr id="429" name="Shape 429"/>
          <p:cNvSpPr/>
          <p:nvPr/>
        </p:nvSpPr>
        <p:spPr>
          <a:xfrm>
            <a:off x="7703613" y="3048090"/>
            <a:ext cx="1631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1D vectors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(Processed Images)</a:t>
            </a:r>
          </a:p>
        </p:txBody>
      </p:sp>
      <p:sp>
        <p:nvSpPr>
          <p:cNvPr id="430" name="Shape 430"/>
          <p:cNvSpPr/>
          <p:nvPr/>
        </p:nvSpPr>
        <p:spPr>
          <a:xfrm>
            <a:off x="3402752" y="4406725"/>
            <a:ext cx="190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accent3"/>
                </a:solidFill>
              </a:rPr>
              <a:t>(c) </a:t>
            </a:r>
            <a:r>
              <a:rPr b="1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Level   2 </a:t>
            </a:r>
          </a:p>
        </p:txBody>
      </p:sp>
      <p:cxnSp>
        <p:nvCxnSpPr>
          <p:cNvPr id="431" name="Shape 431"/>
          <p:cNvCxnSpPr>
            <a:stCxn id="421" idx="4"/>
          </p:cNvCxnSpPr>
          <p:nvPr/>
        </p:nvCxnSpPr>
        <p:spPr>
          <a:xfrm flipH="1">
            <a:off x="7703624" y="2987474"/>
            <a:ext cx="17400" cy="1197599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/>
        </p:nvSpPr>
        <p:spPr>
          <a:xfrm>
            <a:off x="3584864" y="301336"/>
            <a:ext cx="1391062" cy="1253342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0.3.1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</a:p>
        </p:txBody>
      </p:sp>
      <p:sp>
        <p:nvSpPr>
          <p:cNvPr id="437" name="Shape 437"/>
          <p:cNvSpPr/>
          <p:nvPr/>
        </p:nvSpPr>
        <p:spPr>
          <a:xfrm>
            <a:off x="3551216" y="1702624"/>
            <a:ext cx="1436421" cy="125878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0.3.2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Character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</a:p>
        </p:txBody>
      </p:sp>
      <p:sp>
        <p:nvSpPr>
          <p:cNvPr id="438" name="Shape 438"/>
          <p:cNvSpPr/>
          <p:nvPr/>
        </p:nvSpPr>
        <p:spPr>
          <a:xfrm>
            <a:off x="3606469" y="3103416"/>
            <a:ext cx="1433120" cy="130232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0.3.3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Special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Character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</a:p>
        </p:txBody>
      </p:sp>
      <p:cxnSp>
        <p:nvCxnSpPr>
          <p:cNvPr id="439" name="Shape 439"/>
          <p:cNvCxnSpPr>
            <a:endCxn id="436" idx="6"/>
          </p:cNvCxnSpPr>
          <p:nvPr/>
        </p:nvCxnSpPr>
        <p:spPr>
          <a:xfrm rot="10800000">
            <a:off x="4975927" y="928007"/>
            <a:ext cx="1580700" cy="1410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40" name="Shape 440"/>
          <p:cNvCxnSpPr>
            <a:endCxn id="437" idx="6"/>
          </p:cNvCxnSpPr>
          <p:nvPr/>
        </p:nvCxnSpPr>
        <p:spPr>
          <a:xfrm rot="10800000">
            <a:off x="4987637" y="2332017"/>
            <a:ext cx="2805600" cy="16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41" name="Shape 441"/>
          <p:cNvCxnSpPr>
            <a:endCxn id="438" idx="6"/>
          </p:cNvCxnSpPr>
          <p:nvPr/>
        </p:nvCxnSpPr>
        <p:spPr>
          <a:xfrm flipH="1">
            <a:off x="5039589" y="2296280"/>
            <a:ext cx="1517100" cy="1458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42" name="Shape 442"/>
          <p:cNvCxnSpPr>
            <a:stCxn id="436" idx="2"/>
          </p:cNvCxnSpPr>
          <p:nvPr/>
        </p:nvCxnSpPr>
        <p:spPr>
          <a:xfrm flipH="1">
            <a:off x="2088464" y="928007"/>
            <a:ext cx="1496400" cy="1420199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43" name="Shape 443"/>
          <p:cNvCxnSpPr>
            <a:stCxn id="437" idx="2"/>
          </p:cNvCxnSpPr>
          <p:nvPr/>
        </p:nvCxnSpPr>
        <p:spPr>
          <a:xfrm flipH="1">
            <a:off x="883316" y="2332017"/>
            <a:ext cx="2667900" cy="6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44" name="Shape 444"/>
          <p:cNvCxnSpPr>
            <a:stCxn id="438" idx="2"/>
          </p:cNvCxnSpPr>
          <p:nvPr/>
        </p:nvCxnSpPr>
        <p:spPr>
          <a:xfrm rot="10800000">
            <a:off x="2092069" y="2311880"/>
            <a:ext cx="1514400" cy="14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45" name="Shape 445"/>
          <p:cNvSpPr/>
          <p:nvPr/>
        </p:nvSpPr>
        <p:spPr>
          <a:xfrm>
            <a:off x="6677586" y="1519821"/>
            <a:ext cx="2133903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1D vectors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(Processed images)</a:t>
            </a:r>
          </a:p>
        </p:txBody>
      </p:sp>
      <p:sp>
        <p:nvSpPr>
          <p:cNvPr id="446" name="Shape 446"/>
          <p:cNvSpPr/>
          <p:nvPr/>
        </p:nvSpPr>
        <p:spPr>
          <a:xfrm>
            <a:off x="731181" y="1550058"/>
            <a:ext cx="1596381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 Text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</a:p>
        </p:txBody>
      </p:sp>
      <p:sp>
        <p:nvSpPr>
          <p:cNvPr id="447" name="Shape 447"/>
          <p:cNvSpPr/>
          <p:nvPr/>
        </p:nvSpPr>
        <p:spPr>
          <a:xfrm>
            <a:off x="3222277" y="4614550"/>
            <a:ext cx="199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accent3"/>
                </a:solidFill>
              </a:rPr>
              <a:t>(c) </a:t>
            </a:r>
            <a:r>
              <a:rPr b="1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Level   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872850" y="1612900"/>
            <a:ext cx="1727100" cy="723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Dataset</a:t>
            </a:r>
          </a:p>
        </p:txBody>
      </p:sp>
      <p:sp>
        <p:nvSpPr>
          <p:cNvPr id="453" name="Shape 453"/>
          <p:cNvSpPr/>
          <p:nvPr/>
        </p:nvSpPr>
        <p:spPr>
          <a:xfrm>
            <a:off x="5877800" y="1267475"/>
            <a:ext cx="2667000" cy="2502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Training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Script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2620825" y="860700"/>
            <a:ext cx="401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Data Image + Label Image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3816900" y="3360975"/>
            <a:ext cx="104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Rules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1786650" y="4365925"/>
            <a:ext cx="619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AutoNum type="alphaLcParenBoth"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Level   0  </a:t>
            </a:r>
            <a:r>
              <a:rPr b="1" i="0" lang="en-US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(Context Diagram for</a:t>
            </a:r>
            <a:r>
              <a:rPr b="1" lang="en-US" sz="1800">
                <a:solidFill>
                  <a:schemeClr val="accent3"/>
                </a:solidFill>
              </a:rPr>
              <a:t> Training Script </a:t>
            </a:r>
            <a:r>
              <a:rPr b="1" i="0" lang="en-US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457" name="Shape 457"/>
          <p:cNvSpPr/>
          <p:nvPr/>
        </p:nvSpPr>
        <p:spPr>
          <a:xfrm>
            <a:off x="872850" y="2583875"/>
            <a:ext cx="1727100" cy="723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A5E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  Theta File</a:t>
            </a:r>
          </a:p>
        </p:txBody>
      </p:sp>
      <p:sp>
        <p:nvSpPr>
          <p:cNvPr id="458" name="Shape 458"/>
          <p:cNvSpPr/>
          <p:nvPr/>
        </p:nvSpPr>
        <p:spPr>
          <a:xfrm>
            <a:off x="2620825" y="1514628"/>
            <a:ext cx="3437650" cy="451000"/>
          </a:xfrm>
          <a:custGeom>
            <a:pathLst>
              <a:path extrusionOk="0" h="18040" w="137506">
                <a:moveTo>
                  <a:pt x="0" y="16654"/>
                </a:moveTo>
                <a:cubicBezTo>
                  <a:pt x="9986" y="13883"/>
                  <a:pt x="37003" y="-202"/>
                  <a:pt x="59921" y="29"/>
                </a:cubicBezTo>
                <a:cubicBezTo>
                  <a:pt x="82838" y="260"/>
                  <a:pt x="124575" y="15038"/>
                  <a:pt x="137506" y="18040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9" name="Shape 459"/>
          <p:cNvSpPr/>
          <p:nvPr/>
        </p:nvSpPr>
        <p:spPr>
          <a:xfrm rot="10800000">
            <a:off x="2599950" y="2909965"/>
            <a:ext cx="3437650" cy="451000"/>
          </a:xfrm>
          <a:custGeom>
            <a:pathLst>
              <a:path extrusionOk="0" h="18040" w="137506">
                <a:moveTo>
                  <a:pt x="0" y="16654"/>
                </a:moveTo>
                <a:cubicBezTo>
                  <a:pt x="9986" y="13883"/>
                  <a:pt x="37003" y="-202"/>
                  <a:pt x="59921" y="29"/>
                </a:cubicBezTo>
                <a:cubicBezTo>
                  <a:pt x="82838" y="260"/>
                  <a:pt x="124575" y="15038"/>
                  <a:pt x="137506" y="18040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60" name="Shape 460"/>
          <p:cNvSpPr/>
          <p:nvPr/>
        </p:nvSpPr>
        <p:spPr>
          <a:xfrm>
            <a:off x="5893950" y="1861700"/>
            <a:ext cx="111800" cy="155875"/>
          </a:xfrm>
          <a:custGeom>
            <a:pathLst>
              <a:path extrusionOk="0" h="6235" w="4472">
                <a:moveTo>
                  <a:pt x="0" y="6235"/>
                </a:moveTo>
                <a:cubicBezTo>
                  <a:pt x="2497" y="6235"/>
                  <a:pt x="5272" y="2234"/>
                  <a:pt x="415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61" name="Shape 461"/>
          <p:cNvSpPr/>
          <p:nvPr/>
        </p:nvSpPr>
        <p:spPr>
          <a:xfrm>
            <a:off x="5919925" y="1887675"/>
            <a:ext cx="114775" cy="130750"/>
          </a:xfrm>
          <a:custGeom>
            <a:pathLst>
              <a:path extrusionOk="0" h="5230" w="4591">
                <a:moveTo>
                  <a:pt x="0" y="5196"/>
                </a:moveTo>
                <a:cubicBezTo>
                  <a:pt x="1570" y="5196"/>
                  <a:pt x="4121" y="5333"/>
                  <a:pt x="4503" y="3810"/>
                </a:cubicBezTo>
                <a:cubicBezTo>
                  <a:pt x="4854" y="2406"/>
                  <a:pt x="3071" y="1293"/>
                  <a:pt x="2425" y="0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62" name="Shape 462"/>
          <p:cNvSpPr/>
          <p:nvPr/>
        </p:nvSpPr>
        <p:spPr>
          <a:xfrm>
            <a:off x="2603500" y="2831525"/>
            <a:ext cx="155875" cy="69275"/>
          </a:xfrm>
          <a:custGeom>
            <a:pathLst>
              <a:path extrusionOk="0" h="2771" w="6235">
                <a:moveTo>
                  <a:pt x="0" y="2771"/>
                </a:moveTo>
                <a:cubicBezTo>
                  <a:pt x="1607" y="1162"/>
                  <a:pt x="3960" y="0"/>
                  <a:pt x="623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63" name="Shape 463"/>
          <p:cNvSpPr/>
          <p:nvPr/>
        </p:nvSpPr>
        <p:spPr>
          <a:xfrm>
            <a:off x="2594850" y="2831525"/>
            <a:ext cx="112550" cy="86600"/>
          </a:xfrm>
          <a:custGeom>
            <a:pathLst>
              <a:path extrusionOk="0" h="3464" w="4502">
                <a:moveTo>
                  <a:pt x="0" y="3464"/>
                </a:moveTo>
                <a:cubicBezTo>
                  <a:pt x="1211" y="2008"/>
                  <a:pt x="2808" y="846"/>
                  <a:pt x="4502" y="0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64" name="Shape 464"/>
          <p:cNvSpPr/>
          <p:nvPr/>
        </p:nvSpPr>
        <p:spPr>
          <a:xfrm>
            <a:off x="2603500" y="2900800"/>
            <a:ext cx="51950" cy="121225"/>
          </a:xfrm>
          <a:custGeom>
            <a:pathLst>
              <a:path extrusionOk="0" h="4849" w="2078">
                <a:moveTo>
                  <a:pt x="0" y="0"/>
                </a:moveTo>
                <a:cubicBezTo>
                  <a:pt x="0" y="1758"/>
                  <a:pt x="834" y="3605"/>
                  <a:pt x="2078" y="4849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2984480" y="460362"/>
            <a:ext cx="67878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lang="en-US" sz="4800">
                <a:solidFill>
                  <a:schemeClr val="accent1"/>
                </a:solidFill>
              </a:rPr>
              <a:t>   Analysis</a:t>
            </a:r>
            <a:r>
              <a:rPr b="1" i="0" lang="en-US" sz="4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4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717779" y="1513573"/>
            <a:ext cx="51690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0" i="0" lang="en-US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</a:p>
        </p:txBody>
      </p:sp>
      <p:grpSp>
        <p:nvGrpSpPr>
          <p:cNvPr id="471" name="Shape 471"/>
          <p:cNvGrpSpPr/>
          <p:nvPr/>
        </p:nvGrpSpPr>
        <p:grpSpPr>
          <a:xfrm>
            <a:off x="-69275" y="1636574"/>
            <a:ext cx="6891930" cy="3379543"/>
            <a:chOff x="-82984" y="28792"/>
            <a:chExt cx="8515915" cy="3121691"/>
          </a:xfrm>
        </p:grpSpPr>
        <p:sp>
          <p:nvSpPr>
            <p:cNvPr id="472" name="Shape 472"/>
            <p:cNvSpPr/>
            <p:nvPr/>
          </p:nvSpPr>
          <p:spPr>
            <a:xfrm>
              <a:off x="2635" y="62472"/>
              <a:ext cx="2569500" cy="9291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 txBox="1"/>
            <p:nvPr/>
          </p:nvSpPr>
          <p:spPr>
            <a:xfrm>
              <a:off x="-82984" y="28792"/>
              <a:ext cx="2655000" cy="9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rIns="156450" tIns="89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PT Serif"/>
                <a:buNone/>
              </a:pPr>
              <a:r>
                <a:rPr lang="en-US" sz="2200">
                  <a:solidFill>
                    <a:schemeClr val="accent4"/>
                  </a:solidFill>
                  <a:latin typeface="PT Serif"/>
                  <a:ea typeface="PT Serif"/>
                  <a:cs typeface="PT Serif"/>
                  <a:sym typeface="PT Serif"/>
                </a:rPr>
                <a:t>Strength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2635" y="991683"/>
              <a:ext cx="2569500" cy="2158800"/>
            </a:xfrm>
            <a:prstGeom prst="rect">
              <a:avLst/>
            </a:prstGeom>
            <a:solidFill>
              <a:schemeClr val="accent3">
                <a:alpha val="498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 txBox="1"/>
            <p:nvPr/>
          </p:nvSpPr>
          <p:spPr>
            <a:xfrm>
              <a:off x="2635" y="991683"/>
              <a:ext cx="2569500" cy="21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000" lIns="96000" rIns="128000" tIns="96000">
              <a:noAutofit/>
            </a:bodyPr>
            <a:lstStyle/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Offline Functioning</a:t>
              </a:r>
            </a:p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Automation Using AI</a:t>
              </a:r>
            </a:p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Omni-font Featurization</a:t>
              </a:r>
            </a:p>
            <a:p>
              <a:pPr indent="0" lvl="0" marL="457200" marR="0" rtl="0" algn="l">
                <a:lnSpc>
                  <a:spcPct val="100000"/>
                </a:lnSpc>
                <a:spcBef>
                  <a:spcPts val="27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931715" y="62472"/>
              <a:ext cx="2569500" cy="929100"/>
            </a:xfrm>
            <a:prstGeom prst="rect">
              <a:avLst/>
            </a:prstGeom>
            <a:solidFill>
              <a:srgbClr val="3781BA">
                <a:alpha val="1765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 txBox="1"/>
            <p:nvPr/>
          </p:nvSpPr>
          <p:spPr>
            <a:xfrm>
              <a:off x="2931715" y="62472"/>
              <a:ext cx="2569500" cy="9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rIns="156450" tIns="89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PT Serif"/>
                <a:buNone/>
              </a:pPr>
              <a:r>
                <a:rPr lang="en-US" sz="2200">
                  <a:solidFill>
                    <a:schemeClr val="accent4"/>
                  </a:solidFill>
                  <a:latin typeface="PT Serif"/>
                  <a:ea typeface="PT Serif"/>
                  <a:cs typeface="PT Serif"/>
                  <a:sym typeface="PT Serif"/>
                </a:rPr>
                <a:t>Weakness</a:t>
              </a:r>
            </a:p>
          </p:txBody>
        </p:sp>
        <p:sp>
          <p:nvSpPr>
            <p:cNvPr id="478" name="Shape 478"/>
            <p:cNvSpPr/>
            <p:nvPr/>
          </p:nvSpPr>
          <p:spPr>
            <a:xfrm>
              <a:off x="2931715" y="991683"/>
              <a:ext cx="2569500" cy="2158800"/>
            </a:xfrm>
            <a:prstGeom prst="rect">
              <a:avLst/>
            </a:prstGeom>
            <a:solidFill>
              <a:schemeClr val="accent3">
                <a:alpha val="498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 txBox="1"/>
            <p:nvPr/>
          </p:nvSpPr>
          <p:spPr>
            <a:xfrm>
              <a:off x="2931715" y="991683"/>
              <a:ext cx="2569500" cy="21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000" lIns="96000" rIns="128000" tIns="96000">
              <a:noAutofit/>
            </a:bodyPr>
            <a:lstStyle/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High Hardware Requirements</a:t>
              </a:r>
            </a:p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Difference In Calligraphy  (Style &amp; Direction)</a:t>
              </a:r>
            </a:p>
            <a:p>
              <a:pPr indent="0" lvl="0" marL="457200" marR="0" rtl="0" algn="l">
                <a:lnSpc>
                  <a:spcPct val="100000"/>
                </a:lnSpc>
                <a:spcBef>
                  <a:spcPts val="27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5863430" y="77851"/>
              <a:ext cx="2569499" cy="929100"/>
            </a:xfrm>
            <a:prstGeom prst="rect">
              <a:avLst/>
            </a:prstGeom>
            <a:solidFill>
              <a:srgbClr val="3781BA">
                <a:alpha val="1686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 txBox="1"/>
            <p:nvPr/>
          </p:nvSpPr>
          <p:spPr>
            <a:xfrm>
              <a:off x="5860805" y="77851"/>
              <a:ext cx="2569499" cy="9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rIns="156450" tIns="89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PT Serif"/>
                <a:buNone/>
              </a:pPr>
              <a:r>
                <a:rPr lang="en-US" sz="2200">
                  <a:solidFill>
                    <a:schemeClr val="accent4"/>
                  </a:solidFill>
                  <a:latin typeface="PT Serif"/>
                  <a:ea typeface="PT Serif"/>
                  <a:cs typeface="PT Serif"/>
                  <a:sym typeface="PT Serif"/>
                </a:rPr>
                <a:t>Opportunities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5860794" y="991683"/>
              <a:ext cx="2569499" cy="2158800"/>
            </a:xfrm>
            <a:prstGeom prst="rect">
              <a:avLst/>
            </a:prstGeom>
            <a:solidFill>
              <a:schemeClr val="accent3">
                <a:alpha val="498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 txBox="1"/>
            <p:nvPr/>
          </p:nvSpPr>
          <p:spPr>
            <a:xfrm>
              <a:off x="5860779" y="991683"/>
              <a:ext cx="2569500" cy="21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000" lIns="96000" rIns="128000" tIns="96000">
              <a:noAutofit/>
            </a:bodyPr>
            <a:lstStyle/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Expanding Digitization Market</a:t>
              </a:r>
            </a:p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Modular Extension Of Other Languages</a:t>
              </a:r>
            </a:p>
          </p:txBody>
        </p:sp>
      </p:grpSp>
      <p:pic>
        <p:nvPicPr>
          <p:cNvPr id="484" name="Shape 484"/>
          <p:cNvPicPr preferRelativeResize="0"/>
          <p:nvPr/>
        </p:nvPicPr>
        <p:blipFill rotWithShape="1">
          <a:blip r:embed="rId3">
            <a:alphaModFix/>
          </a:blip>
          <a:srcRect b="13831" l="17554" r="14009" t="18265"/>
          <a:stretch/>
        </p:blipFill>
        <p:spPr>
          <a:xfrm>
            <a:off x="1763600" y="104675"/>
            <a:ext cx="1420050" cy="1408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Shape 485"/>
          <p:cNvGrpSpPr/>
          <p:nvPr/>
        </p:nvGrpSpPr>
        <p:grpSpPr>
          <a:xfrm>
            <a:off x="7036500" y="1679862"/>
            <a:ext cx="2107498" cy="3336251"/>
            <a:chOff x="2644" y="-180869"/>
            <a:chExt cx="2572002" cy="3331254"/>
          </a:xfrm>
        </p:grpSpPr>
        <p:sp>
          <p:nvSpPr>
            <p:cNvPr id="486" name="Shape 486"/>
            <p:cNvSpPr/>
            <p:nvPr/>
          </p:nvSpPr>
          <p:spPr>
            <a:xfrm>
              <a:off x="2644" y="-180869"/>
              <a:ext cx="2569500" cy="1172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 txBox="1"/>
            <p:nvPr/>
          </p:nvSpPr>
          <p:spPr>
            <a:xfrm>
              <a:off x="64091" y="-137659"/>
              <a:ext cx="2451600" cy="9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400" lIns="156450" rIns="156450" tIns="89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PT Serif"/>
                <a:buNone/>
              </a:pPr>
              <a:r>
                <a:rPr lang="en-US" sz="2200">
                  <a:solidFill>
                    <a:schemeClr val="accent4"/>
                  </a:solidFill>
                  <a:latin typeface="PT Serif"/>
                  <a:ea typeface="PT Serif"/>
                  <a:cs typeface="PT Serif"/>
                  <a:sym typeface="PT Serif"/>
                </a:rPr>
                <a:t>Threats</a:t>
              </a:r>
            </a:p>
          </p:txBody>
        </p:sp>
        <p:sp>
          <p:nvSpPr>
            <p:cNvPr id="488" name="Shape 488"/>
            <p:cNvSpPr/>
            <p:nvPr/>
          </p:nvSpPr>
          <p:spPr>
            <a:xfrm>
              <a:off x="2644" y="822076"/>
              <a:ext cx="2569500" cy="2328300"/>
            </a:xfrm>
            <a:prstGeom prst="rect">
              <a:avLst/>
            </a:prstGeom>
            <a:solidFill>
              <a:schemeClr val="accent3">
                <a:alpha val="498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 txBox="1"/>
            <p:nvPr/>
          </p:nvSpPr>
          <p:spPr>
            <a:xfrm>
              <a:off x="5146" y="822085"/>
              <a:ext cx="2569500" cy="232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000" lIns="96000" rIns="128000" tIns="96000">
              <a:noAutofit/>
            </a:bodyPr>
            <a:lstStyle/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Absence Of Preset Database  For Training</a:t>
              </a:r>
            </a:p>
            <a:p>
              <a:pPr indent="-171450" lvl="1" marL="171450" rtl="0">
                <a:lnSpc>
                  <a:spcPct val="115000"/>
                </a:lnSpc>
                <a:spcBef>
                  <a:spcPts val="0"/>
                </a:spcBef>
                <a:buClr>
                  <a:srgbClr val="1C405D"/>
                </a:buClr>
                <a:buSzPct val="100000"/>
                <a:buFont typeface="PT Serif"/>
                <a:buChar char="•"/>
              </a:pPr>
              <a:r>
                <a:rPr lang="en-US" sz="1800">
                  <a:solidFill>
                    <a:srgbClr val="1D405D"/>
                  </a:solidFill>
                  <a:latin typeface="PT Serif"/>
                  <a:ea typeface="PT Serif"/>
                  <a:cs typeface="PT Serif"/>
                  <a:sym typeface="PT Serif"/>
                </a:rPr>
                <a:t>No Benchmark Set For Unconfigured Languages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x="687125" y="1276300"/>
            <a:ext cx="33624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TESSERACT  OCR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t/>
            </a:r>
            <a:endParaRPr b="1" i="0" sz="18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 </a:t>
            </a:r>
            <a:r>
              <a:rPr b="1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Not an application, an engine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 3</a:t>
            </a:r>
            <a:r>
              <a:rPr b="1" baseline="30000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rd</a:t>
            </a:r>
            <a:r>
              <a:rPr b="1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party software required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Does not focus on being user-friendly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t/>
            </a:r>
            <a:endParaRPr b="1" i="0" sz="16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2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95" name="Shape 495"/>
          <p:cNvSpPr txBox="1"/>
          <p:nvPr>
            <p:ph type="title"/>
          </p:nvPr>
        </p:nvSpPr>
        <p:spPr>
          <a:xfrm>
            <a:off x="474618" y="29153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lang="en-US" sz="4800"/>
              <a:t>Related Study</a:t>
            </a:r>
            <a:r>
              <a:rPr lang="en-US" sz="4000"/>
              <a:t> </a:t>
            </a:r>
            <a:r>
              <a:rPr lang="en-US" sz="4000">
                <a:solidFill>
                  <a:srgbClr val="4A86E8"/>
                </a:solidFill>
              </a:rPr>
              <a:t>:</a:t>
            </a:r>
            <a:r>
              <a:rPr b="1" i="0" lang="en-US" sz="40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496" name="Shape 496"/>
          <p:cNvSpPr txBox="1"/>
          <p:nvPr>
            <p:ph idx="2" type="body"/>
          </p:nvPr>
        </p:nvSpPr>
        <p:spPr>
          <a:xfrm>
            <a:off x="4612400" y="1334325"/>
            <a:ext cx="31995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CUNEIFORM  OCR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t/>
            </a:r>
            <a:endParaRPr b="1" i="0" sz="18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</a:t>
            </a:r>
            <a:r>
              <a:rPr b="1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Does not recognise handwritten text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Does not recognise decorative fonts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</a:pPr>
            <a:r>
              <a:rPr b="1" i="0" lang="en-US" sz="16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Accuracy drops when source image quality is low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471035" y="461585"/>
            <a:ext cx="5169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48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398475" y="1513575"/>
            <a:ext cx="84222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T Serif"/>
              <a:buChar char="⊸"/>
            </a:pPr>
            <a:r>
              <a:rPr b="0" i="0" lang="en-US" sz="24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Use of Neural Networks give high accuracy  rate.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T Serif"/>
              <a:buChar char="⊸"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Human intervention needed in OCR’s can be eliminated in ICRs.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T Serif"/>
              <a:buChar char="⊸"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Eg. Letter sorting machines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T Serif"/>
              <a:buChar char="⊸"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Useful for automated form processing.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T Serif"/>
              <a:buChar char="⊸"/>
            </a:pPr>
            <a:r>
              <a:rPr b="0" i="0" lang="en-US" sz="20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 Can be helpful for people with eye problems to read.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653143" y="838957"/>
            <a:ext cx="830217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48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Future Scope of</a:t>
            </a:r>
            <a:br>
              <a:rPr b="1" i="0" lang="en-US" sz="48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US" sz="48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improvement </a:t>
            </a:r>
            <a:r>
              <a:rPr b="1" i="0" lang="en-US" sz="4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</p:txBody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446825" y="1696200"/>
            <a:ext cx="67980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&gt;"/>
            </a:pP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Intelligent Word Readers</a:t>
            </a: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can be built that process one word at a time.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&gt;"/>
            </a:pP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Interpreting the sentence on basis of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prior knowledge and understanding</a:t>
            </a: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can be implemented.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&gt;"/>
            </a:pP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 Using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Natural Language Processing </a:t>
            </a: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,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Artificial Intelligence </a:t>
            </a: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and incredibly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advanced machine learning</a:t>
            </a: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.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&gt;"/>
            </a:pP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Modules of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any other language </a:t>
            </a:r>
            <a:r>
              <a:rPr b="0" i="0" lang="en-US" sz="1800" u="none" cap="none" strike="noStrik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can be added.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PT Serif"/>
              <a:buNone/>
            </a:pPr>
            <a:r>
              <a:t/>
            </a:r>
            <a:endParaRPr b="0" i="0" sz="1800" u="none" cap="none" strike="noStrike"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717779" y="704700"/>
            <a:ext cx="5169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48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References :</a:t>
            </a: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717779" y="1963848"/>
            <a:ext cx="61764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  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PT Serif"/>
                <a:ea typeface="PT Serif"/>
                <a:cs typeface="PT Serif"/>
                <a:sym typeface="PT Serif"/>
                <a:hlinkClick r:id="rId3"/>
              </a:rPr>
              <a:t>https://www.coursera.org/learn/machine-learning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  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PT Serif"/>
                <a:ea typeface="PT Serif"/>
                <a:cs typeface="PT Serif"/>
                <a:sym typeface="PT Serif"/>
                <a:hlinkClick r:id="rId4"/>
              </a:rPr>
              <a:t>https://en.wikipedia.org/wiki/Machine_learning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  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PT Serif"/>
                <a:ea typeface="PT Serif"/>
                <a:cs typeface="PT Serif"/>
                <a:sym typeface="PT Serif"/>
                <a:hlinkClick r:id="rId5"/>
              </a:rPr>
              <a:t>http://ieeexplore.ieee.org/document/1688109/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ourier New"/>
              <a:buNone/>
            </a:pPr>
            <a:r>
              <a:t/>
            </a:r>
            <a:endParaRPr b="0" i="0" sz="1800" u="sng" cap="none" strike="noStrike">
              <a:solidFill>
                <a:schemeClr val="hlink"/>
              </a:solidFill>
              <a:latin typeface="PT Serif"/>
              <a:ea typeface="PT Serif"/>
              <a:cs typeface="PT Serif"/>
              <a:sym typeface="PT Serif"/>
              <a:hlinkClick r:id="rId6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4294967295" type="ctrTitle"/>
          </p:nvPr>
        </p:nvSpPr>
        <p:spPr>
          <a:xfrm>
            <a:off x="188231" y="2102235"/>
            <a:ext cx="7852683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96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3892166" y="2417861"/>
            <a:ext cx="2840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</p:txBody>
      </p:sp>
      <p:sp>
        <p:nvSpPr>
          <p:cNvPr id="214" name="Shape 214"/>
          <p:cNvSpPr/>
          <p:nvPr/>
        </p:nvSpPr>
        <p:spPr>
          <a:xfrm>
            <a:off x="2912868" y="372985"/>
            <a:ext cx="325441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Montserrat"/>
              <a:buNone/>
            </a:pPr>
            <a:r>
              <a:rPr b="1" i="0" lang="en-US" sz="5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r>
              <a:rPr b="1" i="0" lang="en-US" sz="5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831423" y="1391209"/>
            <a:ext cx="32760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👉</a:t>
            </a:r>
            <a:r>
              <a:rPr b="0" i="0" lang="en-US" sz="1800" u="none" cap="none" strike="noStrike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b="0" i="0" lang="en-US" sz="18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Introduction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👉 </a:t>
            </a:r>
            <a:r>
              <a:rPr b="0" i="0" lang="en-US" sz="18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Problem </a:t>
            </a: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Definition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Uses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Related Study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Project Plan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Requirement Analysis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👉 </a:t>
            </a:r>
            <a:r>
              <a:rPr b="0" i="0" lang="en-US" sz="18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Segmentation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👉 Image Processing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Machine learning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Shape 216"/>
          <p:cNvGrpSpPr/>
          <p:nvPr/>
        </p:nvGrpSpPr>
        <p:grpSpPr>
          <a:xfrm>
            <a:off x="1966295" y="480739"/>
            <a:ext cx="754420" cy="708771"/>
            <a:chOff x="3955900" y="2984500"/>
            <a:chExt cx="414000" cy="422525"/>
          </a:xfrm>
        </p:grpSpPr>
        <p:sp>
          <p:nvSpPr>
            <p:cNvPr id="217" name="Shape 217"/>
            <p:cNvSpPr/>
            <p:nvPr/>
          </p:nvSpPr>
          <p:spPr>
            <a:xfrm>
              <a:off x="3955900" y="2984500"/>
              <a:ext cx="315700" cy="315674"/>
            </a:xfrm>
            <a:custGeom>
              <a:pathLst>
                <a:path extrusionOk="0" h="120000" w="120000">
                  <a:moveTo>
                    <a:pt x="59885" y="9284"/>
                  </a:moveTo>
                  <a:lnTo>
                    <a:pt x="65216" y="9750"/>
                  </a:lnTo>
                  <a:lnTo>
                    <a:pt x="70091" y="10444"/>
                  </a:lnTo>
                  <a:lnTo>
                    <a:pt x="74966" y="11603"/>
                  </a:lnTo>
                  <a:lnTo>
                    <a:pt x="79613" y="13466"/>
                  </a:lnTo>
                  <a:lnTo>
                    <a:pt x="84022" y="15547"/>
                  </a:lnTo>
                  <a:lnTo>
                    <a:pt x="88194" y="18104"/>
                  </a:lnTo>
                  <a:lnTo>
                    <a:pt x="92147" y="20888"/>
                  </a:lnTo>
                  <a:lnTo>
                    <a:pt x="95853" y="24138"/>
                  </a:lnTo>
                  <a:lnTo>
                    <a:pt x="99103" y="27854"/>
                  </a:lnTo>
                  <a:lnTo>
                    <a:pt x="101887" y="31798"/>
                  </a:lnTo>
                  <a:lnTo>
                    <a:pt x="104444" y="35980"/>
                  </a:lnTo>
                  <a:lnTo>
                    <a:pt x="106534" y="40389"/>
                  </a:lnTo>
                  <a:lnTo>
                    <a:pt x="108387" y="45027"/>
                  </a:lnTo>
                  <a:lnTo>
                    <a:pt x="109547" y="49902"/>
                  </a:lnTo>
                  <a:lnTo>
                    <a:pt x="110478" y="54777"/>
                  </a:lnTo>
                  <a:lnTo>
                    <a:pt x="110706" y="60118"/>
                  </a:lnTo>
                  <a:lnTo>
                    <a:pt x="110478" y="65222"/>
                  </a:lnTo>
                  <a:lnTo>
                    <a:pt x="109547" y="70325"/>
                  </a:lnTo>
                  <a:lnTo>
                    <a:pt x="108387" y="75200"/>
                  </a:lnTo>
                  <a:lnTo>
                    <a:pt x="106534" y="79847"/>
                  </a:lnTo>
                  <a:lnTo>
                    <a:pt x="104444" y="84257"/>
                  </a:lnTo>
                  <a:lnTo>
                    <a:pt x="101887" y="88429"/>
                  </a:lnTo>
                  <a:lnTo>
                    <a:pt x="99103" y="92145"/>
                  </a:lnTo>
                  <a:lnTo>
                    <a:pt x="95853" y="95861"/>
                  </a:lnTo>
                  <a:lnTo>
                    <a:pt x="92147" y="99111"/>
                  </a:lnTo>
                  <a:lnTo>
                    <a:pt x="88194" y="102124"/>
                  </a:lnTo>
                  <a:lnTo>
                    <a:pt x="84022" y="104680"/>
                  </a:lnTo>
                  <a:lnTo>
                    <a:pt x="79613" y="106771"/>
                  </a:lnTo>
                  <a:lnTo>
                    <a:pt x="74966" y="108396"/>
                  </a:lnTo>
                  <a:lnTo>
                    <a:pt x="70091" y="109783"/>
                  </a:lnTo>
                  <a:lnTo>
                    <a:pt x="65216" y="110477"/>
                  </a:lnTo>
                  <a:lnTo>
                    <a:pt x="59885" y="110715"/>
                  </a:lnTo>
                  <a:lnTo>
                    <a:pt x="54773" y="110477"/>
                  </a:lnTo>
                  <a:lnTo>
                    <a:pt x="49670" y="109783"/>
                  </a:lnTo>
                  <a:lnTo>
                    <a:pt x="44795" y="108396"/>
                  </a:lnTo>
                  <a:lnTo>
                    <a:pt x="40158" y="106771"/>
                  </a:lnTo>
                  <a:lnTo>
                    <a:pt x="35749" y="104680"/>
                  </a:lnTo>
                  <a:lnTo>
                    <a:pt x="31567" y="102124"/>
                  </a:lnTo>
                  <a:lnTo>
                    <a:pt x="27852" y="99111"/>
                  </a:lnTo>
                  <a:lnTo>
                    <a:pt x="24146" y="95861"/>
                  </a:lnTo>
                  <a:lnTo>
                    <a:pt x="20896" y="92145"/>
                  </a:lnTo>
                  <a:lnTo>
                    <a:pt x="17874" y="88429"/>
                  </a:lnTo>
                  <a:lnTo>
                    <a:pt x="15327" y="84257"/>
                  </a:lnTo>
                  <a:lnTo>
                    <a:pt x="13237" y="79847"/>
                  </a:lnTo>
                  <a:lnTo>
                    <a:pt x="11612" y="75200"/>
                  </a:lnTo>
                  <a:lnTo>
                    <a:pt x="10215" y="70325"/>
                  </a:lnTo>
                  <a:lnTo>
                    <a:pt x="9521" y="65222"/>
                  </a:lnTo>
                  <a:lnTo>
                    <a:pt x="9293" y="60118"/>
                  </a:lnTo>
                  <a:lnTo>
                    <a:pt x="9521" y="54777"/>
                  </a:lnTo>
                  <a:lnTo>
                    <a:pt x="10215" y="49902"/>
                  </a:lnTo>
                  <a:lnTo>
                    <a:pt x="11612" y="45027"/>
                  </a:lnTo>
                  <a:lnTo>
                    <a:pt x="13237" y="40389"/>
                  </a:lnTo>
                  <a:lnTo>
                    <a:pt x="15327" y="35980"/>
                  </a:lnTo>
                  <a:lnTo>
                    <a:pt x="17874" y="31798"/>
                  </a:lnTo>
                  <a:lnTo>
                    <a:pt x="20896" y="27854"/>
                  </a:lnTo>
                  <a:lnTo>
                    <a:pt x="24146" y="24138"/>
                  </a:lnTo>
                  <a:lnTo>
                    <a:pt x="27852" y="20888"/>
                  </a:lnTo>
                  <a:lnTo>
                    <a:pt x="31567" y="18104"/>
                  </a:lnTo>
                  <a:lnTo>
                    <a:pt x="35749" y="15547"/>
                  </a:lnTo>
                  <a:lnTo>
                    <a:pt x="40158" y="13466"/>
                  </a:lnTo>
                  <a:lnTo>
                    <a:pt x="44795" y="11603"/>
                  </a:lnTo>
                  <a:lnTo>
                    <a:pt x="49670" y="10444"/>
                  </a:lnTo>
                  <a:lnTo>
                    <a:pt x="54773" y="9750"/>
                  </a:lnTo>
                  <a:lnTo>
                    <a:pt x="59885" y="9284"/>
                  </a:lnTo>
                  <a:close/>
                  <a:moveTo>
                    <a:pt x="59885" y="0"/>
                  </a:moveTo>
                  <a:lnTo>
                    <a:pt x="56864" y="228"/>
                  </a:lnTo>
                  <a:lnTo>
                    <a:pt x="53851" y="465"/>
                  </a:lnTo>
                  <a:lnTo>
                    <a:pt x="50829" y="693"/>
                  </a:lnTo>
                  <a:lnTo>
                    <a:pt x="47817" y="1397"/>
                  </a:lnTo>
                  <a:lnTo>
                    <a:pt x="45033" y="2090"/>
                  </a:lnTo>
                  <a:lnTo>
                    <a:pt x="42248" y="2784"/>
                  </a:lnTo>
                  <a:lnTo>
                    <a:pt x="39464" y="3715"/>
                  </a:lnTo>
                  <a:lnTo>
                    <a:pt x="36670" y="4875"/>
                  </a:lnTo>
                  <a:lnTo>
                    <a:pt x="33886" y="6034"/>
                  </a:lnTo>
                  <a:lnTo>
                    <a:pt x="31339" y="7431"/>
                  </a:lnTo>
                  <a:lnTo>
                    <a:pt x="28783" y="8819"/>
                  </a:lnTo>
                  <a:lnTo>
                    <a:pt x="26464" y="10216"/>
                  </a:lnTo>
                  <a:lnTo>
                    <a:pt x="21818" y="13694"/>
                  </a:lnTo>
                  <a:lnTo>
                    <a:pt x="17646" y="17638"/>
                  </a:lnTo>
                  <a:lnTo>
                    <a:pt x="13702" y="21819"/>
                  </a:lnTo>
                  <a:lnTo>
                    <a:pt x="10215" y="26457"/>
                  </a:lnTo>
                  <a:lnTo>
                    <a:pt x="8590" y="29014"/>
                  </a:lnTo>
                  <a:lnTo>
                    <a:pt x="7203" y="31570"/>
                  </a:lnTo>
                  <a:lnTo>
                    <a:pt x="5806" y="34117"/>
                  </a:lnTo>
                  <a:lnTo>
                    <a:pt x="4646" y="36673"/>
                  </a:lnTo>
                  <a:lnTo>
                    <a:pt x="3715" y="39458"/>
                  </a:lnTo>
                  <a:lnTo>
                    <a:pt x="2793" y="42242"/>
                  </a:lnTo>
                  <a:lnTo>
                    <a:pt x="1862" y="45027"/>
                  </a:lnTo>
                  <a:lnTo>
                    <a:pt x="1168" y="48049"/>
                  </a:lnTo>
                  <a:lnTo>
                    <a:pt x="703" y="50833"/>
                  </a:lnTo>
                  <a:lnTo>
                    <a:pt x="237" y="53846"/>
                  </a:lnTo>
                  <a:lnTo>
                    <a:pt x="9" y="56868"/>
                  </a:lnTo>
                  <a:lnTo>
                    <a:pt x="9" y="60118"/>
                  </a:lnTo>
                  <a:lnTo>
                    <a:pt x="9" y="63131"/>
                  </a:lnTo>
                  <a:lnTo>
                    <a:pt x="237" y="66153"/>
                  </a:lnTo>
                  <a:lnTo>
                    <a:pt x="703" y="69166"/>
                  </a:lnTo>
                  <a:lnTo>
                    <a:pt x="1168" y="72188"/>
                  </a:lnTo>
                  <a:lnTo>
                    <a:pt x="1862" y="74972"/>
                  </a:lnTo>
                  <a:lnTo>
                    <a:pt x="2793" y="77985"/>
                  </a:lnTo>
                  <a:lnTo>
                    <a:pt x="3715" y="80769"/>
                  </a:lnTo>
                  <a:lnTo>
                    <a:pt x="4646" y="83326"/>
                  </a:lnTo>
                  <a:lnTo>
                    <a:pt x="5806" y="86110"/>
                  </a:lnTo>
                  <a:lnTo>
                    <a:pt x="7203" y="88667"/>
                  </a:lnTo>
                  <a:lnTo>
                    <a:pt x="8590" y="91214"/>
                  </a:lnTo>
                  <a:lnTo>
                    <a:pt x="10215" y="93542"/>
                  </a:lnTo>
                  <a:lnTo>
                    <a:pt x="13702" y="98180"/>
                  </a:lnTo>
                  <a:lnTo>
                    <a:pt x="17646" y="102361"/>
                  </a:lnTo>
                  <a:lnTo>
                    <a:pt x="21818" y="106305"/>
                  </a:lnTo>
                  <a:lnTo>
                    <a:pt x="26464" y="109783"/>
                  </a:lnTo>
                  <a:lnTo>
                    <a:pt x="28783" y="111408"/>
                  </a:lnTo>
                  <a:lnTo>
                    <a:pt x="31339" y="112805"/>
                  </a:lnTo>
                  <a:lnTo>
                    <a:pt x="33886" y="114193"/>
                  </a:lnTo>
                  <a:lnTo>
                    <a:pt x="36670" y="115352"/>
                  </a:lnTo>
                  <a:lnTo>
                    <a:pt x="39464" y="116284"/>
                  </a:lnTo>
                  <a:lnTo>
                    <a:pt x="42248" y="117215"/>
                  </a:lnTo>
                  <a:lnTo>
                    <a:pt x="45033" y="118137"/>
                  </a:lnTo>
                  <a:lnTo>
                    <a:pt x="47817" y="118840"/>
                  </a:lnTo>
                  <a:lnTo>
                    <a:pt x="50829" y="119296"/>
                  </a:lnTo>
                  <a:lnTo>
                    <a:pt x="53851" y="119762"/>
                  </a:lnTo>
                  <a:lnTo>
                    <a:pt x="56864" y="120000"/>
                  </a:lnTo>
                  <a:lnTo>
                    <a:pt x="63135" y="120000"/>
                  </a:lnTo>
                  <a:lnTo>
                    <a:pt x="66148" y="119762"/>
                  </a:lnTo>
                  <a:lnTo>
                    <a:pt x="69170" y="119296"/>
                  </a:lnTo>
                  <a:lnTo>
                    <a:pt x="71954" y="118840"/>
                  </a:lnTo>
                  <a:lnTo>
                    <a:pt x="74966" y="118137"/>
                  </a:lnTo>
                  <a:lnTo>
                    <a:pt x="77751" y="117215"/>
                  </a:lnTo>
                  <a:lnTo>
                    <a:pt x="80535" y="116284"/>
                  </a:lnTo>
                  <a:lnTo>
                    <a:pt x="83319" y="115352"/>
                  </a:lnTo>
                  <a:lnTo>
                    <a:pt x="85875" y="114193"/>
                  </a:lnTo>
                  <a:lnTo>
                    <a:pt x="88432" y="112805"/>
                  </a:lnTo>
                  <a:lnTo>
                    <a:pt x="90978" y="111408"/>
                  </a:lnTo>
                  <a:lnTo>
                    <a:pt x="93535" y="109783"/>
                  </a:lnTo>
                  <a:lnTo>
                    <a:pt x="98181" y="106305"/>
                  </a:lnTo>
                  <a:lnTo>
                    <a:pt x="102353" y="102361"/>
                  </a:lnTo>
                  <a:lnTo>
                    <a:pt x="106297" y="98180"/>
                  </a:lnTo>
                  <a:lnTo>
                    <a:pt x="109784" y="93542"/>
                  </a:lnTo>
                  <a:lnTo>
                    <a:pt x="111171" y="91214"/>
                  </a:lnTo>
                  <a:lnTo>
                    <a:pt x="112568" y="88667"/>
                  </a:lnTo>
                  <a:lnTo>
                    <a:pt x="113956" y="86110"/>
                  </a:lnTo>
                  <a:lnTo>
                    <a:pt x="115115" y="83326"/>
                  </a:lnTo>
                  <a:lnTo>
                    <a:pt x="116284" y="80769"/>
                  </a:lnTo>
                  <a:lnTo>
                    <a:pt x="117206" y="77985"/>
                  </a:lnTo>
                  <a:lnTo>
                    <a:pt x="118137" y="74972"/>
                  </a:lnTo>
                  <a:lnTo>
                    <a:pt x="118603" y="72188"/>
                  </a:lnTo>
                  <a:lnTo>
                    <a:pt x="119296" y="69166"/>
                  </a:lnTo>
                  <a:lnTo>
                    <a:pt x="119524" y="66153"/>
                  </a:lnTo>
                  <a:lnTo>
                    <a:pt x="119762" y="63131"/>
                  </a:lnTo>
                  <a:lnTo>
                    <a:pt x="119990" y="60118"/>
                  </a:lnTo>
                  <a:lnTo>
                    <a:pt x="119762" y="56868"/>
                  </a:lnTo>
                  <a:lnTo>
                    <a:pt x="119524" y="53846"/>
                  </a:lnTo>
                  <a:lnTo>
                    <a:pt x="119296" y="50833"/>
                  </a:lnTo>
                  <a:lnTo>
                    <a:pt x="118603" y="48049"/>
                  </a:lnTo>
                  <a:lnTo>
                    <a:pt x="118137" y="45027"/>
                  </a:lnTo>
                  <a:lnTo>
                    <a:pt x="117206" y="42242"/>
                  </a:lnTo>
                  <a:lnTo>
                    <a:pt x="116284" y="39458"/>
                  </a:lnTo>
                  <a:lnTo>
                    <a:pt x="115115" y="36673"/>
                  </a:lnTo>
                  <a:lnTo>
                    <a:pt x="113956" y="34117"/>
                  </a:lnTo>
                  <a:lnTo>
                    <a:pt x="112568" y="31570"/>
                  </a:lnTo>
                  <a:lnTo>
                    <a:pt x="111171" y="29014"/>
                  </a:lnTo>
                  <a:lnTo>
                    <a:pt x="109784" y="26457"/>
                  </a:lnTo>
                  <a:lnTo>
                    <a:pt x="106297" y="21819"/>
                  </a:lnTo>
                  <a:lnTo>
                    <a:pt x="102353" y="17638"/>
                  </a:lnTo>
                  <a:lnTo>
                    <a:pt x="98181" y="13694"/>
                  </a:lnTo>
                  <a:lnTo>
                    <a:pt x="93535" y="10216"/>
                  </a:lnTo>
                  <a:lnTo>
                    <a:pt x="90978" y="8819"/>
                  </a:lnTo>
                  <a:lnTo>
                    <a:pt x="88432" y="7431"/>
                  </a:lnTo>
                  <a:lnTo>
                    <a:pt x="85875" y="6034"/>
                  </a:lnTo>
                  <a:lnTo>
                    <a:pt x="83319" y="4875"/>
                  </a:lnTo>
                  <a:lnTo>
                    <a:pt x="80535" y="3715"/>
                  </a:lnTo>
                  <a:lnTo>
                    <a:pt x="77751" y="2784"/>
                  </a:lnTo>
                  <a:lnTo>
                    <a:pt x="74966" y="2090"/>
                  </a:lnTo>
                  <a:lnTo>
                    <a:pt x="71954" y="1397"/>
                  </a:lnTo>
                  <a:lnTo>
                    <a:pt x="69170" y="693"/>
                  </a:lnTo>
                  <a:lnTo>
                    <a:pt x="66148" y="465"/>
                  </a:lnTo>
                  <a:lnTo>
                    <a:pt x="63135" y="228"/>
                  </a:lnTo>
                  <a:lnTo>
                    <a:pt x="59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120000" w="120000">
                  <a:moveTo>
                    <a:pt x="61058" y="18141"/>
                  </a:moveTo>
                  <a:lnTo>
                    <a:pt x="61973" y="18438"/>
                  </a:lnTo>
                  <a:lnTo>
                    <a:pt x="62877" y="19045"/>
                  </a:lnTo>
                  <a:lnTo>
                    <a:pt x="63780" y="19651"/>
                  </a:lnTo>
                  <a:lnTo>
                    <a:pt x="64386" y="20257"/>
                  </a:lnTo>
                  <a:lnTo>
                    <a:pt x="64993" y="21458"/>
                  </a:lnTo>
                  <a:lnTo>
                    <a:pt x="65290" y="22373"/>
                  </a:lnTo>
                  <a:lnTo>
                    <a:pt x="65290" y="23574"/>
                  </a:lnTo>
                  <a:lnTo>
                    <a:pt x="65290" y="24490"/>
                  </a:lnTo>
                  <a:lnTo>
                    <a:pt x="64993" y="25690"/>
                  </a:lnTo>
                  <a:lnTo>
                    <a:pt x="64386" y="26606"/>
                  </a:lnTo>
                  <a:lnTo>
                    <a:pt x="63780" y="27200"/>
                  </a:lnTo>
                  <a:lnTo>
                    <a:pt x="62877" y="27806"/>
                  </a:lnTo>
                  <a:lnTo>
                    <a:pt x="61973" y="28412"/>
                  </a:lnTo>
                  <a:lnTo>
                    <a:pt x="61058" y="28722"/>
                  </a:lnTo>
                  <a:lnTo>
                    <a:pt x="59857" y="29019"/>
                  </a:lnTo>
                  <a:lnTo>
                    <a:pt x="56838" y="29019"/>
                  </a:lnTo>
                  <a:lnTo>
                    <a:pt x="53806" y="29625"/>
                  </a:lnTo>
                  <a:lnTo>
                    <a:pt x="50786" y="30232"/>
                  </a:lnTo>
                  <a:lnTo>
                    <a:pt x="47767" y="31432"/>
                  </a:lnTo>
                  <a:lnTo>
                    <a:pt x="45044" y="32645"/>
                  </a:lnTo>
                  <a:lnTo>
                    <a:pt x="42631" y="34154"/>
                  </a:lnTo>
                  <a:lnTo>
                    <a:pt x="40206" y="35974"/>
                  </a:lnTo>
                  <a:lnTo>
                    <a:pt x="37793" y="38090"/>
                  </a:lnTo>
                  <a:lnTo>
                    <a:pt x="35974" y="40206"/>
                  </a:lnTo>
                  <a:lnTo>
                    <a:pt x="34167" y="42619"/>
                  </a:lnTo>
                  <a:lnTo>
                    <a:pt x="32657" y="45341"/>
                  </a:lnTo>
                  <a:lnTo>
                    <a:pt x="31147" y="48064"/>
                  </a:lnTo>
                  <a:lnTo>
                    <a:pt x="30232" y="50774"/>
                  </a:lnTo>
                  <a:lnTo>
                    <a:pt x="29328" y="53806"/>
                  </a:lnTo>
                  <a:lnTo>
                    <a:pt x="29031" y="56825"/>
                  </a:lnTo>
                  <a:lnTo>
                    <a:pt x="28722" y="60154"/>
                  </a:lnTo>
                  <a:lnTo>
                    <a:pt x="28722" y="61058"/>
                  </a:lnTo>
                  <a:lnTo>
                    <a:pt x="28425" y="62270"/>
                  </a:lnTo>
                  <a:lnTo>
                    <a:pt x="27818" y="63174"/>
                  </a:lnTo>
                  <a:lnTo>
                    <a:pt x="27212" y="63780"/>
                  </a:lnTo>
                  <a:lnTo>
                    <a:pt x="26309" y="64683"/>
                  </a:lnTo>
                  <a:lnTo>
                    <a:pt x="25405" y="64980"/>
                  </a:lnTo>
                  <a:lnTo>
                    <a:pt x="24490" y="65290"/>
                  </a:lnTo>
                  <a:lnTo>
                    <a:pt x="23289" y="65587"/>
                  </a:lnTo>
                  <a:lnTo>
                    <a:pt x="22373" y="65290"/>
                  </a:lnTo>
                  <a:lnTo>
                    <a:pt x="21173" y="64980"/>
                  </a:lnTo>
                  <a:lnTo>
                    <a:pt x="20257" y="64683"/>
                  </a:lnTo>
                  <a:lnTo>
                    <a:pt x="19354" y="63780"/>
                  </a:lnTo>
                  <a:lnTo>
                    <a:pt x="18748" y="63174"/>
                  </a:lnTo>
                  <a:lnTo>
                    <a:pt x="18451" y="62270"/>
                  </a:lnTo>
                  <a:lnTo>
                    <a:pt x="18141" y="61058"/>
                  </a:lnTo>
                  <a:lnTo>
                    <a:pt x="17844" y="60154"/>
                  </a:lnTo>
                  <a:lnTo>
                    <a:pt x="18141" y="55613"/>
                  </a:lnTo>
                  <a:lnTo>
                    <a:pt x="18748" y="51690"/>
                  </a:lnTo>
                  <a:lnTo>
                    <a:pt x="19651" y="47457"/>
                  </a:lnTo>
                  <a:lnTo>
                    <a:pt x="21173" y="43832"/>
                  </a:lnTo>
                  <a:lnTo>
                    <a:pt x="22980" y="39896"/>
                  </a:lnTo>
                  <a:lnTo>
                    <a:pt x="25096" y="36580"/>
                  </a:lnTo>
                  <a:lnTo>
                    <a:pt x="27509" y="33251"/>
                  </a:lnTo>
                  <a:lnTo>
                    <a:pt x="30232" y="30232"/>
                  </a:lnTo>
                  <a:lnTo>
                    <a:pt x="33263" y="27509"/>
                  </a:lnTo>
                  <a:lnTo>
                    <a:pt x="36580" y="25096"/>
                  </a:lnTo>
                  <a:lnTo>
                    <a:pt x="39909" y="22980"/>
                  </a:lnTo>
                  <a:lnTo>
                    <a:pt x="43535" y="21161"/>
                  </a:lnTo>
                  <a:lnTo>
                    <a:pt x="47457" y="19948"/>
                  </a:lnTo>
                  <a:lnTo>
                    <a:pt x="51393" y="18748"/>
                  </a:lnTo>
                  <a:lnTo>
                    <a:pt x="55625" y="18141"/>
                  </a:lnTo>
                  <a:close/>
                  <a:moveTo>
                    <a:pt x="59857" y="0"/>
                  </a:moveTo>
                  <a:lnTo>
                    <a:pt x="53806" y="309"/>
                  </a:lnTo>
                  <a:lnTo>
                    <a:pt x="47767" y="1212"/>
                  </a:lnTo>
                  <a:lnTo>
                    <a:pt x="42025" y="2722"/>
                  </a:lnTo>
                  <a:lnTo>
                    <a:pt x="36580" y="4838"/>
                  </a:lnTo>
                  <a:lnTo>
                    <a:pt x="31444" y="7264"/>
                  </a:lnTo>
                  <a:lnTo>
                    <a:pt x="26606" y="10283"/>
                  </a:lnTo>
                  <a:lnTo>
                    <a:pt x="21767" y="13909"/>
                  </a:lnTo>
                  <a:lnTo>
                    <a:pt x="17547" y="17832"/>
                  </a:lnTo>
                  <a:lnTo>
                    <a:pt x="13612" y="22064"/>
                  </a:lnTo>
                  <a:lnTo>
                    <a:pt x="10283" y="26606"/>
                  </a:lnTo>
                  <a:lnTo>
                    <a:pt x="7264" y="31432"/>
                  </a:lnTo>
                  <a:lnTo>
                    <a:pt x="4850" y="36877"/>
                  </a:lnTo>
                  <a:lnTo>
                    <a:pt x="2734" y="42322"/>
                  </a:lnTo>
                  <a:lnTo>
                    <a:pt x="1225" y="48064"/>
                  </a:lnTo>
                  <a:lnTo>
                    <a:pt x="309" y="53806"/>
                  </a:lnTo>
                  <a:lnTo>
                    <a:pt x="12" y="60154"/>
                  </a:lnTo>
                  <a:lnTo>
                    <a:pt x="309" y="66193"/>
                  </a:lnTo>
                  <a:lnTo>
                    <a:pt x="1225" y="72245"/>
                  </a:lnTo>
                  <a:lnTo>
                    <a:pt x="2734" y="77987"/>
                  </a:lnTo>
                  <a:lnTo>
                    <a:pt x="4850" y="83419"/>
                  </a:lnTo>
                  <a:lnTo>
                    <a:pt x="7264" y="88555"/>
                  </a:lnTo>
                  <a:lnTo>
                    <a:pt x="10283" y="93393"/>
                  </a:lnTo>
                  <a:lnTo>
                    <a:pt x="13612" y="98232"/>
                  </a:lnTo>
                  <a:lnTo>
                    <a:pt x="17547" y="102464"/>
                  </a:lnTo>
                  <a:lnTo>
                    <a:pt x="21767" y="106387"/>
                  </a:lnTo>
                  <a:lnTo>
                    <a:pt x="26606" y="109716"/>
                  </a:lnTo>
                  <a:lnTo>
                    <a:pt x="31444" y="112735"/>
                  </a:lnTo>
                  <a:lnTo>
                    <a:pt x="36580" y="115161"/>
                  </a:lnTo>
                  <a:lnTo>
                    <a:pt x="42025" y="117277"/>
                  </a:lnTo>
                  <a:lnTo>
                    <a:pt x="47767" y="118787"/>
                  </a:lnTo>
                  <a:lnTo>
                    <a:pt x="53806" y="119690"/>
                  </a:lnTo>
                  <a:lnTo>
                    <a:pt x="59857" y="119987"/>
                  </a:lnTo>
                  <a:lnTo>
                    <a:pt x="66206" y="119690"/>
                  </a:lnTo>
                  <a:lnTo>
                    <a:pt x="71948" y="118787"/>
                  </a:lnTo>
                  <a:lnTo>
                    <a:pt x="77690" y="117277"/>
                  </a:lnTo>
                  <a:lnTo>
                    <a:pt x="83122" y="115161"/>
                  </a:lnTo>
                  <a:lnTo>
                    <a:pt x="88567" y="112735"/>
                  </a:lnTo>
                  <a:lnTo>
                    <a:pt x="93406" y="109716"/>
                  </a:lnTo>
                  <a:lnTo>
                    <a:pt x="97935" y="106387"/>
                  </a:lnTo>
                  <a:lnTo>
                    <a:pt x="102167" y="102464"/>
                  </a:lnTo>
                  <a:lnTo>
                    <a:pt x="106090" y="98232"/>
                  </a:lnTo>
                  <a:lnTo>
                    <a:pt x="109728" y="93393"/>
                  </a:lnTo>
                  <a:lnTo>
                    <a:pt x="112748" y="88555"/>
                  </a:lnTo>
                  <a:lnTo>
                    <a:pt x="115161" y="83419"/>
                  </a:lnTo>
                  <a:lnTo>
                    <a:pt x="117277" y="77987"/>
                  </a:lnTo>
                  <a:lnTo>
                    <a:pt x="118787" y="72245"/>
                  </a:lnTo>
                  <a:lnTo>
                    <a:pt x="119703" y="66193"/>
                  </a:lnTo>
                  <a:lnTo>
                    <a:pt x="120000" y="60154"/>
                  </a:lnTo>
                  <a:lnTo>
                    <a:pt x="119703" y="53806"/>
                  </a:lnTo>
                  <a:lnTo>
                    <a:pt x="118787" y="48064"/>
                  </a:lnTo>
                  <a:lnTo>
                    <a:pt x="117277" y="42322"/>
                  </a:lnTo>
                  <a:lnTo>
                    <a:pt x="115161" y="36877"/>
                  </a:lnTo>
                  <a:lnTo>
                    <a:pt x="112748" y="31432"/>
                  </a:lnTo>
                  <a:lnTo>
                    <a:pt x="109728" y="26606"/>
                  </a:lnTo>
                  <a:lnTo>
                    <a:pt x="106090" y="22064"/>
                  </a:lnTo>
                  <a:lnTo>
                    <a:pt x="102167" y="17832"/>
                  </a:lnTo>
                  <a:lnTo>
                    <a:pt x="97935" y="13909"/>
                  </a:lnTo>
                  <a:lnTo>
                    <a:pt x="93406" y="10283"/>
                  </a:lnTo>
                  <a:lnTo>
                    <a:pt x="88567" y="7264"/>
                  </a:lnTo>
                  <a:lnTo>
                    <a:pt x="83122" y="4838"/>
                  </a:lnTo>
                  <a:lnTo>
                    <a:pt x="77690" y="2722"/>
                  </a:lnTo>
                  <a:lnTo>
                    <a:pt x="71948" y="1212"/>
                  </a:lnTo>
                  <a:lnTo>
                    <a:pt x="66206" y="309"/>
                  </a:lnTo>
                  <a:lnTo>
                    <a:pt x="598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120000" w="120000">
                  <a:moveTo>
                    <a:pt x="20873" y="0"/>
                  </a:moveTo>
                  <a:lnTo>
                    <a:pt x="16135" y="5244"/>
                  </a:lnTo>
                  <a:lnTo>
                    <a:pt x="10912" y="10469"/>
                  </a:lnTo>
                  <a:lnTo>
                    <a:pt x="5689" y="15246"/>
                  </a:lnTo>
                  <a:lnTo>
                    <a:pt x="0" y="20003"/>
                  </a:lnTo>
                  <a:lnTo>
                    <a:pt x="96757" y="117134"/>
                  </a:lnTo>
                  <a:lnTo>
                    <a:pt x="98174" y="118089"/>
                  </a:lnTo>
                  <a:lnTo>
                    <a:pt x="99592" y="119044"/>
                  </a:lnTo>
                  <a:lnTo>
                    <a:pt x="101495" y="119512"/>
                  </a:lnTo>
                  <a:lnTo>
                    <a:pt x="103398" y="120000"/>
                  </a:lnTo>
                  <a:lnTo>
                    <a:pt x="105281" y="119512"/>
                  </a:lnTo>
                  <a:lnTo>
                    <a:pt x="106718" y="119044"/>
                  </a:lnTo>
                  <a:lnTo>
                    <a:pt x="108601" y="118089"/>
                  </a:lnTo>
                  <a:lnTo>
                    <a:pt x="110038" y="117134"/>
                  </a:lnTo>
                  <a:lnTo>
                    <a:pt x="117145" y="109998"/>
                  </a:lnTo>
                  <a:lnTo>
                    <a:pt x="118563" y="108575"/>
                  </a:lnTo>
                  <a:lnTo>
                    <a:pt x="119514" y="106664"/>
                  </a:lnTo>
                  <a:lnTo>
                    <a:pt x="119980" y="104753"/>
                  </a:lnTo>
                  <a:lnTo>
                    <a:pt x="119980" y="103330"/>
                  </a:lnTo>
                  <a:lnTo>
                    <a:pt x="119980" y="101419"/>
                  </a:lnTo>
                  <a:lnTo>
                    <a:pt x="119514" y="99528"/>
                  </a:lnTo>
                  <a:lnTo>
                    <a:pt x="118563" y="98086"/>
                  </a:lnTo>
                  <a:lnTo>
                    <a:pt x="117145" y="96194"/>
                  </a:lnTo>
                  <a:lnTo>
                    <a:pt x="208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Shape 220"/>
          <p:cNvSpPr/>
          <p:nvPr/>
        </p:nvSpPr>
        <p:spPr>
          <a:xfrm>
            <a:off x="4759212" y="1391208"/>
            <a:ext cx="4572000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Machine Learning Implementing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Neural Networks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Neural Network Module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Data Flow Diagram for ICR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Data Flow Diagram for Training Set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PT Serif"/>
              <a:buNone/>
            </a:pPr>
            <a:r>
              <a:rPr lang="en-US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👉 SWOT Analysis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👉 </a:t>
            </a:r>
            <a:r>
              <a:rPr b="0" i="0" lang="en-US" sz="18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Conclusion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👉 </a:t>
            </a:r>
            <a:r>
              <a:rPr b="0" i="0" lang="en-US" sz="18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Further scope 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👉 References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ctrTitle"/>
          </p:nvPr>
        </p:nvSpPr>
        <p:spPr>
          <a:xfrm>
            <a:off x="562125" y="1991847"/>
            <a:ext cx="55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Montserrat"/>
              <a:buNone/>
            </a:pPr>
            <a:r>
              <a:rPr b="1" i="0" lang="en-US" sz="5400" u="none" cap="none" strike="noStrik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</a:p>
        </p:txBody>
      </p:sp>
      <p:sp>
        <p:nvSpPr>
          <p:cNvPr id="226" name="Shape 226"/>
          <p:cNvSpPr txBox="1"/>
          <p:nvPr>
            <p:ph idx="1" type="subTitle"/>
          </p:nvPr>
        </p:nvSpPr>
        <p:spPr>
          <a:xfrm>
            <a:off x="653899" y="3561050"/>
            <a:ext cx="8097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Ø</a:t>
            </a:r>
            <a:r>
              <a:rPr b="1" lang="en-US">
                <a:solidFill>
                  <a:srgbClr val="92D050"/>
                </a:solidFill>
              </a:rPr>
              <a:t>  conversion of hand-written or printed text to a digital format.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Ø</a:t>
            </a:r>
            <a:r>
              <a:rPr b="1" lang="en-US">
                <a:solidFill>
                  <a:srgbClr val="92D050"/>
                </a:solidFill>
              </a:rPr>
              <a:t>  edit and search the words in the scanned documents like  PDF files.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PT Serif"/>
              <a:buNone/>
            </a:pPr>
            <a:r>
              <a:t/>
            </a:r>
            <a:endParaRPr b="1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ctrTitle"/>
          </p:nvPr>
        </p:nvSpPr>
        <p:spPr>
          <a:xfrm>
            <a:off x="613229" y="346008"/>
            <a:ext cx="5514598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Montserrat"/>
              <a:buNone/>
            </a:pPr>
            <a:r>
              <a:rPr b="1" i="0" lang="en-US" sz="40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Problem  </a:t>
            </a:r>
            <a:r>
              <a:rPr lang="en-US" sz="4000">
                <a:solidFill>
                  <a:schemeClr val="accent4"/>
                </a:solidFill>
              </a:rPr>
              <a:t>Definition</a:t>
            </a:r>
          </a:p>
        </p:txBody>
      </p:sp>
      <p:sp>
        <p:nvSpPr>
          <p:cNvPr id="232" name="Shape 232"/>
          <p:cNvSpPr txBox="1"/>
          <p:nvPr>
            <p:ph idx="1" type="subTitle"/>
          </p:nvPr>
        </p:nvSpPr>
        <p:spPr>
          <a:xfrm>
            <a:off x="613225" y="2034475"/>
            <a:ext cx="694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</a:t>
            </a:r>
            <a:r>
              <a:rPr lang="en-US" sz="2000">
                <a:solidFill>
                  <a:srgbClr val="D5E5F2"/>
                </a:solidFill>
              </a:rPr>
              <a:t>Humans identify real life objects easily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</a:t>
            </a:r>
            <a:r>
              <a:rPr lang="en-US" sz="2000">
                <a:solidFill>
                  <a:srgbClr val="D5E5F2"/>
                </a:solidFill>
              </a:rPr>
              <a:t>Tough for computers to match human accuracy level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</a:t>
            </a:r>
            <a:r>
              <a:rPr lang="en-US" sz="2000">
                <a:solidFill>
                  <a:srgbClr val="D5E5F2"/>
                </a:solidFill>
              </a:rPr>
              <a:t>Train neural network to infer rules for recognition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PT Serif"/>
              <a:buNone/>
            </a:pPr>
            <a:r>
              <a:t/>
            </a:r>
            <a:endParaRPr b="0" i="0" sz="1800" u="none" cap="none" strike="noStrike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442676" y="156167"/>
            <a:ext cx="2896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Montserrat"/>
              <a:buNone/>
            </a:pPr>
            <a:r>
              <a:rPr b="0" i="0" lang="en-US" sz="48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Uses </a:t>
            </a:r>
            <a:r>
              <a:rPr b="0" i="0" lang="en-US" sz="4800" u="none" cap="none" strike="noStrike">
                <a:solidFill>
                  <a:srgbClr val="D5E5F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0" i="0" lang="en-US" sz="48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238" name="Shape 238"/>
          <p:cNvSpPr/>
          <p:nvPr/>
        </p:nvSpPr>
        <p:spPr>
          <a:xfrm>
            <a:off x="600950" y="1104425"/>
            <a:ext cx="6843600" cy="3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D5E5F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Used as a form of data entry from printed documents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         Eg: Passport documents, Bank  statements, invoices, etc.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  Vehicle license plate identification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  Can be used to read foreign printed languages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  Can be used to arrange letters in post offices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  Helps in digitizing printed document</a:t>
            </a: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       Benefits:    S</a:t>
            </a: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earch </a:t>
            </a: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erif"/>
              <a:buNone/>
            </a:pPr>
            <a:r>
              <a:rPr lang="en-US"/>
              <a:t>                              </a:t>
            </a: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Compact storage </a:t>
            </a: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erif"/>
              <a:buNone/>
            </a:pPr>
            <a:r>
              <a:rPr lang="en-US"/>
              <a:t>                              </a:t>
            </a: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Text M</a:t>
            </a: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ining</a:t>
            </a: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erif"/>
              <a:buNone/>
            </a:pPr>
            <a:r>
              <a:rPr lang="en-US"/>
              <a:t>                               </a:t>
            </a:r>
            <a:r>
              <a:rPr b="0" i="0" lang="en-US" sz="1800" u="none" cap="none" strike="noStrike">
                <a:solidFill>
                  <a:srgbClr val="D5E5F2"/>
                </a:solidFill>
                <a:latin typeface="PT Serif"/>
                <a:ea typeface="PT Serif"/>
                <a:cs typeface="PT Serif"/>
                <a:sym typeface="PT Serif"/>
              </a:rPr>
              <a:t>Machine translation</a:t>
            </a: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PT Serif"/>
              <a:buNone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PT Serif"/>
                <a:ea typeface="PT Serif"/>
                <a:cs typeface="PT Serif"/>
                <a:sym typeface="PT Serif"/>
              </a:rPr>
              <a:t>                  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690250" y="500200"/>
            <a:ext cx="5917200" cy="69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Project Planning </a:t>
            </a:r>
            <a:r>
              <a:rPr lang="en-US" sz="480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821625" y="1696200"/>
            <a:ext cx="6175500" cy="344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life cycle model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-US"/>
              <a:t>-Iterative waterfall. 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rtl="0">
              <a:spcBef>
                <a:spcPts val="0"/>
              </a:spcBef>
              <a:buNone/>
            </a:pPr>
            <a:r>
              <a:rPr lang="en-US"/>
              <a:t>2.     Cost analysis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701225" y="1048900"/>
            <a:ext cx="5833500" cy="69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Requirement analysis </a:t>
            </a:r>
            <a:r>
              <a:rPr lang="en-US" sz="480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701225" y="1816325"/>
            <a:ext cx="6517500" cy="344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Functional requirements 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/>
              <a:t>Non Functional Requirements </a:t>
            </a:r>
          </a:p>
          <a:p>
            <a:pPr indent="-228600" lvl="0" marL="1371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Accuracy</a:t>
            </a:r>
          </a:p>
          <a:p>
            <a:pPr indent="-228600" lvl="0" marL="1371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Data Set for efficient training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4294967295" type="title"/>
          </p:nvPr>
        </p:nvSpPr>
        <p:spPr>
          <a:xfrm>
            <a:off x="342175" y="311000"/>
            <a:ext cx="5917199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25000"/>
              <a:buFont typeface="Montserrat"/>
              <a:buNone/>
            </a:pPr>
            <a:r>
              <a:rPr b="1" i="0" lang="en-US" sz="54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The Process </a:t>
            </a:r>
            <a:r>
              <a:rPr b="1" i="0" lang="en-US" sz="5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1" i="0" lang="en-US" sz="54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256" name="Shape 256"/>
          <p:cNvSpPr/>
          <p:nvPr/>
        </p:nvSpPr>
        <p:spPr>
          <a:xfrm>
            <a:off x="0" y="1909250"/>
            <a:ext cx="3160500" cy="1681799"/>
          </a:xfrm>
          <a:prstGeom prst="homePlate">
            <a:avLst>
              <a:gd fmla="val 30129" name="adj"/>
            </a:avLst>
          </a:prstGeom>
          <a:solidFill>
            <a:srgbClr val="00BFC9">
              <a:alpha val="51764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Image Segmentation</a:t>
            </a:r>
          </a:p>
        </p:txBody>
      </p:sp>
      <p:sp>
        <p:nvSpPr>
          <p:cNvPr id="257" name="Shape 257"/>
          <p:cNvSpPr/>
          <p:nvPr/>
        </p:nvSpPr>
        <p:spPr>
          <a:xfrm>
            <a:off x="2740736" y="1909250"/>
            <a:ext cx="3220800" cy="1681799"/>
          </a:xfrm>
          <a:prstGeom prst="chevron">
            <a:avLst>
              <a:gd fmla="val 29853" name="adj"/>
            </a:avLst>
          </a:prstGeom>
          <a:solidFill>
            <a:srgbClr val="00BFC9">
              <a:alpha val="51764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Image Processing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5542251" y="1909250"/>
            <a:ext cx="3220800" cy="1681799"/>
          </a:xfrm>
          <a:prstGeom prst="chevron">
            <a:avLst>
              <a:gd fmla="val 29853" name="adj"/>
            </a:avLst>
          </a:prstGeom>
          <a:solidFill>
            <a:srgbClr val="00BFC9">
              <a:alpha val="51764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T Serif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Machine Learning Module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lthas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