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296400"/>
  <p:embeddedFontLst>
    <p:embeddedFont>
      <p:font typeface="Arial Narrow"/>
      <p:regular r:id="rId22"/>
      <p:bold r:id="rId23"/>
      <p:italic r:id="rId24"/>
      <p:boldItalic r:id="rId25"/>
    </p:embeddedFon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gZILi0gogJtPL/H+ycfaplLb1m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rialNarrow-regular.fntdata"/><Relationship Id="rId21" Type="http://schemas.openxmlformats.org/officeDocument/2006/relationships/slide" Target="slides/slide16.xml"/><Relationship Id="rId24" Type="http://schemas.openxmlformats.org/officeDocument/2006/relationships/font" Target="fonts/ArialNarrow-italic.fntdata"/><Relationship Id="rId23" Type="http://schemas.openxmlformats.org/officeDocument/2006/relationships/font" Target="fonts/Arial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regular.fntdata"/><Relationship Id="rId25" Type="http://schemas.openxmlformats.org/officeDocument/2006/relationships/font" Target="fonts/ArialNarrow-boldItalic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72421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5579" y="0"/>
            <a:ext cx="2972421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711" y="4416426"/>
            <a:ext cx="5028579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8831264"/>
            <a:ext cx="2972421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5579" y="8831264"/>
            <a:ext cx="2972421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914711" y="4416426"/>
            <a:ext cx="5028579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6681d502d_2_12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g226681d502d_2_12:notes"/>
          <p:cNvSpPr txBox="1"/>
          <p:nvPr>
            <p:ph idx="1" type="body"/>
          </p:nvPr>
        </p:nvSpPr>
        <p:spPr>
          <a:xfrm>
            <a:off x="914711" y="4416426"/>
            <a:ext cx="50286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Austin: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BLC estimated using stepwise numerical integration to calc coolant temp and enthalpy along engine contour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Heat transfer estimated with Stanton number correlation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Models coolants evaporating, gaseous cooling with free stream entrainment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Radiation accounted with </a:t>
            </a:r>
            <a:r>
              <a:rPr lang="en-US"/>
              <a:t>empirical</a:t>
            </a:r>
            <a:r>
              <a:rPr lang="en-US"/>
              <a:t> relationship, CO2 and H2O radiation with correction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Bartz correlation for wall-side transient transfer</a:t>
            </a:r>
            <a:endParaRPr/>
          </a:p>
        </p:txBody>
      </p:sp>
      <p:sp>
        <p:nvSpPr>
          <p:cNvPr id="127" name="Google Shape;127;g226681d502d_2_12:notes"/>
          <p:cNvSpPr txBox="1"/>
          <p:nvPr>
            <p:ph idx="12" type="sldNum"/>
          </p:nvPr>
        </p:nvSpPr>
        <p:spPr>
          <a:xfrm>
            <a:off x="3885579" y="8831264"/>
            <a:ext cx="2972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6681d502d_1_0:notes"/>
          <p:cNvSpPr/>
          <p:nvPr>
            <p:ph idx="2" type="sldImg"/>
          </p:nvPr>
        </p:nvSpPr>
        <p:spPr>
          <a:xfrm>
            <a:off x="3302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" name="Google Shape;136;g226681d502d_1_0:notes"/>
          <p:cNvSpPr txBox="1"/>
          <p:nvPr>
            <p:ph idx="1" type="body"/>
          </p:nvPr>
        </p:nvSpPr>
        <p:spPr>
          <a:xfrm>
            <a:off x="914711" y="4416426"/>
            <a:ext cx="50286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Austin: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Talk about deriving the transient data from the sim: Values for temperature and convective coefficient were calculated at multiple points from the injector face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Values were applied to the solidworks model in the thermal simulation program, applying a time curve and temperature curve to model the transient behavior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model was simplified to a ¼ slice of the engine with a curvature-based mesh, with an adiabatic surface applied to the sectioned surfaces to model the symmetry.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</a:t>
            </a:r>
            <a:r>
              <a:rPr lang="en-US"/>
              <a:t>results</a:t>
            </a:r>
            <a:r>
              <a:rPr lang="en-US"/>
              <a:t> were shown in kelvin here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(avoid talking about melting temperature or what those results mean idk) </a:t>
            </a:r>
            <a:endParaRPr/>
          </a:p>
        </p:txBody>
      </p:sp>
      <p:sp>
        <p:nvSpPr>
          <p:cNvPr id="137" name="Google Shape;137;g226681d502d_1_0:notes"/>
          <p:cNvSpPr txBox="1"/>
          <p:nvPr>
            <p:ph idx="12" type="sldNum"/>
          </p:nvPr>
        </p:nvSpPr>
        <p:spPr>
          <a:xfrm>
            <a:off x="3885579" y="8831264"/>
            <a:ext cx="2972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6726c5afd_0_16:notes"/>
          <p:cNvSpPr/>
          <p:nvPr>
            <p:ph idx="2" type="sldImg"/>
          </p:nvPr>
        </p:nvSpPr>
        <p:spPr>
          <a:xfrm>
            <a:off x="3302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" name="Google Shape;145;g226726c5afd_0_16:notes"/>
          <p:cNvSpPr txBox="1"/>
          <p:nvPr>
            <p:ph idx="1" type="body"/>
          </p:nvPr>
        </p:nvSpPr>
        <p:spPr>
          <a:xfrm>
            <a:off x="914711" y="4416426"/>
            <a:ext cx="50286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Austin: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</a:t>
            </a:r>
            <a:r>
              <a:rPr lang="en-US"/>
              <a:t>Using the MATLAB scripts developed, the team is able to produce a wide array of insightful data relevant to the design and performance of the rocket engine throughout firing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-Can predict effect of certain test variables on performance, such as initial prop temperature or ullage volume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-Can also vary input system design values to simulate changes to system configuration, such as pressurization method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-More importantly, after validating simulation, the MATLAB script can be used to drive future designs &amp; iterations</a:t>
            </a:r>
            <a:endParaRPr/>
          </a:p>
        </p:txBody>
      </p:sp>
      <p:sp>
        <p:nvSpPr>
          <p:cNvPr id="146" name="Google Shape;146;g226726c5afd_0_16:notes"/>
          <p:cNvSpPr txBox="1"/>
          <p:nvPr>
            <p:ph idx="12" type="sldNum"/>
          </p:nvPr>
        </p:nvSpPr>
        <p:spPr>
          <a:xfrm>
            <a:off x="3885579" y="8831264"/>
            <a:ext cx="2972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6726c5afd_0_30:notes"/>
          <p:cNvSpPr/>
          <p:nvPr>
            <p:ph idx="2" type="sldImg"/>
          </p:nvPr>
        </p:nvSpPr>
        <p:spPr>
          <a:xfrm>
            <a:off x="3302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g226726c5afd_0_30:notes"/>
          <p:cNvSpPr txBox="1"/>
          <p:nvPr>
            <p:ph idx="1" type="body"/>
          </p:nvPr>
        </p:nvSpPr>
        <p:spPr>
          <a:xfrm>
            <a:off x="914711" y="4416426"/>
            <a:ext cx="50286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Austin: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Hotfire will provide temp and pressure data, real-world performance data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Empirical corrections applied to model to match hot fire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Boundary layer cooling estimates will be estimated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Empirical corrections will allow better modeling for N2O/C2H6 specifically</a:t>
            </a:r>
            <a:endParaRPr/>
          </a:p>
        </p:txBody>
      </p:sp>
      <p:sp>
        <p:nvSpPr>
          <p:cNvPr id="156" name="Google Shape;156;g226726c5afd_0_30:notes"/>
          <p:cNvSpPr txBox="1"/>
          <p:nvPr>
            <p:ph idx="12" type="sldNum"/>
          </p:nvPr>
        </p:nvSpPr>
        <p:spPr>
          <a:xfrm>
            <a:off x="3885579" y="8831264"/>
            <a:ext cx="2972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6726c5afd_0_44:notes"/>
          <p:cNvSpPr/>
          <p:nvPr>
            <p:ph idx="2" type="sldImg"/>
          </p:nvPr>
        </p:nvSpPr>
        <p:spPr>
          <a:xfrm>
            <a:off x="3302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5" name="Google Shape;165;g226726c5afd_0_44:notes"/>
          <p:cNvSpPr txBox="1"/>
          <p:nvPr>
            <p:ph idx="1" type="body"/>
          </p:nvPr>
        </p:nvSpPr>
        <p:spPr>
          <a:xfrm>
            <a:off x="914711" y="4416426"/>
            <a:ext cx="50286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-US"/>
              <a:t>Austin: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Empirical corrections from hot fire tests, partic. for N2O/C2H6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GUI to be developed for more user-friendliness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More reaction mechanisms to be ported to Cantera, support more props (Ethanol), allow to switch between for different props.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Model will provide predictions for new test configs, accelerated development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Model will quickly provide performance numbers for new engine configs, support new propellants</a:t>
            </a:r>
            <a:endParaRPr/>
          </a:p>
        </p:txBody>
      </p:sp>
      <p:sp>
        <p:nvSpPr>
          <p:cNvPr id="166" name="Google Shape;166;g226726c5afd_0_44:notes"/>
          <p:cNvSpPr txBox="1"/>
          <p:nvPr>
            <p:ph idx="12" type="sldNum"/>
          </p:nvPr>
        </p:nvSpPr>
        <p:spPr>
          <a:xfrm>
            <a:off x="3885579" y="8831264"/>
            <a:ext cx="2972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914711" y="4416426"/>
            <a:ext cx="50286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3:notes"/>
          <p:cNvSpPr/>
          <p:nvPr>
            <p:ph idx="2" type="sldImg"/>
          </p:nvPr>
        </p:nvSpPr>
        <p:spPr>
          <a:xfrm>
            <a:off x="3302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p2:notes"/>
          <p:cNvSpPr txBox="1"/>
          <p:nvPr>
            <p:ph idx="1" type="body"/>
          </p:nvPr>
        </p:nvSpPr>
        <p:spPr>
          <a:xfrm>
            <a:off x="914711" y="4416426"/>
            <a:ext cx="5028579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2:notes"/>
          <p:cNvSpPr txBox="1"/>
          <p:nvPr>
            <p:ph idx="12" type="sldNum"/>
          </p:nvPr>
        </p:nvSpPr>
        <p:spPr>
          <a:xfrm>
            <a:off x="3885579" y="8831264"/>
            <a:ext cx="2972421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26681d502d_0_4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" name="Google Shape;48;g226681d502d_0_4:notes"/>
          <p:cNvSpPr txBox="1"/>
          <p:nvPr>
            <p:ph idx="1" type="body"/>
          </p:nvPr>
        </p:nvSpPr>
        <p:spPr>
          <a:xfrm>
            <a:off x="914711" y="4416426"/>
            <a:ext cx="50286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Jack: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-Team behind our paper is named Tartarus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-Tartarus is the bipropellant rocketry team of the University of Alabama in Huntsville’s Space Hardware Club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-Goal of eventually producing a flight-ready vehicle for SAC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-Currently focused on ground testing and development, so lots of GSE, instrumentation, fluids, and test engineering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-Today we’re going to be going over some of the simulation and programming work produced by the project over the past year for the purposes of static fire testing</a:t>
            </a:r>
            <a:endParaRPr/>
          </a:p>
        </p:txBody>
      </p:sp>
      <p:sp>
        <p:nvSpPr>
          <p:cNvPr id="49" name="Google Shape;49;g226681d502d_0_4:notes"/>
          <p:cNvSpPr txBox="1"/>
          <p:nvPr>
            <p:ph idx="12" type="sldNum"/>
          </p:nvPr>
        </p:nvSpPr>
        <p:spPr>
          <a:xfrm>
            <a:off x="3885579" y="8831264"/>
            <a:ext cx="2972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6681d502d_0_12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" name="Google Shape;57;g226681d502d_0_12:notes"/>
          <p:cNvSpPr txBox="1"/>
          <p:nvPr>
            <p:ph idx="1" type="body"/>
          </p:nvPr>
        </p:nvSpPr>
        <p:spPr>
          <a:xfrm>
            <a:off x="914711" y="4416426"/>
            <a:ext cx="50286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Jack: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first, let’s look at the hardware we have to work with.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-Tartarus is planning to conduct its static fire testing on a 600 lbf, self-pressurizing liquid rocket engine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-The current iteration of the rocket engine is one purpose-built for ground testing.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-“the workhorse” – it’s bulkier, less efficient, but more conservatively designed, simpler to manufacture, and easier to integrate instruments.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-30% film cooling, single-element ox injection, and significant extra structural bulk around the converging-diverging section of the nozzle.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-E</a:t>
            </a:r>
            <a:r>
              <a:rPr lang="en-US"/>
              <a:t>ngine itself was manufactured and ready for testing in late 2019.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-D</a:t>
            </a:r>
            <a:r>
              <a:rPr lang="en-US"/>
              <a:t>esign values for the engine itself were obtained through the traditional design methods – select a pressure, select an O/F ratio, then design and dimension the injector and nozzle through traditional hand-calculations. </a:t>
            </a:r>
            <a:endParaRPr/>
          </a:p>
        </p:txBody>
      </p:sp>
      <p:sp>
        <p:nvSpPr>
          <p:cNvPr id="58" name="Google Shape;58;g226681d502d_0_12:notes"/>
          <p:cNvSpPr txBox="1"/>
          <p:nvPr>
            <p:ph idx="12" type="sldNum"/>
          </p:nvPr>
        </p:nvSpPr>
        <p:spPr>
          <a:xfrm>
            <a:off x="3885579" y="8831264"/>
            <a:ext cx="2972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6681d502d_2_39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" name="Google Shape;66;g226681d502d_2_39:notes"/>
          <p:cNvSpPr txBox="1"/>
          <p:nvPr>
            <p:ph idx="1" type="body"/>
          </p:nvPr>
        </p:nvSpPr>
        <p:spPr>
          <a:xfrm>
            <a:off x="914711" y="4416426"/>
            <a:ext cx="50286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Jack: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-However, the supporting calculations behind the engine design made some simplifying assumptions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-Propellant temperature and vapor pressure was assumed to be fixed, two-phase injection dynamics were simplified, combustion analysis was simplified</a:t>
            </a:r>
            <a:r>
              <a:rPr lang="en-US"/>
              <a:t>...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-Need to simulate design against variables like prop temp, ullage </a:t>
            </a:r>
            <a:r>
              <a:rPr lang="en-US"/>
              <a:t>volume…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-Need combined time-dependent system simulation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-Want to drive future designs with simulation as well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-However, we want our work to be accessible &amp; repeatable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-Minimal licensing constraints, costs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-Also need two-phase flow support, not found on many existing softwares</a:t>
            </a:r>
            <a:endParaRPr/>
          </a:p>
        </p:txBody>
      </p:sp>
      <p:sp>
        <p:nvSpPr>
          <p:cNvPr id="67" name="Google Shape;67;g226681d502d_2_39:notes"/>
          <p:cNvSpPr txBox="1"/>
          <p:nvPr>
            <p:ph idx="12" type="sldNum"/>
          </p:nvPr>
        </p:nvSpPr>
        <p:spPr>
          <a:xfrm>
            <a:off x="3885579" y="8831264"/>
            <a:ext cx="2972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6681d502d_2_22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" name="Google Shape;74;g226681d502d_2_22:notes"/>
          <p:cNvSpPr txBox="1"/>
          <p:nvPr>
            <p:ph idx="1" type="body"/>
          </p:nvPr>
        </p:nvSpPr>
        <p:spPr>
          <a:xfrm>
            <a:off x="914711" y="4416426"/>
            <a:ext cx="50286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Jack: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resulting software to meet this need took the form of a MATLAB script.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-Plenty of stock data handling functions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-Every student at UAH is given a student MATLAB license to it’s easily accessible to both Tartarus and most engineering students.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-Keeping with the theme of open-source accessibility, open-source plugins CoolProp and Cantera were employed for thermo tables and chemical equilibrium analysis respectively.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-Scripts developed take design and dimensions as inputs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-Describe the system to MATLAB and MATLAB spits out simulated behavior.</a:t>
            </a:r>
            <a:endParaRPr/>
          </a:p>
        </p:txBody>
      </p:sp>
      <p:sp>
        <p:nvSpPr>
          <p:cNvPr id="75" name="Google Shape;75;g226681d502d_2_22:notes"/>
          <p:cNvSpPr txBox="1"/>
          <p:nvPr>
            <p:ph idx="12" type="sldNum"/>
          </p:nvPr>
        </p:nvSpPr>
        <p:spPr>
          <a:xfrm>
            <a:off x="3885579" y="8831264"/>
            <a:ext cx="2972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6726c5afd_0_9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" name="Google Shape;83;g226726c5afd_0_9:notes"/>
          <p:cNvSpPr txBox="1"/>
          <p:nvPr>
            <p:ph idx="1" type="body"/>
          </p:nvPr>
        </p:nvSpPr>
        <p:spPr>
          <a:xfrm>
            <a:off x="914711" y="4416426"/>
            <a:ext cx="50286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Jack: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-The actual math involved draws largely on existing, researched, tested, and published modeling methods.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-Actual governing fluid flow equations were largely drawn on published methods, especially film cooling effectiveness and two-phase injection.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-However, combining these methods into a full-system simulation involved development of novel numerical methods and approaches to converging known governing equations. We’ll go into a little more detail over the next few slides on exactly what capabilities we programmed into our simulation.</a:t>
            </a:r>
            <a:endParaRPr/>
          </a:p>
        </p:txBody>
      </p:sp>
      <p:sp>
        <p:nvSpPr>
          <p:cNvPr id="84" name="Google Shape;84;g226726c5afd_0_9:notes"/>
          <p:cNvSpPr txBox="1"/>
          <p:nvPr>
            <p:ph idx="12" type="sldNum"/>
          </p:nvPr>
        </p:nvSpPr>
        <p:spPr>
          <a:xfrm>
            <a:off x="3885579" y="8831264"/>
            <a:ext cx="2972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6726c5afd_0_23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" name="Google Shape;92;g226726c5afd_0_23:notes"/>
          <p:cNvSpPr txBox="1"/>
          <p:nvPr>
            <p:ph idx="1" type="body"/>
          </p:nvPr>
        </p:nvSpPr>
        <p:spPr>
          <a:xfrm>
            <a:off x="914711" y="4416426"/>
            <a:ext cx="50286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Jack: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-Both injector flow and ullage conditions significantly affected by two-phase dynamics.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-Methods were collected to account for two-phase dynamics in both the tanks and at the injector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-Two-phase injection was simple enough, as it could be reduced to one equation proposed by Dyer.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-Without going too much into detail, self-pressurizing dynamics required numerical integration of system of enthalpy-conservation differential equations from Kardas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-S</a:t>
            </a:r>
            <a:r>
              <a:rPr lang="en-US"/>
              <a:t>upport multiple pressurization methods: isobaric, supercharge, self-press... </a:t>
            </a:r>
            <a:endParaRPr/>
          </a:p>
        </p:txBody>
      </p:sp>
      <p:sp>
        <p:nvSpPr>
          <p:cNvPr id="93" name="Google Shape;93;g226726c5afd_0_23:notes"/>
          <p:cNvSpPr txBox="1"/>
          <p:nvPr>
            <p:ph idx="12" type="sldNum"/>
          </p:nvPr>
        </p:nvSpPr>
        <p:spPr>
          <a:xfrm>
            <a:off x="3885579" y="8831264"/>
            <a:ext cx="2972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6681d502d_2_29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" name="Google Shape;106;g226681d502d_2_29:notes"/>
          <p:cNvSpPr txBox="1"/>
          <p:nvPr>
            <p:ph idx="1" type="body"/>
          </p:nvPr>
        </p:nvSpPr>
        <p:spPr>
          <a:xfrm>
            <a:off x="914711" y="4416426"/>
            <a:ext cx="50286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Jack: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-Once we’ve got our ullage conditions and injector mass flow rates callable as functions, use it to drive an iterative numerical method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-Similar in principle to (but not quite) the Gauss-Seidel method, converge mass flow rate equations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-Feed injector flow rates into Cantera to get lumped parameters like stagnation temperature and specific heat ratio.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-Converge mass flow rates through the injector and nozzle until chamber pressure reaches equilibrium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-Back out rocket performance using traditional Quasi-1D methods</a:t>
            </a:r>
            <a:endParaRPr/>
          </a:p>
        </p:txBody>
      </p:sp>
      <p:sp>
        <p:nvSpPr>
          <p:cNvPr id="107" name="Google Shape;107;g226681d502d_2_29:notes"/>
          <p:cNvSpPr txBox="1"/>
          <p:nvPr>
            <p:ph idx="12" type="sldNum"/>
          </p:nvPr>
        </p:nvSpPr>
        <p:spPr>
          <a:xfrm>
            <a:off x="3885579" y="8831264"/>
            <a:ext cx="2972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6681d502d_2_4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6" name="Google Shape;116;g226681d502d_2_4:notes"/>
          <p:cNvSpPr txBox="1"/>
          <p:nvPr>
            <p:ph idx="1" type="body"/>
          </p:nvPr>
        </p:nvSpPr>
        <p:spPr>
          <a:xfrm>
            <a:off x="914711" y="4416426"/>
            <a:ext cx="50286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rPr lang="en-US"/>
              <a:t>Austin: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Accurate modeling (adiabatic flame temp+ratio of specific heats) requires dozens-hundreds of balanced equilibria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Use Cantera for its open-source </a:t>
            </a:r>
            <a:r>
              <a:rPr lang="en-US"/>
              <a:t>availability</a:t>
            </a:r>
            <a:r>
              <a:rPr lang="en-US"/>
              <a:t> (anyone can use), MATLAB integration with script, and multiple reaction mechanism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Current model used is GRI-Mech 3.0 by Berkeley for Methane combustion, 325 reaction mechanisms/53 species, </a:t>
            </a:r>
            <a:r>
              <a:rPr lang="en-US"/>
              <a:t>optimized</a:t>
            </a:r>
            <a:r>
              <a:rPr lang="en-US"/>
              <a:t> for Methane but supports small hydrocarbons</a:t>
            </a:r>
            <a:endParaRPr/>
          </a:p>
        </p:txBody>
      </p:sp>
      <p:sp>
        <p:nvSpPr>
          <p:cNvPr id="117" name="Google Shape;117;g226681d502d_2_4:notes"/>
          <p:cNvSpPr txBox="1"/>
          <p:nvPr>
            <p:ph idx="12" type="sldNum"/>
          </p:nvPr>
        </p:nvSpPr>
        <p:spPr>
          <a:xfrm>
            <a:off x="3885579" y="8831264"/>
            <a:ext cx="2972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1555" y="-19050"/>
            <a:ext cx="9144000" cy="4385883"/>
          </a:xfrm>
          <a:prstGeom prst="rect">
            <a:avLst/>
          </a:prstGeom>
          <a:solidFill>
            <a:srgbClr val="1B3D6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"/>
          <p:cNvSpPr txBox="1"/>
          <p:nvPr/>
        </p:nvSpPr>
        <p:spPr>
          <a:xfrm>
            <a:off x="0" y="2647950"/>
            <a:ext cx="91440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29B"/>
              </a:buClr>
              <a:buSzPts val="1600"/>
              <a:buFont typeface="Times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529B"/>
              </a:buClr>
              <a:buSzPts val="1600"/>
              <a:buFont typeface="Times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Company/Organization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529B"/>
              </a:buClr>
              <a:buSzPts val="1600"/>
              <a:buFont typeface="Time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Conference Name, Conference Dates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529B"/>
              </a:buClr>
              <a:buSzPts val="1600"/>
              <a:buFont typeface="Time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Conference Location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529B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" name="Google Shape;23;p5"/>
          <p:cNvSpPr txBox="1"/>
          <p:nvPr/>
        </p:nvSpPr>
        <p:spPr>
          <a:xfrm>
            <a:off x="0" y="74295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Presentation 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228600" y="144198"/>
            <a:ext cx="86868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230886" y="1123950"/>
            <a:ext cx="8686800" cy="3363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B3D6C"/>
              </a:buClr>
              <a:buSzPts val="2400"/>
              <a:buFont typeface="Noto Sans Symbols"/>
              <a:buChar char="⮚"/>
              <a:defRPr/>
            </a:lvl1pPr>
            <a:lvl2pPr indent="-361950" lvl="1" marL="914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1B3D6C"/>
              </a:buClr>
              <a:buSzPts val="2100"/>
              <a:buFont typeface="Noto Sans Symbols"/>
              <a:buChar char="⮚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B3D6C"/>
              </a:buClr>
              <a:buSzPts val="1800"/>
              <a:buFont typeface="Noto Sans Symbols"/>
              <a:buChar char="⮚"/>
              <a:defRPr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B3D6C"/>
              </a:buClr>
              <a:buSzPts val="1500"/>
              <a:buFont typeface="Noto Sans Symbols"/>
              <a:buChar char="⮚"/>
              <a:defRPr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B3D6C"/>
              </a:buClr>
              <a:buSzPts val="1500"/>
              <a:buFont typeface="Noto Sans Symbols"/>
              <a:buChar char="⮚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1200150" y="4637935"/>
            <a:ext cx="1600200" cy="162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2857500" y="4637935"/>
            <a:ext cx="2114550" cy="162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228600" y="4629150"/>
            <a:ext cx="9144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rt and/or End slide" showMasterSp="0">
  <p:cSld name="Start and/or End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7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idx="1" type="body"/>
          </p:nvPr>
        </p:nvSpPr>
        <p:spPr>
          <a:xfrm>
            <a:off x="228600" y="1123950"/>
            <a:ext cx="3962400" cy="33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2100"/>
              <a:buChar char="⮚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⮚"/>
              <a:defRPr sz="1500"/>
            </a:lvl3pPr>
            <a:lvl4pPr indent="-314325" lvl="3" marL="1828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Char char="⮚"/>
              <a:defRPr sz="1350"/>
            </a:lvl4pPr>
            <a:lvl5pPr indent="-314325" lvl="4" marL="22860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Char char="⮚"/>
              <a:defRPr sz="1350"/>
            </a:lvl5pPr>
            <a:lvl6pPr indent="-314325" lvl="5" marL="2743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4" name="Google Shape;34;p8"/>
          <p:cNvSpPr txBox="1"/>
          <p:nvPr>
            <p:ph idx="2" type="body"/>
          </p:nvPr>
        </p:nvSpPr>
        <p:spPr>
          <a:xfrm>
            <a:off x="4495800" y="1123950"/>
            <a:ext cx="4419600" cy="33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2100"/>
              <a:buChar char="⮚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⮚"/>
              <a:defRPr sz="1500"/>
            </a:lvl3pPr>
            <a:lvl4pPr indent="-314325" lvl="3" marL="1828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Char char="⮚"/>
              <a:defRPr sz="1350"/>
            </a:lvl4pPr>
            <a:lvl5pPr indent="-314325" lvl="4" marL="22860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Char char="⮚"/>
              <a:defRPr sz="1350"/>
            </a:lvl5pPr>
            <a:lvl6pPr indent="-314325" lvl="5" marL="2743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5" name="Google Shape;35;p8"/>
          <p:cNvSpPr txBox="1"/>
          <p:nvPr>
            <p:ph idx="10" type="dt"/>
          </p:nvPr>
        </p:nvSpPr>
        <p:spPr>
          <a:xfrm>
            <a:off x="1200150" y="4637935"/>
            <a:ext cx="1600200" cy="162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1" type="ftr"/>
          </p:nvPr>
        </p:nvSpPr>
        <p:spPr>
          <a:xfrm>
            <a:off x="2857500" y="4637935"/>
            <a:ext cx="2114550" cy="162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228600" y="4629150"/>
            <a:ext cx="9144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228600" y="144198"/>
            <a:ext cx="86868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86" y="19050"/>
            <a:ext cx="914171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"/>
          <p:cNvSpPr txBox="1"/>
          <p:nvPr>
            <p:ph idx="1" type="body"/>
          </p:nvPr>
        </p:nvSpPr>
        <p:spPr>
          <a:xfrm>
            <a:off x="230886" y="1123950"/>
            <a:ext cx="8686800" cy="3363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B3D6C"/>
              </a:buClr>
              <a:buSzPts val="2400"/>
              <a:buFont typeface="Noto Sans Symbols"/>
              <a:buChar char="⮚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1B3D6C"/>
              </a:buClr>
              <a:buSzPts val="2100"/>
              <a:buFont typeface="Noto Sans Symbols"/>
              <a:buChar char="⮚"/>
              <a:defRPr b="0" i="0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B3D6C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B3D6C"/>
              </a:buClr>
              <a:buSzPts val="1500"/>
              <a:buFont typeface="Noto Sans Symbols"/>
              <a:buChar char="⮚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B3D6C"/>
              </a:buClr>
              <a:buSzPts val="1500"/>
              <a:buFont typeface="Noto Sans Symbols"/>
              <a:buChar char="⮚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Char char="•"/>
              <a:defRPr b="0" i="0" sz="1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Char char="•"/>
              <a:defRPr b="0" i="0" sz="1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Char char="•"/>
              <a:defRPr b="0" i="0" sz="1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Char char="•"/>
              <a:defRPr b="0" i="0" sz="1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2" name="Google Shape;12;p4"/>
          <p:cNvSpPr/>
          <p:nvPr/>
        </p:nvSpPr>
        <p:spPr>
          <a:xfrm>
            <a:off x="1181100" y="4572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"/>
          <p:cNvSpPr/>
          <p:nvPr/>
        </p:nvSpPr>
        <p:spPr>
          <a:xfrm>
            <a:off x="3181350" y="4572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1200150" y="4629150"/>
            <a:ext cx="1600200" cy="162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2857500" y="4638383"/>
            <a:ext cx="2114550" cy="162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219075" y="4639998"/>
            <a:ext cx="9144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1B3D6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228600" y="144198"/>
            <a:ext cx="86868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1550" y="4572000"/>
            <a:ext cx="420399" cy="6411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/>
          <p:nvPr/>
        </p:nvSpPr>
        <p:spPr>
          <a:xfrm>
            <a:off x="0" y="14667"/>
            <a:ext cx="9144000" cy="4385883"/>
          </a:xfrm>
          <a:prstGeom prst="rect">
            <a:avLst/>
          </a:prstGeom>
          <a:solidFill>
            <a:srgbClr val="1B3D6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 txBox="1"/>
          <p:nvPr/>
        </p:nvSpPr>
        <p:spPr>
          <a:xfrm>
            <a:off x="-60556" y="2019300"/>
            <a:ext cx="91440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29B"/>
              </a:buClr>
              <a:buSzPts val="1600"/>
              <a:buFont typeface="Times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Jack Slayden, Austin Morse, Sean Rabbitte, Zachary Moore, 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29B"/>
              </a:buClr>
              <a:buSzPts val="1600"/>
              <a:buFont typeface="Times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Jeffery Reeves, Michael Johns, and Elias Perez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29B"/>
              </a:buClr>
              <a:buSzPts val="1600"/>
              <a:buFont typeface="Times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529B"/>
              </a:buClr>
              <a:buSzPts val="1600"/>
              <a:buFont typeface="Times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University of Alabama in Huntsville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529B"/>
              </a:buClr>
              <a:buSzPts val="1600"/>
              <a:buFont typeface="Time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AIAA Region II Student Conference, 3/27/2020 - 3/28/2023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529B"/>
              </a:buClr>
              <a:buSzPts val="1600"/>
              <a:buFont typeface="Times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529B"/>
              </a:buClr>
              <a:buSzPts val="1600"/>
              <a:buFont typeface="Time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© by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Jack Slayden</a:t>
            </a:r>
            <a:br>
              <a:rPr b="0" i="0" lang="en-US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0" i="0" lang="en-US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Published by the American Institute of Aeronautics and Astronautics, Inc., with permission.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529B"/>
              </a:buClr>
              <a:buSzPts val="1600"/>
              <a:buFont typeface="Times"/>
              <a:buNone/>
            </a:pPr>
            <a:b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529B"/>
              </a:buClr>
              <a:buSzPts val="1600"/>
              <a:buFont typeface="Times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529B"/>
              </a:buClr>
              <a:buSzPts val="1600"/>
              <a:buFont typeface="Times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529B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0" y="43815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Numerical Modeling of a Student Developed Self-Pressurizing Liquid Bipropellant Rocket Engine</a:t>
            </a:r>
            <a:endParaRPr b="0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6681d502d_2_12"/>
          <p:cNvSpPr txBox="1"/>
          <p:nvPr>
            <p:ph type="title"/>
          </p:nvPr>
        </p:nvSpPr>
        <p:spPr>
          <a:xfrm>
            <a:off x="228600" y="144198"/>
            <a:ext cx="8686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Boundary Layer Cooling</a:t>
            </a:r>
            <a:endParaRPr/>
          </a:p>
        </p:txBody>
      </p:sp>
      <p:sp>
        <p:nvSpPr>
          <p:cNvPr id="130" name="Google Shape;130;g226681d502d_2_12"/>
          <p:cNvSpPr txBox="1"/>
          <p:nvPr>
            <p:ph idx="1" type="body"/>
          </p:nvPr>
        </p:nvSpPr>
        <p:spPr>
          <a:xfrm>
            <a:off x="230875" y="1123950"/>
            <a:ext cx="4341000" cy="3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Quasi-One Dimensional thermal analysis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Models cooling in the liquid, two-phase, and gaseous states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US"/>
              <a:t>Accounts for convective and radiative heat transfer</a:t>
            </a:r>
            <a:endParaRPr/>
          </a:p>
        </p:txBody>
      </p:sp>
      <p:sp>
        <p:nvSpPr>
          <p:cNvPr id="131" name="Google Shape;131;g226681d502d_2_12"/>
          <p:cNvSpPr txBox="1"/>
          <p:nvPr>
            <p:ph idx="12" type="sldNum"/>
          </p:nvPr>
        </p:nvSpPr>
        <p:spPr>
          <a:xfrm>
            <a:off x="228600" y="4629150"/>
            <a:ext cx="914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g226681d502d_2_12"/>
          <p:cNvSpPr txBox="1"/>
          <p:nvPr/>
        </p:nvSpPr>
        <p:spPr>
          <a:xfrm>
            <a:off x="4809150" y="3868325"/>
            <a:ext cx="410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Engine Wall Temperature During Transient Fire using Gaseous Ethane BLC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g226681d502d_2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5800" y="963498"/>
            <a:ext cx="3873101" cy="290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6681d502d_1_0"/>
          <p:cNvSpPr txBox="1"/>
          <p:nvPr>
            <p:ph type="title"/>
          </p:nvPr>
        </p:nvSpPr>
        <p:spPr>
          <a:xfrm>
            <a:off x="228600" y="144198"/>
            <a:ext cx="8686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Transient Thermal FEA</a:t>
            </a:r>
            <a:endParaRPr/>
          </a:p>
        </p:txBody>
      </p:sp>
      <p:sp>
        <p:nvSpPr>
          <p:cNvPr id="140" name="Google Shape;140;g226681d502d_1_0"/>
          <p:cNvSpPr txBox="1"/>
          <p:nvPr>
            <p:ph idx="1" type="body"/>
          </p:nvPr>
        </p:nvSpPr>
        <p:spPr>
          <a:xfrm>
            <a:off x="230873" y="1123950"/>
            <a:ext cx="6766200" cy="3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Thermal characteristics obtained from BLC analysis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Thermal analysis was done to analyze how the engine could handle the loads applied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US"/>
              <a:t>Loads created using transient analysis with data provided by MATLAB sim</a:t>
            </a:r>
            <a:endParaRPr/>
          </a:p>
        </p:txBody>
      </p:sp>
      <p:sp>
        <p:nvSpPr>
          <p:cNvPr id="141" name="Google Shape;141;g226681d502d_1_0"/>
          <p:cNvSpPr txBox="1"/>
          <p:nvPr>
            <p:ph idx="12" type="sldNum"/>
          </p:nvPr>
        </p:nvSpPr>
        <p:spPr>
          <a:xfrm>
            <a:off x="228600" y="4629150"/>
            <a:ext cx="914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2" name="Google Shape;142;g226681d502d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7075" y="745925"/>
            <a:ext cx="2022725" cy="350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6726c5afd_0_16"/>
          <p:cNvSpPr txBox="1"/>
          <p:nvPr>
            <p:ph type="title"/>
          </p:nvPr>
        </p:nvSpPr>
        <p:spPr>
          <a:xfrm>
            <a:off x="228600" y="144198"/>
            <a:ext cx="8686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Simulation Capabilities &amp; Applications</a:t>
            </a:r>
            <a:endParaRPr/>
          </a:p>
        </p:txBody>
      </p:sp>
      <p:sp>
        <p:nvSpPr>
          <p:cNvPr id="149" name="Google Shape;149;g226726c5afd_0_16"/>
          <p:cNvSpPr txBox="1"/>
          <p:nvPr>
            <p:ph idx="1" type="body"/>
          </p:nvPr>
        </p:nvSpPr>
        <p:spPr>
          <a:xfrm>
            <a:off x="228606" y="1069575"/>
            <a:ext cx="4343400" cy="3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Now, the team is able to:</a:t>
            </a:r>
            <a:endParaRPr sz="2100"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Simulate rocket performance in static fire tests for model &amp; design validation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Predict nozzle thermal loads after application of film cooling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-US" sz="1800"/>
              <a:t>Drive future engine designs: different propellants, nozzle, pressurization, injector…</a:t>
            </a:r>
            <a:endParaRPr sz="1800"/>
          </a:p>
        </p:txBody>
      </p:sp>
      <p:sp>
        <p:nvSpPr>
          <p:cNvPr id="150" name="Google Shape;150;g226726c5afd_0_16"/>
          <p:cNvSpPr txBox="1"/>
          <p:nvPr>
            <p:ph idx="12" type="sldNum"/>
          </p:nvPr>
        </p:nvSpPr>
        <p:spPr>
          <a:xfrm>
            <a:off x="228600" y="4629150"/>
            <a:ext cx="914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1" name="Google Shape;151;g226726c5afd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3531" y="820498"/>
            <a:ext cx="4267194" cy="350251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26726c5afd_0_16"/>
          <p:cNvSpPr txBox="1"/>
          <p:nvPr/>
        </p:nvSpPr>
        <p:spPr>
          <a:xfrm>
            <a:off x="4793925" y="4228950"/>
            <a:ext cx="41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Simulation Output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6726c5afd_0_30"/>
          <p:cNvSpPr txBox="1"/>
          <p:nvPr>
            <p:ph type="title"/>
          </p:nvPr>
        </p:nvSpPr>
        <p:spPr>
          <a:xfrm>
            <a:off x="228600" y="144198"/>
            <a:ext cx="8686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Simulation &amp; Design Validation</a:t>
            </a:r>
            <a:endParaRPr/>
          </a:p>
        </p:txBody>
      </p:sp>
      <p:sp>
        <p:nvSpPr>
          <p:cNvPr id="159" name="Google Shape;159;g226726c5afd_0_30"/>
          <p:cNvSpPr txBox="1"/>
          <p:nvPr>
            <p:ph idx="1" type="body"/>
          </p:nvPr>
        </p:nvSpPr>
        <p:spPr>
          <a:xfrm>
            <a:off x="230881" y="1123950"/>
            <a:ext cx="4341000" cy="3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Modeling methods must be validated via static fire testing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Evaluate accuracy of modeling methods, assumptions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US"/>
              <a:t>Empirical correction factors for C2H6+N2O can be developed</a:t>
            </a:r>
            <a:endParaRPr/>
          </a:p>
        </p:txBody>
      </p:sp>
      <p:sp>
        <p:nvSpPr>
          <p:cNvPr id="160" name="Google Shape;160;g226726c5afd_0_30"/>
          <p:cNvSpPr txBox="1"/>
          <p:nvPr>
            <p:ph idx="12" type="sldNum"/>
          </p:nvPr>
        </p:nvSpPr>
        <p:spPr>
          <a:xfrm>
            <a:off x="228600" y="4629150"/>
            <a:ext cx="914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1" name="Google Shape;161;g226726c5afd_0_30"/>
          <p:cNvPicPr preferRelativeResize="0"/>
          <p:nvPr/>
        </p:nvPicPr>
        <p:blipFill rotWithShape="1">
          <a:blip r:embed="rId3">
            <a:alphaModFix/>
          </a:blip>
          <a:srcRect b="23566" l="49796" r="10732" t="17692"/>
          <a:stretch/>
        </p:blipFill>
        <p:spPr>
          <a:xfrm>
            <a:off x="5700250" y="963198"/>
            <a:ext cx="2882376" cy="321709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26726c5afd_0_30"/>
          <p:cNvSpPr txBox="1"/>
          <p:nvPr/>
        </p:nvSpPr>
        <p:spPr>
          <a:xfrm>
            <a:off x="5088238" y="4180300"/>
            <a:ext cx="41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Fire Test Setup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6726c5afd_0_44"/>
          <p:cNvSpPr txBox="1"/>
          <p:nvPr>
            <p:ph type="title"/>
          </p:nvPr>
        </p:nvSpPr>
        <p:spPr>
          <a:xfrm>
            <a:off x="228600" y="144198"/>
            <a:ext cx="8686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169" name="Google Shape;169;g226726c5afd_0_44"/>
          <p:cNvSpPr txBox="1"/>
          <p:nvPr>
            <p:ph idx="12" type="sldNum"/>
          </p:nvPr>
        </p:nvSpPr>
        <p:spPr>
          <a:xfrm>
            <a:off x="228600" y="4629150"/>
            <a:ext cx="914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g226726c5afd_0_44"/>
          <p:cNvSpPr txBox="1"/>
          <p:nvPr>
            <p:ph idx="1" type="body"/>
          </p:nvPr>
        </p:nvSpPr>
        <p:spPr>
          <a:xfrm>
            <a:off x="230886" y="1123950"/>
            <a:ext cx="8686800" cy="3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Future Script Development:</a:t>
            </a:r>
            <a:endParaRPr/>
          </a:p>
          <a:p>
            <a:pPr indent="-3619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lang="en-US"/>
              <a:t>Application of empirical corrections</a:t>
            </a:r>
            <a:endParaRPr/>
          </a:p>
          <a:p>
            <a:pPr indent="-3619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lang="en-US"/>
              <a:t>GUI for simulation inputs in the works</a:t>
            </a:r>
            <a:endParaRPr/>
          </a:p>
          <a:p>
            <a:pPr indent="-3619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lang="en-US"/>
              <a:t>Implement more reaction mechanisms for more propellant options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Future Applications:</a:t>
            </a:r>
            <a:endParaRPr/>
          </a:p>
          <a:p>
            <a:pPr indent="-3619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lang="en-US"/>
              <a:t>New test configurations</a:t>
            </a:r>
            <a:endParaRPr/>
          </a:p>
          <a:p>
            <a:pPr indent="-3619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100"/>
              <a:buChar char="○"/>
            </a:pPr>
            <a:r>
              <a:rPr lang="en-US"/>
              <a:t>Drive future designs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/>
          <p:nvPr>
            <p:ph idx="1" type="body"/>
          </p:nvPr>
        </p:nvSpPr>
        <p:spPr>
          <a:xfrm>
            <a:off x="1665514" y="971550"/>
            <a:ext cx="662123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29B"/>
              </a:buClr>
              <a:buSzPts val="1800"/>
              <a:buNone/>
            </a:pPr>
            <a:r>
              <a:rPr i="1" lang="en-US" sz="1800"/>
              <a:t>Please note formatting guidelines below.</a:t>
            </a:r>
            <a:endParaRPr/>
          </a:p>
          <a:p>
            <a:pPr indent="-342900" lvl="1" marL="685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1B3D6C"/>
              </a:buClr>
              <a:buSzPts val="1800"/>
              <a:buFont typeface="Noto Sans Symbols"/>
              <a:buChar char="⮚"/>
            </a:pPr>
            <a:r>
              <a:rPr lang="en-US" sz="1800"/>
              <a:t>Landscape orientation</a:t>
            </a:r>
            <a:endParaRPr/>
          </a:p>
          <a:p>
            <a:pPr indent="-342900" lvl="1" marL="685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1B3D6C"/>
              </a:buClr>
              <a:buSzPts val="1800"/>
              <a:buFont typeface="Noto Sans Symbols"/>
              <a:buChar char="⮚"/>
            </a:pPr>
            <a:r>
              <a:rPr lang="en-US" sz="1800"/>
              <a:t>16:9 ratio</a:t>
            </a:r>
            <a:endParaRPr/>
          </a:p>
          <a:p>
            <a:pPr indent="-342900" lvl="1" marL="685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B3D6C"/>
              </a:buClr>
              <a:buSzPts val="1800"/>
              <a:buFont typeface="Noto Sans Symbols"/>
              <a:buChar char="⮚"/>
            </a:pPr>
            <a:r>
              <a:rPr lang="en-US" sz="1800"/>
              <a:t>Font</a:t>
            </a:r>
            <a:endParaRPr/>
          </a:p>
          <a:p>
            <a:pPr indent="-285750" lvl="2" marL="9715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B3D6C"/>
              </a:buClr>
              <a:buSzPts val="1800"/>
              <a:buChar char="⮚"/>
            </a:pPr>
            <a:r>
              <a:rPr lang="en-US"/>
              <a:t>Sans serif (e.g. Helvetica, Arial, Tahoma)</a:t>
            </a:r>
            <a:endParaRPr/>
          </a:p>
          <a:p>
            <a:pPr indent="-285750" lvl="2" marL="9715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B3D6C"/>
              </a:buClr>
              <a:buSzPts val="1800"/>
              <a:buChar char="⮚"/>
            </a:pPr>
            <a:r>
              <a:rPr lang="en-US"/>
              <a:t>Sized 24-40 points</a:t>
            </a:r>
            <a:endParaRPr/>
          </a:p>
          <a:p>
            <a:pPr indent="-342900" lvl="1" marL="685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B3D6C"/>
              </a:buClr>
              <a:buSzPts val="1800"/>
              <a:buFont typeface="Noto Sans Symbols"/>
              <a:buChar char="⮚"/>
            </a:pPr>
            <a:r>
              <a:rPr lang="en-US" sz="1800"/>
              <a:t>Minimal information—highlight main points</a:t>
            </a:r>
            <a:endParaRPr/>
          </a:p>
          <a:p>
            <a:pPr indent="-3429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D6C"/>
              </a:buClr>
              <a:buSzPts val="1800"/>
              <a:buFont typeface="Noto Sans Symbols"/>
              <a:buChar char="⮚"/>
            </a:pPr>
            <a:r>
              <a:rPr lang="en-US" sz="1800"/>
              <a:t>No commercialism/advertising</a:t>
            </a:r>
            <a:endParaRPr i="1" sz="1800"/>
          </a:p>
          <a:p>
            <a:pPr indent="-3429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D6C"/>
              </a:buClr>
              <a:buSzPts val="1800"/>
              <a:buFont typeface="Noto Sans Symbols"/>
              <a:buChar char="⮚"/>
            </a:pPr>
            <a:r>
              <a:rPr lang="en-US" sz="1800"/>
              <a:t>Can your slides be easily read from 15 meters away?</a:t>
            </a:r>
            <a:endParaRPr/>
          </a:p>
        </p:txBody>
      </p:sp>
      <p:sp>
        <p:nvSpPr>
          <p:cNvPr id="181" name="Google Shape;181;p2"/>
          <p:cNvSpPr txBox="1"/>
          <p:nvPr>
            <p:ph idx="12" type="sldNum"/>
          </p:nvPr>
        </p:nvSpPr>
        <p:spPr>
          <a:xfrm>
            <a:off x="228600" y="4572000"/>
            <a:ext cx="8572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2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1B3D6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"/>
          <p:cNvSpPr txBox="1"/>
          <p:nvPr/>
        </p:nvSpPr>
        <p:spPr>
          <a:xfrm>
            <a:off x="0" y="114300"/>
            <a:ext cx="91440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Presentation 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6681d502d_0_4"/>
          <p:cNvSpPr txBox="1"/>
          <p:nvPr>
            <p:ph type="title"/>
          </p:nvPr>
        </p:nvSpPr>
        <p:spPr>
          <a:xfrm>
            <a:off x="228600" y="144198"/>
            <a:ext cx="8686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Tartarus Project</a:t>
            </a:r>
            <a:endParaRPr/>
          </a:p>
        </p:txBody>
      </p:sp>
      <p:sp>
        <p:nvSpPr>
          <p:cNvPr id="52" name="Google Shape;52;g226681d502d_0_4"/>
          <p:cNvSpPr txBox="1"/>
          <p:nvPr>
            <p:ph idx="1" type="body"/>
          </p:nvPr>
        </p:nvSpPr>
        <p:spPr>
          <a:xfrm>
            <a:off x="230880" y="1123950"/>
            <a:ext cx="4341000" cy="3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The UAH Space Hardware Club</a:t>
            </a:r>
            <a:endParaRPr/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/>
              <a:t>~200 members, 13 projects, 4 programs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Tartarus</a:t>
            </a:r>
            <a:endParaRPr/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/>
              <a:t>Liquid rocketry research and development</a:t>
            </a:r>
            <a:endParaRPr/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/>
              <a:t>Began in August 2017</a:t>
            </a:r>
            <a:endParaRPr/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/>
              <a:t>Propulsion, Fluids, and Controls Subteams</a:t>
            </a:r>
            <a:endParaRPr/>
          </a:p>
        </p:txBody>
      </p:sp>
      <p:sp>
        <p:nvSpPr>
          <p:cNvPr id="53" name="Google Shape;53;g226681d502d_0_4"/>
          <p:cNvSpPr txBox="1"/>
          <p:nvPr>
            <p:ph idx="12" type="sldNum"/>
          </p:nvPr>
        </p:nvSpPr>
        <p:spPr>
          <a:xfrm>
            <a:off x="228600" y="4629150"/>
            <a:ext cx="914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g226681d502d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730" y="971998"/>
            <a:ext cx="4267320" cy="3199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6681d502d_0_12"/>
          <p:cNvSpPr txBox="1"/>
          <p:nvPr>
            <p:ph type="title"/>
          </p:nvPr>
        </p:nvSpPr>
        <p:spPr>
          <a:xfrm>
            <a:off x="228600" y="144198"/>
            <a:ext cx="8686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Workhorse Engine</a:t>
            </a:r>
            <a:endParaRPr/>
          </a:p>
        </p:txBody>
      </p:sp>
      <p:sp>
        <p:nvSpPr>
          <p:cNvPr id="61" name="Google Shape;61;g226681d502d_0_12"/>
          <p:cNvSpPr txBox="1"/>
          <p:nvPr>
            <p:ph idx="12" type="sldNum"/>
          </p:nvPr>
        </p:nvSpPr>
        <p:spPr>
          <a:xfrm>
            <a:off x="228600" y="4629150"/>
            <a:ext cx="914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g226681d502d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7200" y="825050"/>
            <a:ext cx="3558194" cy="34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226681d502d_0_12"/>
          <p:cNvSpPr txBox="1"/>
          <p:nvPr/>
        </p:nvSpPr>
        <p:spPr>
          <a:xfrm>
            <a:off x="228600" y="994150"/>
            <a:ext cx="43434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Developed &amp; manufactured </a:t>
            </a:r>
            <a:r>
              <a:rPr lang="en-US" sz="2100"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2019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N2O &amp; C2H6 selected for self-pressurization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cooling method is film cooling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Built solely to validate testing hardware &amp; procedures and design values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Helvetica Neue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“The Workhorse”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6681d502d_2_39"/>
          <p:cNvSpPr txBox="1"/>
          <p:nvPr>
            <p:ph type="title"/>
          </p:nvPr>
        </p:nvSpPr>
        <p:spPr>
          <a:xfrm>
            <a:off x="228600" y="144198"/>
            <a:ext cx="8686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Demand for Simulation Software</a:t>
            </a:r>
            <a:endParaRPr/>
          </a:p>
        </p:txBody>
      </p:sp>
      <p:sp>
        <p:nvSpPr>
          <p:cNvPr id="70" name="Google Shape;70;g226681d502d_2_39"/>
          <p:cNvSpPr txBox="1"/>
          <p:nvPr>
            <p:ph idx="1" type="body"/>
          </p:nvPr>
        </p:nvSpPr>
        <p:spPr>
          <a:xfrm>
            <a:off x="228600" y="952350"/>
            <a:ext cx="8686800" cy="3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Needs of the team</a:t>
            </a:r>
            <a:r>
              <a:rPr lang="en-US" sz="2400"/>
              <a:t>:</a:t>
            </a:r>
            <a:endParaRPr/>
          </a:p>
          <a:p>
            <a:pPr indent="-3619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lang="en-US"/>
              <a:t>Simulate static fire system behavior</a:t>
            </a:r>
            <a:endParaRPr/>
          </a:p>
          <a:p>
            <a:pPr indent="-3619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lang="en-US"/>
              <a:t>Account for effect of variable initial conditions</a:t>
            </a:r>
            <a:endParaRPr/>
          </a:p>
          <a:p>
            <a:pPr indent="-3619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lang="en-US"/>
              <a:t>Create a simulation capability to drive future designs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Notable constraints included:</a:t>
            </a:r>
            <a:endParaRPr/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lang="en-US"/>
              <a:t>Easy-to-reproduce, accessible</a:t>
            </a:r>
            <a:endParaRPr/>
          </a:p>
          <a:p>
            <a:pPr indent="-3619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lang="en-US"/>
              <a:t>Minimal/no licensing costs</a:t>
            </a:r>
            <a:endParaRPr/>
          </a:p>
          <a:p>
            <a:pPr indent="-3619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lang="en-US"/>
              <a:t>Two-phase propellant support</a:t>
            </a:r>
            <a:endParaRPr/>
          </a:p>
        </p:txBody>
      </p:sp>
      <p:sp>
        <p:nvSpPr>
          <p:cNvPr id="71" name="Google Shape;71;g226681d502d_2_39"/>
          <p:cNvSpPr txBox="1"/>
          <p:nvPr>
            <p:ph idx="12" type="sldNum"/>
          </p:nvPr>
        </p:nvSpPr>
        <p:spPr>
          <a:xfrm>
            <a:off x="228600" y="4629150"/>
            <a:ext cx="914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6681d502d_2_22"/>
          <p:cNvSpPr txBox="1"/>
          <p:nvPr>
            <p:ph type="title"/>
          </p:nvPr>
        </p:nvSpPr>
        <p:spPr>
          <a:xfrm>
            <a:off x="228600" y="144198"/>
            <a:ext cx="8686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Simulation Software</a:t>
            </a:r>
            <a:endParaRPr/>
          </a:p>
        </p:txBody>
      </p:sp>
      <p:sp>
        <p:nvSpPr>
          <p:cNvPr id="78" name="Google Shape;78;g226681d502d_2_22"/>
          <p:cNvSpPr txBox="1"/>
          <p:nvPr>
            <p:ph idx="1" type="body"/>
          </p:nvPr>
        </p:nvSpPr>
        <p:spPr>
          <a:xfrm>
            <a:off x="4362725" y="776425"/>
            <a:ext cx="4635000" cy="3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Simulation scripts developed in MATLAB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System design &amp; specs driving inputs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Open-source plugins used for accessibility</a:t>
            </a:r>
            <a:endParaRPr sz="2100"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Cantera for CEA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-US" sz="1800"/>
              <a:t>CoolProp for equations of state and chemical properties</a:t>
            </a:r>
            <a:endParaRPr sz="1800"/>
          </a:p>
        </p:txBody>
      </p:sp>
      <p:sp>
        <p:nvSpPr>
          <p:cNvPr id="79" name="Google Shape;79;g226681d502d_2_22"/>
          <p:cNvSpPr txBox="1"/>
          <p:nvPr>
            <p:ph idx="12" type="sldNum"/>
          </p:nvPr>
        </p:nvSpPr>
        <p:spPr>
          <a:xfrm>
            <a:off x="228600" y="4629150"/>
            <a:ext cx="914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g226681d502d_2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126" y="1190150"/>
            <a:ext cx="3344000" cy="29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6726c5afd_0_9"/>
          <p:cNvSpPr txBox="1"/>
          <p:nvPr>
            <p:ph idx="1" type="body"/>
          </p:nvPr>
        </p:nvSpPr>
        <p:spPr>
          <a:xfrm>
            <a:off x="231000" y="799250"/>
            <a:ext cx="5067000" cy="36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Analytical methods compiled from existing research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100"/>
              <a:buChar char="●"/>
            </a:pPr>
            <a:r>
              <a:rPr lang="en-US" sz="2100"/>
              <a:t>Novel numerical methods developed for system modeling</a:t>
            </a:r>
            <a:endParaRPr sz="2100"/>
          </a:p>
        </p:txBody>
      </p:sp>
      <p:sp>
        <p:nvSpPr>
          <p:cNvPr id="87" name="Google Shape;87;g226726c5afd_0_9"/>
          <p:cNvSpPr txBox="1"/>
          <p:nvPr>
            <p:ph type="title"/>
          </p:nvPr>
        </p:nvSpPr>
        <p:spPr>
          <a:xfrm>
            <a:off x="228600" y="144198"/>
            <a:ext cx="8686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Modeling Methods</a:t>
            </a:r>
            <a:endParaRPr/>
          </a:p>
        </p:txBody>
      </p:sp>
      <p:sp>
        <p:nvSpPr>
          <p:cNvPr id="88" name="Google Shape;88;g226726c5afd_0_9"/>
          <p:cNvSpPr txBox="1"/>
          <p:nvPr>
            <p:ph idx="12" type="sldNum"/>
          </p:nvPr>
        </p:nvSpPr>
        <p:spPr>
          <a:xfrm>
            <a:off x="228600" y="4629150"/>
            <a:ext cx="914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g226726c5afd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1251" y="1068087"/>
            <a:ext cx="2228100" cy="315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6726c5afd_0_23"/>
          <p:cNvSpPr txBox="1"/>
          <p:nvPr>
            <p:ph type="title"/>
          </p:nvPr>
        </p:nvSpPr>
        <p:spPr>
          <a:xfrm>
            <a:off x="228600" y="144198"/>
            <a:ext cx="8686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Two-Phase Propellant Flow</a:t>
            </a:r>
            <a:endParaRPr/>
          </a:p>
        </p:txBody>
      </p:sp>
      <p:sp>
        <p:nvSpPr>
          <p:cNvPr id="96" name="Google Shape;96;g226726c5afd_0_23"/>
          <p:cNvSpPr txBox="1"/>
          <p:nvPr>
            <p:ph idx="1" type="body"/>
          </p:nvPr>
        </p:nvSpPr>
        <p:spPr>
          <a:xfrm>
            <a:off x="230881" y="1123950"/>
            <a:ext cx="4341000" cy="3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Model accounts for two-phase single-node equilibrium conditions within propellant tanks</a:t>
            </a:r>
            <a:endParaRPr sz="2100"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Numerical integration of transient propellant enthalpy and density</a:t>
            </a:r>
            <a:endParaRPr sz="1800"/>
          </a:p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Two-phase propellant injection is resolved using Dyer model </a:t>
            </a:r>
            <a:endParaRPr sz="2100"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-US" sz="1800"/>
              <a:t>Correction factor applied to linear combination of SPI and NHNE models</a:t>
            </a:r>
            <a:endParaRPr sz="1800"/>
          </a:p>
        </p:txBody>
      </p:sp>
      <p:sp>
        <p:nvSpPr>
          <p:cNvPr id="97" name="Google Shape;97;g226726c5afd_0_23"/>
          <p:cNvSpPr txBox="1"/>
          <p:nvPr>
            <p:ph idx="12" type="sldNum"/>
          </p:nvPr>
        </p:nvSpPr>
        <p:spPr>
          <a:xfrm>
            <a:off x="228600" y="4629150"/>
            <a:ext cx="914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8" name="Google Shape;98;g226726c5afd_0_23"/>
          <p:cNvGrpSpPr/>
          <p:nvPr/>
        </p:nvGrpSpPr>
        <p:grpSpPr>
          <a:xfrm>
            <a:off x="5493255" y="881328"/>
            <a:ext cx="2432946" cy="3380847"/>
            <a:chOff x="2997125" y="1187925"/>
            <a:chExt cx="1993238" cy="2769824"/>
          </a:xfrm>
        </p:grpSpPr>
        <p:pic>
          <p:nvPicPr>
            <p:cNvPr id="99" name="Google Shape;99;g226726c5afd_0_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2030575" y="2154474"/>
              <a:ext cx="2769824" cy="836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g226726c5afd_0_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3187088" y="2154474"/>
              <a:ext cx="2769824" cy="836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g226726c5afd_0_23"/>
          <p:cNvSpPr/>
          <p:nvPr/>
        </p:nvSpPr>
        <p:spPr>
          <a:xfrm>
            <a:off x="5672825" y="1459300"/>
            <a:ext cx="643800" cy="165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26726c5afd_0_23"/>
          <p:cNvSpPr/>
          <p:nvPr/>
        </p:nvSpPr>
        <p:spPr>
          <a:xfrm>
            <a:off x="7081650" y="1459300"/>
            <a:ext cx="643800" cy="165000"/>
          </a:xfrm>
          <a:prstGeom prst="rect">
            <a:avLst/>
          </a:prstGeom>
          <a:solidFill>
            <a:srgbClr val="00A0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26726c5afd_0_23"/>
          <p:cNvSpPr txBox="1"/>
          <p:nvPr/>
        </p:nvSpPr>
        <p:spPr>
          <a:xfrm>
            <a:off x="5033325" y="4262175"/>
            <a:ext cx="33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27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Static Fire Test Stand Prop. Tanks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6681d502d_2_29"/>
          <p:cNvSpPr txBox="1"/>
          <p:nvPr>
            <p:ph type="title"/>
          </p:nvPr>
        </p:nvSpPr>
        <p:spPr>
          <a:xfrm>
            <a:off x="228600" y="144198"/>
            <a:ext cx="8686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Chamber Modeling</a:t>
            </a:r>
            <a:endParaRPr/>
          </a:p>
        </p:txBody>
      </p:sp>
      <p:sp>
        <p:nvSpPr>
          <p:cNvPr id="110" name="Google Shape;110;g226681d502d_2_29"/>
          <p:cNvSpPr txBox="1"/>
          <p:nvPr>
            <p:ph idx="1" type="body"/>
          </p:nvPr>
        </p:nvSpPr>
        <p:spPr>
          <a:xfrm>
            <a:off x="230875" y="1123950"/>
            <a:ext cx="5386500" cy="3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Novel, iterative method employed for quasi-1D chamber conditions</a:t>
            </a:r>
            <a:endParaRPr/>
          </a:p>
          <a:p>
            <a:pPr indent="-3619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lang="en-US"/>
              <a:t>Similar principle to Gauss-Seidel method: converges mass flow equations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US"/>
              <a:t>Numerically converges two-phase injector mass flow, chamber pressure &amp; temperature</a:t>
            </a:r>
            <a:endParaRPr/>
          </a:p>
        </p:txBody>
      </p:sp>
      <p:sp>
        <p:nvSpPr>
          <p:cNvPr id="111" name="Google Shape;111;g226681d502d_2_29"/>
          <p:cNvSpPr txBox="1"/>
          <p:nvPr>
            <p:ph idx="12" type="sldNum"/>
          </p:nvPr>
        </p:nvSpPr>
        <p:spPr>
          <a:xfrm>
            <a:off x="228600" y="4629150"/>
            <a:ext cx="914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g226681d502d_2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7225" y="779975"/>
            <a:ext cx="3189305" cy="32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26681d502d_2_29"/>
          <p:cNvSpPr txBox="1"/>
          <p:nvPr/>
        </p:nvSpPr>
        <p:spPr>
          <a:xfrm>
            <a:off x="5446525" y="3920225"/>
            <a:ext cx="353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Flowchart of Chamber Parameter Calculation Process</a:t>
            </a:r>
            <a:endParaRPr b="1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6681d502d_2_4"/>
          <p:cNvSpPr txBox="1"/>
          <p:nvPr>
            <p:ph type="title"/>
          </p:nvPr>
        </p:nvSpPr>
        <p:spPr>
          <a:xfrm>
            <a:off x="228600" y="144198"/>
            <a:ext cx="8686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Chemical Equilibrium Analysis</a:t>
            </a:r>
            <a:endParaRPr/>
          </a:p>
        </p:txBody>
      </p:sp>
      <p:sp>
        <p:nvSpPr>
          <p:cNvPr id="120" name="Google Shape;120;g226681d502d_2_4"/>
          <p:cNvSpPr txBox="1"/>
          <p:nvPr>
            <p:ph idx="1" type="body"/>
          </p:nvPr>
        </p:nvSpPr>
        <p:spPr>
          <a:xfrm>
            <a:off x="4767613" y="1088775"/>
            <a:ext cx="4341000" cy="3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Open-source Cantera software integrated with MATLAB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●"/>
            </a:pPr>
            <a:r>
              <a:rPr lang="en-US"/>
              <a:t>Automatically calculates essential combustion parameters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Utilizes the GRI-Mech 3.0 reaction mechanism developed by Berkeley</a:t>
            </a:r>
            <a:endParaRPr/>
          </a:p>
        </p:txBody>
      </p:sp>
      <p:sp>
        <p:nvSpPr>
          <p:cNvPr id="121" name="Google Shape;121;g226681d502d_2_4"/>
          <p:cNvSpPr txBox="1"/>
          <p:nvPr>
            <p:ph idx="12" type="sldNum"/>
          </p:nvPr>
        </p:nvSpPr>
        <p:spPr>
          <a:xfrm>
            <a:off x="228600" y="4629150"/>
            <a:ext cx="914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g226681d502d_2_4"/>
          <p:cNvSpPr txBox="1"/>
          <p:nvPr/>
        </p:nvSpPr>
        <p:spPr>
          <a:xfrm>
            <a:off x="617375" y="4054725"/>
            <a:ext cx="395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Combustion Parameter Curves of Nitrous Oxide/Ethane at 500 psi</a:t>
            </a:r>
            <a:endParaRPr b="1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3" name="Google Shape;123;g226681d502d_2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238" y="1023525"/>
            <a:ext cx="3954626" cy="29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Bill Seymore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0x010100E8B14FA739404C4C88339245665DF4E3</vt:lpwstr>
  </property>
</Properties>
</file>