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53"/>
  </p:notesMasterIdLst>
  <p:handoutMasterIdLst>
    <p:handoutMasterId r:id="rId54"/>
  </p:handoutMasterIdLst>
  <p:sldIdLst>
    <p:sldId id="259" r:id="rId2"/>
    <p:sldId id="260"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6" r:id="rId24"/>
    <p:sldId id="284" r:id="rId25"/>
    <p:sldId id="285" r:id="rId26"/>
    <p:sldId id="288" r:id="rId27"/>
    <p:sldId id="289" r:id="rId28"/>
    <p:sldId id="290" r:id="rId29"/>
    <p:sldId id="291" r:id="rId30"/>
    <p:sldId id="292" r:id="rId31"/>
    <p:sldId id="293" r:id="rId32"/>
    <p:sldId id="294" r:id="rId33"/>
    <p:sldId id="295" r:id="rId34"/>
    <p:sldId id="300" r:id="rId35"/>
    <p:sldId id="296" r:id="rId36"/>
    <p:sldId id="297" r:id="rId37"/>
    <p:sldId id="298" r:id="rId38"/>
    <p:sldId id="314" r:id="rId39"/>
    <p:sldId id="315" r:id="rId40"/>
    <p:sldId id="316" r:id="rId41"/>
    <p:sldId id="317" r:id="rId42"/>
    <p:sldId id="318" r:id="rId43"/>
    <p:sldId id="319" r:id="rId44"/>
    <p:sldId id="311" r:id="rId45"/>
    <p:sldId id="312" r:id="rId46"/>
    <p:sldId id="313" r:id="rId47"/>
    <p:sldId id="307" r:id="rId48"/>
    <p:sldId id="308" r:id="rId49"/>
    <p:sldId id="309" r:id="rId50"/>
    <p:sldId id="310" r:id="rId51"/>
    <p:sldId id="320"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g" initials="J" lastIdx="1" clrIdx="0">
    <p:extLst>
      <p:ext uri="{19B8F6BF-5375-455C-9EA6-DF929625EA0E}">
        <p15:presenceInfo xmlns:p15="http://schemas.microsoft.com/office/powerpoint/2012/main" userId="J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2" d="100"/>
          <a:sy n="72" d="100"/>
        </p:scale>
        <p:origin x="672" y="78"/>
      </p:cViewPr>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7T13:48:40.115"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t>31-10-2019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t>31-10-2019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4267200"/>
          </a:xfrm>
        </p:spPr>
        <p:txBody>
          <a:bodyPr anchor="b">
            <a:noAutofit/>
          </a:bodyPr>
          <a:lstStyle>
            <a:lvl1pPr>
              <a:lnSpc>
                <a:spcPct val="100000"/>
              </a:lnSpc>
              <a:defRPr sz="6600">
                <a:solidFill>
                  <a:schemeClr val="accent1">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4343399"/>
            <a:ext cx="85344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2"/>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31-10-2019</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85672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31-10-2019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2882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31-10-2019</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21880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31-10-2019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6074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31-10-2019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0380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12805" y="1828800"/>
            <a:ext cx="5388864" cy="34292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828785"/>
            <a:ext cx="5384800" cy="3429015"/>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Add a footer</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31-10-2019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67205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12"/>
          <p:cNvSpPr>
            <a:spLocks noGrp="1"/>
          </p:cNvSpPr>
          <p:nvPr>
            <p:ph sz="quarter" idx="14"/>
          </p:nvPr>
        </p:nvSpPr>
        <p:spPr>
          <a:xfrm>
            <a:off x="6201237" y="2453474"/>
            <a:ext cx="5388864" cy="2833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31-10-2019</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0106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31-10-2019</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3000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31-10-2019</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6943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31-10-2019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6157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dirty="0"/>
              <a:t>Add a footer</a:t>
            </a:r>
          </a:p>
        </p:txBody>
      </p:sp>
      <p:sp>
        <p:nvSpPr>
          <p:cNvPr id="5" name="Date Placeholder 4"/>
          <p:cNvSpPr>
            <a:spLocks noGrp="1"/>
          </p:cNvSpPr>
          <p:nvPr>
            <p:ph type="dt" sz="half" idx="10"/>
          </p:nvPr>
        </p:nvSpPr>
        <p:spPr/>
        <p:txBody>
          <a:bodyPr/>
          <a:lstStyle>
            <a:lvl1pPr>
              <a:defRPr>
                <a:solidFill>
                  <a:schemeClr val="tx2"/>
                </a:solidFill>
              </a:defRPr>
            </a:lvl1pPr>
          </a:lstStyle>
          <a:p>
            <a:fld id="{349BF3EA-1A78-4F07-BDC0-C8A1BD461199}" type="datetimeFigureOut">
              <a:rPr lang="en-US" smtClean="0"/>
              <a:pPr/>
              <a:t>31-10-2019</a:t>
            </a:fld>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3371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349BF3EA-1A78-4F07-BDC0-C8A1BD461199}" type="datetimeFigureOut">
              <a:rPr lang="en-US" smtClean="0"/>
              <a:pPr/>
              <a:t>31-10-2019</a:t>
            </a:fld>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grpSp>
        <p:nvGrpSpPr>
          <p:cNvPr id="7" name="Group 6" descr="Shrubs on seashore">
            <a:extLst>
              <a:ext uri="{FF2B5EF4-FFF2-40B4-BE49-F238E27FC236}">
                <a16:creationId xmlns:a16="http://schemas.microsoft.com/office/drawing/2014/main" id="{32ABC1A6-8856-41D7-BF42-7ED8D4AC1C81}"/>
              </a:ext>
            </a:extLst>
          </p:cNvPr>
          <p:cNvGrpSpPr/>
          <p:nvPr userDrawn="1"/>
        </p:nvGrpSpPr>
        <p:grpSpPr>
          <a:xfrm>
            <a:off x="11112" y="4291013"/>
            <a:ext cx="12180887" cy="2589212"/>
            <a:chOff x="11112" y="4291013"/>
            <a:chExt cx="12180887" cy="2589212"/>
          </a:xfrm>
        </p:grpSpPr>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4800" kern="1200">
          <a:solidFill>
            <a:schemeClr val="accent1">
              <a:lumMod val="50000"/>
            </a:schemeClr>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amzn.to/2INgRlw"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projectriskcoach.com/7-ways-to-identify-risk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10363200" cy="3429000"/>
          </a:xfrm>
          <a:ln>
            <a:solidFill>
              <a:schemeClr val="accent1">
                <a:lumMod val="40000"/>
                <a:lumOff val="60000"/>
              </a:schemeClr>
            </a:solidFill>
          </a:ln>
        </p:spPr>
        <p:txBody>
          <a:bodyPr/>
          <a:lstStyle/>
          <a:p>
            <a:r>
              <a:rPr lang="en-US" dirty="0"/>
              <a:t>SEMINAR PROJECT MANAGENMENT</a:t>
            </a:r>
            <a:br>
              <a:rPr lang="en-US" dirty="0"/>
            </a:br>
            <a:r>
              <a:rPr lang="en-US" sz="4000" b="1" u="sng" dirty="0">
                <a:solidFill>
                  <a:srgbClr val="00B050"/>
                </a:solidFill>
              </a:rPr>
              <a:t>TOPIC: RISK MANAGEMENT</a:t>
            </a:r>
          </a:p>
        </p:txBody>
      </p:sp>
      <p:sp>
        <p:nvSpPr>
          <p:cNvPr id="3" name="Subtitle 2"/>
          <p:cNvSpPr>
            <a:spLocks noGrp="1"/>
          </p:cNvSpPr>
          <p:nvPr>
            <p:ph type="subTitle" idx="1"/>
          </p:nvPr>
        </p:nvSpPr>
        <p:spPr>
          <a:xfrm>
            <a:off x="1828800" y="3776868"/>
            <a:ext cx="8534400" cy="2067339"/>
          </a:xfrm>
        </p:spPr>
        <p:txBody>
          <a:bodyPr>
            <a:normAutofit lnSpcReduction="10000"/>
          </a:bodyPr>
          <a:lstStyle/>
          <a:p>
            <a:r>
              <a:rPr lang="en-US" dirty="0">
                <a:latin typeface="Calibri" panose="020F0502020204030204" pitchFamily="34" charset="0"/>
                <a:cs typeface="Calibri" panose="020F0502020204030204" pitchFamily="34" charset="0"/>
              </a:rPr>
              <a:t>Instructors: </a:t>
            </a: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Thanh Ph</a:t>
            </a:r>
            <a:r>
              <a:rPr lang="vi-VN" dirty="0">
                <a:latin typeface="Calibri" panose="020F0502020204030204" pitchFamily="34" charset="0"/>
                <a:cs typeface="Calibri" panose="020F0502020204030204" pitchFamily="34" charset="0"/>
              </a:rPr>
              <a:t>ư</a:t>
            </a:r>
            <a:r>
              <a:rPr lang="en-US" dirty="0" err="1">
                <a:latin typeface="Calibri" panose="020F0502020204030204" pitchFamily="34" charset="0"/>
                <a:cs typeface="Calibri" panose="020F0502020204030204" pitchFamily="34" charset="0"/>
              </a:rPr>
              <a:t>ớc</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Implementation members:</a:t>
            </a:r>
          </a:p>
          <a:p>
            <a:pPr marL="457200" indent="-457200">
              <a:buAutoNum type="arabicPeriod"/>
            </a:pP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Văn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Dũ</a:t>
            </a:r>
            <a:r>
              <a:rPr lang="en-US" dirty="0">
                <a:latin typeface="Calibri" panose="020F0502020204030204" pitchFamily="34" charset="0"/>
                <a:cs typeface="Calibri" panose="020F0502020204030204" pitchFamily="34" charset="0"/>
              </a:rPr>
              <a:t> – 16130332</a:t>
            </a:r>
          </a:p>
          <a:p>
            <a:pPr marL="457200" indent="-457200">
              <a:buAutoNum type="arabicPeriod"/>
            </a:pPr>
            <a:r>
              <a:rPr lang="en-US" dirty="0" err="1">
                <a:latin typeface="Calibri" panose="020F0502020204030204" pitchFamily="34" charset="0"/>
                <a:cs typeface="Calibri" panose="020F0502020204030204" pitchFamily="34" charset="0"/>
              </a:rPr>
              <a:t>Hồ</a:t>
            </a:r>
            <a:r>
              <a:rPr lang="en-US" dirty="0">
                <a:latin typeface="Calibri" panose="020F0502020204030204" pitchFamily="34" charset="0"/>
                <a:cs typeface="Calibri" panose="020F0502020204030204" pitchFamily="34" charset="0"/>
              </a:rPr>
              <a:t> Thanh </a:t>
            </a:r>
            <a:r>
              <a:rPr lang="en-US" dirty="0" err="1">
                <a:latin typeface="Calibri" panose="020F0502020204030204" pitchFamily="34" charset="0"/>
                <a:cs typeface="Calibri" panose="020F0502020204030204" pitchFamily="34" charset="0"/>
              </a:rPr>
              <a:t>Hiệp</a:t>
            </a:r>
            <a:r>
              <a:rPr lang="en-US" dirty="0">
                <a:latin typeface="Calibri" panose="020F0502020204030204" pitchFamily="34" charset="0"/>
                <a:cs typeface="Calibri" panose="020F0502020204030204" pitchFamily="34" charset="0"/>
              </a:rPr>
              <a:t> – 16130373</a:t>
            </a:r>
          </a:p>
          <a:p>
            <a:pPr marL="457200" indent="-457200">
              <a:buAutoNum type="arabicPeriod"/>
            </a:pPr>
            <a:r>
              <a:rPr lang="en-US" dirty="0">
                <a:latin typeface="Calibri" panose="020F0502020204030204" pitchFamily="34" charset="0"/>
                <a:cs typeface="Calibri" panose="020F0502020204030204" pitchFamily="34" charset="0"/>
              </a:rPr>
              <a:t>Trịnh Mạnh </a:t>
            </a:r>
            <a:r>
              <a:rPr lang="en-US" dirty="0" err="1">
                <a:latin typeface="Calibri" panose="020F0502020204030204" pitchFamily="34" charset="0"/>
                <a:cs typeface="Calibri" panose="020F0502020204030204" pitchFamily="34" charset="0"/>
              </a:rPr>
              <a:t>Hoàng</a:t>
            </a:r>
            <a:r>
              <a:rPr lang="en-US" dirty="0">
                <a:latin typeface="Calibri" panose="020F0502020204030204" pitchFamily="34" charset="0"/>
                <a:cs typeface="Calibri" panose="020F0502020204030204" pitchFamily="34" charset="0"/>
              </a:rPr>
              <a:t> – 16130392</a:t>
            </a:r>
          </a:p>
          <a:p>
            <a:pPr marL="457200" indent="-457200">
              <a:buAutoNum type="arabicPeriod"/>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578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032F-5AF9-4605-A9FF-7A2691055D47}"/>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RISK MANAGEMENT PLANNING PROCESS</a:t>
            </a:r>
          </a:p>
        </p:txBody>
      </p:sp>
      <p:sp>
        <p:nvSpPr>
          <p:cNvPr id="3" name="Content Placeholder 2">
            <a:extLst>
              <a:ext uri="{FF2B5EF4-FFF2-40B4-BE49-F238E27FC236}">
                <a16:creationId xmlns:a16="http://schemas.microsoft.com/office/drawing/2014/main" id="{E0AA14E8-B8BA-42A3-979B-16D2AEF1E562}"/>
              </a:ext>
            </a:extLst>
          </p:cNvPr>
          <p:cNvSpPr>
            <a:spLocks noGrp="1"/>
          </p:cNvSpPr>
          <p:nvPr>
            <p:ph idx="1"/>
          </p:nvPr>
        </p:nvSpPr>
        <p:spPr>
          <a:xfrm>
            <a:off x="609600" y="1846262"/>
            <a:ext cx="10972800" cy="4691698"/>
          </a:xfrm>
        </p:spPr>
        <p:txBody>
          <a:bodyPr>
            <a:normAutofit/>
          </a:bodyPr>
          <a:lstStyle/>
          <a:p>
            <a:pPr lvl="1">
              <a:buFont typeface="Wingdings" panose="05000000000000000000" pitchFamily="2" charset="2"/>
              <a:buChar char="q"/>
            </a:pPr>
            <a:r>
              <a:rPr lang="en-US" sz="1900" b="1" dirty="0">
                <a:solidFill>
                  <a:schemeClr val="tx1"/>
                </a:solidFill>
                <a:latin typeface="Arial" panose="020B0604020202020204" pitchFamily="34" charset="0"/>
                <a:cs typeface="Arial" panose="020B0604020202020204" pitchFamily="34" charset="0"/>
              </a:rPr>
              <a:t>Transfer</a:t>
            </a:r>
          </a:p>
          <a:p>
            <a:pPr lvl="2"/>
            <a:r>
              <a:rPr lang="en-US" sz="1900" dirty="0">
                <a:solidFill>
                  <a:schemeClr val="tx1"/>
                </a:solidFill>
                <a:latin typeface="Arial" panose="020B0604020202020204" pitchFamily="34" charset="0"/>
                <a:cs typeface="Arial" panose="020B0604020202020204" pitchFamily="34" charset="0"/>
              </a:rPr>
              <a:t>Risk transfer is the most ideal model, from rudimentary risk transfer to insurance participation. This is the most effective and effective tool to deal with losses. (For example, instead of transporting a truck of smuggled cigarettes to the male, you divide the cigarette into smaller chunks and transport it to each different vehicle in case the police get caught. whole car cigarette)</a:t>
            </a:r>
          </a:p>
          <a:p>
            <a:pPr lvl="1">
              <a:buFont typeface="Wingdings" panose="05000000000000000000" pitchFamily="2" charset="2"/>
              <a:buChar char="q"/>
            </a:pPr>
            <a:r>
              <a:rPr lang="en-US" sz="1900" b="1" dirty="0">
                <a:solidFill>
                  <a:schemeClr val="tx1"/>
                </a:solidFill>
                <a:latin typeface="Arial" panose="020B0604020202020204" pitchFamily="34" charset="0"/>
                <a:cs typeface="Arial" panose="020B0604020202020204" pitchFamily="34" charset="0"/>
              </a:rPr>
              <a:t>Accept</a:t>
            </a:r>
          </a:p>
          <a:p>
            <a:pPr lvl="2"/>
            <a:r>
              <a:rPr lang="en-US" sz="1900" dirty="0">
                <a:solidFill>
                  <a:schemeClr val="tx1"/>
                </a:solidFill>
                <a:latin typeface="Arial" panose="020B0604020202020204" pitchFamily="34" charset="0"/>
                <a:cs typeface="Arial" panose="020B0604020202020204" pitchFamily="34" charset="0"/>
              </a:rPr>
              <a:t>This is the form by which the victim accepts that loss and usually, there are two ways to accept the risk, which is to be proactive and passive.</a:t>
            </a:r>
          </a:p>
          <a:p>
            <a:pPr lvl="2"/>
            <a:r>
              <a:rPr lang="en-US" sz="1900" dirty="0">
                <a:solidFill>
                  <a:schemeClr val="tx1"/>
                </a:solidFill>
                <a:latin typeface="Arial" panose="020B0604020202020204" pitchFamily="34" charset="0"/>
                <a:cs typeface="Arial" panose="020B0604020202020204" pitchFamily="34" charset="0"/>
              </a:rPr>
              <a:t>Passive acceptance is the absence of preparation for risk to find a solution and compensate.</a:t>
            </a:r>
          </a:p>
          <a:p>
            <a:pPr lvl="2"/>
            <a:r>
              <a:rPr lang="en-US" sz="1900" dirty="0">
                <a:solidFill>
                  <a:schemeClr val="tx1"/>
                </a:solidFill>
                <a:latin typeface="Arial" panose="020B0604020202020204" pitchFamily="34" charset="0"/>
                <a:cs typeface="Arial" panose="020B0604020202020204" pitchFamily="34" charset="0"/>
              </a:rPr>
              <a:t>Proactive acceptance is the establishment of a resource reserve fund to compensate for the risks occurring. And often resources will not be used optimally, even very passively because the level of losses is not completely the same and unpredictable.</a:t>
            </a:r>
          </a:p>
          <a:p>
            <a:pPr marL="914400" lvl="2" indent="0">
              <a:buNone/>
            </a:pPr>
            <a:endParaRPr lang="en-US" dirty="0">
              <a:solidFill>
                <a:schemeClr val="tx1"/>
              </a:solidFill>
              <a:latin typeface="Arial" panose="020B0604020202020204" pitchFamily="34" charset="0"/>
              <a:cs typeface="Arial" panose="020B0604020202020204" pitchFamily="34" charset="0"/>
            </a:endParaRPr>
          </a:p>
          <a:p>
            <a:pPr marL="914400" lvl="2" indent="0">
              <a:buNone/>
            </a:pPr>
            <a:endParaRPr lang="en-US" dirty="0">
              <a:solidFill>
                <a:schemeClr val="tx1"/>
              </a:solidFill>
              <a:latin typeface="Arial" panose="020B0604020202020204" pitchFamily="34" charset="0"/>
              <a:cs typeface="Arial" panose="020B0604020202020204" pitchFamily="34" charset="0"/>
            </a:endParaRPr>
          </a:p>
          <a:p>
            <a:pPr marL="914400" lvl="2" indent="0">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826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ED8A-E301-4C5F-9D01-45BE7A7E154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sp>
        <p:nvSpPr>
          <p:cNvPr id="3" name="Content Placeholder 2">
            <a:extLst>
              <a:ext uri="{FF2B5EF4-FFF2-40B4-BE49-F238E27FC236}">
                <a16:creationId xmlns:a16="http://schemas.microsoft.com/office/drawing/2014/main" id="{8A017090-2EE2-49BA-B03D-E08DEE51873C}"/>
              </a:ext>
            </a:extLst>
          </p:cNvPr>
          <p:cNvSpPr>
            <a:spLocks noGrp="1"/>
          </p:cNvSpPr>
          <p:nvPr>
            <p:ph idx="1"/>
          </p:nvPr>
        </p:nvSpPr>
        <p:spPr/>
        <p:txBody>
          <a:bodyPr>
            <a:normAutofit/>
          </a:bodyPr>
          <a:lstStyle/>
          <a:p>
            <a:pPr marL="514350" indent="-514350">
              <a:buFont typeface="+mj-lt"/>
              <a:buAutoNum type="romanUcPeriod"/>
            </a:pPr>
            <a:r>
              <a:rPr lang="en-US" sz="2000" b="1" dirty="0">
                <a:solidFill>
                  <a:schemeClr val="tx1"/>
                </a:solidFill>
                <a:latin typeface="Arial" panose="020B0604020202020204" pitchFamily="34" charset="0"/>
                <a:cs typeface="Arial" panose="020B0604020202020204" pitchFamily="34" charset="0"/>
              </a:rPr>
              <a:t>What’s it?</a:t>
            </a:r>
          </a:p>
          <a:p>
            <a:pPr marL="400050" lvl="1" indent="0">
              <a:buNone/>
            </a:pPr>
            <a:r>
              <a:rPr lang="en-US" sz="1200" b="1" dirty="0">
                <a:solidFill>
                  <a:schemeClr val="tx1"/>
                </a:solidFill>
                <a:latin typeface="Arial" panose="020B0604020202020204" pitchFamily="34" charset="0"/>
                <a:cs typeface="Arial" panose="020B0604020202020204" pitchFamily="34" charset="0"/>
              </a:rPr>
              <a:t>	</a:t>
            </a:r>
          </a:p>
          <a:p>
            <a:pPr marL="400050" lvl="1" indent="0">
              <a:buNone/>
            </a:pPr>
            <a:r>
              <a:rPr lang="en-US" sz="2400" dirty="0">
                <a:solidFill>
                  <a:schemeClr val="tx1"/>
                </a:solidFill>
                <a:latin typeface="Arial" panose="020B0604020202020204" pitchFamily="34" charset="0"/>
                <a:cs typeface="Arial" panose="020B0604020202020204" pitchFamily="34" charset="0"/>
              </a:rPr>
              <a:t>The creative process consists of brainstorming sessions in which the team is required to create a list of everything that can go wrong. All ideas are welcome at this stage with the evaluation of ideas coming later.</a:t>
            </a:r>
          </a:p>
        </p:txBody>
      </p:sp>
    </p:spTree>
    <p:extLst>
      <p:ext uri="{BB962C8B-B14F-4D97-AF65-F5344CB8AC3E}">
        <p14:creationId xmlns:p14="http://schemas.microsoft.com/office/powerpoint/2010/main" val="182459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C49B-0B46-4966-A8EA-EC0713AA930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sp>
        <p:nvSpPr>
          <p:cNvPr id="3" name="Content Placeholder 2">
            <a:extLst>
              <a:ext uri="{FF2B5EF4-FFF2-40B4-BE49-F238E27FC236}">
                <a16:creationId xmlns:a16="http://schemas.microsoft.com/office/drawing/2014/main" id="{0D555A8F-4B69-4348-8BE0-3D703279B4A7}"/>
              </a:ext>
            </a:extLst>
          </p:cNvPr>
          <p:cNvSpPr>
            <a:spLocks noGrp="1"/>
          </p:cNvSpPr>
          <p:nvPr>
            <p:ph idx="1"/>
          </p:nvPr>
        </p:nvSpPr>
        <p:spPr>
          <a:xfrm>
            <a:off x="609600" y="1846262"/>
            <a:ext cx="10972800" cy="4440238"/>
          </a:xfrm>
        </p:spPr>
        <p:txBody>
          <a:bodyPr>
            <a:normAutofit/>
          </a:bodyPr>
          <a:lstStyle/>
          <a:p>
            <a:pPr marL="514350" indent="-514350">
              <a:buFont typeface="+mj-lt"/>
              <a:buAutoNum type="romanUcPeriod" startAt="2"/>
            </a:pPr>
            <a:r>
              <a:rPr lang="en-US" b="1" dirty="0">
                <a:solidFill>
                  <a:schemeClr val="tx1"/>
                </a:solidFill>
                <a:latin typeface="Arial" panose="020B0604020202020204" pitchFamily="34" charset="0"/>
                <a:cs typeface="Arial" panose="020B0604020202020204" pitchFamily="34" charset="0"/>
              </a:rPr>
              <a:t>Risk Identification</a:t>
            </a:r>
          </a:p>
          <a:p>
            <a:pPr marL="0" indent="0">
              <a:buNone/>
            </a:pPr>
            <a:r>
              <a:rPr lang="en-US"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 more disciplined process consists of using the checklist of potential risks and 	assessing the likelihood that such events may occur within the project. A number of 	companies and industries have developed a risk checklist based on experience from 	past projects. These checklists can be helpful for project managers and project teams in 	identifying both specific risks in checklists and extending team thinking. Past 	experience of the project team, project experience in the company and industry experts 	can be a valuable resource to identify potential risks to a project.</a:t>
            </a:r>
            <a:endParaRPr lang="en-US" dirty="0">
              <a:solidFill>
                <a:schemeClr val="tx1"/>
              </a:solidFill>
              <a:latin typeface="Arial" panose="020B0604020202020204" pitchFamily="34" charset="0"/>
              <a:cs typeface="Arial" panose="020B0604020202020204" pitchFamily="34" charset="0"/>
            </a:endParaRPr>
          </a:p>
          <a:p>
            <a:pPr marL="0" indent="0">
              <a:buNone/>
            </a:pPr>
            <a:r>
              <a:rPr lang="en-US"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Identifying sources of risk according to the portfolio is another method to explore 	potential risks on a project. Some examples of categories for potential risks 	include:</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916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A896-1B48-40D9-AE82-EEA7CD2EC20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pic>
        <p:nvPicPr>
          <p:cNvPr id="5" name="Picture 4">
            <a:extLst>
              <a:ext uri="{FF2B5EF4-FFF2-40B4-BE49-F238E27FC236}">
                <a16:creationId xmlns:a16="http://schemas.microsoft.com/office/drawing/2014/main" id="{4BDEB431-EE99-44C6-AB5F-EE177260D8E8}"/>
              </a:ext>
            </a:extLst>
          </p:cNvPr>
          <p:cNvPicPr>
            <a:picLocks noChangeAspect="1"/>
          </p:cNvPicPr>
          <p:nvPr/>
        </p:nvPicPr>
        <p:blipFill>
          <a:blip r:embed="rId2"/>
          <a:stretch>
            <a:fillRect/>
          </a:stretch>
        </p:blipFill>
        <p:spPr>
          <a:xfrm>
            <a:off x="2700232" y="1600200"/>
            <a:ext cx="6297994" cy="4613281"/>
          </a:xfrm>
          <a:prstGeom prst="rect">
            <a:avLst/>
          </a:prstGeom>
        </p:spPr>
      </p:pic>
    </p:spTree>
    <p:extLst>
      <p:ext uri="{BB962C8B-B14F-4D97-AF65-F5344CB8AC3E}">
        <p14:creationId xmlns:p14="http://schemas.microsoft.com/office/powerpoint/2010/main" val="98898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D16207-6C0C-4C03-B32E-1B0D41CEAB5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sp>
        <p:nvSpPr>
          <p:cNvPr id="8" name="Content Placeholder 7">
            <a:extLst>
              <a:ext uri="{FF2B5EF4-FFF2-40B4-BE49-F238E27FC236}">
                <a16:creationId xmlns:a16="http://schemas.microsoft.com/office/drawing/2014/main" id="{DBA70078-A79D-4C38-A641-CCD8383F54DA}"/>
              </a:ext>
            </a:extLst>
          </p:cNvPr>
          <p:cNvSpPr>
            <a:spLocks noGrp="1"/>
          </p:cNvSpPr>
          <p:nvPr>
            <p:ph idx="1"/>
          </p:nvPr>
        </p:nvSpPr>
        <p:spPr>
          <a:xfrm>
            <a:off x="609600" y="1846262"/>
            <a:ext cx="10972800" cy="4428808"/>
          </a:xfrm>
        </p:spPr>
        <p:txBody>
          <a:bodyPr>
            <a:normAutofit/>
          </a:bodyPr>
          <a:lstStyle/>
          <a:p>
            <a:r>
              <a:rPr lang="en-US" dirty="0">
                <a:solidFill>
                  <a:schemeClr val="tx1"/>
                </a:solidFill>
                <a:latin typeface="Arial" panose="020B0604020202020204" pitchFamily="34" charset="0"/>
                <a:cs typeface="Arial" panose="020B0604020202020204" pitchFamily="34" charset="0"/>
              </a:rPr>
              <a:t>In fact, depending on the business, the company, there will be different frameworks to divide the work and develop risks.</a:t>
            </a:r>
          </a:p>
          <a:p>
            <a:r>
              <a:rPr lang="en-US" dirty="0">
                <a:solidFill>
                  <a:schemeClr val="tx1"/>
                </a:solidFill>
                <a:latin typeface="Arial" panose="020B0604020202020204" pitchFamily="34" charset="0"/>
                <a:cs typeface="Arial" panose="020B0604020202020204" pitchFamily="34" charset="0"/>
              </a:rPr>
              <a:t>Here we will describe a framework to divide and develop risks which are WBS (work breakdown structure).</a:t>
            </a:r>
          </a:p>
          <a:p>
            <a:r>
              <a:rPr lang="en-US" dirty="0">
                <a:solidFill>
                  <a:schemeClr val="tx1"/>
                </a:solidFill>
                <a:latin typeface="Arial" panose="020B0604020202020204" pitchFamily="34" charset="0"/>
                <a:cs typeface="Arial" panose="020B0604020202020204" pitchFamily="34" charset="0"/>
              </a:rPr>
              <a:t>This framework divides the work and risk structure into a table with 2 columns (1 column is the task and 1 column is the possible risk at that task).</a:t>
            </a: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9561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487D-DA55-45D0-A265-DEC106909C5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graphicFrame>
        <p:nvGraphicFramePr>
          <p:cNvPr id="4" name="Content Placeholder 3">
            <a:extLst>
              <a:ext uri="{FF2B5EF4-FFF2-40B4-BE49-F238E27FC236}">
                <a16:creationId xmlns:a16="http://schemas.microsoft.com/office/drawing/2014/main" id="{DC4ADC4C-F57A-4100-8DE2-4699FDA0C156}"/>
              </a:ext>
            </a:extLst>
          </p:cNvPr>
          <p:cNvGraphicFramePr>
            <a:graphicFrameLocks noGrp="1"/>
          </p:cNvGraphicFramePr>
          <p:nvPr>
            <p:ph idx="1"/>
            <p:extLst>
              <p:ext uri="{D42A27DB-BD31-4B8C-83A1-F6EECF244321}">
                <p14:modId xmlns:p14="http://schemas.microsoft.com/office/powerpoint/2010/main" val="2475128842"/>
              </p:ext>
            </p:extLst>
          </p:nvPr>
        </p:nvGraphicFramePr>
        <p:xfrm>
          <a:off x="2057400" y="1960627"/>
          <a:ext cx="7566660" cy="3193987"/>
        </p:xfrm>
        <a:graphic>
          <a:graphicData uri="http://schemas.openxmlformats.org/drawingml/2006/table">
            <a:tbl>
              <a:tblPr firstRow="1" firstCol="1" bandRow="1">
                <a:tableStyleId>{5DA37D80-6434-44D0-A028-1B22A696006F}</a:tableStyleId>
              </a:tblPr>
              <a:tblGrid>
                <a:gridCol w="3789142">
                  <a:extLst>
                    <a:ext uri="{9D8B030D-6E8A-4147-A177-3AD203B41FA5}">
                      <a16:colId xmlns:a16="http://schemas.microsoft.com/office/drawing/2014/main" val="1872366866"/>
                    </a:ext>
                  </a:extLst>
                </a:gridCol>
                <a:gridCol w="3777518">
                  <a:extLst>
                    <a:ext uri="{9D8B030D-6E8A-4147-A177-3AD203B41FA5}">
                      <a16:colId xmlns:a16="http://schemas.microsoft.com/office/drawing/2014/main" val="1432793745"/>
                    </a:ext>
                  </a:extLst>
                </a:gridCol>
              </a:tblGrid>
              <a:tr h="269840">
                <a:tc>
                  <a:txBody>
                    <a:bodyPr/>
                    <a:lstStyle/>
                    <a:p>
                      <a:pPr marL="0" marR="0">
                        <a:lnSpc>
                          <a:spcPts val="1320"/>
                        </a:lnSpc>
                        <a:spcBef>
                          <a:spcPts val="1800"/>
                        </a:spcBef>
                        <a:spcAft>
                          <a:spcPts val="0"/>
                        </a:spcAft>
                      </a:pPr>
                      <a:r>
                        <a:rPr lang="en-US" sz="1100">
                          <a:effectLst/>
                        </a:rPr>
                        <a:t>Task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0" marR="0">
                        <a:lnSpc>
                          <a:spcPts val="1320"/>
                        </a:lnSpc>
                        <a:spcBef>
                          <a:spcPts val="1800"/>
                        </a:spcBef>
                        <a:spcAft>
                          <a:spcPts val="0"/>
                        </a:spcAft>
                      </a:pPr>
                      <a:r>
                        <a:rPr lang="en-US" sz="1100">
                          <a:effectLst/>
                        </a:rPr>
                        <a:t>Risk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4111070796"/>
                  </a:ext>
                </a:extLst>
              </a:tr>
              <a:tr h="913431">
                <a:tc>
                  <a:txBody>
                    <a:bodyPr/>
                    <a:lstStyle/>
                    <a:p>
                      <a:pPr marL="0" marR="0">
                        <a:lnSpc>
                          <a:spcPts val="1320"/>
                        </a:lnSpc>
                        <a:spcBef>
                          <a:spcPts val="1800"/>
                        </a:spcBef>
                        <a:spcAft>
                          <a:spcPts val="0"/>
                        </a:spcAft>
                      </a:pPr>
                      <a:r>
                        <a:rPr lang="en-US" sz="1100">
                          <a:effectLst/>
                        </a:rPr>
                        <a:t>Contact Dion and Carlita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a:effectLst/>
                        </a:rPr>
                        <a:t>Dion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Carlita backs out</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a:effectLst/>
                        </a:rPr>
                        <a:t>No common date available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1157659401"/>
                  </a:ext>
                </a:extLst>
              </a:tr>
              <a:tr h="1073577">
                <a:tc>
                  <a:txBody>
                    <a:bodyPr/>
                    <a:lstStyle/>
                    <a:p>
                      <a:pPr marL="0" marR="0">
                        <a:lnSpc>
                          <a:spcPts val="1320"/>
                        </a:lnSpc>
                        <a:spcBef>
                          <a:spcPts val="0"/>
                        </a:spcBef>
                        <a:spcAft>
                          <a:spcPts val="0"/>
                        </a:spcAft>
                      </a:pPr>
                      <a:r>
                        <a:rPr lang="en-US" sz="1100" dirty="0">
                          <a:effectLst/>
                        </a:rPr>
                        <a:t>Host planning lunch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Restaurant full or closed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Wring choice of ethnic food</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Dion or Carlita have special food allergies or preferences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3854350339"/>
                  </a:ext>
                </a:extLst>
              </a:tr>
              <a:tr h="594555">
                <a:tc>
                  <a:txBody>
                    <a:bodyPr/>
                    <a:lstStyle/>
                    <a:p>
                      <a:pPr marL="0" marR="0">
                        <a:lnSpc>
                          <a:spcPts val="1320"/>
                        </a:lnSpc>
                        <a:spcBef>
                          <a:spcPts val="0"/>
                        </a:spcBef>
                        <a:spcAft>
                          <a:spcPts val="0"/>
                        </a:spcAft>
                      </a:pPr>
                      <a:r>
                        <a:rPr lang="en-US" sz="1100" dirty="0">
                          <a:effectLst/>
                        </a:rPr>
                        <a:t>Develop and distribute schedule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dirty="0">
                          <a:effectLst/>
                        </a:rPr>
                        <a:t>Printer out of toner</a:t>
                      </a:r>
                    </a:p>
                    <a:p>
                      <a:pPr marL="342900" marR="0" lvl="0" indent="-342900">
                        <a:lnSpc>
                          <a:spcPct val="107000"/>
                        </a:lnSpc>
                        <a:spcBef>
                          <a:spcPts val="600"/>
                        </a:spcBef>
                        <a:spcAft>
                          <a:spcPts val="800"/>
                        </a:spcAft>
                        <a:buSzPts val="1000"/>
                        <a:buFont typeface="Symbol" panose="05050102010706020507" pitchFamily="18" charset="2"/>
                        <a:buChar char=""/>
                        <a:tabLst>
                          <a:tab pos="457200" algn="l"/>
                        </a:tabLst>
                      </a:pPr>
                      <a:r>
                        <a:rPr lang="en-US" sz="1100" dirty="0">
                          <a:effectLst/>
                        </a:rPr>
                        <a:t>Out of paper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818746946"/>
                  </a:ext>
                </a:extLst>
              </a:tr>
            </a:tbl>
          </a:graphicData>
        </a:graphic>
      </p:graphicFrame>
    </p:spTree>
    <p:extLst>
      <p:ext uri="{BB962C8B-B14F-4D97-AF65-F5344CB8AC3E}">
        <p14:creationId xmlns:p14="http://schemas.microsoft.com/office/powerpoint/2010/main" val="3428309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D9FD-E6EE-4F33-97AE-69A28015205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sp>
        <p:nvSpPr>
          <p:cNvPr id="3" name="Content Placeholder 2">
            <a:extLst>
              <a:ext uri="{FF2B5EF4-FFF2-40B4-BE49-F238E27FC236}">
                <a16:creationId xmlns:a16="http://schemas.microsoft.com/office/drawing/2014/main" id="{5E49514A-A27B-4E67-8B29-080ABAB40CB4}"/>
              </a:ext>
            </a:extLst>
          </p:cNvPr>
          <p:cNvSpPr>
            <a:spLocks noGrp="1"/>
          </p:cNvSpPr>
          <p:nvPr>
            <p:ph idx="1"/>
          </p:nvPr>
        </p:nvSpPr>
        <p:spPr>
          <a:xfrm>
            <a:off x="609600" y="1846262"/>
            <a:ext cx="10972800" cy="1399858"/>
          </a:xfrm>
        </p:spPr>
        <p:txBody>
          <a:bodyPr/>
          <a:lstStyle/>
          <a:p>
            <a:r>
              <a:rPr lang="en-US" dirty="0">
                <a:solidFill>
                  <a:schemeClr val="tx1"/>
                </a:solidFill>
                <a:latin typeface="Arial" panose="020B0604020202020204" pitchFamily="34" charset="0"/>
                <a:cs typeface="Arial" panose="020B0604020202020204" pitchFamily="34" charset="0"/>
              </a:rPr>
              <a:t>This approach helps the project team identify known risks, but can be limited and less creative in identifying unknown risks and risks not easily found in WBS.</a:t>
            </a:r>
          </a:p>
        </p:txBody>
      </p:sp>
    </p:spTree>
    <p:extLst>
      <p:ext uri="{BB962C8B-B14F-4D97-AF65-F5344CB8AC3E}">
        <p14:creationId xmlns:p14="http://schemas.microsoft.com/office/powerpoint/2010/main" val="1504749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BA1F-00CD-4B90-B7C1-FF4E6A242CA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sp>
        <p:nvSpPr>
          <p:cNvPr id="3" name="Content Placeholder 2">
            <a:extLst>
              <a:ext uri="{FF2B5EF4-FFF2-40B4-BE49-F238E27FC236}">
                <a16:creationId xmlns:a16="http://schemas.microsoft.com/office/drawing/2014/main" id="{B09139E6-136D-47C6-8870-0AA416D4457E}"/>
              </a:ext>
            </a:extLst>
          </p:cNvPr>
          <p:cNvSpPr>
            <a:spLocks noGrp="1"/>
          </p:cNvSpPr>
          <p:nvPr>
            <p:ph idx="1"/>
          </p:nvPr>
        </p:nvSpPr>
        <p:spPr>
          <a:xfrm>
            <a:off x="609600" y="1846262"/>
            <a:ext cx="10972800" cy="4623118"/>
          </a:xfrm>
        </p:spPr>
        <p:txBody>
          <a:bodyPr>
            <a:normAutofit lnSpcReduction="10000"/>
          </a:bodyPr>
          <a:lstStyle/>
          <a:p>
            <a:pPr marL="514350" indent="-514350">
              <a:buFont typeface="+mj-lt"/>
              <a:buAutoNum type="romanUcPeriod" startAt="3"/>
            </a:pPr>
            <a:r>
              <a:rPr lang="en-US" b="1" dirty="0">
                <a:solidFill>
                  <a:schemeClr val="tx1"/>
                </a:solidFill>
                <a:latin typeface="Arial" panose="020B0604020202020204" pitchFamily="34" charset="0"/>
                <a:cs typeface="Arial" panose="020B0604020202020204" pitchFamily="34" charset="0"/>
              </a:rPr>
              <a:t>Risk Evaluation</a:t>
            </a:r>
          </a:p>
          <a:p>
            <a:pPr marL="800100" lvl="2" indent="0">
              <a:buNone/>
            </a:pPr>
            <a:r>
              <a:rPr lang="en-US" sz="2000" dirty="0">
                <a:solidFill>
                  <a:schemeClr val="tx1"/>
                </a:solidFill>
                <a:latin typeface="Arial" panose="020B0604020202020204" pitchFamily="34" charset="0"/>
                <a:cs typeface="Arial" panose="020B0604020202020204" pitchFamily="34" charset="0"/>
              </a:rPr>
              <a:t>After identifying the potential risks, the project team will evaluate each risk based on the probability of the event of the risk and the potential loss associated with it. Not all risks are the same. Some risk events are more likely to occur than others and risk costs can vary greatly. Assessing the risk of the probability of occurrence and the severity or potential loss to the project is the next step in the risk management process.</a:t>
            </a:r>
          </a:p>
          <a:p>
            <a:pPr marL="800100" lvl="2" indent="0">
              <a:buNone/>
            </a:pPr>
            <a:endParaRPr lang="en-US" sz="2000" dirty="0">
              <a:solidFill>
                <a:schemeClr val="tx1"/>
              </a:solidFill>
              <a:latin typeface="Arial" panose="020B0604020202020204" pitchFamily="34" charset="0"/>
              <a:cs typeface="Arial" panose="020B0604020202020204" pitchFamily="34" charset="0"/>
            </a:endParaRPr>
          </a:p>
          <a:p>
            <a:pPr marL="800100" lvl="2" indent="0">
              <a:buNone/>
            </a:pPr>
            <a:r>
              <a:rPr lang="en-US" sz="2000" dirty="0">
                <a:solidFill>
                  <a:schemeClr val="tx1"/>
                </a:solidFill>
                <a:latin typeface="Arial" panose="020B0604020202020204" pitchFamily="34" charset="0"/>
                <a:cs typeface="Arial" panose="020B0604020202020204" pitchFamily="34" charset="0"/>
              </a:rPr>
              <a:t>Having criteria to identify high impact risks can help narrow the focus to a few important risks that need to be minimized. For example, suppose that high-impact risks are those that can increase project costs by 5% of the concept budget or 2% of the detailed budget. Only a few potential risk events meet these criteria. Here are a few important potential risk events that the project management team should focus on when developing a project or management risk mitigation plan. The risk assessment is about developing an understanding of what is potentially the most likely to occur and can have the greatest negative impact on the project.</a:t>
            </a:r>
          </a:p>
        </p:txBody>
      </p:sp>
    </p:spTree>
    <p:extLst>
      <p:ext uri="{BB962C8B-B14F-4D97-AF65-F5344CB8AC3E}">
        <p14:creationId xmlns:p14="http://schemas.microsoft.com/office/powerpoint/2010/main" val="1193032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680FB-35CD-40A1-A23B-02902A2F9A75}"/>
              </a:ext>
            </a:extLst>
          </p:cNvPr>
          <p:cNvSpPr>
            <a:spLocks noGrp="1"/>
          </p:cNvSpPr>
          <p:nvPr>
            <p:ph type="title"/>
          </p:nvPr>
        </p:nvSpPr>
        <p:spPr/>
        <p:txBody>
          <a:bodyPr/>
          <a:lstStyle/>
          <a:p>
            <a:r>
              <a:rPr lang="en-US" dirty="0"/>
              <a:t>RISK MANAGEMENT PLANNING PROCESS</a:t>
            </a:r>
          </a:p>
        </p:txBody>
      </p:sp>
      <p:pic>
        <p:nvPicPr>
          <p:cNvPr id="5" name="Content Placeholder 4">
            <a:extLst>
              <a:ext uri="{FF2B5EF4-FFF2-40B4-BE49-F238E27FC236}">
                <a16:creationId xmlns:a16="http://schemas.microsoft.com/office/drawing/2014/main" id="{13D6317E-A779-44FB-8E12-9583114BE072}"/>
              </a:ext>
            </a:extLst>
          </p:cNvPr>
          <p:cNvPicPr>
            <a:picLocks noGrp="1" noChangeAspect="1"/>
          </p:cNvPicPr>
          <p:nvPr>
            <p:ph idx="1"/>
          </p:nvPr>
        </p:nvPicPr>
        <p:blipFill>
          <a:blip r:embed="rId2"/>
          <a:stretch>
            <a:fillRect/>
          </a:stretch>
        </p:blipFill>
        <p:spPr>
          <a:xfrm>
            <a:off x="2986059" y="1931670"/>
            <a:ext cx="5266401" cy="4551303"/>
          </a:xfrm>
        </p:spPr>
      </p:pic>
    </p:spTree>
    <p:extLst>
      <p:ext uri="{BB962C8B-B14F-4D97-AF65-F5344CB8AC3E}">
        <p14:creationId xmlns:p14="http://schemas.microsoft.com/office/powerpoint/2010/main" val="2118954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A1BA-13A3-42BF-869F-979F9257080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sp>
        <p:nvSpPr>
          <p:cNvPr id="3" name="Content Placeholder 2">
            <a:extLst>
              <a:ext uri="{FF2B5EF4-FFF2-40B4-BE49-F238E27FC236}">
                <a16:creationId xmlns:a16="http://schemas.microsoft.com/office/drawing/2014/main" id="{01378B80-6ABF-4910-A55A-E6CD2B15FBAE}"/>
              </a:ext>
            </a:extLst>
          </p:cNvPr>
          <p:cNvSpPr>
            <a:spLocks noGrp="1"/>
          </p:cNvSpPr>
          <p:nvPr>
            <p:ph idx="1"/>
          </p:nvPr>
        </p:nvSpPr>
        <p:spPr/>
        <p:txBody>
          <a:bodyPr/>
          <a:lstStyle/>
          <a:p>
            <a:pPr marL="514350" indent="-514350">
              <a:buFont typeface="+mj-lt"/>
              <a:buAutoNum type="romanUcPeriod" startAt="4"/>
            </a:pPr>
            <a:r>
              <a:rPr lang="en-US" b="1" dirty="0">
                <a:solidFill>
                  <a:schemeClr val="tx1"/>
                </a:solidFill>
                <a:latin typeface="Arial" panose="020B0604020202020204" pitchFamily="34" charset="0"/>
                <a:cs typeface="Arial" panose="020B0604020202020204" pitchFamily="34" charset="0"/>
              </a:rPr>
              <a:t>Risk Mitigation</a:t>
            </a:r>
          </a:p>
          <a:p>
            <a:pPr marL="400050" lvl="1" indent="0">
              <a:buNone/>
            </a:pPr>
            <a:r>
              <a:rPr lang="en-US"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After identifying and assessing risks, the project team developed a risk mitigation plan, 	which is intended to reduce the impact of an unexpected event. Project teams 	minimize risks in several different ways:</a:t>
            </a:r>
          </a:p>
          <a:p>
            <a:pPr lvl="3" indent="-342900">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Avoid</a:t>
            </a:r>
          </a:p>
          <a:p>
            <a:pPr lvl="3" indent="-342900">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Mitigate</a:t>
            </a:r>
          </a:p>
          <a:p>
            <a:pPr lvl="3" indent="-342900">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Transfer</a:t>
            </a:r>
          </a:p>
          <a:p>
            <a:pPr lvl="3" indent="-342900">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Accept		</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512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Arial" panose="020B0604020202020204" pitchFamily="34" charset="0"/>
                <a:cs typeface="Arial" panose="020B0604020202020204" pitchFamily="34" charset="0"/>
              </a:rPr>
              <a:t>MAIN CONTENTS</a:t>
            </a:r>
          </a:p>
        </p:txBody>
      </p:sp>
      <p:sp>
        <p:nvSpPr>
          <p:cNvPr id="14" name="Content Placeholder 13"/>
          <p:cNvSpPr>
            <a:spLocks noGrp="1"/>
          </p:cNvSpPr>
          <p:nvPr>
            <p:ph idx="1"/>
          </p:nvPr>
        </p:nvSpPr>
        <p:spPr/>
        <p:txBody>
          <a:bodyPr/>
          <a:lstStyle/>
          <a:p>
            <a:pPr lvl="0"/>
            <a:r>
              <a:rPr lang="en-US" dirty="0"/>
              <a:t>Risk Management Planning</a:t>
            </a:r>
          </a:p>
          <a:p>
            <a:pPr lvl="0"/>
            <a:r>
              <a:rPr lang="en-US" dirty="0"/>
              <a:t>Risk Management Planning Process</a:t>
            </a:r>
          </a:p>
          <a:p>
            <a:pPr lvl="0"/>
            <a:r>
              <a:rPr lang="en-US" dirty="0"/>
              <a:t>Qualitative Risk Analysis</a:t>
            </a:r>
          </a:p>
          <a:p>
            <a:pPr lvl="0"/>
            <a:r>
              <a:rPr lang="en-US" dirty="0"/>
              <a:t>Quantitative Risk Analysis</a:t>
            </a:r>
          </a:p>
          <a:p>
            <a:pPr lvl="0"/>
            <a:r>
              <a:rPr lang="en-US" dirty="0"/>
              <a:t>Risk Response Planning</a:t>
            </a:r>
          </a:p>
          <a:p>
            <a:pPr lvl="0"/>
            <a:r>
              <a:rPr lang="en-US" dirty="0"/>
              <a:t>Risk Monitoring and Control</a:t>
            </a:r>
          </a:p>
        </p:txBody>
      </p:sp>
    </p:spTree>
    <p:extLst>
      <p:ext uri="{BB962C8B-B14F-4D97-AF65-F5344CB8AC3E}">
        <p14:creationId xmlns:p14="http://schemas.microsoft.com/office/powerpoint/2010/main" val="126047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E8865-6CC3-4653-9261-D6BE5901829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sp>
        <p:nvSpPr>
          <p:cNvPr id="3" name="Content Placeholder 2">
            <a:extLst>
              <a:ext uri="{FF2B5EF4-FFF2-40B4-BE49-F238E27FC236}">
                <a16:creationId xmlns:a16="http://schemas.microsoft.com/office/drawing/2014/main" id="{AB6A57D8-FAFC-4A9F-91C5-25A3758FBAC8}"/>
              </a:ext>
            </a:extLst>
          </p:cNvPr>
          <p:cNvSpPr>
            <a:spLocks noGrp="1"/>
          </p:cNvSpPr>
          <p:nvPr>
            <p:ph idx="1"/>
          </p:nvPr>
        </p:nvSpPr>
        <p:spPr>
          <a:xfrm>
            <a:off x="609600" y="1846261"/>
            <a:ext cx="10972800" cy="4103965"/>
          </a:xfrm>
        </p:spPr>
        <p:txBody>
          <a:bodyPr/>
          <a:lstStyle/>
          <a:p>
            <a:pPr marL="514350" indent="-514350">
              <a:buFont typeface="+mj-lt"/>
              <a:buAutoNum type="romanUcPeriod" startAt="5"/>
            </a:pPr>
            <a:r>
              <a:rPr lang="en-US" b="1" dirty="0">
                <a:solidFill>
                  <a:schemeClr val="tx1"/>
                </a:solidFill>
                <a:latin typeface="Arial" panose="020B0604020202020204" pitchFamily="34" charset="0"/>
                <a:cs typeface="Arial" panose="020B0604020202020204" pitchFamily="34" charset="0"/>
              </a:rPr>
              <a:t>Contingency Plan</a:t>
            </a:r>
          </a:p>
          <a:p>
            <a:pPr marL="800100" lvl="2" indent="0">
              <a:buNone/>
            </a:pPr>
            <a:r>
              <a:rPr lang="en-US" sz="2000" dirty="0">
                <a:solidFill>
                  <a:schemeClr val="tx1"/>
                </a:solidFill>
                <a:latin typeface="Arial" panose="020B0604020202020204" pitchFamily="34" charset="0"/>
                <a:cs typeface="Arial" panose="020B0604020202020204" pitchFamily="34" charset="0"/>
              </a:rPr>
              <a:t>Project teams often develop an alternative method to accomplish a project goal when a risk event has been identified that can discourage the achievement of that goal. These plans are called contingency plans.</a:t>
            </a:r>
          </a:p>
          <a:p>
            <a:pPr marL="800100" lvl="2" indent="0">
              <a:buNone/>
            </a:pPr>
            <a:endParaRPr lang="en-US" sz="2000" dirty="0">
              <a:solidFill>
                <a:schemeClr val="tx1"/>
              </a:solidFill>
              <a:latin typeface="Arial" panose="020B0604020202020204" pitchFamily="34" charset="0"/>
              <a:cs typeface="Arial" panose="020B0604020202020204" pitchFamily="34" charset="0"/>
            </a:endParaRPr>
          </a:p>
          <a:p>
            <a:pPr marL="800100" lvl="2" indent="0">
              <a:buNone/>
            </a:pPr>
            <a:r>
              <a:rPr lang="en-US" sz="2000" b="1" dirty="0">
                <a:solidFill>
                  <a:schemeClr val="tx1"/>
                </a:solidFill>
                <a:latin typeface="Arial" panose="020B0604020202020204" pitchFamily="34" charset="0"/>
                <a:cs typeface="Arial" panose="020B0604020202020204" pitchFamily="34" charset="0"/>
              </a:rPr>
              <a:t>Example</a:t>
            </a:r>
            <a:r>
              <a:rPr lang="en-US" sz="2000" dirty="0">
                <a:solidFill>
                  <a:schemeClr val="tx1"/>
                </a:solidFill>
                <a:latin typeface="Arial" panose="020B0604020202020204" pitchFamily="34" charset="0"/>
                <a:cs typeface="Arial" panose="020B0604020202020204" pitchFamily="34" charset="0"/>
              </a:rPr>
              <a:t>: The risk of a strike truck driver can be mitigated by a contingency plan using a train to transport the equipment needed for the project. If a critical part of the device is late, the impact on the schedule can be minimized by changing the schedule to accommodate late device delivery.</a:t>
            </a:r>
          </a:p>
        </p:txBody>
      </p:sp>
    </p:spTree>
    <p:extLst>
      <p:ext uri="{BB962C8B-B14F-4D97-AF65-F5344CB8AC3E}">
        <p14:creationId xmlns:p14="http://schemas.microsoft.com/office/powerpoint/2010/main" val="2944101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4C8EA-4DC5-4702-84EF-C21AC41BBE9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sp>
        <p:nvSpPr>
          <p:cNvPr id="3" name="Content Placeholder 2">
            <a:extLst>
              <a:ext uri="{FF2B5EF4-FFF2-40B4-BE49-F238E27FC236}">
                <a16:creationId xmlns:a16="http://schemas.microsoft.com/office/drawing/2014/main" id="{E5C7DED5-3903-4A10-84A9-6443C79ECB2D}"/>
              </a:ext>
            </a:extLst>
          </p:cNvPr>
          <p:cNvSpPr>
            <a:spLocks noGrp="1"/>
          </p:cNvSpPr>
          <p:nvPr>
            <p:ph idx="1"/>
          </p:nvPr>
        </p:nvSpPr>
        <p:spPr/>
        <p:txBody>
          <a:bodyPr>
            <a:normAutofit fontScale="92500" lnSpcReduction="20000"/>
          </a:bodyPr>
          <a:lstStyle/>
          <a:p>
            <a:pPr marL="514350" indent="-514350">
              <a:buFont typeface="+mj-lt"/>
              <a:buAutoNum type="romanUcPeriod" startAt="6"/>
            </a:pPr>
            <a:r>
              <a:rPr lang="en-US" b="1" dirty="0">
                <a:solidFill>
                  <a:schemeClr val="tx1"/>
                </a:solidFill>
                <a:latin typeface="Arial" panose="020B0604020202020204" pitchFamily="34" charset="0"/>
                <a:cs typeface="Arial" panose="020B0604020202020204" pitchFamily="34" charset="0"/>
              </a:rPr>
              <a:t>Project Risk By Phases</a:t>
            </a:r>
          </a:p>
          <a:p>
            <a:pPr lvl="2" indent="-342900">
              <a:buFont typeface="+mj-lt"/>
              <a:buAutoNum type="alphaLcPeriod"/>
            </a:pPr>
            <a:r>
              <a:rPr lang="en-US" sz="2400" b="1" dirty="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Initiation</a:t>
            </a:r>
          </a:p>
          <a:p>
            <a:pPr marL="1257300" lvl="3" indent="0">
              <a:buNone/>
            </a:pPr>
            <a:r>
              <a:rPr lang="en-US" sz="2400" dirty="0">
                <a:solidFill>
                  <a:schemeClr val="tx1"/>
                </a:solidFill>
                <a:latin typeface="Arial" panose="020B0604020202020204" pitchFamily="34" charset="0"/>
                <a:cs typeface="Arial" panose="020B0604020202020204" pitchFamily="34" charset="0"/>
              </a:rPr>
              <a:t>Project risks are handled in different ways depending on the stage of the project.</a:t>
            </a:r>
          </a:p>
          <a:p>
            <a:pPr marL="1257300" lvl="3" indent="0">
              <a:buNone/>
            </a:pPr>
            <a:endParaRPr lang="en-US" sz="2400" dirty="0">
              <a:solidFill>
                <a:schemeClr val="tx1"/>
              </a:solidFill>
              <a:latin typeface="Arial" panose="020B0604020202020204" pitchFamily="34" charset="0"/>
              <a:cs typeface="Arial" panose="020B0604020202020204" pitchFamily="34" charset="0"/>
            </a:endParaRPr>
          </a:p>
          <a:p>
            <a:pPr marL="1257300" lvl="3" indent="0">
              <a:buNone/>
            </a:pPr>
            <a:r>
              <a:rPr lang="en-US" sz="2400" dirty="0">
                <a:solidFill>
                  <a:schemeClr val="tx1"/>
                </a:solidFill>
                <a:latin typeface="Arial" panose="020B0604020202020204" pitchFamily="34" charset="0"/>
                <a:cs typeface="Arial" panose="020B0604020202020204" pitchFamily="34" charset="0"/>
              </a:rPr>
              <a:t>Start:</a:t>
            </a:r>
          </a:p>
          <a:p>
            <a:pPr marL="1257300" lvl="3" indent="0">
              <a:buNone/>
            </a:pPr>
            <a:r>
              <a:rPr lang="en-US" sz="2400" dirty="0">
                <a:solidFill>
                  <a:schemeClr val="tx1"/>
                </a:solidFill>
                <a:latin typeface="Arial" panose="020B0604020202020204" pitchFamily="34" charset="0"/>
                <a:cs typeface="Arial" panose="020B0604020202020204" pitchFamily="34" charset="0"/>
              </a:rPr>
              <a:t>Risks related to the unknown. Many things are unknown at the start of the project, but the risks must be considered in the inception phase and weighed against the potential benefits of the project's success to decide whether or not to choose the project.</a:t>
            </a:r>
          </a:p>
          <a:p>
            <a:pPr marL="0" indent="0">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4505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F0A5-F01F-4193-850C-E6E8BAEEFE0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sp>
        <p:nvSpPr>
          <p:cNvPr id="3" name="Content Placeholder 2">
            <a:extLst>
              <a:ext uri="{FF2B5EF4-FFF2-40B4-BE49-F238E27FC236}">
                <a16:creationId xmlns:a16="http://schemas.microsoft.com/office/drawing/2014/main" id="{D92F516D-601D-48D4-BE8A-824C0723C62F}"/>
              </a:ext>
            </a:extLst>
          </p:cNvPr>
          <p:cNvSpPr>
            <a:spLocks noGrp="1"/>
          </p:cNvSpPr>
          <p:nvPr>
            <p:ph idx="1"/>
          </p:nvPr>
        </p:nvSpPr>
        <p:spPr>
          <a:xfrm>
            <a:off x="609600" y="1846262"/>
            <a:ext cx="10972800" cy="4645978"/>
          </a:xfrm>
        </p:spPr>
        <p:txBody>
          <a:bodyPr/>
          <a:lstStyle/>
          <a:p>
            <a:pPr marL="514350" indent="-514350">
              <a:buFont typeface="+mj-lt"/>
              <a:buAutoNum type="romanUcPeriod" startAt="6"/>
            </a:pPr>
            <a:r>
              <a:rPr lang="en-US" b="1" dirty="0">
                <a:solidFill>
                  <a:schemeClr val="tx1"/>
                </a:solidFill>
                <a:latin typeface="Arial" panose="020B0604020202020204" pitchFamily="34" charset="0"/>
                <a:cs typeface="Arial" panose="020B0604020202020204" pitchFamily="34" charset="0"/>
              </a:rPr>
              <a:t> Project Risk By Phases</a:t>
            </a:r>
          </a:p>
          <a:p>
            <a:pPr lvl="2" indent="-342900">
              <a:buFont typeface="+mj-lt"/>
              <a:buAutoNum type="alphaLcPeriod" startAt="2"/>
            </a:pPr>
            <a:r>
              <a:rPr lang="en-US" sz="2000" b="1" dirty="0">
                <a:solidFill>
                  <a:schemeClr val="tx1"/>
                </a:solidFill>
                <a:latin typeface="Arial" panose="020B0604020202020204" pitchFamily="34" charset="0"/>
                <a:cs typeface="Arial" panose="020B0604020202020204" pitchFamily="34" charset="0"/>
              </a:rPr>
              <a:t>Planning phases</a:t>
            </a:r>
          </a:p>
          <a:p>
            <a:pPr marL="1257300" lvl="3" indent="0">
              <a:buNone/>
            </a:pPr>
            <a:r>
              <a:rPr lang="en-US" dirty="0">
                <a:solidFill>
                  <a:schemeClr val="tx1"/>
                </a:solidFill>
                <a:latin typeface="Arial" panose="020B0604020202020204" pitchFamily="34" charset="0"/>
                <a:cs typeface="Arial" panose="020B0604020202020204" pitchFamily="34" charset="0"/>
              </a:rPr>
              <a:t>Once the project is approved and it moves into the planning stage, risks are identified for each major activity group. A risk division structure (RBS) can be used to determine the level of detailed risk analysis.</a:t>
            </a:r>
          </a:p>
          <a:p>
            <a:pPr lvl="2" indent="-342900">
              <a:buFont typeface="+mj-lt"/>
              <a:buAutoNum type="alphaLcPeriod" startAt="2"/>
            </a:pPr>
            <a:r>
              <a:rPr lang="en-US" sz="2000" b="1" dirty="0">
                <a:solidFill>
                  <a:schemeClr val="tx1"/>
                </a:solidFill>
                <a:latin typeface="Arial" panose="020B0604020202020204" pitchFamily="34" charset="0"/>
                <a:cs typeface="Arial" panose="020B0604020202020204" pitchFamily="34" charset="0"/>
              </a:rPr>
              <a:t>Implementation phases</a:t>
            </a:r>
          </a:p>
          <a:p>
            <a:pPr marL="1257300" lvl="3" indent="0">
              <a:buNone/>
            </a:pPr>
            <a:r>
              <a:rPr lang="en-US" dirty="0">
                <a:solidFill>
                  <a:schemeClr val="tx1"/>
                </a:solidFill>
                <a:latin typeface="Arial" panose="020B0604020202020204" pitchFamily="34" charset="0"/>
                <a:cs typeface="Arial" panose="020B0604020202020204" pitchFamily="34" charset="0"/>
              </a:rPr>
              <a:t>As the project progresses and more information is available to the project team, the overall risk on the project often decreases, because the activities are carried out without loss. The risk plan should be updated with new information and check the risks associated with the activities performed.</a:t>
            </a:r>
          </a:p>
          <a:p>
            <a:pPr lvl="2" indent="-342900">
              <a:buFont typeface="+mj-lt"/>
              <a:buAutoNum type="alphaLcPeriod" startAt="2"/>
            </a:pPr>
            <a:r>
              <a:rPr lang="en-US" sz="2000" b="1" dirty="0">
                <a:solidFill>
                  <a:schemeClr val="tx1"/>
                </a:solidFill>
                <a:latin typeface="Arial" panose="020B0604020202020204" pitchFamily="34" charset="0"/>
                <a:cs typeface="Arial" panose="020B0604020202020204" pitchFamily="34" charset="0"/>
              </a:rPr>
              <a:t>Closeout Phases</a:t>
            </a:r>
          </a:p>
          <a:p>
            <a:pPr marL="1257300" lvl="3" indent="0">
              <a:buNone/>
            </a:pPr>
            <a:r>
              <a:rPr lang="en-US" dirty="0">
                <a:solidFill>
                  <a:schemeClr val="tx1"/>
                </a:solidFill>
                <a:latin typeface="Arial" panose="020B0604020202020204" pitchFamily="34" charset="0"/>
                <a:cs typeface="Arial" panose="020B0604020202020204" pitchFamily="34" charset="0"/>
              </a:rPr>
              <a:t>In the closing phase, risk sharing and risk transfer arrangements should be signed and the risk-sharing structure checked to ensure that all risk events have been avoided or minimized. Final estimates of risk losses can be made and recorded as part of the project document</a:t>
            </a:r>
            <a:r>
              <a:rPr lang="en-US" b="1" dirty="0">
                <a:solidFill>
                  <a:schemeClr val="tx1"/>
                </a:solidFill>
                <a:latin typeface="Arial" panose="020B0604020202020204" pitchFamily="34" charset="0"/>
                <a:cs typeface="Arial" panose="020B0604020202020204" pitchFamily="34" charset="0"/>
              </a:rPr>
              <a:t>.</a:t>
            </a: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89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RISK ANALYSIS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b="1" dirty="0">
                <a:solidFill>
                  <a:schemeClr val="tx1"/>
                </a:solidFill>
                <a:latin typeface="Arial" panose="020B0604020202020204" pitchFamily="34" charset="0"/>
                <a:cs typeface="Arial" panose="020B0604020202020204" pitchFamily="34" charset="0"/>
              </a:rPr>
              <a:t>What is Risk Analysis?</a:t>
            </a:r>
          </a:p>
          <a:p>
            <a:r>
              <a:rPr lang="en-US" dirty="0">
                <a:solidFill>
                  <a:schemeClr val="tx1"/>
                </a:solidFill>
                <a:latin typeface="Arial" panose="020B0604020202020204" pitchFamily="34" charset="0"/>
                <a:cs typeface="Arial" panose="020B0604020202020204" pitchFamily="34" charset="0"/>
              </a:rPr>
              <a:t> Once you have identified the risks that could affect your project, you need to determine which ones you will spend time and money on.</a:t>
            </a:r>
          </a:p>
          <a:p>
            <a:r>
              <a:rPr lang="en-US" b="1" dirty="0">
                <a:solidFill>
                  <a:schemeClr val="tx1"/>
                </a:solidFill>
                <a:latin typeface="Arial" panose="020B0604020202020204" pitchFamily="34" charset="0"/>
                <a:cs typeface="Arial" panose="020B0604020202020204" pitchFamily="34" charset="0"/>
              </a:rPr>
              <a:t> Risk analysis</a:t>
            </a:r>
            <a:r>
              <a:rPr lang="en-US" dirty="0">
                <a:solidFill>
                  <a:schemeClr val="tx1"/>
                </a:solidFill>
                <a:latin typeface="Arial" panose="020B0604020202020204" pitchFamily="34" charset="0"/>
                <a:cs typeface="Arial" panose="020B0604020202020204" pitchFamily="34" charset="0"/>
              </a:rPr>
              <a:t> is the process of prioritizing risks based on the </a:t>
            </a:r>
            <a:r>
              <a:rPr lang="en-US" i="1" dirty="0">
                <a:solidFill>
                  <a:schemeClr val="tx1"/>
                </a:solidFill>
                <a:latin typeface="Arial" panose="020B0604020202020204" pitchFamily="34" charset="0"/>
                <a:cs typeface="Arial" panose="020B0604020202020204" pitchFamily="34" charset="0"/>
              </a:rPr>
              <a:t>probability</a:t>
            </a:r>
            <a:r>
              <a:rPr lang="en-US" dirty="0">
                <a:solidFill>
                  <a:schemeClr val="tx1"/>
                </a:solidFill>
                <a:latin typeface="Arial" panose="020B0604020202020204" pitchFamily="34" charset="0"/>
                <a:cs typeface="Arial" panose="020B0604020202020204" pitchFamily="34" charset="0"/>
              </a:rPr>
              <a:t> of the risk occurring and the </a:t>
            </a:r>
            <a:r>
              <a:rPr lang="en-US" i="1" dirty="0">
                <a:solidFill>
                  <a:schemeClr val="tx1"/>
                </a:solidFill>
                <a:latin typeface="Arial" panose="020B0604020202020204" pitchFamily="34" charset="0"/>
                <a:cs typeface="Arial" panose="020B0604020202020204" pitchFamily="34" charset="0"/>
              </a:rPr>
              <a:t>impact</a:t>
            </a:r>
            <a:r>
              <a:rPr lang="en-US" dirty="0">
                <a:solidFill>
                  <a:schemeClr val="tx1"/>
                </a:solidFill>
                <a:latin typeface="Arial" panose="020B0604020202020204" pitchFamily="34" charset="0"/>
                <a:cs typeface="Arial" panose="020B0604020202020204" pitchFamily="34" charset="0"/>
              </a:rPr>
              <a:t> it would have on the project.</a:t>
            </a:r>
          </a:p>
          <a:p>
            <a:endParaRPr lang="en-US" dirty="0">
              <a:solidFill>
                <a:schemeClr val="tx1"/>
              </a:solidFill>
              <a:latin typeface="Arial" panose="020B0604020202020204" pitchFamily="34" charset="0"/>
              <a:cs typeface="Arial" panose="020B0604020202020204" pitchFamily="34" charset="0"/>
            </a:endParaRPr>
          </a:p>
        </p:txBody>
      </p:sp>
      <p:pic>
        <p:nvPicPr>
          <p:cNvPr id="1026" name="Picture 2" descr="Kết quả hình ảnh cho What is Ri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5603" y="3963011"/>
            <a:ext cx="3115659" cy="2605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467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RISK ANALYSIS</a:t>
            </a:r>
          </a:p>
        </p:txBody>
      </p:sp>
      <p:sp>
        <p:nvSpPr>
          <p:cNvPr id="3" name="Content Placeholder 2"/>
          <p:cNvSpPr>
            <a:spLocks noGrp="1"/>
          </p:cNvSpPr>
          <p:nvPr>
            <p:ph idx="1"/>
          </p:nvPr>
        </p:nvSpPr>
        <p:spPr/>
        <p:txBody>
          <a:bodyPr>
            <a:normAutofit/>
          </a:bodyPr>
          <a:lstStyle/>
          <a:p>
            <a:pPr lvl="1"/>
            <a:r>
              <a:rPr lang="en-US" sz="2400" dirty="0">
                <a:solidFill>
                  <a:schemeClr val="tx1"/>
                </a:solidFill>
                <a:latin typeface="Arial" panose="020B0604020202020204" pitchFamily="34" charset="0"/>
                <a:cs typeface="Arial" panose="020B0604020202020204" pitchFamily="34" charset="0"/>
              </a:rPr>
              <a:t>There are two primary methods of risk analysis you can use on your project</a:t>
            </a:r>
            <a:endParaRPr lang="en-US" sz="2400" b="1" i="1" dirty="0">
              <a:solidFill>
                <a:schemeClr val="tx1"/>
              </a:solidFill>
              <a:latin typeface="Arial" panose="020B0604020202020204" pitchFamily="34" charset="0"/>
              <a:cs typeface="Arial" panose="020B0604020202020204" pitchFamily="34" charset="0"/>
            </a:endParaRPr>
          </a:p>
          <a:p>
            <a:pPr lvl="1">
              <a:buFont typeface="Arial" panose="020B0604020202020204" pitchFamily="34" charset="0"/>
              <a:buChar char="•"/>
            </a:pPr>
            <a:r>
              <a:rPr lang="en-US" sz="2400" b="1" i="1" dirty="0">
                <a:solidFill>
                  <a:schemeClr val="tx1"/>
                </a:solidFill>
                <a:latin typeface="Arial" panose="020B0604020202020204" pitchFamily="34" charset="0"/>
                <a:cs typeface="Arial" panose="020B0604020202020204" pitchFamily="34" charset="0"/>
              </a:rPr>
              <a:t>Quantitative Risk Analysis</a:t>
            </a:r>
            <a:endParaRPr lang="en-US" sz="2400" dirty="0">
              <a:solidFill>
                <a:schemeClr val="tx1"/>
              </a:solidFill>
              <a:latin typeface="Arial" panose="020B0604020202020204" pitchFamily="34" charset="0"/>
              <a:cs typeface="Arial" panose="020B0604020202020204" pitchFamily="34" charset="0"/>
            </a:endParaRPr>
          </a:p>
          <a:p>
            <a:pPr lvl="1">
              <a:buFont typeface="Arial" panose="020B0604020202020204" pitchFamily="34" charset="0"/>
              <a:buChar char="•"/>
            </a:pPr>
            <a:r>
              <a:rPr lang="en-US" sz="2400" b="1" i="1" dirty="0">
                <a:solidFill>
                  <a:schemeClr val="tx1"/>
                </a:solidFill>
                <a:latin typeface="Arial" panose="020B0604020202020204" pitchFamily="34" charset="0"/>
                <a:cs typeface="Arial" panose="020B0604020202020204" pitchFamily="34" charset="0"/>
              </a:rPr>
              <a:t>Qualitative Risk Analysis</a:t>
            </a:r>
          </a:p>
        </p:txBody>
      </p:sp>
      <p:pic>
        <p:nvPicPr>
          <p:cNvPr id="1026" name="Picture 2" descr="Kết quả hình ảnh cho qualitative risk analysis vs quantitative ri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573" y="2627290"/>
            <a:ext cx="4616587" cy="345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377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QUANTITATIVE </a:t>
            </a:r>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RISK ANALYSIS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b="1" dirty="0">
                <a:solidFill>
                  <a:schemeClr val="tx1"/>
                </a:solidFill>
                <a:latin typeface="Arial" panose="020B0604020202020204" pitchFamily="34" charset="0"/>
                <a:cs typeface="Arial" panose="020B0604020202020204" pitchFamily="34" charset="0"/>
              </a:rPr>
              <a:t>Qualitative risk analysis</a:t>
            </a:r>
            <a:r>
              <a:rPr lang="en-US" dirty="0">
                <a:solidFill>
                  <a:schemeClr val="tx1"/>
                </a:solidFill>
                <a:latin typeface="Arial" panose="020B0604020202020204" pitchFamily="34" charset="0"/>
                <a:cs typeface="Arial" panose="020B0604020202020204" pitchFamily="34" charset="0"/>
              </a:rPr>
              <a:t> is a technique used to quantify risk associated with a particular hazard. Risk assessment is used for uncertain events that could have many outcomes and for which there could be significant consequences.</a:t>
            </a:r>
          </a:p>
          <a:p>
            <a:endParaRPr lang="en-US" dirty="0">
              <a:solidFill>
                <a:schemeClr val="tx1"/>
              </a:solidFill>
              <a:latin typeface="Arial" panose="020B0604020202020204" pitchFamily="34" charset="0"/>
              <a:cs typeface="Arial" panose="020B0604020202020204" pitchFamily="34" charset="0"/>
            </a:endParaRPr>
          </a:p>
        </p:txBody>
      </p:sp>
      <p:pic>
        <p:nvPicPr>
          <p:cNvPr id="1026" name="Picture 2" descr="Kết quả hình ảnh cho What is Risk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2891" y="3101280"/>
            <a:ext cx="6106218" cy="343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148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RISK ASSESSMENT MATRIX</a:t>
            </a:r>
          </a:p>
        </p:txBody>
      </p:sp>
      <p:sp>
        <p:nvSpPr>
          <p:cNvPr id="3" name="Content Placeholder 2"/>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A </a:t>
            </a:r>
            <a:r>
              <a:rPr lang="en-US" b="1" dirty="0">
                <a:solidFill>
                  <a:schemeClr val="tx1"/>
                </a:solidFill>
                <a:latin typeface="Arial" panose="020B0604020202020204" pitchFamily="34" charset="0"/>
                <a:cs typeface="Arial" panose="020B0604020202020204" pitchFamily="34" charset="0"/>
              </a:rPr>
              <a:t>Risk Assessment Matrix</a:t>
            </a:r>
            <a:r>
              <a:rPr lang="en-US" dirty="0">
                <a:solidFill>
                  <a:schemeClr val="tx1"/>
                </a:solidFill>
                <a:latin typeface="Arial" panose="020B0604020202020204" pitchFamily="34" charset="0"/>
                <a:cs typeface="Arial" panose="020B0604020202020204" pitchFamily="34" charset="0"/>
              </a:rPr>
              <a:t> (RAM) is a tool to help you determine which risks you need to develop a risk response for.</a:t>
            </a:r>
          </a:p>
          <a:p>
            <a:r>
              <a:rPr lang="en-US" dirty="0">
                <a:solidFill>
                  <a:schemeClr val="tx1"/>
                </a:solidFill>
                <a:latin typeface="Arial" panose="020B0604020202020204" pitchFamily="34" charset="0"/>
                <a:cs typeface="Arial" panose="020B0604020202020204" pitchFamily="34" charset="0"/>
              </a:rPr>
              <a:t>The first step in developing a RAM is to define the rating scales for likelihood and impact.</a:t>
            </a:r>
          </a:p>
          <a:p>
            <a:r>
              <a:rPr lang="en-US" dirty="0">
                <a:solidFill>
                  <a:schemeClr val="tx1"/>
                </a:solidFill>
                <a:latin typeface="Arial" panose="020B0604020202020204" pitchFamily="34" charset="0"/>
                <a:cs typeface="Arial" panose="020B0604020202020204" pitchFamily="34" charset="0"/>
              </a:rPr>
              <a:t>In a qualitative analysis, likelihood or probability is measured using a relative scale. Here's an example </a:t>
            </a:r>
            <a:r>
              <a:rPr lang="en-US" b="1" dirty="0">
                <a:solidFill>
                  <a:schemeClr val="tx1"/>
                </a:solidFill>
                <a:latin typeface="Arial" panose="020B0604020202020204" pitchFamily="34" charset="0"/>
                <a:cs typeface="Arial" panose="020B0604020202020204" pitchFamily="34" charset="0"/>
              </a:rPr>
              <a:t>Likelihood Scale</a:t>
            </a:r>
            <a:r>
              <a:rPr lang="en-US" dirty="0">
                <a:solidFill>
                  <a:schemeClr val="tx1"/>
                </a:solidFill>
                <a:latin typeface="Arial" panose="020B0604020202020204" pitchFamily="34" charset="0"/>
                <a:cs typeface="Arial" panose="020B0604020202020204" pitchFamily="34" charset="0"/>
              </a:rPr>
              <a:t> definition...</a:t>
            </a:r>
          </a:p>
          <a:p>
            <a:endParaRPr lang="en-US" dirty="0">
              <a:solidFill>
                <a:schemeClr val="tx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51368291"/>
              </p:ext>
            </p:extLst>
          </p:nvPr>
        </p:nvGraphicFramePr>
        <p:xfrm>
          <a:off x="1326524" y="4383537"/>
          <a:ext cx="9247031" cy="1764402"/>
        </p:xfrm>
        <a:graphic>
          <a:graphicData uri="http://schemas.openxmlformats.org/drawingml/2006/table">
            <a:tbl>
              <a:tblPr firstRow="1" firstCol="1" bandRow="1">
                <a:tableStyleId>{5DA37D80-6434-44D0-A028-1B22A696006F}</a:tableStyleId>
              </a:tblPr>
              <a:tblGrid>
                <a:gridCol w="873652">
                  <a:extLst>
                    <a:ext uri="{9D8B030D-6E8A-4147-A177-3AD203B41FA5}">
                      <a16:colId xmlns:a16="http://schemas.microsoft.com/office/drawing/2014/main" val="20000"/>
                    </a:ext>
                  </a:extLst>
                </a:gridCol>
                <a:gridCol w="1339741">
                  <a:extLst>
                    <a:ext uri="{9D8B030D-6E8A-4147-A177-3AD203B41FA5}">
                      <a16:colId xmlns:a16="http://schemas.microsoft.com/office/drawing/2014/main" val="20001"/>
                    </a:ext>
                  </a:extLst>
                </a:gridCol>
                <a:gridCol w="7033638">
                  <a:extLst>
                    <a:ext uri="{9D8B030D-6E8A-4147-A177-3AD203B41FA5}">
                      <a16:colId xmlns:a16="http://schemas.microsoft.com/office/drawing/2014/main" val="20002"/>
                    </a:ext>
                  </a:extLst>
                </a:gridCol>
              </a:tblGrid>
              <a:tr h="316027">
                <a:tc>
                  <a:txBody>
                    <a:bodyPr/>
                    <a:lstStyle/>
                    <a:p>
                      <a:pPr marL="0" marR="0" algn="ctr">
                        <a:lnSpc>
                          <a:spcPct val="107000"/>
                        </a:lnSpc>
                        <a:spcBef>
                          <a:spcPts val="1200"/>
                        </a:spcBef>
                        <a:spcAft>
                          <a:spcPts val="300"/>
                        </a:spcAft>
                      </a:pPr>
                      <a:r>
                        <a:rPr lang="en-US" sz="1200" cap="all" spc="120" dirty="0">
                          <a:effectLst/>
                        </a:rPr>
                        <a:t>RATING</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rPr>
                        <a:t>LIKELIHOOD</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300"/>
                        </a:spcAft>
                      </a:pPr>
                      <a:r>
                        <a:rPr lang="en-US" sz="1200" cap="all" spc="120">
                          <a:effectLst/>
                        </a:rPr>
                        <a:t>DESCRIPTION</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289675">
                <a:tc>
                  <a:txBody>
                    <a:bodyPr/>
                    <a:lstStyle/>
                    <a:p>
                      <a:pPr marL="0" marR="0" algn="ctr">
                        <a:lnSpc>
                          <a:spcPct val="107000"/>
                        </a:lnSpc>
                        <a:spcBef>
                          <a:spcPts val="1200"/>
                        </a:spcBef>
                        <a:spcAft>
                          <a:spcPts val="600"/>
                        </a:spcAft>
                      </a:pPr>
                      <a:r>
                        <a:rPr lang="en-US" sz="11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Very Low</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Highly unlikely to occur. May occur in exceptional situations.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289675">
                <a:tc>
                  <a:txBody>
                    <a:bodyPr/>
                    <a:lstStyle/>
                    <a:p>
                      <a:pPr marL="0" marR="0" algn="ctr">
                        <a:lnSpc>
                          <a:spcPct val="107000"/>
                        </a:lnSpc>
                        <a:spcBef>
                          <a:spcPts val="1200"/>
                        </a:spcBef>
                        <a:spcAft>
                          <a:spcPts val="600"/>
                        </a:spcAft>
                      </a:pPr>
                      <a:r>
                        <a:rPr lang="en-US" sz="1100" dirty="0">
                          <a:effectLst/>
                        </a:rPr>
                        <a:t>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Low</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dirty="0">
                          <a:effectLst/>
                        </a:rPr>
                        <a:t>Most likely will not occur. Infrequent occurrence in past projects.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289675">
                <a:tc>
                  <a:txBody>
                    <a:bodyPr/>
                    <a:lstStyle/>
                    <a:p>
                      <a:pPr marL="0" marR="0" algn="ctr">
                        <a:lnSpc>
                          <a:spcPct val="107000"/>
                        </a:lnSpc>
                        <a:spcBef>
                          <a:spcPts val="1200"/>
                        </a:spcBef>
                        <a:spcAft>
                          <a:spcPts val="600"/>
                        </a:spcAft>
                      </a:pPr>
                      <a:r>
                        <a:rPr lang="en-US" sz="1100" dirty="0">
                          <a:effectLst/>
                        </a:rPr>
                        <a:t>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Moderate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Possible to occur.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289675">
                <a:tc>
                  <a:txBody>
                    <a:bodyPr/>
                    <a:lstStyle/>
                    <a:p>
                      <a:pPr marL="0" marR="0" algn="ctr">
                        <a:lnSpc>
                          <a:spcPct val="107000"/>
                        </a:lnSpc>
                        <a:spcBef>
                          <a:spcPts val="1200"/>
                        </a:spcBef>
                        <a:spcAft>
                          <a:spcPts val="600"/>
                        </a:spcAft>
                      </a:pPr>
                      <a:r>
                        <a:rPr lang="en-US" sz="1100" dirty="0">
                          <a:effectLst/>
                        </a:rPr>
                        <a:t>4</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High</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a:effectLst/>
                        </a:rPr>
                        <a:t>Likely to occur. Has occurred in past projects.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r h="289675">
                <a:tc>
                  <a:txBody>
                    <a:bodyPr/>
                    <a:lstStyle/>
                    <a:p>
                      <a:pPr marL="0" marR="0" algn="ctr">
                        <a:lnSpc>
                          <a:spcPct val="107000"/>
                        </a:lnSpc>
                        <a:spcBef>
                          <a:spcPts val="1200"/>
                        </a:spcBef>
                        <a:spcAft>
                          <a:spcPts val="600"/>
                        </a:spcAft>
                      </a:pPr>
                      <a:r>
                        <a:rPr lang="en-US" sz="1100" dirty="0">
                          <a:effectLst/>
                        </a:rPr>
                        <a:t>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07000"/>
                        </a:lnSpc>
                        <a:spcBef>
                          <a:spcPts val="1200"/>
                        </a:spcBef>
                        <a:spcAft>
                          <a:spcPts val="600"/>
                        </a:spcAft>
                      </a:pPr>
                      <a:r>
                        <a:rPr lang="en-US" sz="1100">
                          <a:effectLst/>
                        </a:rPr>
                        <a:t>Very High</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l">
                        <a:lnSpc>
                          <a:spcPct val="107000"/>
                        </a:lnSpc>
                        <a:spcBef>
                          <a:spcPts val="1200"/>
                        </a:spcBef>
                        <a:spcAft>
                          <a:spcPts val="600"/>
                        </a:spcAft>
                      </a:pPr>
                      <a:r>
                        <a:rPr lang="en-US" sz="1100" dirty="0">
                          <a:effectLst/>
                        </a:rPr>
                        <a:t>Highly likely to occur. Has occurred in past projects and conditions exist for it to occur on this project.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67581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RISK ASSESSMENT MATRIX</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Here's an example Impact Scale definition...</a:t>
            </a:r>
          </a:p>
          <a:p>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72342449"/>
              </p:ext>
            </p:extLst>
          </p:nvPr>
        </p:nvGraphicFramePr>
        <p:xfrm>
          <a:off x="1236372" y="2472745"/>
          <a:ext cx="9453094" cy="2792991"/>
        </p:xfrm>
        <a:graphic>
          <a:graphicData uri="http://schemas.openxmlformats.org/drawingml/2006/table">
            <a:tbl>
              <a:tblPr firstRow="1" firstCol="1" bandRow="1">
                <a:tableStyleId>{5DA37D80-6434-44D0-A028-1B22A696006F}</a:tableStyleId>
              </a:tblPr>
              <a:tblGrid>
                <a:gridCol w="1436862">
                  <a:extLst>
                    <a:ext uri="{9D8B030D-6E8A-4147-A177-3AD203B41FA5}">
                      <a16:colId xmlns:a16="http://schemas.microsoft.com/office/drawing/2014/main" val="20000"/>
                    </a:ext>
                  </a:extLst>
                </a:gridCol>
                <a:gridCol w="1426837">
                  <a:extLst>
                    <a:ext uri="{9D8B030D-6E8A-4147-A177-3AD203B41FA5}">
                      <a16:colId xmlns:a16="http://schemas.microsoft.com/office/drawing/2014/main" val="20001"/>
                    </a:ext>
                  </a:extLst>
                </a:gridCol>
                <a:gridCol w="3122564">
                  <a:extLst>
                    <a:ext uri="{9D8B030D-6E8A-4147-A177-3AD203B41FA5}">
                      <a16:colId xmlns:a16="http://schemas.microsoft.com/office/drawing/2014/main" val="20002"/>
                    </a:ext>
                  </a:extLst>
                </a:gridCol>
                <a:gridCol w="3466831">
                  <a:extLst>
                    <a:ext uri="{9D8B030D-6E8A-4147-A177-3AD203B41FA5}">
                      <a16:colId xmlns:a16="http://schemas.microsoft.com/office/drawing/2014/main" val="20003"/>
                    </a:ext>
                  </a:extLst>
                </a:gridCol>
              </a:tblGrid>
              <a:tr h="500261">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RATING</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IMPACT</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COST</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300"/>
                        </a:spcAft>
                      </a:pPr>
                      <a:r>
                        <a:rPr lang="en-US" sz="1200" cap="all" spc="120" dirty="0">
                          <a:effectLst/>
                          <a:latin typeface="Arial" panose="020B0604020202020204" pitchFamily="34" charset="0"/>
                          <a:cs typeface="Arial" panose="020B0604020202020204" pitchFamily="34" charset="0"/>
                        </a:rPr>
                        <a:t>SCHEDULE</a:t>
                      </a:r>
                      <a:endParaRPr lang="en-US" sz="1100" b="1" i="1" dirty="0">
                        <a:solidFill>
                          <a:srgbClr val="2E74B5"/>
                        </a:solidFill>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0"/>
                  </a:ext>
                </a:extLst>
              </a:tr>
              <a:tr h="458546">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a:t>
                      </a:r>
                    </a:p>
                  </a:txBody>
                  <a:tcPr marL="0" marR="0" marT="0" marB="0"/>
                </a:tc>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Very Low</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No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No change to schedule</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1"/>
                  </a:ext>
                </a:extLst>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2</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Low</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&lt; 5%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&lt; 1 week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2"/>
                  </a:ext>
                </a:extLst>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3</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Moderate</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5-10% increase in budget</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1 - 2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3"/>
                  </a:ext>
                </a:extLst>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4</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High</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10-20%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2 - 4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4"/>
                  </a:ext>
                </a:extLst>
              </a:tr>
              <a:tr h="458546">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5</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ctr">
                        <a:lnSpc>
                          <a:spcPct val="107000"/>
                        </a:lnSpc>
                        <a:spcBef>
                          <a:spcPts val="1200"/>
                        </a:spcBef>
                        <a:spcAft>
                          <a:spcPts val="600"/>
                        </a:spcAft>
                      </a:pPr>
                      <a:r>
                        <a:rPr lang="en-US" sz="1400">
                          <a:effectLst/>
                          <a:latin typeface="Arial" panose="020B0604020202020204" pitchFamily="34" charset="0"/>
                          <a:cs typeface="Arial" panose="020B0604020202020204" pitchFamily="34" charset="0"/>
                        </a:rPr>
                        <a:t>Very High</a:t>
                      </a:r>
                      <a:endParaRPr lang="en-US"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&gt; 20% increase in budget</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marL="0" marR="0" algn="l">
                        <a:lnSpc>
                          <a:spcPct val="107000"/>
                        </a:lnSpc>
                        <a:spcBef>
                          <a:spcPts val="1200"/>
                        </a:spcBef>
                        <a:spcAft>
                          <a:spcPts val="600"/>
                        </a:spcAft>
                      </a:pPr>
                      <a:r>
                        <a:rPr lang="en-US" sz="1400" dirty="0">
                          <a:effectLst/>
                          <a:latin typeface="Arial" panose="020B0604020202020204" pitchFamily="34" charset="0"/>
                          <a:cs typeface="Arial" panose="020B0604020202020204" pitchFamily="34" charset="0"/>
                        </a:rPr>
                        <a:t>&gt; 4 weeks delay to schedule</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84558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RISK ASSESSMENT MATRIX</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solidFill>
                  <a:srgbClr val="222222"/>
                </a:solidFill>
                <a:latin typeface="Arial" panose="020B0604020202020204" pitchFamily="34" charset="0"/>
                <a:cs typeface="Arial" panose="020B0604020202020204" pitchFamily="34" charset="0"/>
              </a:rPr>
              <a:t>Remember, these scales are very dependent on the specific details of your project.</a:t>
            </a:r>
          </a:p>
          <a:p>
            <a:pPr lvl="1"/>
            <a:r>
              <a:rPr lang="en-US" sz="2000" dirty="0">
                <a:solidFill>
                  <a:schemeClr val="tx1"/>
                </a:solidFill>
                <a:latin typeface="Arial" panose="020B0604020202020204" pitchFamily="34" charset="0"/>
                <a:cs typeface="Arial" panose="020B0604020202020204" pitchFamily="34" charset="0"/>
              </a:rPr>
              <a:t>For example, a "Low" likelihood of occurrence for one project may mean a risk event is unlikely to occur within the next 10 deployments.</a:t>
            </a:r>
          </a:p>
          <a:p>
            <a:r>
              <a:rPr lang="en-US" dirty="0">
                <a:solidFill>
                  <a:schemeClr val="tx1"/>
                </a:solidFill>
                <a:latin typeface="Arial" panose="020B0604020202020204" pitchFamily="34" charset="0"/>
                <a:cs typeface="Arial" panose="020B0604020202020204" pitchFamily="34" charset="0"/>
              </a:rPr>
              <a:t>The impact scale for your project could also include other considerations such as scope, political, and employee impacts.</a:t>
            </a:r>
          </a:p>
          <a:p>
            <a:pPr marL="457200" lvl="1"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3748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RISK ASSESSMENT MATRIX</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805904"/>
            <a:ext cx="10972800" cy="3419476"/>
          </a:xfrm>
        </p:spPr>
        <p:txBody>
          <a:bodyPr/>
          <a:lstStyle/>
          <a:p>
            <a:r>
              <a:rPr lang="en-US" dirty="0">
                <a:solidFill>
                  <a:schemeClr val="tx1"/>
                </a:solidFill>
                <a:latin typeface="Arial" panose="020B0604020202020204" pitchFamily="34" charset="0"/>
                <a:cs typeface="Arial" panose="020B0604020202020204" pitchFamily="34" charset="0"/>
              </a:rPr>
              <a:t>With your rating scales prepared, you can create a Risk Assessment Matrix to help you categorize the Risk Level for each risk event.</a:t>
            </a:r>
          </a:p>
          <a:p>
            <a:pPr marL="0" indent="0">
              <a:buNone/>
            </a:pPr>
            <a:endParaRPr lang="en-US" dirty="0">
              <a:solidFill>
                <a:schemeClr val="tx1"/>
              </a:solidFill>
              <a:latin typeface="Arial" panose="020B0604020202020204" pitchFamily="34" charset="0"/>
              <a:cs typeface="Arial" panose="020B0604020202020204" pitchFamily="34" charset="0"/>
            </a:endParaRPr>
          </a:p>
        </p:txBody>
      </p:sp>
      <p:pic>
        <p:nvPicPr>
          <p:cNvPr id="4" name="Picture 3" descr="Risk Assessment Matrix"/>
          <p:cNvPicPr/>
          <p:nvPr/>
        </p:nvPicPr>
        <p:blipFill>
          <a:blip r:embed="rId2">
            <a:extLst>
              <a:ext uri="{28A0092B-C50C-407E-A947-70E740481C1C}">
                <a14:useLocalDpi xmlns:a14="http://schemas.microsoft.com/office/drawing/2010/main" val="0"/>
              </a:ext>
            </a:extLst>
          </a:blip>
          <a:srcRect/>
          <a:stretch>
            <a:fillRect/>
          </a:stretch>
        </p:blipFill>
        <p:spPr bwMode="auto">
          <a:xfrm>
            <a:off x="4131368" y="2753016"/>
            <a:ext cx="4433083" cy="3119750"/>
          </a:xfrm>
          <a:prstGeom prst="rect">
            <a:avLst/>
          </a:prstGeom>
          <a:noFill/>
          <a:ln>
            <a:noFill/>
          </a:ln>
        </p:spPr>
      </p:pic>
      <p:sp>
        <p:nvSpPr>
          <p:cNvPr id="5" name="Rectangle 4"/>
          <p:cNvSpPr/>
          <p:nvPr/>
        </p:nvSpPr>
        <p:spPr>
          <a:xfrm>
            <a:off x="4545036" y="5812596"/>
            <a:ext cx="2704651" cy="369332"/>
          </a:xfrm>
          <a:prstGeom prst="rect">
            <a:avLst/>
          </a:prstGeom>
        </p:spPr>
        <p:txBody>
          <a:bodyPr wrap="none">
            <a:spAutoFit/>
          </a:bodyPr>
          <a:lstStyle/>
          <a:p>
            <a:r>
              <a:rPr lang="en-US" spc="25" dirty="0">
                <a:solidFill>
                  <a:srgbClr val="000000"/>
                </a:solidFill>
                <a:latin typeface="Arial" panose="020B0604020202020204" pitchFamily="34" charset="0"/>
                <a:ea typeface="Calibri" panose="020F0502020204030204" pitchFamily="34" charset="0"/>
              </a:rPr>
              <a:t>Risk Assessment Matrix</a:t>
            </a:r>
            <a:endParaRPr lang="en-US" dirty="0"/>
          </a:p>
        </p:txBody>
      </p:sp>
    </p:spTree>
    <p:extLst>
      <p:ext uri="{BB962C8B-B14F-4D97-AF65-F5344CB8AC3E}">
        <p14:creationId xmlns:p14="http://schemas.microsoft.com/office/powerpoint/2010/main" val="278044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DB44-412B-41FE-A8A8-DEA79A1417D3}"/>
              </a:ext>
            </a:extLst>
          </p:cNvPr>
          <p:cNvSpPr>
            <a:spLocks noGrp="1"/>
          </p:cNvSpPr>
          <p:nvPr>
            <p:ph type="title"/>
          </p:nvPr>
        </p:nvSpPr>
        <p:spPr>
          <a:xfrm>
            <a:off x="609600" y="0"/>
            <a:ext cx="10972800" cy="1431235"/>
          </a:xfrm>
        </p:spPr>
        <p:txBody>
          <a:bodyPr/>
          <a:lstStyle/>
          <a:p>
            <a:pPr algn="l"/>
            <a:r>
              <a:rPr lang="en-US" sz="5400" dirty="0">
                <a:latin typeface="Arial" panose="020B0604020202020204" pitchFamily="34" charset="0"/>
                <a:cs typeface="Arial" panose="020B0604020202020204" pitchFamily="34" charset="0"/>
              </a:rPr>
              <a:t>What is risk/risk management? </a:t>
            </a:r>
          </a:p>
        </p:txBody>
      </p:sp>
      <p:sp>
        <p:nvSpPr>
          <p:cNvPr id="3" name="Content Placeholder 2">
            <a:extLst>
              <a:ext uri="{FF2B5EF4-FFF2-40B4-BE49-F238E27FC236}">
                <a16:creationId xmlns:a16="http://schemas.microsoft.com/office/drawing/2014/main" id="{90DFF434-D955-4BC3-BB73-6EB043B12290}"/>
              </a:ext>
            </a:extLst>
          </p:cNvPr>
          <p:cNvSpPr>
            <a:spLocks noGrp="1"/>
          </p:cNvSpPr>
          <p:nvPr>
            <p:ph idx="1"/>
          </p:nvPr>
        </p:nvSpPr>
        <p:spPr>
          <a:xfrm>
            <a:off x="609600" y="1740245"/>
            <a:ext cx="10972800" cy="4011199"/>
          </a:xfrm>
        </p:spPr>
        <p:txBody>
          <a:bodyPr>
            <a:normAutofit/>
          </a:bodyPr>
          <a:lstStyle/>
          <a:p>
            <a:pPr marL="0" indent="0">
              <a:buNone/>
            </a:pPr>
            <a:r>
              <a:rPr lang="en-GB" b="1" dirty="0">
                <a:solidFill>
                  <a:schemeClr val="tx1"/>
                </a:solidFill>
                <a:latin typeface="Arial" panose="020B0604020202020204" pitchFamily="34" charset="0"/>
                <a:cs typeface="Arial" panose="020B0604020202020204" pitchFamily="34" charset="0"/>
              </a:rPr>
              <a:t>What’s risk ?</a:t>
            </a:r>
          </a:p>
          <a:p>
            <a:pPr marL="0" indent="0">
              <a:buNone/>
            </a:pPr>
            <a:r>
              <a:rPr lang="en-GB" dirty="0">
                <a:solidFill>
                  <a:schemeClr val="tx1"/>
                </a:solidFill>
                <a:latin typeface="Arial" panose="020B0604020202020204" pitchFamily="34" charset="0"/>
                <a:cs typeface="Arial" panose="020B0604020202020204" pitchFamily="34" charset="0"/>
              </a:rPr>
              <a:t>	- Any time and anything occurred in project and change the result 		  project.</a:t>
            </a:r>
          </a:p>
          <a:p>
            <a:pPr marL="0" indent="0">
              <a:buNone/>
            </a:pPr>
            <a:r>
              <a:rPr lang="en-GB" dirty="0">
                <a:solidFill>
                  <a:schemeClr val="tx1"/>
                </a:solidFill>
                <a:latin typeface="Arial" panose="020B0604020202020204" pitchFamily="34" charset="0"/>
                <a:cs typeface="Arial" panose="020B0604020202020204" pitchFamily="34" charset="0"/>
              </a:rPr>
              <a:t>	- It’s make </a:t>
            </a:r>
            <a:r>
              <a:rPr lang="en-US" dirty="0">
                <a:solidFill>
                  <a:schemeClr val="tx1"/>
                </a:solidFill>
                <a:latin typeface="Arial" panose="020B0604020202020204" pitchFamily="34" charset="0"/>
                <a:cs typeface="Arial" panose="020B0604020202020204" pitchFamily="34" charset="0"/>
              </a:rPr>
              <a:t>us have to change plan project before.</a:t>
            </a:r>
          </a:p>
          <a:p>
            <a:pPr marL="0" indent="0">
              <a:buNone/>
            </a:pPr>
            <a:endParaRPr lang="en-US" dirty="0">
              <a:solidFill>
                <a:schemeClr val="tx1"/>
              </a:solidFill>
              <a:latin typeface="Arial" panose="020B0604020202020204" pitchFamily="34" charset="0"/>
              <a:cs typeface="Arial" panose="020B0604020202020204" pitchFamily="34" charset="0"/>
            </a:endParaRPr>
          </a:p>
          <a:p>
            <a:pPr marL="0" indent="0">
              <a:buNone/>
            </a:pPr>
            <a:r>
              <a:rPr lang="en-US" b="1" dirty="0">
                <a:solidFill>
                  <a:schemeClr val="tx1"/>
                </a:solidFill>
                <a:latin typeface="Arial" panose="020B0604020202020204" pitchFamily="34" charset="0"/>
                <a:cs typeface="Arial" panose="020B0604020202020204" pitchFamily="34" charset="0"/>
              </a:rPr>
              <a:t>What’s risk management ?</a:t>
            </a:r>
          </a:p>
          <a:p>
            <a:pPr marL="0" indent="0">
              <a:buNone/>
            </a:pPr>
            <a:r>
              <a:rPr lang="en-US" dirty="0">
                <a:solidFill>
                  <a:schemeClr val="tx1"/>
                </a:solidFill>
                <a:latin typeface="Arial" panose="020B0604020202020204" pitchFamily="34" charset="0"/>
                <a:cs typeface="Arial" panose="020B0604020202020204" pitchFamily="34" charset="0"/>
              </a:rPr>
              <a:t>	- Risk Management is the process of identifying, analyzing and 	   	  responding.</a:t>
            </a:r>
          </a:p>
        </p:txBody>
      </p:sp>
    </p:spTree>
    <p:extLst>
      <p:ext uri="{BB962C8B-B14F-4D97-AF65-F5344CB8AC3E}">
        <p14:creationId xmlns:p14="http://schemas.microsoft.com/office/powerpoint/2010/main" val="1427409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21216"/>
            <a:ext cx="10972800" cy="878983"/>
          </a:xfrm>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QUALITATIVE RISK ASSESSMENT</a:t>
            </a:r>
          </a:p>
        </p:txBody>
      </p:sp>
      <p:sp>
        <p:nvSpPr>
          <p:cNvPr id="3" name="Content Placeholder 2"/>
          <p:cNvSpPr>
            <a:spLocks noGrp="1"/>
          </p:cNvSpPr>
          <p:nvPr>
            <p:ph idx="1"/>
          </p:nvPr>
        </p:nvSpPr>
        <p:spPr>
          <a:xfrm>
            <a:off x="609600" y="1846262"/>
            <a:ext cx="10972800" cy="4374234"/>
          </a:xfrm>
        </p:spPr>
        <p:txBody>
          <a:bodyPr>
            <a:noAutofit/>
          </a:bodyPr>
          <a:lstStyle/>
          <a:p>
            <a:r>
              <a:rPr lang="en-US" dirty="0">
                <a:solidFill>
                  <a:schemeClr val="tx1"/>
                </a:solidFill>
                <a:latin typeface="Arial" panose="020B0604020202020204" pitchFamily="34" charset="0"/>
                <a:cs typeface="Arial" panose="020B0604020202020204" pitchFamily="34" charset="0"/>
              </a:rPr>
              <a:t>Using your RAM and Rating Scales, you can then analyze the likelihood of each risk event occurring and its impact to determine what </a:t>
            </a:r>
            <a:r>
              <a:rPr lang="en-US" b="1" dirty="0">
                <a:solidFill>
                  <a:schemeClr val="tx1"/>
                </a:solidFill>
                <a:latin typeface="Arial" panose="020B0604020202020204" pitchFamily="34" charset="0"/>
                <a:cs typeface="Arial" panose="020B0604020202020204" pitchFamily="34" charset="0"/>
              </a:rPr>
              <a:t>Risk Level</a:t>
            </a:r>
            <a:r>
              <a:rPr lang="en-US" dirty="0">
                <a:solidFill>
                  <a:schemeClr val="tx1"/>
                </a:solidFill>
                <a:latin typeface="Arial" panose="020B0604020202020204" pitchFamily="34" charset="0"/>
                <a:cs typeface="Arial" panose="020B0604020202020204" pitchFamily="34" charset="0"/>
              </a:rPr>
              <a:t> it is at. This will give you the information you need to prioritize your list of </a:t>
            </a:r>
            <a:r>
              <a:rPr lang="en-US" b="1" u="sng"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project risks</a:t>
            </a:r>
            <a:r>
              <a:rPr lang="en-US" dirty="0">
                <a:solidFill>
                  <a:schemeClr val="tx1"/>
                </a:solidFill>
                <a:latin typeface="Arial" panose="020B0604020202020204" pitchFamily="34" charset="0"/>
                <a:cs typeface="Arial" panose="020B0604020202020204" pitchFamily="34" charset="0"/>
              </a:rPr>
              <a:t>.</a:t>
            </a:r>
          </a:p>
          <a:p>
            <a:r>
              <a:rPr lang="en-US" dirty="0">
                <a:solidFill>
                  <a:schemeClr val="tx1"/>
                </a:solidFill>
                <a:latin typeface="Arial" panose="020B0604020202020204" pitchFamily="34" charset="0"/>
                <a:cs typeface="Arial" panose="020B0604020202020204" pitchFamily="34" charset="0"/>
              </a:rPr>
              <a:t>A </a:t>
            </a:r>
            <a:r>
              <a:rPr lang="en-US" i="1" dirty="0">
                <a:solidFill>
                  <a:schemeClr val="tx1"/>
                </a:solidFill>
                <a:latin typeface="Arial" panose="020B0604020202020204" pitchFamily="34" charset="0"/>
                <a:cs typeface="Arial" panose="020B0604020202020204" pitchFamily="34" charset="0"/>
              </a:rPr>
              <a:t>qualitative risk assessment</a:t>
            </a:r>
            <a:r>
              <a:rPr lang="en-US" dirty="0">
                <a:solidFill>
                  <a:schemeClr val="tx1"/>
                </a:solidFill>
                <a:latin typeface="Arial" panose="020B0604020202020204" pitchFamily="34" charset="0"/>
                <a:cs typeface="Arial" panose="020B0604020202020204" pitchFamily="34" charset="0"/>
              </a:rPr>
              <a:t> can also help you determine if there are any specific types or categories of risks that would require special attention or any risk events that need to be handled in the near-term.</a:t>
            </a:r>
          </a:p>
          <a:p>
            <a:r>
              <a:rPr lang="en-US" dirty="0">
                <a:solidFill>
                  <a:schemeClr val="tx1"/>
                </a:solidFill>
                <a:latin typeface="Arial" panose="020B0604020202020204" pitchFamily="34" charset="0"/>
                <a:cs typeface="Arial" panose="020B0604020202020204" pitchFamily="34" charset="0"/>
              </a:rPr>
              <a:t>The most challenging aspect of performing a </a:t>
            </a:r>
            <a:r>
              <a:rPr lang="en-US" i="1" dirty="0">
                <a:solidFill>
                  <a:schemeClr val="tx1"/>
                </a:solidFill>
                <a:latin typeface="Arial" panose="020B0604020202020204" pitchFamily="34" charset="0"/>
                <a:cs typeface="Arial" panose="020B0604020202020204" pitchFamily="34" charset="0"/>
              </a:rPr>
              <a:t>qualitative risk analysis</a:t>
            </a:r>
            <a:r>
              <a:rPr lang="en-US" dirty="0">
                <a:solidFill>
                  <a:schemeClr val="tx1"/>
                </a:solidFill>
                <a:latin typeface="Arial" panose="020B0604020202020204" pitchFamily="34" charset="0"/>
                <a:cs typeface="Arial" panose="020B0604020202020204" pitchFamily="34" charset="0"/>
              </a:rPr>
              <a:t> is defining your rating scales. But once that has been done, you can use them for the duration of the project to effectively manage your project's risks in a timely manner.</a:t>
            </a:r>
          </a:p>
          <a:p>
            <a:pPr lvl="2"/>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5039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QUALITATIVE RISK ANALYSIS</a:t>
            </a:r>
          </a:p>
        </p:txBody>
      </p:sp>
      <p:sp>
        <p:nvSpPr>
          <p:cNvPr id="3" name="Content Placeholder 2"/>
          <p:cNvSpPr>
            <a:spLocks noGrp="1"/>
          </p:cNvSpPr>
          <p:nvPr>
            <p:ph idx="1"/>
          </p:nvPr>
        </p:nvSpPr>
        <p:spPr/>
        <p:txBody>
          <a:bodyPr/>
          <a:lstStyle/>
          <a:p>
            <a:pPr fontAlgn="base"/>
            <a:r>
              <a:rPr lang="en-US" dirty="0">
                <a:solidFill>
                  <a:schemeClr val="tx1"/>
                </a:solidFill>
                <a:latin typeface="Arial" panose="020B0604020202020204" pitchFamily="34" charset="0"/>
                <a:cs typeface="Arial" panose="020B0604020202020204" pitchFamily="34" charset="0"/>
              </a:rPr>
              <a:t>Project managers should be prepared to perform different types of risk analysis. For many projects, the quicker qualitative risk assessment is all you need. But there are occasions when you will benefit from a quantitative risk analysis.</a:t>
            </a:r>
          </a:p>
          <a:p>
            <a:pPr fontAlgn="base"/>
            <a:r>
              <a:rPr lang="en-US" dirty="0">
                <a:solidFill>
                  <a:schemeClr val="tx1"/>
                </a:solidFill>
                <a:latin typeface="Arial" panose="020B0604020202020204" pitchFamily="34" charset="0"/>
                <a:cs typeface="Arial" panose="020B0604020202020204" pitchFamily="34" charset="0"/>
              </a:rPr>
              <a:t>Let’s take a look at this type of analysis: What is it? Why should we perform it? When should it be performed? And how do we quantify risks?</a:t>
            </a:r>
          </a:p>
        </p:txBody>
      </p:sp>
      <p:pic>
        <p:nvPicPr>
          <p:cNvPr id="6" name="Picture 5" descr="Biểu đồ thanh phân tích rủi ro định lượng"/>
          <p:cNvPicPr/>
          <p:nvPr/>
        </p:nvPicPr>
        <p:blipFill>
          <a:blip r:embed="rId2">
            <a:extLst>
              <a:ext uri="{28A0092B-C50C-407E-A947-70E740481C1C}">
                <a14:useLocalDpi xmlns:a14="http://schemas.microsoft.com/office/drawing/2010/main" val="0"/>
              </a:ext>
            </a:extLst>
          </a:blip>
          <a:srcRect/>
          <a:stretch>
            <a:fillRect/>
          </a:stretch>
        </p:blipFill>
        <p:spPr bwMode="auto">
          <a:xfrm>
            <a:off x="8062658" y="4379492"/>
            <a:ext cx="2716959" cy="2264615"/>
          </a:xfrm>
          <a:prstGeom prst="rect">
            <a:avLst/>
          </a:prstGeom>
          <a:noFill/>
          <a:ln>
            <a:noFill/>
          </a:ln>
        </p:spPr>
      </p:pic>
    </p:spTree>
    <p:extLst>
      <p:ext uri="{BB962C8B-B14F-4D97-AF65-F5344CB8AC3E}">
        <p14:creationId xmlns:p14="http://schemas.microsoft.com/office/powerpoint/2010/main" val="3926031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1548"/>
            <a:ext cx="10972800" cy="1600200"/>
          </a:xfrm>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WHAT IS QUANTITATIVE RISK ANALYSIS?</a:t>
            </a:r>
          </a:p>
        </p:txBody>
      </p:sp>
      <p:sp>
        <p:nvSpPr>
          <p:cNvPr id="3" name="Content Placeholder 2"/>
          <p:cNvSpPr>
            <a:spLocks noGrp="1"/>
          </p:cNvSpPr>
          <p:nvPr>
            <p:ph idx="1"/>
          </p:nvPr>
        </p:nvSpPr>
        <p:spPr>
          <a:xfrm>
            <a:off x="609600" y="2319129"/>
            <a:ext cx="10972800" cy="3198399"/>
          </a:xfrm>
        </p:spPr>
        <p:txBody>
          <a:bodyPr/>
          <a:lstStyle/>
          <a:p>
            <a:r>
              <a:rPr lang="en-US" dirty="0">
                <a:solidFill>
                  <a:schemeClr val="tx1"/>
                </a:solidFill>
                <a:latin typeface="Arial" panose="020B0604020202020204" pitchFamily="34" charset="0"/>
                <a:cs typeface="Arial" panose="020B0604020202020204" pitchFamily="34" charset="0"/>
              </a:rPr>
              <a:t>Qualitative risk analysis is a numeric estimate of the overall effect of risk on the project objectives such as cost and schedule objectives. The results provide insight into the likelihood of project success and is used to develop contingency reserves. </a:t>
            </a:r>
          </a:p>
        </p:txBody>
      </p:sp>
    </p:spTree>
    <p:extLst>
      <p:ext uri="{BB962C8B-B14F-4D97-AF65-F5344CB8AC3E}">
        <p14:creationId xmlns:p14="http://schemas.microsoft.com/office/powerpoint/2010/main" val="3962101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WHY PERFORM </a:t>
            </a:r>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QUANTITATIVE RISK ANALYSIS</a:t>
            </a:r>
            <a:r>
              <a:rPr lang="en-US" dirty="0">
                <a:effectLst>
                  <a:outerShdw blurRad="38100" dist="38100" dir="2700000" algn="tl" rotWithShape="0">
                    <a:srgbClr val="000000">
                      <a:alpha val="43137"/>
                    </a:srgbClr>
                  </a:outerShdw>
                </a:effectLst>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609600" y="1846261"/>
            <a:ext cx="10972800" cy="4050956"/>
          </a:xfrm>
        </p:spPr>
        <p:txBody>
          <a:bodyPr>
            <a:normAutofit/>
          </a:bodyPr>
          <a:lstStyle/>
          <a:p>
            <a:r>
              <a:rPr lang="en-US" dirty="0">
                <a:solidFill>
                  <a:schemeClr val="tx1"/>
                </a:solidFill>
                <a:latin typeface="Arial" panose="020B0604020202020204" pitchFamily="34" charset="0"/>
                <a:cs typeface="Arial" panose="020B0604020202020204" pitchFamily="34" charset="0"/>
              </a:rPr>
              <a:t>Better Overall Project Risk Analysis</a:t>
            </a:r>
          </a:p>
          <a:p>
            <a:pPr lvl="1"/>
            <a:r>
              <a:rPr lang="en-US" dirty="0">
                <a:solidFill>
                  <a:schemeClr val="tx1"/>
                </a:solidFill>
                <a:latin typeface="Arial" panose="020B0604020202020204" pitchFamily="34" charset="0"/>
                <a:cs typeface="Arial" panose="020B0604020202020204" pitchFamily="34" charset="0"/>
              </a:rPr>
              <a:t>Individual risks are evaluated in the qualitative risk analysis. But the quantitative analysis allows us to evaluate the overall project risk from the individual risks.</a:t>
            </a:r>
          </a:p>
          <a:p>
            <a:r>
              <a:rPr lang="en-US" dirty="0">
                <a:solidFill>
                  <a:schemeClr val="tx1"/>
                </a:solidFill>
                <a:latin typeface="Arial" panose="020B0604020202020204" pitchFamily="34" charset="0"/>
                <a:cs typeface="Arial" panose="020B0604020202020204" pitchFamily="34" charset="0"/>
              </a:rPr>
              <a:t>Better Business Decisions</a:t>
            </a:r>
          </a:p>
          <a:p>
            <a:pPr lvl="1"/>
            <a:r>
              <a:rPr lang="en-US" dirty="0">
                <a:solidFill>
                  <a:schemeClr val="tx1"/>
                </a:solidFill>
                <a:latin typeface="Arial" panose="020B0604020202020204" pitchFamily="34" charset="0"/>
                <a:cs typeface="Arial" panose="020B0604020202020204" pitchFamily="34" charset="0"/>
              </a:rPr>
              <a:t>Business decisions are rarely made with all the information or data we desire. For more critical decisions, quantitative risk analysis provides more objective information and data than the qualitative analysis. Keep in mind: While the quantitative analysis is more objective, it is still an estimate. Wise project managers consider other factors in the decision-making process.</a:t>
            </a:r>
          </a:p>
          <a:p>
            <a:r>
              <a:rPr lang="en-US" dirty="0">
                <a:solidFill>
                  <a:schemeClr val="tx1"/>
                </a:solidFill>
                <a:latin typeface="Arial" panose="020B0604020202020204" pitchFamily="34" charset="0"/>
                <a:cs typeface="Arial" panose="020B0604020202020204" pitchFamily="34" charset="0"/>
              </a:rPr>
              <a:t>Better Estimates</a:t>
            </a:r>
          </a:p>
          <a:p>
            <a:pPr lvl="1" fontAlgn="base"/>
            <a:r>
              <a:rPr lang="en-US" dirty="0">
                <a:solidFill>
                  <a:schemeClr val="tx1"/>
                </a:solidFill>
                <a:latin typeface="Arial" panose="020B0604020202020204" pitchFamily="34" charset="0"/>
                <a:cs typeface="Arial" panose="020B0604020202020204" pitchFamily="34" charset="0"/>
              </a:rPr>
              <a:t>A project manager estimated a project's duration at eight months with a cost of $300,000. The project actually took twelve months and cost $380,000. What happened?</a:t>
            </a:r>
            <a:endParaRPr lang="en-US" sz="1200" dirty="0">
              <a:solidFill>
                <a:schemeClr val="tx1"/>
              </a:solidFill>
              <a:latin typeface="Arial" panose="020B0604020202020204" pitchFamily="34" charset="0"/>
              <a:cs typeface="Arial" panose="020B0604020202020204" pitchFamily="34" charset="0"/>
            </a:endParaRPr>
          </a:p>
          <a:p>
            <a:pPr lvl="1" fontAlgn="base"/>
            <a:r>
              <a:rPr lang="en-US" dirty="0">
                <a:solidFill>
                  <a:schemeClr val="tx1"/>
                </a:solidFill>
                <a:latin typeface="Arial" panose="020B0604020202020204" pitchFamily="34" charset="0"/>
                <a:cs typeface="Arial" panose="020B0604020202020204" pitchFamily="34" charset="0"/>
              </a:rPr>
              <a:t>The project manager did a Work Breakdown Structure (WBS) and estimated the work. However, the project manager failed to consider the potential impact of the risks (good and bad) on the schedule and budget.</a:t>
            </a:r>
            <a:endParaRPr lang="en-US" sz="1200" dirty="0">
              <a:solidFill>
                <a:schemeClr val="tx1"/>
              </a:solidFill>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5627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WHEN TO </a:t>
            </a:r>
            <a:r>
              <a:rPr lang="en-US" dirty="0">
                <a:effectLst>
                  <a:outerShdw blurRad="38100" dist="38100" dir="2700000" algn="tl" rotWithShape="0">
                    <a:srgbClr val="000000">
                      <a:alpha val="43137"/>
                    </a:srgbClr>
                  </a:outerShdw>
                </a:effectLst>
                <a:latin typeface="Arial" panose="020B0604020202020204" pitchFamily="34" charset="0"/>
                <a:cs typeface="Arial" panose="020B0604020202020204" pitchFamily="34" charset="0"/>
              </a:rPr>
              <a:t>PERFORM </a:t>
            </a:r>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QUANTITATIVE RISK ANALYSIS?</a:t>
            </a:r>
          </a:p>
        </p:txBody>
      </p:sp>
      <p:sp>
        <p:nvSpPr>
          <p:cNvPr id="3" name="Content Placeholder 2"/>
          <p:cNvSpPr>
            <a:spLocks noGrp="1"/>
          </p:cNvSpPr>
          <p:nvPr>
            <p:ph idx="1"/>
          </p:nvPr>
        </p:nvSpPr>
        <p:spPr/>
        <p:txBody>
          <a:bodyPr/>
          <a:lstStyle/>
          <a:p>
            <a:pPr fontAlgn="base"/>
            <a:r>
              <a:rPr lang="en-US" dirty="0">
                <a:solidFill>
                  <a:schemeClr val="tx1"/>
                </a:solidFill>
                <a:latin typeface="Arial" panose="020B0604020202020204" pitchFamily="34" charset="0"/>
                <a:cs typeface="Arial" panose="020B0604020202020204" pitchFamily="34" charset="0"/>
              </a:rPr>
              <a:t>First, we </a:t>
            </a:r>
            <a:r>
              <a:rPr lang="en-US" u="sng"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identify risks</a:t>
            </a:r>
            <a:r>
              <a:rPr lang="en-US" dirty="0">
                <a:solidFill>
                  <a:schemeClr val="tx1"/>
                </a:solidFill>
                <a:latin typeface="Arial" panose="020B0604020202020204" pitchFamily="34" charset="0"/>
                <a:cs typeface="Arial" panose="020B0604020202020204" pitchFamily="34" charset="0"/>
              </a:rPr>
              <a:t>. Then we can evaluate the risks qualitatively and quantitatively.</a:t>
            </a:r>
          </a:p>
          <a:p>
            <a:pPr fontAlgn="base"/>
            <a:r>
              <a:rPr lang="en-US" dirty="0">
                <a:solidFill>
                  <a:schemeClr val="tx1"/>
                </a:solidFill>
                <a:latin typeface="Arial" panose="020B0604020202020204" pitchFamily="34" charset="0"/>
                <a:cs typeface="Arial" panose="020B0604020202020204" pitchFamily="34" charset="0"/>
              </a:rPr>
              <a:t>Consider using Quantitative Risk Analysis for:</a:t>
            </a:r>
          </a:p>
          <a:p>
            <a:pPr lvl="1" fontAlgn="base"/>
            <a:r>
              <a:rPr lang="en-US" sz="2000" dirty="0">
                <a:solidFill>
                  <a:schemeClr val="tx1"/>
                </a:solidFill>
                <a:latin typeface="Arial" panose="020B0604020202020204" pitchFamily="34" charset="0"/>
                <a:cs typeface="Arial" panose="020B0604020202020204" pitchFamily="34" charset="0"/>
              </a:rPr>
              <a:t>Projects that require a Contingency Reserve for the schedule and budget.</a:t>
            </a:r>
          </a:p>
          <a:p>
            <a:pPr lvl="1" fontAlgn="base"/>
            <a:r>
              <a:rPr lang="en-US" sz="2000" dirty="0">
                <a:solidFill>
                  <a:schemeClr val="tx1"/>
                </a:solidFill>
                <a:latin typeface="Arial" panose="020B0604020202020204" pitchFamily="34" charset="0"/>
                <a:cs typeface="Arial" panose="020B0604020202020204" pitchFamily="34" charset="0"/>
              </a:rPr>
              <a:t>Large, complex projects that require Go/No Go decisions (the Go/No Go decision may occur multiple times in a project).</a:t>
            </a:r>
          </a:p>
          <a:p>
            <a:pPr lvl="1" fontAlgn="base"/>
            <a:r>
              <a:rPr lang="en-US" sz="2000" dirty="0">
                <a:solidFill>
                  <a:schemeClr val="tx1"/>
                </a:solidFill>
                <a:latin typeface="Arial" panose="020B0604020202020204" pitchFamily="34" charset="0"/>
                <a:cs typeface="Arial" panose="020B0604020202020204" pitchFamily="34" charset="0"/>
              </a:rPr>
              <a:t>Projects where upper management wants more detail about the probability of completing the project on schedule and within budget.</a:t>
            </a: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4806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155910"/>
            <a:ext cx="11105882" cy="2398690"/>
          </a:xfrm>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WHAT IS THE DIFFERENCE BETWEEN QUALITATIVE AND QUANTITATIVE RISK ANALYSIS?</a:t>
            </a:r>
          </a:p>
        </p:txBody>
      </p:sp>
      <p:sp>
        <p:nvSpPr>
          <p:cNvPr id="3" name="Content Placeholder 2"/>
          <p:cNvSpPr>
            <a:spLocks noGrp="1"/>
          </p:cNvSpPr>
          <p:nvPr>
            <p:ph idx="1"/>
          </p:nvPr>
        </p:nvSpPr>
        <p:spPr>
          <a:xfrm>
            <a:off x="543059" y="2554600"/>
            <a:ext cx="10972800" cy="3419476"/>
          </a:xfrm>
        </p:spPr>
        <p:txBody>
          <a:bodyPr>
            <a:normAutofit lnSpcReduction="10000"/>
          </a:bodyPr>
          <a:lstStyle/>
          <a:p>
            <a:r>
              <a:rPr lang="en-US" dirty="0">
                <a:solidFill>
                  <a:schemeClr val="tx1"/>
                </a:solidFill>
                <a:latin typeface="Arial" panose="020B0604020202020204" pitchFamily="34" charset="0"/>
                <a:cs typeface="Arial" panose="020B0604020202020204" pitchFamily="34" charset="0"/>
              </a:rPr>
              <a:t>The main difference between these two methods of risk analysis is that </a:t>
            </a:r>
            <a:r>
              <a:rPr lang="en-US" b="1" dirty="0">
                <a:solidFill>
                  <a:schemeClr val="tx1"/>
                </a:solidFill>
                <a:latin typeface="Arial" panose="020B0604020202020204" pitchFamily="34" charset="0"/>
                <a:cs typeface="Arial" panose="020B0604020202020204" pitchFamily="34" charset="0"/>
              </a:rPr>
              <a:t>qualitative risk analysis</a:t>
            </a:r>
            <a:r>
              <a:rPr lang="en-US" dirty="0">
                <a:solidFill>
                  <a:schemeClr val="tx1"/>
                </a:solidFill>
                <a:latin typeface="Arial" panose="020B0604020202020204" pitchFamily="34" charset="0"/>
                <a:cs typeface="Arial" panose="020B0604020202020204" pitchFamily="34" charset="0"/>
              </a:rPr>
              <a:t> uses a relative or descriptive scale to measure the probability of occurrence whereas </a:t>
            </a:r>
            <a:r>
              <a:rPr lang="en-US" b="1" dirty="0">
                <a:solidFill>
                  <a:schemeClr val="tx1"/>
                </a:solidFill>
                <a:latin typeface="Arial" panose="020B0604020202020204" pitchFamily="34" charset="0"/>
                <a:cs typeface="Arial" panose="020B0604020202020204" pitchFamily="34" charset="0"/>
              </a:rPr>
              <a:t>quantitative risk analysis</a:t>
            </a:r>
            <a:r>
              <a:rPr lang="en-US" dirty="0">
                <a:solidFill>
                  <a:schemeClr val="tx1"/>
                </a:solidFill>
                <a:latin typeface="Arial" panose="020B0604020202020204" pitchFamily="34" charset="0"/>
                <a:cs typeface="Arial" panose="020B0604020202020204" pitchFamily="34" charset="0"/>
              </a:rPr>
              <a:t> uses a numerical scale.</a:t>
            </a:r>
          </a:p>
          <a:p>
            <a:r>
              <a:rPr lang="en-US" dirty="0">
                <a:solidFill>
                  <a:schemeClr val="tx1"/>
                </a:solidFill>
                <a:latin typeface="Arial" panose="020B0604020202020204" pitchFamily="34" charset="0"/>
                <a:cs typeface="Arial" panose="020B0604020202020204" pitchFamily="34" charset="0"/>
              </a:rPr>
              <a:t>For example, a qualitative analysis would use a scale of "Low, Medium, High" to indicate the likelihood of a risk event occurring.</a:t>
            </a:r>
          </a:p>
          <a:p>
            <a:r>
              <a:rPr lang="en-US" dirty="0">
                <a:solidFill>
                  <a:schemeClr val="tx1"/>
                </a:solidFill>
                <a:latin typeface="Arial" panose="020B0604020202020204" pitchFamily="34" charset="0"/>
                <a:cs typeface="Arial" panose="020B0604020202020204" pitchFamily="34" charset="0"/>
              </a:rPr>
              <a:t>A quantitative analysis will determine the probability of each risk event occurring. For example, Risk #1 has an 80% chance of occurring, Risk #2 has a 27% chance of occurring, and so on.</a:t>
            </a:r>
          </a:p>
        </p:txBody>
      </p:sp>
    </p:spTree>
    <p:extLst>
      <p:ext uri="{BB962C8B-B14F-4D97-AF65-F5344CB8AC3E}">
        <p14:creationId xmlns:p14="http://schemas.microsoft.com/office/powerpoint/2010/main" val="1643448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QUANTITATIVE RISK ASSESSMENT TOOLS &amp; TECHNIQUES</a:t>
            </a:r>
          </a:p>
        </p:txBody>
      </p:sp>
      <p:sp>
        <p:nvSpPr>
          <p:cNvPr id="3" name="Content Placeholder 2"/>
          <p:cNvSpPr>
            <a:spLocks noGrp="1"/>
          </p:cNvSpPr>
          <p:nvPr>
            <p:ph idx="1"/>
          </p:nvPr>
        </p:nvSpPr>
        <p:spPr>
          <a:xfrm>
            <a:off x="609600" y="1846261"/>
            <a:ext cx="11071538" cy="4129535"/>
          </a:xfrm>
        </p:spPr>
        <p:txBody>
          <a:bodyPr>
            <a:normAutofit fontScale="92500" lnSpcReduction="20000"/>
          </a:bodyPr>
          <a:lstStyle/>
          <a:p>
            <a:pPr lvl="0" fontAlgn="base"/>
            <a:r>
              <a:rPr lang="en-US" b="1" dirty="0">
                <a:solidFill>
                  <a:schemeClr val="tx1"/>
                </a:solidFill>
                <a:latin typeface="Arial" panose="020B0604020202020204" pitchFamily="34" charset="0"/>
                <a:cs typeface="Arial" panose="020B0604020202020204" pitchFamily="34" charset="0"/>
              </a:rPr>
              <a:t>Three Point Estimate</a:t>
            </a:r>
            <a:r>
              <a:rPr lang="en-US" dirty="0">
                <a:solidFill>
                  <a:schemeClr val="tx1"/>
                </a:solidFill>
                <a:latin typeface="Arial" panose="020B0604020202020204" pitchFamily="34" charset="0"/>
                <a:cs typeface="Arial" panose="020B0604020202020204" pitchFamily="34" charset="0"/>
              </a:rPr>
              <a:t> – a technique that uses the optimistic, most likely, and pessimistic values to determine the best estimate.</a:t>
            </a:r>
          </a:p>
          <a:p>
            <a:pPr lvl="0" fontAlgn="base"/>
            <a:r>
              <a:rPr lang="en-US" b="1" dirty="0">
                <a:solidFill>
                  <a:schemeClr val="tx1"/>
                </a:solidFill>
                <a:latin typeface="Arial" panose="020B0604020202020204" pitchFamily="34" charset="0"/>
                <a:cs typeface="Arial" panose="020B0604020202020204" pitchFamily="34" charset="0"/>
              </a:rPr>
              <a:t>Decision Tree Analysis</a:t>
            </a:r>
            <a:r>
              <a:rPr lang="en-US" dirty="0">
                <a:solidFill>
                  <a:schemeClr val="tx1"/>
                </a:solidFill>
                <a:latin typeface="Arial" panose="020B0604020202020204" pitchFamily="34" charset="0"/>
                <a:cs typeface="Arial" panose="020B0604020202020204" pitchFamily="34" charset="0"/>
              </a:rPr>
              <a:t> – a diagram that shows the implications of choosing one or other alternatives. </a:t>
            </a:r>
          </a:p>
          <a:p>
            <a:pPr lvl="0" fontAlgn="base"/>
            <a:r>
              <a:rPr lang="en-US" b="1" dirty="0">
                <a:solidFill>
                  <a:schemeClr val="tx1"/>
                </a:solidFill>
                <a:latin typeface="Arial" panose="020B0604020202020204" pitchFamily="34" charset="0"/>
                <a:cs typeface="Arial" panose="020B0604020202020204" pitchFamily="34" charset="0"/>
              </a:rPr>
              <a:t>Expected Monetary Value (EMV)</a:t>
            </a:r>
            <a:r>
              <a:rPr lang="en-US" dirty="0">
                <a:solidFill>
                  <a:schemeClr val="tx1"/>
                </a:solidFill>
                <a:latin typeface="Arial" panose="020B0604020202020204" pitchFamily="34" charset="0"/>
                <a:cs typeface="Arial" panose="020B0604020202020204" pitchFamily="34" charset="0"/>
              </a:rPr>
              <a:t> – a method used to establish the contingency reserves for a project budget and schedule.</a:t>
            </a:r>
          </a:p>
          <a:p>
            <a:pPr lvl="0" fontAlgn="base"/>
            <a:r>
              <a:rPr lang="en-US" b="1" dirty="0">
                <a:solidFill>
                  <a:schemeClr val="tx1"/>
                </a:solidFill>
                <a:latin typeface="Arial" panose="020B0604020202020204" pitchFamily="34" charset="0"/>
                <a:cs typeface="Arial" panose="020B0604020202020204" pitchFamily="34" charset="0"/>
              </a:rPr>
              <a:t>Monte Carlo Analysis</a:t>
            </a:r>
            <a:r>
              <a:rPr lang="en-US" dirty="0">
                <a:solidFill>
                  <a:schemeClr val="tx1"/>
                </a:solidFill>
                <a:latin typeface="Arial" panose="020B0604020202020204" pitchFamily="34" charset="0"/>
                <a:cs typeface="Arial" panose="020B0604020202020204" pitchFamily="34" charset="0"/>
              </a:rPr>
              <a:t> – a technique that uses optimistic, most likely, and pessimistic estimates to determine the total project cost and project completion dates. </a:t>
            </a:r>
          </a:p>
          <a:p>
            <a:pPr lvl="0" fontAlgn="base"/>
            <a:r>
              <a:rPr lang="en-US" b="1" dirty="0">
                <a:solidFill>
                  <a:schemeClr val="tx1"/>
                </a:solidFill>
                <a:latin typeface="Arial" panose="020B0604020202020204" pitchFamily="34" charset="0"/>
                <a:cs typeface="Arial" panose="020B0604020202020204" pitchFamily="34" charset="0"/>
              </a:rPr>
              <a:t>Sensitivity Analysis</a:t>
            </a:r>
            <a:r>
              <a:rPr lang="en-US" dirty="0">
                <a:solidFill>
                  <a:schemeClr val="tx1"/>
                </a:solidFill>
                <a:latin typeface="Arial" panose="020B0604020202020204" pitchFamily="34" charset="0"/>
                <a:cs typeface="Arial" panose="020B0604020202020204" pitchFamily="34" charset="0"/>
              </a:rPr>
              <a:t> – a technique used to determine which risks have the greatest impact on a project.</a:t>
            </a:r>
          </a:p>
          <a:p>
            <a:pPr lvl="0" fontAlgn="base"/>
            <a:r>
              <a:rPr lang="en-US" b="1" dirty="0">
                <a:solidFill>
                  <a:schemeClr val="tx1"/>
                </a:solidFill>
                <a:latin typeface="Arial" panose="020B0604020202020204" pitchFamily="34" charset="0"/>
                <a:cs typeface="Arial" panose="020B0604020202020204" pitchFamily="34" charset="0"/>
              </a:rPr>
              <a:t>Fault Tree Analysis (FMEA)</a:t>
            </a:r>
            <a:r>
              <a:rPr lang="en-US" dirty="0">
                <a:solidFill>
                  <a:schemeClr val="tx1"/>
                </a:solidFill>
                <a:latin typeface="Arial" panose="020B0604020202020204" pitchFamily="34" charset="0"/>
                <a:cs typeface="Arial" panose="020B0604020202020204" pitchFamily="34" charset="0"/>
              </a:rPr>
              <a:t> – the analysis of a structured diagram which identifies elements that can cause system failure.</a:t>
            </a: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5805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QUANTITATIVE RISK ANALYSIS EXAMPLE</a:t>
            </a:r>
          </a:p>
        </p:txBody>
      </p:sp>
      <p:sp>
        <p:nvSpPr>
          <p:cNvPr id="3" name="Content Placeholder 2"/>
          <p:cNvSpPr>
            <a:spLocks noGrp="1"/>
          </p:cNvSpPr>
          <p:nvPr>
            <p:ph idx="1"/>
          </p:nvPr>
        </p:nvSpPr>
        <p:spPr/>
        <p:txBody>
          <a:bodyPr/>
          <a:lstStyle/>
          <a:p>
            <a:pPr fontAlgn="base"/>
            <a:r>
              <a:rPr lang="en-US" dirty="0">
                <a:solidFill>
                  <a:schemeClr val="tx1"/>
                </a:solidFill>
                <a:latin typeface="Arial" panose="020B0604020202020204" pitchFamily="34" charset="0"/>
                <a:cs typeface="Arial" panose="020B0604020202020204" pitchFamily="34" charset="0"/>
              </a:rPr>
              <a:t>Let’s look at a simple Expected Monetary Value (EMV) example:</a:t>
            </a:r>
          </a:p>
          <a:p>
            <a:pPr fontAlgn="base"/>
            <a:r>
              <a:rPr lang="en-US" dirty="0">
                <a:solidFill>
                  <a:schemeClr val="tx1"/>
                </a:solidFill>
                <a:latin typeface="Arial" panose="020B0604020202020204" pitchFamily="34" charset="0"/>
                <a:cs typeface="Arial" panose="020B0604020202020204" pitchFamily="34" charset="0"/>
              </a:rPr>
              <a:t>Keep in mind that risks include both threats and opportunities. Threats have adverse impacts on cost. Opportunities are benefits that reduce cost. Expected Monetary Value = Probability x Impact.</a:t>
            </a:r>
          </a:p>
          <a:p>
            <a:endParaRPr lang="en-US" dirty="0">
              <a:solidFill>
                <a:schemeClr val="tx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8266892"/>
              </p:ext>
            </p:extLst>
          </p:nvPr>
        </p:nvGraphicFramePr>
        <p:xfrm>
          <a:off x="3037100" y="3467398"/>
          <a:ext cx="5488713" cy="2997795"/>
        </p:xfrm>
        <a:graphic>
          <a:graphicData uri="http://schemas.openxmlformats.org/drawingml/2006/table">
            <a:tbl>
              <a:tblPr firstRow="1" firstCol="1" bandRow="1">
                <a:tableStyleId>{5DA37D80-6434-44D0-A028-1B22A696006F}</a:tableStyleId>
              </a:tblPr>
              <a:tblGrid>
                <a:gridCol w="1684427">
                  <a:extLst>
                    <a:ext uri="{9D8B030D-6E8A-4147-A177-3AD203B41FA5}">
                      <a16:colId xmlns:a16="http://schemas.microsoft.com/office/drawing/2014/main" val="20000"/>
                    </a:ext>
                  </a:extLst>
                </a:gridCol>
                <a:gridCol w="1211095">
                  <a:extLst>
                    <a:ext uri="{9D8B030D-6E8A-4147-A177-3AD203B41FA5}">
                      <a16:colId xmlns:a16="http://schemas.microsoft.com/office/drawing/2014/main" val="20001"/>
                    </a:ext>
                  </a:extLst>
                </a:gridCol>
                <a:gridCol w="1355652">
                  <a:extLst>
                    <a:ext uri="{9D8B030D-6E8A-4147-A177-3AD203B41FA5}">
                      <a16:colId xmlns:a16="http://schemas.microsoft.com/office/drawing/2014/main" val="20002"/>
                    </a:ext>
                  </a:extLst>
                </a:gridCol>
                <a:gridCol w="1237539">
                  <a:extLst>
                    <a:ext uri="{9D8B030D-6E8A-4147-A177-3AD203B41FA5}">
                      <a16:colId xmlns:a16="http://schemas.microsoft.com/office/drawing/2014/main" val="20003"/>
                    </a:ext>
                  </a:extLst>
                </a:gridCol>
              </a:tblGrid>
              <a:tr h="240752">
                <a:tc>
                  <a:txBody>
                    <a:bodyPr/>
                    <a:lstStyle/>
                    <a:p>
                      <a:pPr marL="0" marR="0" algn="ctr">
                        <a:lnSpc>
                          <a:spcPct val="107000"/>
                        </a:lnSpc>
                        <a:spcBef>
                          <a:spcPts val="0"/>
                        </a:spcBef>
                        <a:spcAft>
                          <a:spcPts val="0"/>
                        </a:spcAft>
                      </a:pPr>
                      <a:r>
                        <a:rPr lang="en-US" sz="1200" dirty="0">
                          <a:effectLst/>
                        </a:rPr>
                        <a:t>Risk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Probability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Cost Impact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gn="ctr">
                        <a:lnSpc>
                          <a:spcPct val="107000"/>
                        </a:lnSpc>
                        <a:spcBef>
                          <a:spcPts val="0"/>
                        </a:spcBef>
                        <a:spcAft>
                          <a:spcPts val="0"/>
                        </a:spcAft>
                      </a:pPr>
                      <a:r>
                        <a:rPr lang="en-US" sz="1200">
                          <a:effectLst/>
                        </a:rPr>
                        <a:t>EMV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0000"/>
                  </a:ext>
                </a:extLst>
              </a:tr>
              <a:tr h="656967">
                <a:tc>
                  <a:txBody>
                    <a:bodyPr/>
                    <a:lstStyle/>
                    <a:p>
                      <a:pPr marL="0" marR="0">
                        <a:lnSpc>
                          <a:spcPct val="107000"/>
                        </a:lnSpc>
                        <a:spcBef>
                          <a:spcPts val="0"/>
                        </a:spcBef>
                        <a:spcAft>
                          <a:spcPts val="0"/>
                        </a:spcAft>
                      </a:pPr>
                      <a:r>
                        <a:rPr lang="en-US" sz="1200">
                          <a:effectLst/>
                        </a:rPr>
                        <a:t>A (Threat)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$20,000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extLst>
                  <a:ext uri="{0D108BD9-81ED-4DB2-BD59-A6C34878D82A}">
                    <a16:rowId xmlns:a16="http://schemas.microsoft.com/office/drawing/2014/main" val="10001"/>
                  </a:ext>
                </a:extLst>
              </a:tr>
              <a:tr h="595844">
                <a:tc>
                  <a:txBody>
                    <a:bodyPr/>
                    <a:lstStyle/>
                    <a:p>
                      <a:pPr marL="0" marR="0">
                        <a:lnSpc>
                          <a:spcPct val="107000"/>
                        </a:lnSpc>
                        <a:spcBef>
                          <a:spcPts val="0"/>
                        </a:spcBef>
                        <a:spcAft>
                          <a:spcPts val="0"/>
                        </a:spcAft>
                      </a:pPr>
                      <a:r>
                        <a:rPr lang="en-US" sz="1200">
                          <a:effectLst/>
                        </a:rPr>
                        <a:t>B (Opportunity)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($4,000)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extLst>
                  <a:ext uri="{0D108BD9-81ED-4DB2-BD59-A6C34878D82A}">
                    <a16:rowId xmlns:a16="http://schemas.microsoft.com/office/drawing/2014/main" val="10002"/>
                  </a:ext>
                </a:extLst>
              </a:tr>
              <a:tr h="847265">
                <a:tc>
                  <a:txBody>
                    <a:bodyPr/>
                    <a:lstStyle/>
                    <a:p>
                      <a:pPr marL="0" marR="0">
                        <a:lnSpc>
                          <a:spcPct val="107000"/>
                        </a:lnSpc>
                        <a:spcBef>
                          <a:spcPts val="0"/>
                        </a:spcBef>
                        <a:spcAft>
                          <a:spcPts val="0"/>
                        </a:spcAft>
                      </a:pPr>
                      <a:r>
                        <a:rPr lang="en-US" sz="1200">
                          <a:effectLst/>
                        </a:rPr>
                        <a:t>C (Threat)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$50,000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$15,000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extLst>
                  <a:ext uri="{0D108BD9-81ED-4DB2-BD59-A6C34878D82A}">
                    <a16:rowId xmlns:a16="http://schemas.microsoft.com/office/drawing/2014/main" val="10003"/>
                  </a:ext>
                </a:extLst>
              </a:tr>
              <a:tr h="656967">
                <a:tc>
                  <a:txBody>
                    <a:bodyPr/>
                    <a:lstStyle/>
                    <a:p>
                      <a:pPr marL="0" marR="0">
                        <a:lnSpc>
                          <a:spcPct val="107000"/>
                        </a:lnSpc>
                        <a:spcBef>
                          <a:spcPts val="0"/>
                        </a:spcBef>
                        <a:spcAft>
                          <a:spcPts val="0"/>
                        </a:spcAft>
                      </a:pPr>
                      <a:r>
                        <a:rPr lang="en-US" sz="1200">
                          <a:effectLst/>
                        </a:rPr>
                        <a:t>Total EMV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tc>
                  <a:txBody>
                    <a:bodyPr/>
                    <a:lstStyle/>
                    <a:p>
                      <a:pPr marL="0" marR="0">
                        <a:lnSpc>
                          <a:spcPct val="107000"/>
                        </a:lnSpc>
                        <a:spcBef>
                          <a:spcPts val="0"/>
                        </a:spcBef>
                        <a:spcAft>
                          <a:spcPts val="0"/>
                        </a:spcAft>
                      </a:pPr>
                      <a:r>
                        <a:rPr lang="en-US" sz="1200" dirty="0">
                          <a:effectLst/>
                        </a:rPr>
                        <a:t>$31,000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61925" marR="161925" marT="161925" marB="161925"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27418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4731-7024-4C30-AD18-44D09D635A0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RESPONSE PLANNING</a:t>
            </a:r>
          </a:p>
        </p:txBody>
      </p:sp>
      <p:sp>
        <p:nvSpPr>
          <p:cNvPr id="3" name="Content Placeholder 2">
            <a:extLst>
              <a:ext uri="{FF2B5EF4-FFF2-40B4-BE49-F238E27FC236}">
                <a16:creationId xmlns:a16="http://schemas.microsoft.com/office/drawing/2014/main" id="{6AA6F14F-2383-4845-8714-04BF103E05B6}"/>
              </a:ext>
            </a:extLst>
          </p:cNvPr>
          <p:cNvSpPr>
            <a:spLocks noGrp="1"/>
          </p:cNvSpPr>
          <p:nvPr>
            <p:ph idx="1"/>
          </p:nvPr>
        </p:nvSpPr>
        <p:spPr/>
        <p:txBody>
          <a:bodyPr>
            <a:normAutofit/>
          </a:bodyPr>
          <a:lstStyle/>
          <a:p>
            <a:r>
              <a:rPr lang="en-US" dirty="0">
                <a:solidFill>
                  <a:schemeClr val="tx1"/>
                </a:solidFill>
                <a:latin typeface="Arial" panose="020B0604020202020204" pitchFamily="34" charset="0"/>
                <a:cs typeface="Arial" panose="020B0604020202020204" pitchFamily="34" charset="0"/>
              </a:rPr>
              <a:t>The risk response planning is the process of developing options, and determining actions to enhance opportunities and reduce threats to the project’s objectives. It follows the Qualitative Risk Analysis and Quantitative Risk Analysis processes. It includes the identification and assignment of one or more persons (the “risk response owner”) to take responsibility for each agreed-to and funded risk response. Risk Response Planning addresses the risks by their priority, inserting resources and activities into the budget, schedule, and project management plan, as needed.</a:t>
            </a:r>
            <a:r>
              <a:rPr lang="en-US" b="1" dirty="0">
                <a:solidFill>
                  <a:schemeClr val="tx1"/>
                </a:solidFill>
                <a:latin typeface="Arial" panose="020B0604020202020204" pitchFamily="34" charset="0"/>
                <a:cs typeface="Arial" panose="020B0604020202020204" pitchFamily="34" charset="0"/>
              </a:rPr>
              <a:t> </a:t>
            </a:r>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065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BE43-1619-4272-97AB-9378452702FA}"/>
              </a:ext>
            </a:extLst>
          </p:cNvPr>
          <p:cNvSpPr>
            <a:spLocks noGrp="1"/>
          </p:cNvSpPr>
          <p:nvPr>
            <p:ph type="title"/>
          </p:nvPr>
        </p:nvSpPr>
        <p:spPr>
          <a:xfrm>
            <a:off x="609600" y="185532"/>
            <a:ext cx="10972800" cy="1600200"/>
          </a:xfrm>
        </p:spPr>
        <p:txBody>
          <a:bodyPr/>
          <a:lstStyle/>
          <a:p>
            <a:r>
              <a:rPr lang="en-US" dirty="0">
                <a:latin typeface="Arial" panose="020B0604020202020204" pitchFamily="34" charset="0"/>
                <a:cs typeface="Arial" panose="020B0604020202020204" pitchFamily="34" charset="0"/>
              </a:rPr>
              <a:t>RISK RESPONSE PLANNING</a:t>
            </a:r>
          </a:p>
        </p:txBody>
      </p:sp>
      <p:sp>
        <p:nvSpPr>
          <p:cNvPr id="3" name="Content Placeholder 2">
            <a:extLst>
              <a:ext uri="{FF2B5EF4-FFF2-40B4-BE49-F238E27FC236}">
                <a16:creationId xmlns:a16="http://schemas.microsoft.com/office/drawing/2014/main" id="{A36409B3-F55B-4D7E-8D2D-C03AC6CD7683}"/>
              </a:ext>
            </a:extLst>
          </p:cNvPr>
          <p:cNvSpPr>
            <a:spLocks noGrp="1"/>
          </p:cNvSpPr>
          <p:nvPr>
            <p:ph idx="1"/>
          </p:nvPr>
        </p:nvSpPr>
        <p:spPr>
          <a:xfrm>
            <a:off x="609600" y="2425148"/>
            <a:ext cx="10972800" cy="3379303"/>
          </a:xfrm>
        </p:spPr>
        <p:txBody>
          <a:bodyPr>
            <a:normAutofit/>
          </a:bodyPr>
          <a:lstStyle/>
          <a:p>
            <a:r>
              <a:rPr lang="en-US" sz="2600" b="1" dirty="0">
                <a:solidFill>
                  <a:schemeClr val="tx1"/>
                </a:solidFill>
                <a:latin typeface="Arial" panose="020B0604020202020204" pitchFamily="34" charset="0"/>
                <a:cs typeface="Arial" panose="020B0604020202020204" pitchFamily="34" charset="0"/>
              </a:rPr>
              <a:t>The purpose of this process</a:t>
            </a:r>
            <a:r>
              <a:rPr lang="en-US" sz="2600" dirty="0">
                <a:solidFill>
                  <a:schemeClr val="tx1"/>
                </a:solidFill>
                <a:latin typeface="Arial" panose="020B0604020202020204" pitchFamily="34" charset="0"/>
                <a:cs typeface="Arial" panose="020B0604020202020204" pitchFamily="34" charset="0"/>
              </a:rPr>
              <a:t> is to ensure that each of the identified risks on the Risk Register has appropriate actions or plans to mitigate or avoid a risk before it happens or to provide a response when a risk occurs and turns into a project issue.</a:t>
            </a:r>
          </a:p>
          <a:p>
            <a:endParaRPr lang="en-US" dirty="0"/>
          </a:p>
        </p:txBody>
      </p:sp>
    </p:spTree>
    <p:extLst>
      <p:ext uri="{BB962C8B-B14F-4D97-AF65-F5344CB8AC3E}">
        <p14:creationId xmlns:p14="http://schemas.microsoft.com/office/powerpoint/2010/main" val="104733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4339-217A-415E-AC14-5866F8FB19FF}"/>
              </a:ext>
            </a:extLst>
          </p:cNvPr>
          <p:cNvSpPr>
            <a:spLocks noGrp="1"/>
          </p:cNvSpPr>
          <p:nvPr>
            <p:ph type="title"/>
          </p:nvPr>
        </p:nvSpPr>
        <p:spPr/>
        <p:txBody>
          <a:bodyPr/>
          <a:lstStyle/>
          <a:p>
            <a:pPr algn="l"/>
            <a:r>
              <a:rPr lang="en-US" dirty="0">
                <a:latin typeface="Arial" panose="020B0604020202020204" pitchFamily="34" charset="0"/>
                <a:cs typeface="Arial" panose="020B0604020202020204" pitchFamily="34" charset="0"/>
              </a:rPr>
              <a:t>Why need risk management?</a:t>
            </a:r>
          </a:p>
        </p:txBody>
      </p:sp>
      <p:sp>
        <p:nvSpPr>
          <p:cNvPr id="3" name="Content Placeholder 2">
            <a:extLst>
              <a:ext uri="{FF2B5EF4-FFF2-40B4-BE49-F238E27FC236}">
                <a16:creationId xmlns:a16="http://schemas.microsoft.com/office/drawing/2014/main" id="{30C64DA3-8DD5-4827-91E6-A54C96CC2E9E}"/>
              </a:ext>
            </a:extLst>
          </p:cNvPr>
          <p:cNvSpPr>
            <a:spLocks noGrp="1"/>
          </p:cNvSpPr>
          <p:nvPr>
            <p:ph idx="1"/>
          </p:nvPr>
        </p:nvSpPr>
        <p:spPr>
          <a:xfrm>
            <a:off x="609600" y="1846262"/>
            <a:ext cx="10972800" cy="3653390"/>
          </a:xfrm>
        </p:spPr>
        <p:txBody>
          <a:bodyPr>
            <a:normAutofit/>
          </a:bodyPr>
          <a:lstStyle/>
          <a:p>
            <a:pPr marL="0" indent="0" fontAlgn="base">
              <a:buNone/>
            </a:pPr>
            <a:r>
              <a:rPr lang="en-US" dirty="0">
                <a:solidFill>
                  <a:schemeClr val="tx1"/>
                </a:solidFill>
                <a:latin typeface="Arial" panose="020B0604020202020204" pitchFamily="34" charset="0"/>
                <a:cs typeface="Arial" panose="020B0604020202020204" pitchFamily="34" charset="0"/>
              </a:rPr>
              <a:t>The purpose of risk management is to:</a:t>
            </a:r>
          </a:p>
          <a:p>
            <a:pPr fontAlgn="base"/>
            <a:r>
              <a:rPr lang="en-US" dirty="0">
                <a:solidFill>
                  <a:schemeClr val="tx1"/>
                </a:solidFill>
                <a:latin typeface="Arial" panose="020B0604020202020204" pitchFamily="34" charset="0"/>
                <a:cs typeface="Arial" panose="020B0604020202020204" pitchFamily="34" charset="0"/>
              </a:rPr>
              <a:t>Identify possible risks.</a:t>
            </a:r>
          </a:p>
          <a:p>
            <a:pPr fontAlgn="base"/>
            <a:r>
              <a:rPr lang="en-US" dirty="0">
                <a:solidFill>
                  <a:schemeClr val="tx1"/>
                </a:solidFill>
                <a:latin typeface="Arial" panose="020B0604020202020204" pitchFamily="34" charset="0"/>
                <a:cs typeface="Arial" panose="020B0604020202020204" pitchFamily="34" charset="0"/>
              </a:rPr>
              <a:t>Reduce or allocate risks.</a:t>
            </a:r>
          </a:p>
          <a:p>
            <a:pPr fontAlgn="base"/>
            <a:r>
              <a:rPr lang="en-US" dirty="0">
                <a:solidFill>
                  <a:schemeClr val="tx1"/>
                </a:solidFill>
                <a:latin typeface="Arial" panose="020B0604020202020204" pitchFamily="34" charset="0"/>
                <a:cs typeface="Arial" panose="020B0604020202020204" pitchFamily="34" charset="0"/>
              </a:rPr>
              <a:t>Provide a rational basis for better decision making in regards to all risks.</a:t>
            </a:r>
          </a:p>
          <a:p>
            <a:pPr marL="0" indent="0" fontAlgn="base">
              <a:buNone/>
            </a:pPr>
            <a:r>
              <a:rPr lang="en-US" sz="2800" i="1" dirty="0">
                <a:solidFill>
                  <a:schemeClr val="tx1"/>
                </a:solidFill>
                <a:latin typeface="Arial" panose="020B0604020202020204" pitchFamily="34" charset="0"/>
                <a:cs typeface="Arial" panose="020B0604020202020204" pitchFamily="34" charset="0"/>
              </a:rPr>
              <a:t>Assessing and managing risks is the best weapon you have against project catastrophes. By evaluating your plan for potential problems and developing strategies to address them, you’ll improve your chances of a successful, if not perfect, project.</a:t>
            </a:r>
          </a:p>
        </p:txBody>
      </p:sp>
    </p:spTree>
    <p:extLst>
      <p:ext uri="{BB962C8B-B14F-4D97-AF65-F5344CB8AC3E}">
        <p14:creationId xmlns:p14="http://schemas.microsoft.com/office/powerpoint/2010/main" val="44158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BD42E-595F-456F-A7D2-1FB5866E3CDD}"/>
              </a:ext>
            </a:extLst>
          </p:cNvPr>
          <p:cNvSpPr>
            <a:spLocks noGrp="1"/>
          </p:cNvSpPr>
          <p:nvPr>
            <p:ph type="title"/>
          </p:nvPr>
        </p:nvSpPr>
        <p:spPr/>
        <p:txBody>
          <a:bodyPr/>
          <a:lstStyle/>
          <a:p>
            <a:r>
              <a:rPr lang="en-US" dirty="0"/>
              <a:t>RISK RESPONSE PLANNING</a:t>
            </a:r>
          </a:p>
        </p:txBody>
      </p:sp>
      <p:sp>
        <p:nvSpPr>
          <p:cNvPr id="3" name="Content Placeholder 2">
            <a:extLst>
              <a:ext uri="{FF2B5EF4-FFF2-40B4-BE49-F238E27FC236}">
                <a16:creationId xmlns:a16="http://schemas.microsoft.com/office/drawing/2014/main" id="{AC05F4D0-DEAB-436F-860C-3E16242A25D0}"/>
              </a:ext>
            </a:extLst>
          </p:cNvPr>
          <p:cNvSpPr>
            <a:spLocks noGrp="1"/>
          </p:cNvSpPr>
          <p:nvPr>
            <p:ph idx="1"/>
          </p:nvPr>
        </p:nvSpPr>
        <p:spPr/>
        <p:txBody>
          <a:bodyPr/>
          <a:lstStyle/>
          <a:p>
            <a:pPr marL="0" indent="0">
              <a:buNone/>
            </a:pPr>
            <a:r>
              <a:rPr lang="en-US" b="1" u="sng" dirty="0">
                <a:solidFill>
                  <a:schemeClr val="tx1"/>
                </a:solidFill>
                <a:latin typeface="Arial" panose="020B0604020202020204" pitchFamily="34" charset="0"/>
                <a:cs typeface="Arial" panose="020B0604020202020204" pitchFamily="34" charset="0"/>
              </a:rPr>
              <a:t>Parts of a Risk Response:</a:t>
            </a:r>
          </a:p>
          <a:p>
            <a:pPr lvl="1"/>
            <a:r>
              <a:rPr lang="en-US" sz="2400" dirty="0">
                <a:solidFill>
                  <a:schemeClr val="tx1"/>
                </a:solidFill>
                <a:latin typeface="Arial" panose="020B0604020202020204" pitchFamily="34" charset="0"/>
                <a:cs typeface="Arial" panose="020B0604020202020204" pitchFamily="34" charset="0"/>
              </a:rPr>
              <a:t>Cost effective relative to the significance of the risk</a:t>
            </a:r>
          </a:p>
          <a:p>
            <a:pPr lvl="1"/>
            <a:r>
              <a:rPr lang="en-US" sz="2400" dirty="0">
                <a:solidFill>
                  <a:schemeClr val="tx1"/>
                </a:solidFill>
                <a:latin typeface="Arial" panose="020B0604020202020204" pitchFamily="34" charset="0"/>
                <a:cs typeface="Arial" panose="020B0604020202020204" pitchFamily="34" charset="0"/>
              </a:rPr>
              <a:t>Scaled to the magnitude of the risk</a:t>
            </a:r>
          </a:p>
          <a:p>
            <a:pPr lvl="1"/>
            <a:r>
              <a:rPr lang="en-US" sz="2400" dirty="0">
                <a:solidFill>
                  <a:schemeClr val="tx1"/>
                </a:solidFill>
                <a:latin typeface="Arial" panose="020B0604020202020204" pitchFamily="34" charset="0"/>
                <a:cs typeface="Arial" panose="020B0604020202020204" pitchFamily="34" charset="0"/>
              </a:rPr>
              <a:t>Agreed upon by the applicable project stakeholders</a:t>
            </a:r>
          </a:p>
          <a:p>
            <a:pPr lvl="1"/>
            <a:r>
              <a:rPr lang="en-US" sz="2400" dirty="0">
                <a:solidFill>
                  <a:schemeClr val="tx1"/>
                </a:solidFill>
                <a:latin typeface="Arial" panose="020B0604020202020204" pitchFamily="34" charset="0"/>
                <a:cs typeface="Arial" panose="020B0604020202020204" pitchFamily="34" charset="0"/>
              </a:rPr>
              <a:t>Achievable and realistic</a:t>
            </a:r>
          </a:p>
          <a:p>
            <a:endParaRPr lang="en-US" dirty="0"/>
          </a:p>
        </p:txBody>
      </p:sp>
    </p:spTree>
    <p:extLst>
      <p:ext uri="{BB962C8B-B14F-4D97-AF65-F5344CB8AC3E}">
        <p14:creationId xmlns:p14="http://schemas.microsoft.com/office/powerpoint/2010/main" val="21906235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ECC4-DC90-4319-B663-44B6DD05895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RESPONSE PLANNING</a:t>
            </a:r>
          </a:p>
        </p:txBody>
      </p:sp>
      <p:sp>
        <p:nvSpPr>
          <p:cNvPr id="3" name="Content Placeholder 2">
            <a:extLst>
              <a:ext uri="{FF2B5EF4-FFF2-40B4-BE49-F238E27FC236}">
                <a16:creationId xmlns:a16="http://schemas.microsoft.com/office/drawing/2014/main" id="{12B0C572-73DD-41D4-A385-98E9B697B8D2}"/>
              </a:ext>
            </a:extLst>
          </p:cNvPr>
          <p:cNvSpPr>
            <a:spLocks noGrp="1"/>
          </p:cNvSpPr>
          <p:nvPr>
            <p:ph idx="1"/>
          </p:nvPr>
        </p:nvSpPr>
        <p:spPr/>
        <p:txBody>
          <a:bodyPr/>
          <a:lstStyle/>
          <a:p>
            <a:pPr marL="0" indent="0">
              <a:buNone/>
            </a:pPr>
            <a:r>
              <a:rPr lang="en-US" b="1" u="sng" dirty="0">
                <a:solidFill>
                  <a:schemeClr val="tx1"/>
                </a:solidFill>
                <a:latin typeface="Arial" panose="020B0604020202020204" pitchFamily="34" charset="0"/>
                <a:cs typeface="Arial" panose="020B0604020202020204" pitchFamily="34" charset="0"/>
              </a:rPr>
              <a:t>How to Response:</a:t>
            </a:r>
          </a:p>
          <a:p>
            <a:pPr marL="0" indent="0">
              <a:buNone/>
            </a:pPr>
            <a:endParaRPr lang="en-US" dirty="0">
              <a:solidFill>
                <a:schemeClr val="tx1"/>
              </a:solidFill>
              <a:latin typeface="Arial" panose="020B0604020202020204" pitchFamily="34" charset="0"/>
              <a:cs typeface="Arial" panose="020B0604020202020204" pitchFamily="34" charset="0"/>
            </a:endParaRPr>
          </a:p>
        </p:txBody>
      </p:sp>
      <p:pic>
        <p:nvPicPr>
          <p:cNvPr id="4" name="Picture 3" descr="Kết quả hình ảnh cho risk response planning">
            <a:extLst>
              <a:ext uri="{FF2B5EF4-FFF2-40B4-BE49-F238E27FC236}">
                <a16:creationId xmlns:a16="http://schemas.microsoft.com/office/drawing/2014/main" id="{98F751D6-7FF6-45FC-9DE7-272B5177570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90585" y="1846262"/>
            <a:ext cx="6424405" cy="4408350"/>
          </a:xfrm>
          <a:prstGeom prst="rect">
            <a:avLst/>
          </a:prstGeom>
          <a:noFill/>
          <a:ln>
            <a:noFill/>
          </a:ln>
        </p:spPr>
      </p:pic>
    </p:spTree>
    <p:extLst>
      <p:ext uri="{BB962C8B-B14F-4D97-AF65-F5344CB8AC3E}">
        <p14:creationId xmlns:p14="http://schemas.microsoft.com/office/powerpoint/2010/main" val="16838979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370F-F580-46F0-9CCB-94B55EB5942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RESPONSE PLANNING</a:t>
            </a:r>
          </a:p>
        </p:txBody>
      </p:sp>
      <p:sp>
        <p:nvSpPr>
          <p:cNvPr id="3" name="Content Placeholder 2">
            <a:extLst>
              <a:ext uri="{FF2B5EF4-FFF2-40B4-BE49-F238E27FC236}">
                <a16:creationId xmlns:a16="http://schemas.microsoft.com/office/drawing/2014/main" id="{5E3597E3-4A5A-4F9A-9579-EF0034FF207B}"/>
              </a:ext>
            </a:extLst>
          </p:cNvPr>
          <p:cNvSpPr>
            <a:spLocks noGrp="1"/>
          </p:cNvSpPr>
          <p:nvPr>
            <p:ph idx="1"/>
          </p:nvPr>
        </p:nvSpPr>
        <p:spPr/>
        <p:txBody>
          <a:bodyPr/>
          <a:lstStyle/>
          <a:p>
            <a:pPr marL="0" indent="0">
              <a:buNone/>
            </a:pPr>
            <a:r>
              <a:rPr lang="en-US" b="1" u="sng" dirty="0">
                <a:solidFill>
                  <a:schemeClr val="tx1"/>
                </a:solidFill>
                <a:latin typeface="Arial" panose="020B0604020202020204" pitchFamily="34" charset="0"/>
                <a:cs typeface="Arial" panose="020B0604020202020204" pitchFamily="34" charset="0"/>
              </a:rPr>
              <a:t>Example:</a:t>
            </a:r>
          </a:p>
        </p:txBody>
      </p:sp>
      <p:pic>
        <p:nvPicPr>
          <p:cNvPr id="4" name="Picture 3" descr="Kết quả hình ảnh cho risk response planning">
            <a:extLst>
              <a:ext uri="{FF2B5EF4-FFF2-40B4-BE49-F238E27FC236}">
                <a16:creationId xmlns:a16="http://schemas.microsoft.com/office/drawing/2014/main" id="{4F88675A-7AEB-48E9-8F95-103D09DA6C7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25417" y="1600199"/>
            <a:ext cx="7066722" cy="4880113"/>
          </a:xfrm>
          <a:prstGeom prst="rect">
            <a:avLst/>
          </a:prstGeom>
          <a:noFill/>
          <a:ln>
            <a:noFill/>
          </a:ln>
        </p:spPr>
      </p:pic>
    </p:spTree>
    <p:extLst>
      <p:ext uri="{BB962C8B-B14F-4D97-AF65-F5344CB8AC3E}">
        <p14:creationId xmlns:p14="http://schemas.microsoft.com/office/powerpoint/2010/main" val="3739937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4C09A-2BAC-45C1-BE49-105810536B1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RESPONSE PLANNING</a:t>
            </a:r>
          </a:p>
        </p:txBody>
      </p:sp>
      <p:sp>
        <p:nvSpPr>
          <p:cNvPr id="3" name="Content Placeholder 2">
            <a:extLst>
              <a:ext uri="{FF2B5EF4-FFF2-40B4-BE49-F238E27FC236}">
                <a16:creationId xmlns:a16="http://schemas.microsoft.com/office/drawing/2014/main" id="{10C2A9E9-803F-4217-9A88-D2624B53E036}"/>
              </a:ext>
            </a:extLst>
          </p:cNvPr>
          <p:cNvSpPr>
            <a:spLocks noGrp="1"/>
          </p:cNvSpPr>
          <p:nvPr>
            <p:ph idx="1"/>
          </p:nvPr>
        </p:nvSpPr>
        <p:spPr/>
        <p:txBody>
          <a:bodyPr/>
          <a:lstStyle/>
          <a:p>
            <a:pPr>
              <a:buClr>
                <a:srgbClr val="C00000"/>
              </a:buClr>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It is not required to eliminate all the risks of the project due to resource and time constraints. A project manager should review risk throughout the project. Planning for risks is iterative. Qualitative risk, quantitative risk, and risk response planning do not end ones you begin work on the project.</a:t>
            </a:r>
          </a:p>
          <a:p>
            <a:endParaRPr lang="en-US" dirty="0"/>
          </a:p>
        </p:txBody>
      </p:sp>
    </p:spTree>
    <p:extLst>
      <p:ext uri="{BB962C8B-B14F-4D97-AF65-F5344CB8AC3E}">
        <p14:creationId xmlns:p14="http://schemas.microsoft.com/office/powerpoint/2010/main" val="1006632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C1F3-FA97-4860-ABA9-FD5572C898C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sp>
        <p:nvSpPr>
          <p:cNvPr id="3" name="Content Placeholder 2">
            <a:extLst>
              <a:ext uri="{FF2B5EF4-FFF2-40B4-BE49-F238E27FC236}">
                <a16:creationId xmlns:a16="http://schemas.microsoft.com/office/drawing/2014/main" id="{0DCDFBCF-EF0F-4071-9BB0-D0E8EBFB1EAB}"/>
              </a:ext>
            </a:extLst>
          </p:cNvPr>
          <p:cNvSpPr>
            <a:spLocks noGrp="1"/>
          </p:cNvSpPr>
          <p:nvPr>
            <p:ph idx="1"/>
          </p:nvPr>
        </p:nvSpPr>
        <p:spPr/>
        <p:txBody>
          <a:bodyPr/>
          <a:lstStyle/>
          <a:p>
            <a:pPr marL="0" indent="0">
              <a:buNone/>
            </a:pPr>
            <a:r>
              <a:rPr lang="en-US" dirty="0">
                <a:solidFill>
                  <a:schemeClr val="tx1"/>
                </a:solidFill>
                <a:latin typeface="Arial" panose="020B0604020202020204" pitchFamily="34" charset="0"/>
                <a:cs typeface="Arial" panose="020B0604020202020204" pitchFamily="34" charset="0"/>
              </a:rPr>
              <a:t>Risk monitoring and control is the process of </a:t>
            </a:r>
            <a:r>
              <a:rPr lang="en-US" i="1" dirty="0">
                <a:solidFill>
                  <a:schemeClr val="tx1"/>
                </a:solidFill>
                <a:latin typeface="Arial" panose="020B0604020202020204" pitchFamily="34" charset="0"/>
                <a:cs typeface="Arial" panose="020B0604020202020204" pitchFamily="34" charset="0"/>
              </a:rPr>
              <a:t>identifying, analyzing, and planning for newly discovered risks and managing identified risks</a:t>
            </a:r>
            <a:r>
              <a:rPr lang="en-US" dirty="0">
                <a:solidFill>
                  <a:schemeClr val="tx1"/>
                </a:solidFill>
                <a:latin typeface="Arial" panose="020B0604020202020204" pitchFamily="34" charset="0"/>
                <a:cs typeface="Arial" panose="020B0604020202020204" pitchFamily="34" charset="0"/>
              </a:rPr>
              <a:t>. Throughout the process, the risk owners track identified risks, reveal new risks, implement risk response plans, and gage the risk response plans effectiveness. The key point is throughout this phase constant monitoring and due diligence is key to the success</a:t>
            </a:r>
          </a:p>
        </p:txBody>
      </p:sp>
    </p:spTree>
    <p:extLst>
      <p:ext uri="{BB962C8B-B14F-4D97-AF65-F5344CB8AC3E}">
        <p14:creationId xmlns:p14="http://schemas.microsoft.com/office/powerpoint/2010/main" val="422292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0529-F891-4F20-882F-357D640B41F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sp>
        <p:nvSpPr>
          <p:cNvPr id="3" name="Content Placeholder 2">
            <a:extLst>
              <a:ext uri="{FF2B5EF4-FFF2-40B4-BE49-F238E27FC236}">
                <a16:creationId xmlns:a16="http://schemas.microsoft.com/office/drawing/2014/main" id="{2E267E94-F74E-4EAB-A149-C48DA2906E31}"/>
              </a:ext>
            </a:extLst>
          </p:cNvPr>
          <p:cNvSpPr>
            <a:spLocks noGrp="1"/>
          </p:cNvSpPr>
          <p:nvPr>
            <p:ph idx="1"/>
          </p:nvPr>
        </p:nvSpPr>
        <p:spPr/>
        <p:txBody>
          <a:bodyPr/>
          <a:lstStyle/>
          <a:p>
            <a:pPr marL="0" indent="0">
              <a:buNone/>
            </a:pPr>
            <a:r>
              <a:rPr lang="en-US" b="1" u="sng" dirty="0">
                <a:solidFill>
                  <a:schemeClr val="tx1"/>
                </a:solidFill>
                <a:latin typeface="Arial" panose="020B0604020202020204" pitchFamily="34" charset="0"/>
                <a:cs typeface="Arial" panose="020B0604020202020204" pitchFamily="34" charset="0"/>
              </a:rPr>
              <a:t>Risk monitoring and control is required in order to:</a:t>
            </a:r>
          </a:p>
          <a:p>
            <a:pPr lvl="1"/>
            <a:r>
              <a:rPr lang="en-US" sz="2400" dirty="0">
                <a:solidFill>
                  <a:schemeClr val="tx1"/>
                </a:solidFill>
                <a:latin typeface="Arial" panose="020B0604020202020204" pitchFamily="34" charset="0"/>
                <a:cs typeface="Arial" panose="020B0604020202020204" pitchFamily="34" charset="0"/>
              </a:rPr>
              <a:t>Ensure the execution of the risk plans and evaluate their effectiveness in reducing risk. </a:t>
            </a:r>
          </a:p>
          <a:p>
            <a:pPr lvl="1"/>
            <a:r>
              <a:rPr lang="en-US" sz="2400" dirty="0">
                <a:solidFill>
                  <a:schemeClr val="tx1"/>
                </a:solidFill>
                <a:latin typeface="Arial" panose="020B0604020202020204" pitchFamily="34" charset="0"/>
                <a:cs typeface="Arial" panose="020B0604020202020204" pitchFamily="34" charset="0"/>
              </a:rPr>
              <a:t>Keep track of the identified risks, including the watch list.</a:t>
            </a:r>
          </a:p>
          <a:p>
            <a:pPr lvl="1"/>
            <a:r>
              <a:rPr lang="en-US" sz="2400" dirty="0">
                <a:solidFill>
                  <a:schemeClr val="tx1"/>
                </a:solidFill>
                <a:latin typeface="Arial" panose="020B0604020202020204" pitchFamily="34" charset="0"/>
                <a:cs typeface="Arial" panose="020B0604020202020204" pitchFamily="34" charset="0"/>
              </a:rPr>
              <a:t>Monitor trigger conditions for contingencies</a:t>
            </a:r>
          </a:p>
          <a:p>
            <a:pPr lvl="1"/>
            <a:r>
              <a:rPr lang="en-US" sz="2400" dirty="0">
                <a:solidFill>
                  <a:schemeClr val="tx1"/>
                </a:solidFill>
                <a:latin typeface="Arial" panose="020B0604020202020204" pitchFamily="34" charset="0"/>
                <a:cs typeface="Arial" panose="020B0604020202020204" pitchFamily="34" charset="0"/>
              </a:rPr>
              <a:t>Monitor residual risks and identify new risks arising during project execution.</a:t>
            </a:r>
          </a:p>
          <a:p>
            <a:pPr lvl="1"/>
            <a:r>
              <a:rPr lang="en-US" sz="2400" dirty="0">
                <a:solidFill>
                  <a:schemeClr val="tx1"/>
                </a:solidFill>
                <a:latin typeface="Arial" panose="020B0604020202020204" pitchFamily="34" charset="0"/>
                <a:cs typeface="Arial" panose="020B0604020202020204" pitchFamily="34" charset="0"/>
              </a:rPr>
              <a:t>Update the organizational process assets.</a:t>
            </a:r>
          </a:p>
        </p:txBody>
      </p:sp>
    </p:spTree>
    <p:extLst>
      <p:ext uri="{BB962C8B-B14F-4D97-AF65-F5344CB8AC3E}">
        <p14:creationId xmlns:p14="http://schemas.microsoft.com/office/powerpoint/2010/main" val="33003506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FCC7-DCAE-4337-BAFF-5D7C1E0B8F7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sp>
        <p:nvSpPr>
          <p:cNvPr id="3" name="Content Placeholder 2">
            <a:extLst>
              <a:ext uri="{FF2B5EF4-FFF2-40B4-BE49-F238E27FC236}">
                <a16:creationId xmlns:a16="http://schemas.microsoft.com/office/drawing/2014/main" id="{1C5983B6-889D-4DB7-95B5-B679608D7BA5}"/>
              </a:ext>
            </a:extLst>
          </p:cNvPr>
          <p:cNvSpPr>
            <a:spLocks noGrp="1"/>
          </p:cNvSpPr>
          <p:nvPr>
            <p:ph idx="1"/>
          </p:nvPr>
        </p:nvSpPr>
        <p:spPr>
          <a:xfrm>
            <a:off x="609600" y="1846261"/>
            <a:ext cx="10972800" cy="4037703"/>
          </a:xfrm>
        </p:spPr>
        <p:txBody>
          <a:bodyPr>
            <a:normAutofit/>
          </a:bodyPr>
          <a:lstStyle/>
          <a:p>
            <a:pPr marL="0" indent="0">
              <a:buNone/>
            </a:pPr>
            <a:r>
              <a:rPr lang="en-US" b="1" u="sng" dirty="0">
                <a:solidFill>
                  <a:schemeClr val="tx1"/>
                </a:solidFill>
                <a:latin typeface="Arial" panose="020B0604020202020204" pitchFamily="34" charset="0"/>
                <a:cs typeface="Arial" panose="020B0604020202020204" pitchFamily="34" charset="0"/>
              </a:rPr>
              <a:t>The purpose is to determine if:</a:t>
            </a:r>
          </a:p>
          <a:p>
            <a:pPr lvl="1"/>
            <a:r>
              <a:rPr lang="en-US" sz="2400" dirty="0">
                <a:solidFill>
                  <a:schemeClr val="tx1"/>
                </a:solidFill>
                <a:latin typeface="Arial" panose="020B0604020202020204" pitchFamily="34" charset="0"/>
                <a:cs typeface="Arial" panose="020B0604020202020204" pitchFamily="34" charset="0"/>
              </a:rPr>
              <a:t>Risk responses have been implemented as planned.</a:t>
            </a:r>
          </a:p>
          <a:p>
            <a:pPr lvl="1"/>
            <a:r>
              <a:rPr lang="en-US" sz="2400" dirty="0">
                <a:solidFill>
                  <a:schemeClr val="tx1"/>
                </a:solidFill>
                <a:latin typeface="Arial" panose="020B0604020202020204" pitchFamily="34" charset="0"/>
                <a:cs typeface="Arial" panose="020B0604020202020204" pitchFamily="34" charset="0"/>
              </a:rPr>
              <a:t>Risk response actions are as effective as expected or if new responses should be developed. </a:t>
            </a:r>
          </a:p>
          <a:p>
            <a:pPr lvl="1"/>
            <a:r>
              <a:rPr lang="en-US" sz="2400" dirty="0">
                <a:solidFill>
                  <a:schemeClr val="tx1"/>
                </a:solidFill>
                <a:latin typeface="Arial" panose="020B0604020202020204" pitchFamily="34" charset="0"/>
                <a:cs typeface="Arial" panose="020B0604020202020204" pitchFamily="34" charset="0"/>
              </a:rPr>
              <a:t>Project assumptions are still valid.</a:t>
            </a:r>
          </a:p>
          <a:p>
            <a:pPr lvl="1"/>
            <a:r>
              <a:rPr lang="en-US" sz="2400" dirty="0">
                <a:solidFill>
                  <a:schemeClr val="tx1"/>
                </a:solidFill>
                <a:latin typeface="Arial" panose="020B0604020202020204" pitchFamily="34" charset="0"/>
                <a:cs typeface="Arial" panose="020B0604020202020204" pitchFamily="34" charset="0"/>
              </a:rPr>
              <a:t>Risk exposure has changed from its prior state, with analysis of trends.</a:t>
            </a:r>
          </a:p>
          <a:p>
            <a:pPr lvl="1"/>
            <a:r>
              <a:rPr lang="en-US" sz="2400" dirty="0">
                <a:solidFill>
                  <a:schemeClr val="tx1"/>
                </a:solidFill>
                <a:latin typeface="Arial" panose="020B0604020202020204" pitchFamily="34" charset="0"/>
                <a:cs typeface="Arial" panose="020B0604020202020204" pitchFamily="34" charset="0"/>
              </a:rPr>
              <a:t>A risk trigger has occurred.</a:t>
            </a:r>
          </a:p>
          <a:p>
            <a:pPr lvl="1"/>
            <a:r>
              <a:rPr lang="en-US" sz="2400" dirty="0">
                <a:solidFill>
                  <a:schemeClr val="tx1"/>
                </a:solidFill>
                <a:latin typeface="Arial" panose="020B0604020202020204" pitchFamily="34" charset="0"/>
                <a:cs typeface="Arial" panose="020B0604020202020204" pitchFamily="34" charset="0"/>
              </a:rPr>
              <a:t>Proper policies and procedures are followed.</a:t>
            </a:r>
          </a:p>
          <a:p>
            <a:pPr lvl="1"/>
            <a:r>
              <a:rPr lang="en-US" sz="2400" dirty="0">
                <a:solidFill>
                  <a:schemeClr val="tx1"/>
                </a:solidFill>
                <a:latin typeface="Arial" panose="020B0604020202020204" pitchFamily="34" charset="0"/>
                <a:cs typeface="Arial" panose="020B0604020202020204" pitchFamily="34" charset="0"/>
              </a:rPr>
              <a:t>New risks have occurred that were not previously identified.</a:t>
            </a:r>
          </a:p>
        </p:txBody>
      </p:sp>
    </p:spTree>
    <p:extLst>
      <p:ext uri="{BB962C8B-B14F-4D97-AF65-F5344CB8AC3E}">
        <p14:creationId xmlns:p14="http://schemas.microsoft.com/office/powerpoint/2010/main" val="31042061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256F-123A-42FD-8126-7A06207A234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pic>
        <p:nvPicPr>
          <p:cNvPr id="4" name="Content Placeholder 3" descr="Kết quả hình ảnh cho risk monitoring and control example">
            <a:extLst>
              <a:ext uri="{FF2B5EF4-FFF2-40B4-BE49-F238E27FC236}">
                <a16:creationId xmlns:a16="http://schemas.microsoft.com/office/drawing/2014/main" id="{B38E1AE8-648D-48E3-BBB0-468A462E4A6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7095" y="1838736"/>
            <a:ext cx="7421217" cy="4276241"/>
          </a:xfrm>
          <a:prstGeom prst="rect">
            <a:avLst/>
          </a:prstGeom>
          <a:noFill/>
          <a:ln>
            <a:noFill/>
          </a:ln>
        </p:spPr>
      </p:pic>
    </p:spTree>
    <p:extLst>
      <p:ext uri="{BB962C8B-B14F-4D97-AF65-F5344CB8AC3E}">
        <p14:creationId xmlns:p14="http://schemas.microsoft.com/office/powerpoint/2010/main" val="10021975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D4E0-41C8-4FA2-A66A-F09786E0664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sp>
        <p:nvSpPr>
          <p:cNvPr id="3" name="Content Placeholder 2">
            <a:extLst>
              <a:ext uri="{FF2B5EF4-FFF2-40B4-BE49-F238E27FC236}">
                <a16:creationId xmlns:a16="http://schemas.microsoft.com/office/drawing/2014/main" id="{8A2DBCEE-68E5-4C62-B918-17510E9C8E7F}"/>
              </a:ext>
            </a:extLst>
          </p:cNvPr>
          <p:cNvSpPr>
            <a:spLocks noGrp="1"/>
          </p:cNvSpPr>
          <p:nvPr>
            <p:ph idx="1"/>
          </p:nvPr>
        </p:nvSpPr>
        <p:spPr>
          <a:xfrm>
            <a:off x="609600" y="1846262"/>
            <a:ext cx="10972800" cy="3419476"/>
          </a:xfrm>
        </p:spPr>
        <p:txBody>
          <a:bodyPr>
            <a:normAutofit lnSpcReduction="10000"/>
          </a:bodyPr>
          <a:lstStyle/>
          <a:p>
            <a:pPr marL="0" indent="0">
              <a:buNone/>
            </a:pPr>
            <a:r>
              <a:rPr lang="en-US" b="1" u="sng" dirty="0">
                <a:solidFill>
                  <a:schemeClr val="tx1"/>
                </a:solidFill>
                <a:latin typeface="Arial" panose="020B0604020202020204" pitchFamily="34" charset="0"/>
                <a:cs typeface="Arial" panose="020B0604020202020204" pitchFamily="34" charset="0"/>
              </a:rPr>
              <a:t>The list of actions involved in monitoring and controlling risks:</a:t>
            </a:r>
          </a:p>
          <a:p>
            <a:pPr lvl="1"/>
            <a:r>
              <a:rPr lang="en-US" sz="2400" dirty="0">
                <a:solidFill>
                  <a:schemeClr val="tx1"/>
                </a:solidFill>
                <a:latin typeface="Arial" panose="020B0604020202020204" pitchFamily="34" charset="0"/>
                <a:cs typeface="Arial" panose="020B0604020202020204" pitchFamily="34" charset="0"/>
              </a:rPr>
              <a:t>Determine the occurrences of risk triggers</a:t>
            </a:r>
          </a:p>
          <a:p>
            <a:pPr lvl="1"/>
            <a:r>
              <a:rPr lang="en-US" sz="2400" dirty="0">
                <a:solidFill>
                  <a:schemeClr val="tx1"/>
                </a:solidFill>
                <a:latin typeface="Arial" panose="020B0604020202020204" pitchFamily="34" charset="0"/>
                <a:cs typeface="Arial" panose="020B0604020202020204" pitchFamily="34" charset="0"/>
              </a:rPr>
              <a:t>Identify and monitor residual risks</a:t>
            </a:r>
          </a:p>
          <a:p>
            <a:pPr lvl="1"/>
            <a:r>
              <a:rPr lang="en-US" sz="2400" dirty="0">
                <a:solidFill>
                  <a:schemeClr val="tx1"/>
                </a:solidFill>
                <a:latin typeface="Arial" panose="020B0604020202020204" pitchFamily="34" charset="0"/>
                <a:cs typeface="Arial" panose="020B0604020202020204" pitchFamily="34" charset="0"/>
              </a:rPr>
              <a:t>Keep risk identification, analysis and monitoring an iterative process in the project</a:t>
            </a:r>
          </a:p>
          <a:p>
            <a:pPr lvl="1"/>
            <a:r>
              <a:rPr lang="en-US" sz="2400" dirty="0">
                <a:solidFill>
                  <a:schemeClr val="tx1"/>
                </a:solidFill>
                <a:latin typeface="Arial" panose="020B0604020202020204" pitchFamily="34" charset="0"/>
                <a:cs typeface="Arial" panose="020B0604020202020204" pitchFamily="34" charset="0"/>
              </a:rPr>
              <a:t>Evaluate the effectiveness of risk response plan</a:t>
            </a:r>
          </a:p>
          <a:p>
            <a:pPr lvl="1"/>
            <a:r>
              <a:rPr lang="en-US" sz="2400" dirty="0">
                <a:solidFill>
                  <a:schemeClr val="tx1"/>
                </a:solidFill>
                <a:latin typeface="Arial" panose="020B0604020202020204" pitchFamily="34" charset="0"/>
                <a:cs typeface="Arial" panose="020B0604020202020204" pitchFamily="34" charset="0"/>
              </a:rPr>
              <a:t>Risk status should be collected and communicated</a:t>
            </a:r>
          </a:p>
          <a:p>
            <a:pPr lvl="1"/>
            <a:r>
              <a:rPr lang="en-US" sz="2400" dirty="0">
                <a:solidFill>
                  <a:schemeClr val="tx1"/>
                </a:solidFill>
                <a:latin typeface="Arial" panose="020B0604020202020204" pitchFamily="34" charset="0"/>
                <a:cs typeface="Arial" panose="020B0604020202020204" pitchFamily="34" charset="0"/>
              </a:rPr>
              <a:t>Monitor the rigor of risk management procedures</a:t>
            </a:r>
          </a:p>
          <a:p>
            <a:pPr marL="0" indent="0">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06227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575E0-58F7-4A8F-A961-B1C0490FDFE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MONITORING AND CONTROL</a:t>
            </a:r>
          </a:p>
        </p:txBody>
      </p:sp>
      <p:sp>
        <p:nvSpPr>
          <p:cNvPr id="3" name="Content Placeholder 2">
            <a:extLst>
              <a:ext uri="{FF2B5EF4-FFF2-40B4-BE49-F238E27FC236}">
                <a16:creationId xmlns:a16="http://schemas.microsoft.com/office/drawing/2014/main" id="{3E28F48C-28D7-413A-897E-5166534FFECC}"/>
              </a:ext>
            </a:extLst>
          </p:cNvPr>
          <p:cNvSpPr>
            <a:spLocks noGrp="1"/>
          </p:cNvSpPr>
          <p:nvPr>
            <p:ph idx="1"/>
          </p:nvPr>
        </p:nvSpPr>
        <p:spPr/>
        <p:txBody>
          <a:bodyPr>
            <a:normAutofit/>
          </a:bodyPr>
          <a:lstStyle/>
          <a:p>
            <a:pPr marL="57150" indent="0">
              <a:buNone/>
            </a:pPr>
            <a:r>
              <a:rPr lang="en-US" b="1" u="sng" dirty="0">
                <a:solidFill>
                  <a:schemeClr val="tx1"/>
                </a:solidFill>
                <a:latin typeface="Arial" panose="020B0604020202020204" pitchFamily="34" charset="0"/>
                <a:cs typeface="Arial" panose="020B0604020202020204" pitchFamily="34" charset="0"/>
              </a:rPr>
              <a:t>The list of actions involved in monitoring and controlling risks(</a:t>
            </a:r>
            <a:r>
              <a:rPr lang="en-US" b="1" u="sng" dirty="0" err="1">
                <a:solidFill>
                  <a:schemeClr val="tx1"/>
                </a:solidFill>
                <a:latin typeface="Arial" panose="020B0604020202020204" pitchFamily="34" charset="0"/>
                <a:cs typeface="Arial" panose="020B0604020202020204" pitchFamily="34" charset="0"/>
              </a:rPr>
              <a:t>cont</a:t>
            </a:r>
            <a:r>
              <a:rPr lang="en-US" b="1" u="sng" dirty="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a:p>
            <a:pPr lvl="1"/>
            <a:r>
              <a:rPr lang="en-US" sz="2400" dirty="0">
                <a:solidFill>
                  <a:schemeClr val="tx1"/>
                </a:solidFill>
                <a:latin typeface="Arial" panose="020B0604020202020204" pitchFamily="34" charset="0"/>
                <a:cs typeface="Arial" panose="020B0604020202020204" pitchFamily="34" charset="0"/>
              </a:rPr>
              <a:t>Identify if additional risk responses need to be determined</a:t>
            </a:r>
          </a:p>
          <a:p>
            <a:pPr lvl="1"/>
            <a:r>
              <a:rPr lang="en-US" sz="2400" dirty="0">
                <a:solidFill>
                  <a:schemeClr val="tx1"/>
                </a:solidFill>
                <a:latin typeface="Arial" panose="020B0604020202020204" pitchFamily="34" charset="0"/>
                <a:cs typeface="Arial" panose="020B0604020202020204" pitchFamily="34" charset="0"/>
              </a:rPr>
              <a:t>Recommend corrective actions</a:t>
            </a:r>
          </a:p>
          <a:p>
            <a:pPr lvl="1"/>
            <a:r>
              <a:rPr lang="en-US" sz="2400" dirty="0">
                <a:solidFill>
                  <a:schemeClr val="tx1"/>
                </a:solidFill>
                <a:latin typeface="Arial" panose="020B0604020202020204" pitchFamily="34" charset="0"/>
                <a:cs typeface="Arial" panose="020B0604020202020204" pitchFamily="34" charset="0"/>
              </a:rPr>
              <a:t>Look for unexpected effects or consequences</a:t>
            </a:r>
          </a:p>
          <a:p>
            <a:pPr lvl="1"/>
            <a:r>
              <a:rPr lang="en-US" sz="2400" dirty="0">
                <a:solidFill>
                  <a:schemeClr val="tx1"/>
                </a:solidFill>
                <a:latin typeface="Arial" panose="020B0604020202020204" pitchFamily="34" charset="0"/>
                <a:cs typeface="Arial" panose="020B0604020202020204" pitchFamily="34" charset="0"/>
              </a:rPr>
              <a:t>Update risk management and risk response plans</a:t>
            </a:r>
          </a:p>
          <a:p>
            <a:pPr lvl="1"/>
            <a:r>
              <a:rPr lang="en-US" sz="2400" dirty="0">
                <a:solidFill>
                  <a:schemeClr val="tx1"/>
                </a:solidFill>
                <a:latin typeface="Arial" panose="020B0604020202020204" pitchFamily="34" charset="0"/>
                <a:cs typeface="Arial" panose="020B0604020202020204" pitchFamily="34" charset="0"/>
              </a:rPr>
              <a:t>Perform variance and trend analysis</a:t>
            </a:r>
          </a:p>
          <a:p>
            <a:pPr lvl="1"/>
            <a:r>
              <a:rPr lang="en-US" sz="2400" dirty="0">
                <a:solidFill>
                  <a:schemeClr val="tx1"/>
                </a:solidFill>
                <a:latin typeface="Arial" panose="020B0604020202020204" pitchFamily="34" charset="0"/>
                <a:cs typeface="Arial" panose="020B0604020202020204" pitchFamily="34" charset="0"/>
              </a:rPr>
              <a:t>Use contingency reserves and adjust for approved changes</a:t>
            </a:r>
          </a:p>
          <a:p>
            <a:endParaRPr lang="en-US" dirty="0"/>
          </a:p>
        </p:txBody>
      </p:sp>
    </p:spTree>
    <p:extLst>
      <p:ext uri="{BB962C8B-B14F-4D97-AF65-F5344CB8AC3E}">
        <p14:creationId xmlns:p14="http://schemas.microsoft.com/office/powerpoint/2010/main" val="202424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2F6A-5317-48C3-AA1E-E69C5C0B475A}"/>
              </a:ext>
            </a:extLst>
          </p:cNvPr>
          <p:cNvSpPr>
            <a:spLocks noGrp="1"/>
          </p:cNvSpPr>
          <p:nvPr>
            <p:ph type="title"/>
          </p:nvPr>
        </p:nvSpPr>
        <p:spPr/>
        <p:txBody>
          <a:bodyPr/>
          <a:lstStyle/>
          <a:p>
            <a:pPr algn="l"/>
            <a:r>
              <a:rPr lang="en-US" dirty="0">
                <a:latin typeface="Arial" panose="020B0604020202020204" pitchFamily="34" charset="0"/>
                <a:cs typeface="Arial" panose="020B0604020202020204" pitchFamily="34" charset="0"/>
              </a:rPr>
              <a:t>Why do risk management?</a:t>
            </a:r>
          </a:p>
        </p:txBody>
      </p:sp>
      <p:sp>
        <p:nvSpPr>
          <p:cNvPr id="3" name="Content Placeholder 2">
            <a:extLst>
              <a:ext uri="{FF2B5EF4-FFF2-40B4-BE49-F238E27FC236}">
                <a16:creationId xmlns:a16="http://schemas.microsoft.com/office/drawing/2014/main" id="{ED2F350C-540D-4BE5-955F-687F42E7C797}"/>
              </a:ext>
            </a:extLst>
          </p:cNvPr>
          <p:cNvSpPr>
            <a:spLocks noGrp="1"/>
          </p:cNvSpPr>
          <p:nvPr>
            <p:ph idx="1"/>
          </p:nvPr>
        </p:nvSpPr>
        <p:spPr/>
        <p:txBody>
          <a:bodyPr/>
          <a:lstStyle/>
          <a:p>
            <a:pPr marL="0" indent="0" fontAlgn="base">
              <a:buNone/>
            </a:pPr>
            <a:r>
              <a:rPr lang="en-US" dirty="0">
                <a:solidFill>
                  <a:schemeClr val="tx1"/>
                </a:solidFill>
                <a:latin typeface="Arial" panose="020B0604020202020204" pitchFamily="34" charset="0"/>
                <a:cs typeface="Arial" panose="020B0604020202020204" pitchFamily="34" charset="0"/>
              </a:rPr>
              <a:t>Additionally, continuous risk management will:</a:t>
            </a:r>
          </a:p>
          <a:p>
            <a:pPr fontAlgn="base"/>
            <a:r>
              <a:rPr lang="en-US" dirty="0">
                <a:solidFill>
                  <a:schemeClr val="tx1"/>
                </a:solidFill>
                <a:latin typeface="Arial" panose="020B0604020202020204" pitchFamily="34" charset="0"/>
                <a:cs typeface="Arial" panose="020B0604020202020204" pitchFamily="34" charset="0"/>
              </a:rPr>
              <a:t>Ensure that high priority risks are aggressively managed and that all risks are cost-effectively managed throughout the project.</a:t>
            </a:r>
          </a:p>
          <a:p>
            <a:pPr fontAlgn="base"/>
            <a:r>
              <a:rPr lang="en-US" dirty="0">
                <a:solidFill>
                  <a:schemeClr val="tx1"/>
                </a:solidFill>
                <a:latin typeface="Arial" panose="020B0604020202020204" pitchFamily="34" charset="0"/>
                <a:cs typeface="Arial" panose="020B0604020202020204" pitchFamily="34" charset="0"/>
              </a:rPr>
              <a:t>Provide management at all levels with the information required to make informed decisions on issues critical to project success.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4879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35865-1EF5-488F-B792-D673A2B10F9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SUMMARY</a:t>
            </a:r>
          </a:p>
        </p:txBody>
      </p:sp>
      <p:pic>
        <p:nvPicPr>
          <p:cNvPr id="4" name="Content Placeholder 3" descr="Kết quả hình ảnh cho risk monitoring and control">
            <a:extLst>
              <a:ext uri="{FF2B5EF4-FFF2-40B4-BE49-F238E27FC236}">
                <a16:creationId xmlns:a16="http://schemas.microsoft.com/office/drawing/2014/main" id="{A60D8559-5158-4653-844F-FD057CBC21A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5479" y="1846262"/>
            <a:ext cx="6255026" cy="4090711"/>
          </a:xfrm>
          <a:prstGeom prst="rect">
            <a:avLst/>
          </a:prstGeom>
          <a:noFill/>
          <a:ln>
            <a:noFill/>
          </a:ln>
        </p:spPr>
      </p:pic>
    </p:spTree>
    <p:extLst>
      <p:ext uri="{BB962C8B-B14F-4D97-AF65-F5344CB8AC3E}">
        <p14:creationId xmlns:p14="http://schemas.microsoft.com/office/powerpoint/2010/main" val="29610902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6BD6-BC9B-4633-91A9-DC2D0DAD3A89}"/>
              </a:ext>
            </a:extLst>
          </p:cNvPr>
          <p:cNvSpPr>
            <a:spLocks noGrp="1"/>
          </p:cNvSpPr>
          <p:nvPr>
            <p:ph type="title"/>
          </p:nvPr>
        </p:nvSpPr>
        <p:spPr>
          <a:xfrm>
            <a:off x="609600" y="1987828"/>
            <a:ext cx="10972800" cy="1600200"/>
          </a:xfrm>
          <a:solidFill>
            <a:schemeClr val="bg1">
              <a:lumMod val="95000"/>
            </a:schemeClr>
          </a:solidFill>
          <a:ln w="38100">
            <a:solidFill>
              <a:schemeClr val="accent1">
                <a:lumMod val="60000"/>
                <a:lumOff val="40000"/>
              </a:schemeClr>
            </a:solidFill>
          </a:ln>
          <a:effectLst>
            <a:outerShdw blurRad="63500" sx="102000" sy="102000" algn="ctr" rotWithShape="0">
              <a:prstClr val="black">
                <a:alpha val="40000"/>
              </a:prstClr>
            </a:outerShdw>
            <a:reflection blurRad="6350" stA="50000" endA="295" endPos="92000" dist="101600" dir="5400000" sy="-100000" algn="bl" rotWithShape="0"/>
          </a:effectLst>
        </p:spPr>
        <p:txBody>
          <a:bodyPr/>
          <a:lstStyle/>
          <a:p>
            <a:r>
              <a:rPr lang="en-US" sz="6000" dirty="0"/>
              <a:t>THANK YOU FOR LISTENING AND WATCHING</a:t>
            </a:r>
          </a:p>
        </p:txBody>
      </p:sp>
    </p:spTree>
    <p:extLst>
      <p:ext uri="{BB962C8B-B14F-4D97-AF65-F5344CB8AC3E}">
        <p14:creationId xmlns:p14="http://schemas.microsoft.com/office/powerpoint/2010/main" val="286336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41E9-9EA8-4D92-828D-FF7D9FEF555C}"/>
              </a:ext>
            </a:extLst>
          </p:cNvPr>
          <p:cNvSpPr>
            <a:spLocks noGrp="1"/>
          </p:cNvSpPr>
          <p:nvPr>
            <p:ph type="title"/>
          </p:nvPr>
        </p:nvSpPr>
        <p:spPr>
          <a:xfrm>
            <a:off x="397565" y="1258961"/>
            <a:ext cx="11436626" cy="2319129"/>
          </a:xfrm>
        </p:spPr>
        <p:txBody>
          <a:bodyPr/>
          <a:lstStyle/>
          <a:p>
            <a:r>
              <a:rPr lang="en-US" sz="6600" dirty="0">
                <a:latin typeface="Arial" panose="020B0604020202020204" pitchFamily="34" charset="0"/>
                <a:cs typeface="Arial" panose="020B0604020202020204" pitchFamily="34" charset="0"/>
              </a:rPr>
              <a:t>How to do risk management?</a:t>
            </a:r>
          </a:p>
        </p:txBody>
      </p:sp>
    </p:spTree>
    <p:extLst>
      <p:ext uri="{BB962C8B-B14F-4D97-AF65-F5344CB8AC3E}">
        <p14:creationId xmlns:p14="http://schemas.microsoft.com/office/powerpoint/2010/main" val="8154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4731-7024-4C30-AD18-44D09D635A0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a:t>
            </a:r>
            <a:endParaRPr lang="en-US" dirty="0"/>
          </a:p>
        </p:txBody>
      </p:sp>
      <p:sp>
        <p:nvSpPr>
          <p:cNvPr id="3" name="Content Placeholder 2">
            <a:extLst>
              <a:ext uri="{FF2B5EF4-FFF2-40B4-BE49-F238E27FC236}">
                <a16:creationId xmlns:a16="http://schemas.microsoft.com/office/drawing/2014/main" id="{6AA6F14F-2383-4845-8714-04BF103E05B6}"/>
              </a:ext>
            </a:extLst>
          </p:cNvPr>
          <p:cNvSpPr>
            <a:spLocks noGrp="1"/>
          </p:cNvSpPr>
          <p:nvPr>
            <p:ph idx="1"/>
          </p:nvPr>
        </p:nvSpPr>
        <p:spPr>
          <a:xfrm>
            <a:off x="609600" y="1846261"/>
            <a:ext cx="10972800" cy="3414852"/>
          </a:xfrm>
        </p:spPr>
        <p:txBody>
          <a:bodyPr>
            <a:normAutofit/>
          </a:bodyPr>
          <a:lstStyle/>
          <a:p>
            <a:pPr marL="514350" indent="-514350">
              <a:buFont typeface="+mj-lt"/>
              <a:buAutoNum type="romanUcPeriod"/>
            </a:pPr>
            <a:r>
              <a:rPr lang="en-US" b="1" dirty="0">
                <a:solidFill>
                  <a:schemeClr val="tx1"/>
                </a:solidFill>
                <a:latin typeface="Arial" panose="020B0604020202020204" pitchFamily="34" charset="0"/>
                <a:cs typeface="Arial" panose="020B0604020202020204" pitchFamily="34" charset="0"/>
              </a:rPr>
              <a:t>What’s risk management planning</a:t>
            </a:r>
          </a:p>
          <a:p>
            <a:pPr lvl="1"/>
            <a:r>
              <a:rPr lang="en-US" sz="2400" dirty="0">
                <a:solidFill>
                  <a:schemeClr val="tx1"/>
                </a:solidFill>
                <a:latin typeface="Arial" panose="020B0604020202020204" pitchFamily="34" charset="0"/>
                <a:cs typeface="Arial" panose="020B0604020202020204" pitchFamily="34" charset="0"/>
              </a:rPr>
              <a:t>As stated above, risks are any events or conditions and occurred on project and it 	make us have to change the plans before and change the outcome of project.</a:t>
            </a:r>
          </a:p>
          <a:p>
            <a:pPr lvl="1"/>
            <a:r>
              <a:rPr lang="en-US" sz="2400" dirty="0">
                <a:solidFill>
                  <a:schemeClr val="tx1"/>
                </a:solidFill>
                <a:latin typeface="Arial" panose="020B0604020202020204" pitchFamily="34" charset="0"/>
                <a:cs typeface="Arial" panose="020B0604020202020204" pitchFamily="34" charset="0"/>
              </a:rPr>
              <a:t>So, risk project management planning is process we create the plan to risk management, approach, handle to minimize the disadvantages of risks caused.</a:t>
            </a:r>
          </a:p>
        </p:txBody>
      </p:sp>
    </p:spTree>
    <p:extLst>
      <p:ext uri="{BB962C8B-B14F-4D97-AF65-F5344CB8AC3E}">
        <p14:creationId xmlns:p14="http://schemas.microsoft.com/office/powerpoint/2010/main" val="4128436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BD7B-E782-4363-A4CF-C3934671F779}"/>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RISK MANAGEMENT PLANNING</a:t>
            </a:r>
          </a:p>
        </p:txBody>
      </p:sp>
      <p:sp>
        <p:nvSpPr>
          <p:cNvPr id="3" name="Content Placeholder 2">
            <a:extLst>
              <a:ext uri="{FF2B5EF4-FFF2-40B4-BE49-F238E27FC236}">
                <a16:creationId xmlns:a16="http://schemas.microsoft.com/office/drawing/2014/main" id="{F81D5BA5-61C3-44DA-A6FB-E92E017B1B04}"/>
              </a:ext>
            </a:extLst>
          </p:cNvPr>
          <p:cNvSpPr>
            <a:spLocks noGrp="1"/>
          </p:cNvSpPr>
          <p:nvPr>
            <p:ph idx="1"/>
          </p:nvPr>
        </p:nvSpPr>
        <p:spPr>
          <a:xfrm>
            <a:off x="609600" y="1846261"/>
            <a:ext cx="10972800" cy="3891929"/>
          </a:xfrm>
        </p:spPr>
        <p:txBody>
          <a:bodyPr>
            <a:normAutofit fontScale="92500" lnSpcReduction="20000"/>
          </a:bodyPr>
          <a:lstStyle/>
          <a:p>
            <a:pPr marL="514350" indent="-514350">
              <a:buFont typeface="+mj-lt"/>
              <a:buAutoNum type="romanUcPeriod" startAt="2"/>
            </a:pPr>
            <a:r>
              <a:rPr lang="en-US" b="1" dirty="0">
                <a:solidFill>
                  <a:schemeClr val="tx1"/>
                </a:solidFill>
              </a:rPr>
              <a:t>Why we need to risk management planning</a:t>
            </a:r>
            <a:endParaRPr lang="en-US" sz="2200" b="1" dirty="0">
              <a:solidFill>
                <a:schemeClr val="tx1"/>
              </a:solidFill>
            </a:endParaRPr>
          </a:p>
          <a:p>
            <a:pPr lvl="1"/>
            <a:r>
              <a:rPr lang="en-US" sz="2200" b="1" dirty="0">
                <a:solidFill>
                  <a:schemeClr val="tx1"/>
                </a:solidFill>
              </a:rPr>
              <a:t>	</a:t>
            </a:r>
            <a:r>
              <a:rPr lang="en-US" sz="2200" dirty="0">
                <a:solidFill>
                  <a:schemeClr val="tx1"/>
                </a:solidFill>
              </a:rPr>
              <a:t>There is no guarantee that your project will go smoothly with the plan you have set, any small fluctuations can occur in your project and it will also affect a somehow comes to the project plan and changes the results, schedule, plan of the project. And we call it risk.</a:t>
            </a:r>
          </a:p>
          <a:p>
            <a:pPr marL="457200" lvl="1" indent="0">
              <a:buNone/>
            </a:pPr>
            <a:r>
              <a:rPr lang="en-US" sz="2200" dirty="0">
                <a:solidFill>
                  <a:schemeClr val="tx1"/>
                </a:solidFill>
              </a:rPr>
              <a:t>	</a:t>
            </a:r>
          </a:p>
          <a:p>
            <a:pPr lvl="1"/>
            <a:r>
              <a:rPr lang="en-US" sz="2200" dirty="0">
                <a:solidFill>
                  <a:schemeClr val="tx1"/>
                </a:solidFill>
              </a:rPr>
              <a:t>	By the time the risk actually occurred to your project, it was too late to do anything about  it. That's why you need to plan for risk in the first place and keep coming back for more  planning throughout the project.</a:t>
            </a:r>
          </a:p>
          <a:p>
            <a:pPr marL="457200" lvl="1" indent="0">
              <a:buNone/>
            </a:pPr>
            <a:endParaRPr lang="en-US" sz="2200" dirty="0">
              <a:solidFill>
                <a:schemeClr val="tx1"/>
              </a:solidFill>
            </a:endParaRPr>
          </a:p>
          <a:p>
            <a:pPr lvl="1"/>
            <a:r>
              <a:rPr lang="en-US" sz="2200" dirty="0">
                <a:solidFill>
                  <a:schemeClr val="tx1"/>
                </a:solidFill>
              </a:rPr>
              <a:t>	The risk management plan tells you how you will handle risks in your project. This 	document records how you assess the risk, who is responsible for the	implementation, and how often you conduct risk planning.</a:t>
            </a:r>
          </a:p>
        </p:txBody>
      </p:sp>
    </p:spTree>
    <p:extLst>
      <p:ext uri="{BB962C8B-B14F-4D97-AF65-F5344CB8AC3E}">
        <p14:creationId xmlns:p14="http://schemas.microsoft.com/office/powerpoint/2010/main" val="272191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578D-94AE-4863-A226-5C1949480AC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RISK MANAGEMENT PLANNING PROCESS</a:t>
            </a:r>
          </a:p>
        </p:txBody>
      </p:sp>
      <p:sp>
        <p:nvSpPr>
          <p:cNvPr id="3" name="Content Placeholder 2">
            <a:extLst>
              <a:ext uri="{FF2B5EF4-FFF2-40B4-BE49-F238E27FC236}">
                <a16:creationId xmlns:a16="http://schemas.microsoft.com/office/drawing/2014/main" id="{F60FA422-85D3-4D8E-9C8F-4ED7610252B3}"/>
              </a:ext>
            </a:extLst>
          </p:cNvPr>
          <p:cNvSpPr>
            <a:spLocks noGrp="1"/>
          </p:cNvSpPr>
          <p:nvPr>
            <p:ph idx="1"/>
          </p:nvPr>
        </p:nvSpPr>
        <p:spPr>
          <a:xfrm>
            <a:off x="609600" y="1846262"/>
            <a:ext cx="10972800" cy="3903028"/>
          </a:xfrm>
        </p:spPr>
        <p:txBody>
          <a:bodyPr>
            <a:normAutofit fontScale="92500" lnSpcReduction="10000"/>
          </a:bodyPr>
          <a:lstStyle/>
          <a:p>
            <a:pPr marL="514350" indent="-514350">
              <a:buFont typeface="+mj-lt"/>
              <a:buAutoNum type="romanUcPeriod" startAt="3"/>
            </a:pPr>
            <a:r>
              <a:rPr lang="en-US" b="1" dirty="0">
                <a:solidFill>
                  <a:schemeClr val="tx1"/>
                </a:solidFill>
              </a:rPr>
              <a:t>How to planning with risk.</a:t>
            </a:r>
          </a:p>
          <a:p>
            <a:pPr marL="0" indent="0">
              <a:buNone/>
            </a:pPr>
            <a:r>
              <a:rPr lang="en-US" dirty="0">
                <a:solidFill>
                  <a:schemeClr val="tx1"/>
                </a:solidFill>
              </a:rPr>
              <a:t>	</a:t>
            </a:r>
            <a:r>
              <a:rPr lang="en-US" sz="2000" dirty="0">
                <a:solidFill>
                  <a:schemeClr val="tx1"/>
                </a:solidFill>
              </a:rPr>
              <a:t>When you plan your project, the risks are still uncertain. But in the end, some of the 	risks 	you plan to take place, and that's when you need to deal with them. And here we 	have 	four basic ways to handle risk</a:t>
            </a:r>
          </a:p>
          <a:p>
            <a:pPr marL="0" indent="0">
              <a:buNone/>
            </a:pPr>
            <a:endParaRPr lang="en-US" sz="2000" dirty="0">
              <a:solidFill>
                <a:schemeClr val="tx1"/>
              </a:solidFill>
            </a:endParaRPr>
          </a:p>
          <a:p>
            <a:pPr lvl="1">
              <a:buFont typeface="Wingdings" panose="05000000000000000000" pitchFamily="2" charset="2"/>
              <a:buChar char="q"/>
            </a:pPr>
            <a:r>
              <a:rPr lang="en-US" sz="2000" b="1" dirty="0">
                <a:solidFill>
                  <a:schemeClr val="tx1"/>
                </a:solidFill>
              </a:rPr>
              <a:t>Avoid</a:t>
            </a:r>
          </a:p>
          <a:p>
            <a:pPr lvl="2"/>
            <a:r>
              <a:rPr lang="en-US" sz="2000" dirty="0">
                <a:solidFill>
                  <a:schemeClr val="tx1"/>
                </a:solidFill>
              </a:rPr>
              <a:t>Is trying to avoid, eliminate or minimize the likelihood of risk (it's like you will limit or not go out at 12 pm to avoid being killed)</a:t>
            </a:r>
          </a:p>
          <a:p>
            <a:pPr marL="914400" lvl="2" indent="0">
              <a:buNone/>
            </a:pPr>
            <a:endParaRPr lang="en-US" sz="2000" dirty="0">
              <a:solidFill>
                <a:schemeClr val="tx1"/>
              </a:solidFill>
            </a:endParaRPr>
          </a:p>
          <a:p>
            <a:pPr lvl="1">
              <a:buFont typeface="Wingdings" panose="05000000000000000000" pitchFamily="2" charset="2"/>
              <a:buChar char="q"/>
            </a:pPr>
            <a:r>
              <a:rPr lang="en-US" sz="2000" b="1" dirty="0">
                <a:solidFill>
                  <a:schemeClr val="tx1"/>
                </a:solidFill>
              </a:rPr>
              <a:t>Mitigate</a:t>
            </a:r>
          </a:p>
          <a:p>
            <a:pPr lvl="2"/>
            <a:r>
              <a:rPr lang="en-US" sz="2000" dirty="0">
                <a:solidFill>
                  <a:schemeClr val="tx1"/>
                </a:solidFill>
              </a:rPr>
              <a:t>As a measure to minimize the possible damage (this method is like you wear a helmet when driving to minimize the possibility of an accident and injure you)</a:t>
            </a:r>
          </a:p>
          <a:p>
            <a:pPr marL="0" indent="0">
              <a:buNone/>
            </a:pPr>
            <a:endParaRPr lang="en-US" dirty="0">
              <a:solidFill>
                <a:schemeClr val="tx1"/>
              </a:solidFill>
            </a:endParaRPr>
          </a:p>
          <a:p>
            <a:pPr marL="514350" indent="-514350">
              <a:buFont typeface="+mj-lt"/>
              <a:buAutoNum type="romanUcPeriod" startAt="3"/>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3296775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err="1" smtClean="0">
            <a:solidFill>
              <a:schemeClr val="tx1"/>
            </a:solidFill>
          </a:defRPr>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slides.potx" id="{C14410CA-75A1-4039-B0D2-306BA380D4B5}" vid="{F869618E-08B6-48F2-946D-30C4613A87FB}"/>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Seashore design slides</Template>
  <TotalTime>320</TotalTime>
  <Words>2497</Words>
  <Application>Microsoft Office PowerPoint</Application>
  <PresentationFormat>Widescreen</PresentationFormat>
  <Paragraphs>300</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Century Gothic</vt:lpstr>
      <vt:lpstr>Courier New</vt:lpstr>
      <vt:lpstr>Palatino Linotype</vt:lpstr>
      <vt:lpstr>Symbol</vt:lpstr>
      <vt:lpstr>Wingdings</vt:lpstr>
      <vt:lpstr>Seashore design template</vt:lpstr>
      <vt:lpstr>SEMINAR PROJECT MANAGENMENT TOPIC: RISK MANAGEMENT</vt:lpstr>
      <vt:lpstr>MAIN CONTENTS</vt:lpstr>
      <vt:lpstr>What is risk/risk management? </vt:lpstr>
      <vt:lpstr>Why need risk management?</vt:lpstr>
      <vt:lpstr>Why do risk management?</vt:lpstr>
      <vt:lpstr>How to do risk management?</vt:lpstr>
      <vt:lpstr>RISK MANAGEMENT PLANNING</vt:lpstr>
      <vt:lpstr>RISK MANAGEMENT PLANNING</vt:lpstr>
      <vt:lpstr>RISK MANAGEMENT PLANNING PROCESS</vt:lpstr>
      <vt:lpstr>RISK MANAGEMENT PLANNING PROCESS</vt:lpstr>
      <vt:lpstr>RISK MANAGEMENT PLANNING PROCESS</vt:lpstr>
      <vt:lpstr>RISK MANAGEMENT PLANNING PROCESS</vt:lpstr>
      <vt:lpstr>RISK MANAGEMENT PLANNING PROCESS</vt:lpstr>
      <vt:lpstr>RISK MANAGEMENT PLANNING PROCESS</vt:lpstr>
      <vt:lpstr>RISK MANAGEMENT PLANNING PROCESS</vt:lpstr>
      <vt:lpstr>RISK MANAGEMENT PLANNING PROCESS</vt:lpstr>
      <vt:lpstr>RISK MANAGEMENT PLANNING PROCESS</vt:lpstr>
      <vt:lpstr>RISK MANAGEMENT PLANNING PROCESS</vt:lpstr>
      <vt:lpstr>RISK MANAGEMENT PLANNING PROCESS</vt:lpstr>
      <vt:lpstr>RISK MANAGEMENT PLANNING PROCESS</vt:lpstr>
      <vt:lpstr>RISK MANAGEMENT PLANNING PROCESS</vt:lpstr>
      <vt:lpstr>RISK MANAGEMENT PLANNING PROCESS</vt:lpstr>
      <vt:lpstr>RISK ANALYSIS</vt:lpstr>
      <vt:lpstr>RISK ANALYSIS</vt:lpstr>
      <vt:lpstr>QUANTITATIVE RISK ANALYSIS</vt:lpstr>
      <vt:lpstr>THE RISK ASSESSMENT MATRIX</vt:lpstr>
      <vt:lpstr>THE RISK ASSESSMENT MATRIX</vt:lpstr>
      <vt:lpstr>THE RISK ASSESSMENT MATRIX</vt:lpstr>
      <vt:lpstr>THE RISK ASSESSMENT MATRIX</vt:lpstr>
      <vt:lpstr>QUALITATIVE RISK ASSESSMENT</vt:lpstr>
      <vt:lpstr>QUALITATIVE RISK ANALYSIS</vt:lpstr>
      <vt:lpstr>WHAT IS QUANTITATIVE RISK ANALYSIS?</vt:lpstr>
      <vt:lpstr>WHY PERFORM QUANTITATIVE RISK ANALYSIS?</vt:lpstr>
      <vt:lpstr>WHEN TO PERFORM QUANTITATIVE RISK ANALYSIS?</vt:lpstr>
      <vt:lpstr>WHAT IS THE DIFFERENCE BETWEEN QUALITATIVE AND QUANTITATIVE RISK ANALYSIS?</vt:lpstr>
      <vt:lpstr>QUANTITATIVE RISK ASSESSMENT TOOLS &amp; TECHNIQUES</vt:lpstr>
      <vt:lpstr>QUANTITATIVE RISK ANALYSIS EXAMPLE</vt:lpstr>
      <vt:lpstr>RISK RESPONSE PLANNING</vt:lpstr>
      <vt:lpstr>RISK RESPONSE PLANNING</vt:lpstr>
      <vt:lpstr>RISK RESPONSE PLANNING</vt:lpstr>
      <vt:lpstr>RISK RESPONSE PLANNING</vt:lpstr>
      <vt:lpstr>RISK RESPONSE PLANNING</vt:lpstr>
      <vt:lpstr>RISK RESPONSE PLANNING</vt:lpstr>
      <vt:lpstr>RISK MONITORING AND CONTROL</vt:lpstr>
      <vt:lpstr>RISK MONITORING AND CONTROL</vt:lpstr>
      <vt:lpstr>RISK MONITORING AND CONTROL</vt:lpstr>
      <vt:lpstr>RISK MONITORING AND CONTROL</vt:lpstr>
      <vt:lpstr>RISK MONITORING AND CONTROL</vt:lpstr>
      <vt:lpstr>RISK MONITORING AND CONTROL</vt:lpstr>
      <vt:lpstr>SUMMARY</vt:lpstr>
      <vt:lpstr>THANK YOU FOR LISTENING AND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PROJECT MANAGENMENT CONTENT: RISK MANAGEMENT</dc:title>
  <dc:creator>Trịnh Mạnh</dc:creator>
  <cp:lastModifiedBy>Trịnh Mạnh</cp:lastModifiedBy>
  <cp:revision>36</cp:revision>
  <dcterms:created xsi:type="dcterms:W3CDTF">2019-10-27T05:18:55Z</dcterms:created>
  <dcterms:modified xsi:type="dcterms:W3CDTF">2019-10-31T07:15:01Z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