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4"/>
  </p:notesMasterIdLst>
  <p:handoutMasterIdLst>
    <p:handoutMasterId r:id="rId25"/>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p:scale>
          <a:sx n="84" d="100"/>
          <a:sy n="84" d="100"/>
        </p:scale>
        <p:origin x="228" y="18"/>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10/27/2019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10/27/2019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10/27/2019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10/27/2019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10/27/2019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10/27/2019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10/27/2019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10/27/2019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032F-5AF9-4605-A9FF-7A2691055D47}"/>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E0AA14E8-B8BA-42A3-979B-16D2AEF1E562}"/>
              </a:ext>
            </a:extLst>
          </p:cNvPr>
          <p:cNvSpPr>
            <a:spLocks noGrp="1"/>
          </p:cNvSpPr>
          <p:nvPr>
            <p:ph idx="1"/>
          </p:nvPr>
        </p:nvSpPr>
        <p:spPr>
          <a:xfrm>
            <a:off x="609600" y="1846262"/>
            <a:ext cx="10972800" cy="4691698"/>
          </a:xfrm>
        </p:spPr>
        <p:txBody>
          <a:bodyPr>
            <a:normAutofit lnSpcReduction="10000"/>
          </a:bodyPr>
          <a:lstStyle/>
          <a:p>
            <a:pPr lvl="1">
              <a:buFont typeface="Wingdings" panose="05000000000000000000" pitchFamily="2" charset="2"/>
              <a:buChar char="q"/>
            </a:pPr>
            <a:r>
              <a:rPr lang="en-US" sz="1900" b="1" dirty="0"/>
              <a:t>Transfer</a:t>
            </a:r>
          </a:p>
          <a:p>
            <a:pPr lvl="2"/>
            <a:r>
              <a:rPr lang="en-US" sz="1900" dirty="0"/>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marL="914400" lvl="2" indent="0">
              <a:buNone/>
            </a:pPr>
            <a:endParaRPr lang="en-US" sz="1900" dirty="0"/>
          </a:p>
          <a:p>
            <a:pPr lvl="1">
              <a:buFont typeface="Wingdings" panose="05000000000000000000" pitchFamily="2" charset="2"/>
              <a:buChar char="q"/>
            </a:pPr>
            <a:r>
              <a:rPr lang="en-US" sz="1900" b="1" dirty="0"/>
              <a:t>Accept</a:t>
            </a:r>
          </a:p>
          <a:p>
            <a:pPr lvl="2"/>
            <a:r>
              <a:rPr lang="en-US" sz="1900" dirty="0"/>
              <a:t>This is the form by which the victim accepts that loss and usually, there are two ways to accept the risk, which is to be proactive and passive.</a:t>
            </a:r>
          </a:p>
          <a:p>
            <a:pPr lvl="2"/>
            <a:r>
              <a:rPr lang="en-US" sz="1900" dirty="0"/>
              <a:t>Passive acceptance is the absence of preparation for risk to find a solution and compensate.</a:t>
            </a:r>
          </a:p>
          <a:p>
            <a:pPr lvl="2"/>
            <a:r>
              <a:rPr lang="en-US" sz="1900" dirty="0"/>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ED8A-E301-4C5F-9D01-45BE7A7E1540}"/>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t>What’s it?</a:t>
            </a:r>
          </a:p>
          <a:p>
            <a:pPr marL="400050" lvl="1" indent="0">
              <a:buNone/>
            </a:pPr>
            <a:r>
              <a:rPr lang="en-US" sz="1200" b="1" dirty="0"/>
              <a:t>	</a:t>
            </a:r>
            <a:r>
              <a:rPr lang="en-US" sz="2000" dirty="0"/>
              <a:t>Project risk management is a process that includes risk assessment and mitigation 	strategies for those risks. Risk assessment includes both identifying potential 	risks 	and assessing the potential impacts of risks. A risk mitigation plan is designed to 	eliminate or minimize the impact of risk events that occur when they occur that 	negatively affect the project. Identifying risk is a creative and disciplined process. 	The creative process consists of brainstorming sessions in which the team is 	required to create a list of everything that can go wrong. All ideas are welcome 	at this 	stage with the evaluation of ideas coming later.</a:t>
            </a:r>
            <a:endParaRPr lang="en-US" sz="1200" dirty="0"/>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49B-0B46-4966-A8EA-EC0713AA9309}"/>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t>Risk Identification</a:t>
            </a:r>
          </a:p>
          <a:p>
            <a:pPr marL="0" indent="0">
              <a:buNone/>
            </a:pPr>
            <a:r>
              <a:rPr lang="en-US" dirty="0"/>
              <a:t>	</a:t>
            </a:r>
            <a:r>
              <a:rPr lang="en-US" sz="2000" dirty="0"/>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p>
          <a:p>
            <a:pPr marL="0" indent="0">
              <a:buNone/>
            </a:pPr>
            <a:r>
              <a:rPr lang="en-US" dirty="0"/>
              <a:t>	</a:t>
            </a:r>
            <a:r>
              <a:rPr lang="en-US" sz="2000" dirty="0"/>
              <a:t>Identifying sources of risk according to the portfolio is another method 	to explore 	potential risks on a project. Some examples of categories for 	potential risks 	include:</a:t>
            </a:r>
            <a:endParaRPr lang="en-US" dirty="0"/>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896-1B48-40D9-AE82-EEA7CD2EC20B}"/>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4AEA0958-04FB-4371-BA5D-F67F72F832D0}"/>
              </a:ext>
            </a:extLst>
          </p:cNvPr>
          <p:cNvSpPr>
            <a:spLocks noGrp="1"/>
          </p:cNvSpPr>
          <p:nvPr>
            <p:ph sz="quarter" idx="13"/>
          </p:nvPr>
        </p:nvSpPr>
        <p:spPr>
          <a:xfrm>
            <a:off x="960120" y="2011680"/>
            <a:ext cx="10161270" cy="4206239"/>
          </a:xfrm>
        </p:spPr>
        <p:txBody>
          <a:bodyPr>
            <a:normAutofit lnSpcReduction="10000"/>
          </a:bodyPr>
          <a:lstStyle/>
          <a:p>
            <a:pPr lvl="0"/>
            <a:r>
              <a:rPr lang="en-US" dirty="0"/>
              <a:t>Technical </a:t>
            </a:r>
            <a:endParaRPr lang="en-US" sz="2000" dirty="0"/>
          </a:p>
          <a:p>
            <a:pPr lvl="0"/>
            <a:r>
              <a:rPr lang="en-US" dirty="0"/>
              <a:t>Cost </a:t>
            </a:r>
          </a:p>
          <a:p>
            <a:pPr lvl="0"/>
            <a:r>
              <a:rPr lang="en-US" dirty="0"/>
              <a:t>Schedule </a:t>
            </a:r>
          </a:p>
          <a:p>
            <a:pPr lvl="0"/>
            <a:r>
              <a:rPr lang="en-US" dirty="0"/>
              <a:t>Client </a:t>
            </a:r>
          </a:p>
          <a:p>
            <a:pPr lvl="0"/>
            <a:r>
              <a:rPr lang="en-US" dirty="0"/>
              <a:t>Contractual</a:t>
            </a:r>
          </a:p>
          <a:p>
            <a:pPr lvl="0"/>
            <a:r>
              <a:rPr lang="en-US" dirty="0"/>
              <a:t>Weather</a:t>
            </a:r>
          </a:p>
          <a:p>
            <a:pPr lvl="0"/>
            <a:r>
              <a:rPr lang="en-US" dirty="0"/>
              <a:t>Financial</a:t>
            </a:r>
          </a:p>
          <a:p>
            <a:pPr lvl="0"/>
            <a:r>
              <a:rPr lang="en-US" dirty="0"/>
              <a:t>Political </a:t>
            </a:r>
          </a:p>
          <a:p>
            <a:pPr lvl="0"/>
            <a:r>
              <a:rPr lang="en-US" dirty="0"/>
              <a:t>Environmental</a:t>
            </a:r>
          </a:p>
          <a:p>
            <a:pPr lvl="0"/>
            <a:r>
              <a:rPr lang="en-US" dirty="0"/>
              <a:t>People</a:t>
            </a:r>
          </a:p>
        </p:txBody>
      </p:sp>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16207-6C0C-4C03-B32E-1B0D41CEAB55}"/>
              </a:ext>
            </a:extLst>
          </p:cNvPr>
          <p:cNvSpPr>
            <a:spLocks noGrp="1"/>
          </p:cNvSpPr>
          <p:nvPr>
            <p:ph type="title"/>
          </p:nvPr>
        </p:nvSpPr>
        <p:spPr/>
        <p:txBody>
          <a:bodyPr/>
          <a:lstStyle/>
          <a:p>
            <a:r>
              <a:rPr lang="en-US" dirty="0"/>
              <a:t>Risk Management Process</a:t>
            </a:r>
          </a:p>
        </p:txBody>
      </p:sp>
      <p:sp>
        <p:nvSpPr>
          <p:cNvPr id="8" name="Content Placeholder 7">
            <a:extLst>
              <a:ext uri="{FF2B5EF4-FFF2-40B4-BE49-F238E27FC236}">
                <a16:creationId xmlns:a16="http://schemas.microsoft.com/office/drawing/2014/main" id="{DBA70078-A79D-4C38-A641-CCD8383F54DA}"/>
              </a:ext>
            </a:extLst>
          </p:cNvPr>
          <p:cNvSpPr>
            <a:spLocks noGrp="1"/>
          </p:cNvSpPr>
          <p:nvPr>
            <p:ph idx="1"/>
          </p:nvPr>
        </p:nvSpPr>
        <p:spPr>
          <a:xfrm>
            <a:off x="609600" y="1846262"/>
            <a:ext cx="10972800" cy="4428808"/>
          </a:xfrm>
        </p:spPr>
        <p:txBody>
          <a:bodyPr/>
          <a:lstStyle/>
          <a:p>
            <a:r>
              <a:rPr lang="en-US" sz="2000" dirty="0"/>
              <a:t>In fact, depending on the business, the company, there will be different frameworks to divide the work and develop risks.</a:t>
            </a:r>
          </a:p>
          <a:p>
            <a:r>
              <a:rPr lang="en-US" sz="2000" dirty="0"/>
              <a:t>Here we will describe a framework to divide and develop risks which are WBS (work breakdown structure).</a:t>
            </a:r>
          </a:p>
          <a:p>
            <a:r>
              <a:rPr lang="en-US" sz="2000" dirty="0"/>
              <a:t>This framework divides the work and risk structure into a table with 2 columns (1 column is the task and 1 column is the possible risk at that task).</a:t>
            </a:r>
          </a:p>
          <a:p>
            <a:endParaRPr lang="en-US" dirty="0"/>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487D-DA55-45D0-A265-DEC106909C5D}"/>
              </a:ext>
            </a:extLst>
          </p:cNvPr>
          <p:cNvSpPr>
            <a:spLocks noGrp="1"/>
          </p:cNvSpPr>
          <p:nvPr>
            <p:ph type="title"/>
          </p:nvPr>
        </p:nvSpPr>
        <p:spPr/>
        <p:txBody>
          <a:bodyPr/>
          <a:lstStyle/>
          <a:p>
            <a:r>
              <a:rPr lang="en-US" dirty="0"/>
              <a:t>Risk Management Process</a:t>
            </a:r>
          </a:p>
        </p:txBody>
      </p:sp>
      <p:graphicFrame>
        <p:nvGraphicFramePr>
          <p:cNvPr id="4" name="Content Placeholder 3">
            <a:extLst>
              <a:ext uri="{FF2B5EF4-FFF2-40B4-BE49-F238E27FC236}">
                <a16:creationId xmlns:a16="http://schemas.microsoft.com/office/drawing/2014/main"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193987"/>
        </p:xfrm>
        <a:graphic>
          <a:graphicData uri="http://schemas.openxmlformats.org/drawingml/2006/table">
            <a:tbl>
              <a:tblPr firstRow="1" firstCol="1" bandRow="1">
                <a:tableStyleId>{5DA37D80-6434-44D0-A028-1B22A696006F}</a:tableStyleId>
              </a:tblPr>
              <a:tblGrid>
                <a:gridCol w="3789142">
                  <a:extLst>
                    <a:ext uri="{9D8B030D-6E8A-4147-A177-3AD203B41FA5}">
                      <a16:colId xmlns:a16="http://schemas.microsoft.com/office/drawing/2014/main" val="1872366866"/>
                    </a:ext>
                  </a:extLst>
                </a:gridCol>
                <a:gridCol w="3777518">
                  <a:extLst>
                    <a:ext uri="{9D8B030D-6E8A-4147-A177-3AD203B41FA5}">
                      <a16:colId xmlns:a16="http://schemas.microsoft.com/office/drawing/2014/main"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D9FD-E6EE-4F33-97AE-69A280152054}"/>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5E49514A-A27B-4E67-8B29-080ABAB40CB4}"/>
              </a:ext>
            </a:extLst>
          </p:cNvPr>
          <p:cNvSpPr>
            <a:spLocks noGrp="1"/>
          </p:cNvSpPr>
          <p:nvPr>
            <p:ph idx="1"/>
          </p:nvPr>
        </p:nvSpPr>
        <p:spPr>
          <a:xfrm>
            <a:off x="609600" y="1846262"/>
            <a:ext cx="10972800" cy="1399858"/>
          </a:xfrm>
        </p:spPr>
        <p:txBody>
          <a:bodyPr/>
          <a:lstStyle/>
          <a:p>
            <a:r>
              <a:rPr lang="en-US" dirty="0"/>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BA1F-00CD-4B90-B7C1-FF4E6A242CA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t>Risk Evaluation</a:t>
            </a:r>
          </a:p>
          <a:p>
            <a:pPr marL="800100" lvl="2" indent="0">
              <a:buNone/>
            </a:pPr>
            <a:r>
              <a:rPr lang="en-US" sz="2000" dirty="0"/>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p>
          <a:p>
            <a:pPr marL="800100" lvl="2" indent="0">
              <a:buNone/>
            </a:pPr>
            <a:r>
              <a:rPr lang="en-US" sz="2000" dirty="0"/>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80FB-35CD-40A1-A23B-02902A2F9A75}"/>
              </a:ext>
            </a:extLst>
          </p:cNvPr>
          <p:cNvSpPr>
            <a:spLocks noGrp="1"/>
          </p:cNvSpPr>
          <p:nvPr>
            <p:ph type="title"/>
          </p:nvPr>
        </p:nvSpPr>
        <p:spPr/>
        <p:txBody>
          <a:bodyPr/>
          <a:lstStyle/>
          <a:p>
            <a:r>
              <a:rPr lang="en-US" dirty="0"/>
              <a:t>Risk Management Process</a:t>
            </a:r>
          </a:p>
        </p:txBody>
      </p:sp>
      <p:pic>
        <p:nvPicPr>
          <p:cNvPr id="5" name="Content Placeholder 4">
            <a:extLst>
              <a:ext uri="{FF2B5EF4-FFF2-40B4-BE49-F238E27FC236}">
                <a16:creationId xmlns:a16="http://schemas.microsoft.com/office/drawing/2014/main"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A1BA-13A3-42BF-869F-979F92570806}"/>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01378B80-6ABF-4910-A55A-E6CD2B15FBAE}"/>
              </a:ext>
            </a:extLst>
          </p:cNvPr>
          <p:cNvSpPr>
            <a:spLocks noGrp="1"/>
          </p:cNvSpPr>
          <p:nvPr>
            <p:ph idx="1"/>
          </p:nvPr>
        </p:nvSpPr>
        <p:spPr/>
        <p:txBody>
          <a:bodyPr/>
          <a:lstStyle/>
          <a:p>
            <a:pPr marL="514350" indent="-514350">
              <a:buFont typeface="+mj-lt"/>
              <a:buAutoNum type="romanUcPeriod" startAt="4"/>
            </a:pPr>
            <a:r>
              <a:rPr lang="en-US" dirty="0"/>
              <a:t>Risk Mitigation</a:t>
            </a:r>
          </a:p>
          <a:p>
            <a:pPr marL="400050" lvl="1" indent="0">
              <a:buNone/>
            </a:pPr>
            <a:r>
              <a:rPr lang="en-US" dirty="0"/>
              <a:t>	</a:t>
            </a:r>
            <a:r>
              <a:rPr lang="en-US" sz="2000" dirty="0"/>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t>Avoid</a:t>
            </a:r>
          </a:p>
          <a:p>
            <a:pPr lvl="3" indent="-342900">
              <a:buFont typeface="Wingdings" panose="05000000000000000000" pitchFamily="2" charset="2"/>
              <a:buChar char="q"/>
            </a:pPr>
            <a:r>
              <a:rPr lang="en-US" sz="2000" dirty="0"/>
              <a:t>Mitigate</a:t>
            </a:r>
          </a:p>
          <a:p>
            <a:pPr lvl="3" indent="-342900">
              <a:buFont typeface="Wingdings" panose="05000000000000000000" pitchFamily="2" charset="2"/>
              <a:buChar char="q"/>
            </a:pPr>
            <a:r>
              <a:rPr lang="en-US" sz="2000" dirty="0"/>
              <a:t>Transfer</a:t>
            </a:r>
          </a:p>
          <a:p>
            <a:pPr lvl="3" indent="-342900">
              <a:buFont typeface="Wingdings" panose="05000000000000000000" pitchFamily="2" charset="2"/>
              <a:buChar char="q"/>
            </a:pPr>
            <a:r>
              <a:rPr lang="en-US" sz="2000" dirty="0"/>
              <a:t>Accept		</a:t>
            </a:r>
            <a:endParaRPr lang="en-US" dirty="0"/>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8865-6CC3-4653-9261-D6BE590182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AB6A57D8-FAFC-4A9F-91C5-25A3758FBAC8}"/>
              </a:ext>
            </a:extLst>
          </p:cNvPr>
          <p:cNvSpPr>
            <a:spLocks noGrp="1"/>
          </p:cNvSpPr>
          <p:nvPr>
            <p:ph idx="1"/>
          </p:nvPr>
        </p:nvSpPr>
        <p:spPr/>
        <p:txBody>
          <a:bodyPr/>
          <a:lstStyle/>
          <a:p>
            <a:pPr marL="514350" indent="-514350">
              <a:buFont typeface="+mj-lt"/>
              <a:buAutoNum type="romanUcPeriod" startAt="5"/>
            </a:pPr>
            <a:r>
              <a:rPr lang="en-US" b="1" dirty="0"/>
              <a:t>Contingency Plan</a:t>
            </a:r>
          </a:p>
          <a:p>
            <a:pPr marL="800100" lvl="2" indent="0">
              <a:buNone/>
            </a:pPr>
            <a:r>
              <a:rPr lang="en-US" sz="2000" dirty="0"/>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p>
          <a:p>
            <a:pPr marL="800100" lvl="2" indent="0">
              <a:buNone/>
            </a:pPr>
            <a:r>
              <a:rPr lang="en-US" sz="2000" b="1" dirty="0"/>
              <a:t>Example</a:t>
            </a:r>
            <a:r>
              <a:rPr lang="en-US" sz="2000" dirty="0"/>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C8EA-4DC5-4702-84EF-C21AC41BBE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t>Project Risk By Phases</a:t>
            </a:r>
          </a:p>
          <a:p>
            <a:pPr lvl="2" indent="-342900">
              <a:buFont typeface="+mj-lt"/>
              <a:buAutoNum type="alphaLcPeriod"/>
            </a:pPr>
            <a:r>
              <a:rPr lang="en-US" sz="2400" b="1" dirty="0"/>
              <a:t> </a:t>
            </a:r>
            <a:r>
              <a:rPr lang="en-US" sz="2400" dirty="0"/>
              <a:t>Initiation</a:t>
            </a:r>
          </a:p>
          <a:p>
            <a:pPr marL="1257300" lvl="3" indent="0">
              <a:buNone/>
            </a:pPr>
            <a:r>
              <a:rPr lang="en-US" sz="2400" dirty="0"/>
              <a:t>Project risks are handled in different ways depending on the stage of the project.</a:t>
            </a:r>
          </a:p>
          <a:p>
            <a:pPr marL="1257300" lvl="3" indent="0">
              <a:buNone/>
            </a:pPr>
            <a:endParaRPr lang="en-US" sz="2400" dirty="0"/>
          </a:p>
          <a:p>
            <a:pPr marL="1257300" lvl="3" indent="0">
              <a:buNone/>
            </a:pPr>
            <a:r>
              <a:rPr lang="en-US" sz="2400" dirty="0"/>
              <a:t>Start:</a:t>
            </a:r>
          </a:p>
          <a:p>
            <a:pPr marL="1257300" lvl="3" indent="0">
              <a:buNone/>
            </a:pPr>
            <a:r>
              <a:rPr lang="en-US" sz="2400" dirty="0"/>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0A5-F01F-4193-850C-E6E8BAEEFE0A}"/>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t> Project Risk By Phases</a:t>
            </a:r>
          </a:p>
          <a:p>
            <a:pPr lvl="2" indent="-342900">
              <a:buFont typeface="+mj-lt"/>
              <a:buAutoNum type="alphaLcPeriod" startAt="2"/>
            </a:pPr>
            <a:r>
              <a:rPr lang="en-US" b="1" dirty="0"/>
              <a:t>Planning phases</a:t>
            </a:r>
          </a:p>
          <a:p>
            <a:pPr marL="1257300" lvl="3" indent="0">
              <a:buNone/>
            </a:pPr>
            <a:r>
              <a:rPr lang="en-US" dirty="0"/>
              <a:t>Once the project is approved and it moves into the planning stage, risks are identified for each major activity group. A risk division structure (RBS) can be used to determine the level of detailed risk analysis.</a:t>
            </a:r>
          </a:p>
          <a:p>
            <a:pPr marL="1257300" lvl="3" indent="0">
              <a:buNone/>
            </a:pPr>
            <a:endParaRPr lang="en-US" dirty="0"/>
          </a:p>
          <a:p>
            <a:pPr lvl="2" indent="-342900">
              <a:buFont typeface="+mj-lt"/>
              <a:buAutoNum type="alphaLcPeriod" startAt="2"/>
            </a:pPr>
            <a:r>
              <a:rPr lang="en-US" b="1" dirty="0"/>
              <a:t>Implementation phases</a:t>
            </a:r>
          </a:p>
          <a:p>
            <a:pPr marL="1257300" lvl="3" indent="0">
              <a:buNone/>
            </a:pPr>
            <a:r>
              <a:rPr lang="en-US" dirty="0"/>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marL="1257300" lvl="3" indent="0">
              <a:buNone/>
            </a:pPr>
            <a:endParaRPr lang="en-US" dirty="0"/>
          </a:p>
          <a:p>
            <a:pPr lvl="2" indent="-342900">
              <a:buFont typeface="+mj-lt"/>
              <a:buAutoNum type="alphaLcPeriod" startAt="2"/>
            </a:pPr>
            <a:r>
              <a:rPr lang="en-US" b="1" dirty="0"/>
              <a:t>Closeout Phases</a:t>
            </a:r>
          </a:p>
          <a:p>
            <a:pPr marL="1257300" lvl="3" indent="0">
              <a:buNone/>
            </a:pPr>
            <a:r>
              <a:rPr lang="en-US" dirty="0"/>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b="1" dirty="0"/>
              <a:t>.</a:t>
            </a:r>
          </a:p>
          <a:p>
            <a:endParaRPr lang="en-US" dirty="0"/>
          </a:p>
        </p:txBody>
      </p:sp>
    </p:spTree>
    <p:extLst>
      <p:ext uri="{BB962C8B-B14F-4D97-AF65-F5344CB8AC3E}">
        <p14:creationId xmlns:p14="http://schemas.microsoft.com/office/powerpoint/2010/main" val="179548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a16="http://schemas.microsoft.com/office/drawing/2014/main" id="{90DFF434-D955-4BC3-BB73-6EB043B12290}"/>
              </a:ext>
            </a:extLst>
          </p:cNvPr>
          <p:cNvSpPr>
            <a:spLocks noGrp="1"/>
          </p:cNvSpPr>
          <p:nvPr>
            <p:ph idx="1"/>
          </p:nvPr>
        </p:nvSpPr>
        <p:spPr>
          <a:xfrm>
            <a:off x="609600" y="1740245"/>
            <a:ext cx="10972800" cy="4011199"/>
          </a:xfrm>
        </p:spPr>
        <p:txBody>
          <a:bodyPr>
            <a:normAutofit/>
          </a:bodyPr>
          <a:lstStyle/>
          <a:p>
            <a:r>
              <a:rPr lang="en-GB" dirty="0">
                <a:solidFill>
                  <a:schemeClr val="tx1"/>
                </a:solidFill>
              </a:rPr>
              <a:t>Any time there’s anything that might occur on your project and change the outcome of a project activity, we call that a risk. A risk can be an event (like a fire), or it can be a condition (like an important part being unavailable). Either way, it’s something that may or may not happen…but if it does, you will be forced to change the way you and your team work on the project.</a:t>
            </a:r>
          </a:p>
          <a:p>
            <a:endParaRPr lang="en-US" dirty="0">
              <a:solidFill>
                <a:schemeClr val="tx1"/>
              </a:solidFill>
            </a:endParaRPr>
          </a:p>
          <a:p>
            <a:r>
              <a:rPr lang="en-US" dirty="0">
                <a:solidFill>
                  <a:schemeClr val="tx1"/>
                </a:solidFill>
              </a:rPr>
              <a:t>Risk Management is the process of identifying, analyzing and responding to risk factors throughout the life of a project and in the best interests of its objectives. Proper risk management implies control of possible future events and is proactive rather than reactive.</a:t>
            </a:r>
          </a:p>
        </p:txBody>
      </p:sp>
    </p:spTree>
    <p:extLst>
      <p:ext uri="{BB962C8B-B14F-4D97-AF65-F5344CB8AC3E}">
        <p14:creationId xmlns:p14="http://schemas.microsoft.com/office/powerpoint/2010/main" val="142740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a16="http://schemas.microsoft.com/office/drawing/2014/main"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a16="http://schemas.microsoft.com/office/drawing/2014/main"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a:xfrm>
            <a:off x="609600" y="1846262"/>
            <a:ext cx="10972800" cy="2382838"/>
          </a:xfrm>
        </p:spPr>
        <p:txBody>
          <a:bodyPr>
            <a:normAutofit/>
          </a:bodyPr>
          <a:lstStyle/>
          <a:p>
            <a:pPr marL="514350" indent="-514350">
              <a:buFont typeface="+mj-lt"/>
              <a:buAutoNum type="romanUcPeriod"/>
            </a:pPr>
            <a:r>
              <a:rPr lang="en-US" b="1" dirty="0"/>
              <a:t>What’s risk management planning</a:t>
            </a:r>
          </a:p>
          <a:p>
            <a:pPr marL="0" indent="0">
              <a:buNone/>
            </a:pPr>
            <a:r>
              <a:rPr lang="en-US" sz="2000" dirty="0"/>
              <a:t>	As stated above, risks are any events or conditions that affect the plan that affects the 	outcome of the project set out earlier, so what is the plan to manage risk, is the process 	by which We devise a risk management plan to approach risks scientifically and 	systematically to identify, control, prevent and minimize losses and loss of adverse 	effects of risks.</a:t>
            </a:r>
            <a:endParaRPr lang="en-US" dirty="0"/>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BD7B-E782-4363-A4CF-C3934671F779}"/>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F81D5BA5-61C3-44DA-A6FB-E92E017B1B04}"/>
              </a:ext>
            </a:extLst>
          </p:cNvPr>
          <p:cNvSpPr>
            <a:spLocks noGrp="1"/>
          </p:cNvSpPr>
          <p:nvPr>
            <p:ph idx="1"/>
          </p:nvPr>
        </p:nvSpPr>
        <p:spPr>
          <a:xfrm>
            <a:off x="609600" y="1846262"/>
            <a:ext cx="10972800" cy="3628708"/>
          </a:xfrm>
        </p:spPr>
        <p:txBody>
          <a:bodyPr>
            <a:normAutofit fontScale="92500" lnSpcReduction="10000"/>
          </a:bodyPr>
          <a:lstStyle/>
          <a:p>
            <a:pPr marL="514350" indent="-514350">
              <a:buFont typeface="+mj-lt"/>
              <a:buAutoNum type="romanUcPeriod" startAt="2"/>
            </a:pPr>
            <a:r>
              <a:rPr lang="en-US" b="1" dirty="0"/>
              <a:t>Why we need to risk management planning</a:t>
            </a:r>
          </a:p>
          <a:p>
            <a:pPr marL="457200" lvl="1" indent="0">
              <a:buNone/>
            </a:pPr>
            <a:r>
              <a:rPr lang="en-US" b="1" dirty="0"/>
              <a:t>	</a:t>
            </a:r>
            <a:r>
              <a:rPr lang="en-US" sz="2000" dirty="0"/>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000" dirty="0"/>
              <a:t>	</a:t>
            </a:r>
          </a:p>
          <a:p>
            <a:pPr marL="457200" lvl="1" indent="0">
              <a:buNone/>
            </a:pPr>
            <a:r>
              <a:rPr lang="en-US" sz="2000" dirty="0"/>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000" dirty="0"/>
          </a:p>
          <a:p>
            <a:pPr marL="457200" lvl="1" indent="0">
              <a:buNone/>
            </a:pPr>
            <a:r>
              <a:rPr lang="en-US" sz="2000" dirty="0"/>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578D-94AE-4863-A226-5C1949480AC1}"/>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t>How to deal with risk.</a:t>
            </a:r>
          </a:p>
          <a:p>
            <a:pPr marL="0" indent="0">
              <a:buNone/>
            </a:pPr>
            <a:r>
              <a:rPr lang="en-US" dirty="0"/>
              <a:t>	</a:t>
            </a:r>
            <a:r>
              <a:rPr lang="en-US" sz="2000" dirty="0"/>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p>
          <a:p>
            <a:pPr lvl="1">
              <a:buFont typeface="Wingdings" panose="05000000000000000000" pitchFamily="2" charset="2"/>
              <a:buChar char="q"/>
            </a:pPr>
            <a:r>
              <a:rPr lang="en-US" sz="2000" b="1" dirty="0"/>
              <a:t>Avoid</a:t>
            </a:r>
          </a:p>
          <a:p>
            <a:pPr lvl="2"/>
            <a:r>
              <a:rPr lang="en-US" sz="2000" dirty="0"/>
              <a:t>Is trying to avoid, eliminate or minimize the likelihood of risk (it's like you will limit or not go out at 12 pm to avoid being killed)</a:t>
            </a:r>
          </a:p>
          <a:p>
            <a:pPr marL="914400" lvl="2" indent="0">
              <a:buNone/>
            </a:pPr>
            <a:endParaRPr lang="en-US" sz="2000" dirty="0"/>
          </a:p>
          <a:p>
            <a:pPr lvl="1">
              <a:buFont typeface="Wingdings" panose="05000000000000000000" pitchFamily="2" charset="2"/>
              <a:buChar char="q"/>
            </a:pPr>
            <a:r>
              <a:rPr lang="en-US" sz="2000" b="1" dirty="0"/>
              <a:t>Mitigate</a:t>
            </a:r>
          </a:p>
          <a:p>
            <a:pPr lvl="2"/>
            <a:r>
              <a:rPr lang="en-US" sz="2000" dirty="0"/>
              <a:t>As a measure to minimize the possible damage (this method is like you wear a helmet when driving to minimize the possibility of an accident and injure you)</a:t>
            </a:r>
          </a:p>
          <a:p>
            <a:pPr marL="0" indent="0">
              <a:buNone/>
            </a:pPr>
            <a:endParaRPr lang="en-US" dirty="0"/>
          </a:p>
          <a:p>
            <a:pPr marL="514350" indent="-514350">
              <a:buFont typeface="+mj-lt"/>
              <a:buAutoNum type="romanUcPeriod" startAt="3"/>
            </a:pPr>
            <a:endParaRPr lang="en-US" dirty="0"/>
          </a:p>
          <a:p>
            <a:pPr marL="0" indent="0">
              <a:buNone/>
            </a:pPr>
            <a:endParaRPr lang="en-US" dirty="0"/>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99</TotalTime>
  <Words>1228</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Courier New</vt:lpstr>
      <vt:lpstr>Palatino Linotype</vt:lpstr>
      <vt:lpstr>Symbol</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vt:lpstr>
      <vt:lpstr>Risk Management Planning</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Jing</cp:lastModifiedBy>
  <cp:revision>12</cp:revision>
  <dcterms:created xsi:type="dcterms:W3CDTF">2019-10-27T05:18:55Z</dcterms:created>
  <dcterms:modified xsi:type="dcterms:W3CDTF">2019-10-27T07:06:35Z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