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3"/>
  </p:notesMasterIdLst>
  <p:handoutMasterIdLst>
    <p:handoutMasterId r:id="rId54"/>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6" r:id="rId24"/>
    <p:sldId id="284" r:id="rId25"/>
    <p:sldId id="285" r:id="rId26"/>
    <p:sldId id="288" r:id="rId27"/>
    <p:sldId id="289" r:id="rId28"/>
    <p:sldId id="290" r:id="rId29"/>
    <p:sldId id="291" r:id="rId30"/>
    <p:sldId id="292" r:id="rId31"/>
    <p:sldId id="293" r:id="rId32"/>
    <p:sldId id="294" r:id="rId33"/>
    <p:sldId id="295" r:id="rId34"/>
    <p:sldId id="300" r:id="rId35"/>
    <p:sldId id="296" r:id="rId36"/>
    <p:sldId id="297" r:id="rId37"/>
    <p:sldId id="298" r:id="rId38"/>
    <p:sldId id="314" r:id="rId39"/>
    <p:sldId id="315" r:id="rId40"/>
    <p:sldId id="316" r:id="rId41"/>
    <p:sldId id="317" r:id="rId42"/>
    <p:sldId id="318" r:id="rId43"/>
    <p:sldId id="319" r:id="rId44"/>
    <p:sldId id="311" r:id="rId45"/>
    <p:sldId id="312" r:id="rId46"/>
    <p:sldId id="313" r:id="rId47"/>
    <p:sldId id="307" r:id="rId48"/>
    <p:sldId id="308" r:id="rId49"/>
    <p:sldId id="309" r:id="rId50"/>
    <p:sldId id="310" r:id="rId51"/>
    <p:sldId id="32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31-10-2019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31-10-2019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31-10-2019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31-10-2019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31-10-2019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31-10-2019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31-10-2019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31-10-2019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31-10-2019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r>
              <a:rPr lang="en-US" sz="2000" dirty="0"/>
              <a:t>Project risk management is a process that includes risk assessment and mitigation 	strategies for those risks. Risk assessment includes both identifying potential 	risks 	and assessing the potential impacts of risks. A risk mitigation plan is designed to 	eliminate or minimize the impact of risk events that occur when they occur that 	negatively affect the project. Identifying risk is a creative and disciplined process. 	The creative process consists of brainstorming sessions in which the team is 	required to create a list of everything that can go wrong. All ideas are welcome 	at this 	stage with the evaluation of ideas coming later.</a:t>
            </a:r>
            <a:endParaRPr lang="en-US" sz="1200" dirty="0"/>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896-1B48-40D9-AE82-EEA7CD2EC20B}"/>
              </a:ext>
            </a:extLst>
          </p:cNvPr>
          <p:cNvSpPr>
            <a:spLocks noGrp="1"/>
          </p:cNvSpPr>
          <p:nvPr>
            <p:ph type="title"/>
          </p:nvPr>
        </p:nvSpPr>
        <p:spPr/>
        <p:txBody>
          <a:bodyPr/>
          <a:lstStyle/>
          <a:p>
            <a:r>
              <a:rPr lang="en-US" dirty="0"/>
              <a:t>Risk Management Process</a:t>
            </a:r>
          </a:p>
        </p:txBody>
      </p:sp>
      <p:pic>
        <p:nvPicPr>
          <p:cNvPr id="5" name="Picture 4">
            <a:extLst>
              <a:ext uri="{FF2B5EF4-FFF2-40B4-BE49-F238E27FC236}">
                <a16:creationId xmlns:a16="http://schemas.microsoft.com/office/drawing/2014/main"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a16="http://schemas.microsoft.com/office/drawing/2014/main"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a16="http://schemas.microsoft.com/office/drawing/2014/main"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193987"/>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val="1872366866"/>
                    </a:ext>
                  </a:extLst>
                </a:gridCol>
                <a:gridCol w="3777518">
                  <a:extLst>
                    <a:ext uri="{9D8B030D-6E8A-4147-A177-3AD203B41FA5}">
                      <a16:colId xmlns:a16="http://schemas.microsoft.com/office/drawing/2014/main"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a16="http://schemas.microsoft.com/office/drawing/2014/main"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solidFill>
                  <a:schemeClr val="tx1"/>
                </a:solidFill>
              </a:rPr>
              <a:t> Project Risk By Phases</a:t>
            </a:r>
          </a:p>
          <a:p>
            <a:pPr lvl="2" indent="-342900">
              <a:buFont typeface="+mj-lt"/>
              <a:buAutoNum type="alphaLcPeriod" startAt="2"/>
            </a:pPr>
            <a:r>
              <a:rPr lang="en-US" sz="1800" b="1" dirty="0">
                <a:solidFill>
                  <a:schemeClr val="tx1"/>
                </a:solidFill>
              </a:rPr>
              <a:t>Planning phases</a:t>
            </a:r>
          </a:p>
          <a:p>
            <a:pPr marL="1257300" lvl="3" indent="0">
              <a:buNone/>
            </a:pPr>
            <a:r>
              <a:rPr lang="en-US" sz="1800" dirty="0">
                <a:solidFill>
                  <a:schemeClr val="tx1"/>
                </a:solidFill>
              </a:rPr>
              <a:t>Once the project is approved and it moves into the planning stage, risks are identified for each major activity group. A risk division structure (RBS) can be used to determine the level of detailed risk analysis.</a:t>
            </a:r>
          </a:p>
          <a:p>
            <a:pPr lvl="2" indent="-342900">
              <a:buFont typeface="+mj-lt"/>
              <a:buAutoNum type="alphaLcPeriod" startAt="2"/>
            </a:pPr>
            <a:r>
              <a:rPr lang="en-US" sz="1800" b="1" dirty="0">
                <a:solidFill>
                  <a:schemeClr val="tx1"/>
                </a:solidFill>
              </a:rPr>
              <a:t>Implementation phases</a:t>
            </a:r>
          </a:p>
          <a:p>
            <a:pPr marL="1257300" lvl="3" indent="0">
              <a:buNone/>
            </a:pPr>
            <a:r>
              <a:rPr lang="en-US" sz="1800" dirty="0">
                <a:solidFill>
                  <a:schemeClr val="tx1"/>
                </a:solidFill>
              </a:rPr>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lvl="2" indent="-342900">
              <a:buFont typeface="+mj-lt"/>
              <a:buAutoNum type="alphaLcPeriod" startAt="2"/>
            </a:pPr>
            <a:r>
              <a:rPr lang="en-US" sz="1800" b="1" dirty="0">
                <a:solidFill>
                  <a:schemeClr val="tx1"/>
                </a:solidFill>
              </a:rPr>
              <a:t>Closeout Phases</a:t>
            </a:r>
          </a:p>
          <a:p>
            <a:pPr marL="1257300" lvl="3" indent="0">
              <a:buNone/>
            </a:pPr>
            <a:r>
              <a:rPr lang="en-US" sz="1800" dirty="0">
                <a:solidFill>
                  <a:schemeClr val="tx1"/>
                </a:solidFill>
              </a:rPr>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sz="1800" b="1" dirty="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1795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ANALYSIS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solidFill>
                  <a:schemeClr val="tx1"/>
                </a:solidFill>
                <a:latin typeface="Arial" panose="020B0604020202020204" pitchFamily="34" charset="0"/>
                <a:cs typeface="Arial" panose="020B0604020202020204" pitchFamily="34" charset="0"/>
              </a:rPr>
              <a:t>What is Risk Analysis?</a:t>
            </a:r>
          </a:p>
          <a:p>
            <a:r>
              <a:rPr lang="en-US" dirty="0">
                <a:solidFill>
                  <a:schemeClr val="tx1"/>
                </a:solidFill>
                <a:latin typeface="Arial" panose="020B0604020202020204" pitchFamily="34" charset="0"/>
                <a:cs typeface="Arial" panose="020B0604020202020204" pitchFamily="34" charset="0"/>
              </a:rPr>
              <a:t> Once you have identified the risks that could affect your project, you need to determine which ones you will spend time and money on.</a:t>
            </a:r>
          </a:p>
          <a:p>
            <a:r>
              <a:rPr lang="en-US" b="1" dirty="0">
                <a:solidFill>
                  <a:schemeClr val="tx1"/>
                </a:solidFill>
                <a:latin typeface="Arial" panose="020B0604020202020204" pitchFamily="34" charset="0"/>
                <a:cs typeface="Arial" panose="020B0604020202020204" pitchFamily="34" charset="0"/>
              </a:rPr>
              <a:t> Risk analysis</a:t>
            </a:r>
            <a:r>
              <a:rPr lang="en-US" dirty="0">
                <a:solidFill>
                  <a:schemeClr val="tx1"/>
                </a:solidFill>
                <a:latin typeface="Arial" panose="020B0604020202020204" pitchFamily="34" charset="0"/>
                <a:cs typeface="Arial" panose="020B0604020202020204" pitchFamily="34" charset="0"/>
              </a:rPr>
              <a:t> is the process of prioritizing risks based on the </a:t>
            </a:r>
            <a:r>
              <a:rPr lang="en-US" i="1" dirty="0">
                <a:solidFill>
                  <a:schemeClr val="tx1"/>
                </a:solidFill>
                <a:latin typeface="Arial" panose="020B0604020202020204" pitchFamily="34" charset="0"/>
                <a:cs typeface="Arial" panose="020B0604020202020204" pitchFamily="34" charset="0"/>
              </a:rPr>
              <a:t>probability</a:t>
            </a:r>
            <a:r>
              <a:rPr lang="en-US" dirty="0">
                <a:solidFill>
                  <a:schemeClr val="tx1"/>
                </a:solidFill>
                <a:latin typeface="Arial" panose="020B0604020202020204" pitchFamily="34" charset="0"/>
                <a:cs typeface="Arial" panose="020B0604020202020204" pitchFamily="34" charset="0"/>
              </a:rPr>
              <a:t> of the risk occurring and the </a:t>
            </a:r>
            <a:r>
              <a:rPr lang="en-US" i="1" dirty="0">
                <a:solidFill>
                  <a:schemeClr val="tx1"/>
                </a:solidFill>
                <a:latin typeface="Arial" panose="020B0604020202020204" pitchFamily="34" charset="0"/>
                <a:cs typeface="Arial" panose="020B0604020202020204" pitchFamily="34" charset="0"/>
              </a:rPr>
              <a:t>impact</a:t>
            </a:r>
            <a:r>
              <a:rPr lang="en-US" dirty="0">
                <a:solidFill>
                  <a:schemeClr val="tx1"/>
                </a:solidFill>
                <a:latin typeface="Arial" panose="020B0604020202020204" pitchFamily="34" charset="0"/>
                <a:cs typeface="Arial" panose="020B0604020202020204" pitchFamily="34" charset="0"/>
              </a:rPr>
              <a:t> it would have on the project.</a:t>
            </a:r>
          </a:p>
          <a:p>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03" y="3963011"/>
            <a:ext cx="3115659" cy="260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p>
        </p:txBody>
      </p:sp>
      <p:sp>
        <p:nvSpPr>
          <p:cNvPr id="3" name="Content Placeholder 2"/>
          <p:cNvSpPr>
            <a:spLocks noGrp="1"/>
          </p:cNvSpPr>
          <p:nvPr>
            <p:ph idx="1"/>
          </p:nvPr>
        </p:nvSpPr>
        <p:spPr/>
        <p:txBody>
          <a:bodyPr>
            <a:normAutofit/>
          </a:bodyPr>
          <a:lstStyle/>
          <a:p>
            <a:pPr lvl="1"/>
            <a:r>
              <a:rPr lang="en-US" sz="2400" dirty="0">
                <a:solidFill>
                  <a:schemeClr val="tx1"/>
                </a:solidFill>
                <a:latin typeface="Arial" panose="020B0604020202020204" pitchFamily="34" charset="0"/>
                <a:cs typeface="Arial" panose="020B0604020202020204" pitchFamily="34" charset="0"/>
              </a:rPr>
              <a:t>There are two primary methods of risk analysis you can use on your project</a:t>
            </a:r>
            <a:endParaRPr lang="en-US" sz="2400" b="1" i="1" dirty="0">
              <a:solidFill>
                <a:schemeClr val="tx1"/>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a:solidFill>
                  <a:schemeClr val="tx1"/>
                </a:solidFill>
                <a:latin typeface="Arial" panose="020B0604020202020204" pitchFamily="34" charset="0"/>
                <a:cs typeface="Arial" panose="020B0604020202020204" pitchFamily="34" charset="0"/>
              </a:rPr>
              <a:t>Quantitative Risk Analysis</a:t>
            </a:r>
            <a:endParaRPr lang="en-US" sz="2400" dirty="0">
              <a:solidFill>
                <a:schemeClr val="tx1"/>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a:solidFill>
                  <a:schemeClr val="tx1"/>
                </a:solidFill>
                <a:latin typeface="Arial" panose="020B0604020202020204" pitchFamily="34" charset="0"/>
                <a:cs typeface="Arial" panose="020B0604020202020204" pitchFamily="34" charset="0"/>
              </a:rPr>
              <a:t>Qualitative Risk Analysis</a:t>
            </a:r>
          </a:p>
        </p:txBody>
      </p:sp>
      <p:pic>
        <p:nvPicPr>
          <p:cNvPr id="1026" name="Picture 2" descr="Kết quả hình ảnh cho qualitative risk analysis vs quantitative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573" y="2627290"/>
            <a:ext cx="4616587" cy="34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7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QUANTITATIVE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is a technique used to quantify risk associated with a particular hazard. Risk assessment is used for uncertain events that could have many outcomes and for which there could be significant consequences.</a:t>
            </a:r>
          </a:p>
          <a:p>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891" y="3101280"/>
            <a:ext cx="6106218" cy="34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14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A </a:t>
            </a:r>
            <a:r>
              <a:rPr lang="en-US" b="1" dirty="0">
                <a:solidFill>
                  <a:schemeClr val="tx1"/>
                </a:solidFill>
                <a:latin typeface="Arial" panose="020B0604020202020204" pitchFamily="34" charset="0"/>
                <a:cs typeface="Arial" panose="020B0604020202020204" pitchFamily="34" charset="0"/>
              </a:rPr>
              <a:t>Risk Assessment Matrix</a:t>
            </a:r>
            <a:r>
              <a:rPr lang="en-US" dirty="0">
                <a:solidFill>
                  <a:schemeClr val="tx1"/>
                </a:solidFill>
                <a:latin typeface="Arial" panose="020B0604020202020204" pitchFamily="34" charset="0"/>
                <a:cs typeface="Arial" panose="020B0604020202020204" pitchFamily="34" charset="0"/>
              </a:rPr>
              <a:t> (RAM) is a tool to help you determine which risks you need to develop a risk response for.</a:t>
            </a:r>
          </a:p>
          <a:p>
            <a:r>
              <a:rPr lang="en-US" dirty="0">
                <a:solidFill>
                  <a:schemeClr val="tx1"/>
                </a:solidFill>
                <a:latin typeface="Arial" panose="020B0604020202020204" pitchFamily="34" charset="0"/>
                <a:cs typeface="Arial" panose="020B0604020202020204" pitchFamily="34" charset="0"/>
              </a:rPr>
              <a:t>The first step in developing a RAM is to define the rating scales for likelihood and impact.</a:t>
            </a:r>
          </a:p>
          <a:p>
            <a:r>
              <a:rPr lang="en-US" dirty="0">
                <a:solidFill>
                  <a:schemeClr val="tx1"/>
                </a:solidFill>
                <a:latin typeface="Arial" panose="020B0604020202020204" pitchFamily="34" charset="0"/>
                <a:cs typeface="Arial" panose="020B0604020202020204" pitchFamily="34" charset="0"/>
              </a:rPr>
              <a:t>In a qualitative analysis, likelihood or probability is measured using a relative scale. Here's an example </a:t>
            </a:r>
            <a:r>
              <a:rPr lang="en-US" b="1" dirty="0">
                <a:solidFill>
                  <a:schemeClr val="tx1"/>
                </a:solidFill>
                <a:latin typeface="Arial" panose="020B0604020202020204" pitchFamily="34" charset="0"/>
                <a:cs typeface="Arial" panose="020B0604020202020204" pitchFamily="34" charset="0"/>
              </a:rPr>
              <a:t>Likelihood Scale</a:t>
            </a:r>
            <a:r>
              <a:rPr lang="en-US" dirty="0">
                <a:solidFill>
                  <a:schemeClr val="tx1"/>
                </a:solidFill>
                <a:latin typeface="Arial" panose="020B0604020202020204" pitchFamily="34" charset="0"/>
                <a:cs typeface="Arial" panose="020B0604020202020204" pitchFamily="34" charset="0"/>
              </a:rPr>
              <a:t> definition...</a:t>
            </a: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extLst>
                    <a:ext uri="{9D8B030D-6E8A-4147-A177-3AD203B41FA5}">
                      <a16:colId xmlns:a16="http://schemas.microsoft.com/office/drawing/2014/main" val="20000"/>
                    </a:ext>
                  </a:extLst>
                </a:gridCol>
                <a:gridCol w="1339741">
                  <a:extLst>
                    <a:ext uri="{9D8B030D-6E8A-4147-A177-3AD203B41FA5}">
                      <a16:colId xmlns:a16="http://schemas.microsoft.com/office/drawing/2014/main" val="20001"/>
                    </a:ext>
                  </a:extLst>
                </a:gridCol>
                <a:gridCol w="7033638">
                  <a:extLst>
                    <a:ext uri="{9D8B030D-6E8A-4147-A177-3AD203B41FA5}">
                      <a16:colId xmlns:a16="http://schemas.microsoft.com/office/drawing/2014/main" val="20002"/>
                    </a:ext>
                  </a:extLst>
                </a:gridCol>
              </a:tblGrid>
              <a:tr h="316027">
                <a:tc>
                  <a:txBody>
                    <a:bodyPr/>
                    <a:lstStyle/>
                    <a:p>
                      <a:pPr marL="0" marR="0" algn="ctr">
                        <a:lnSpc>
                          <a:spcPct val="107000"/>
                        </a:lnSpc>
                        <a:spcBef>
                          <a:spcPts val="1200"/>
                        </a:spcBef>
                        <a:spcAft>
                          <a:spcPts val="300"/>
                        </a:spcAft>
                      </a:pPr>
                      <a:r>
                        <a:rPr lang="en-US" sz="1200" cap="all" spc="120" dirty="0">
                          <a:effectLst/>
                        </a:rPr>
                        <a:t>RATING</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rPr>
                        <a:t>LIKELIHOOD</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89675">
                <a:tc>
                  <a:txBody>
                    <a:bodyPr/>
                    <a:lstStyle/>
                    <a:p>
                      <a:pPr marL="0" marR="0" algn="ctr">
                        <a:lnSpc>
                          <a:spcPct val="107000"/>
                        </a:lnSpc>
                        <a:spcBef>
                          <a:spcPts val="1200"/>
                        </a:spcBef>
                        <a:spcAft>
                          <a:spcPts val="60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Most likely will not occur. Infrequent occurrence in past projects.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289675">
                <a:tc>
                  <a:txBody>
                    <a:bodyPr/>
                    <a:lstStyle/>
                    <a:p>
                      <a:pPr marL="0" marR="0" algn="ctr">
                        <a:lnSpc>
                          <a:spcPct val="107000"/>
                        </a:lnSpc>
                        <a:spcBef>
                          <a:spcPts val="1200"/>
                        </a:spcBef>
                        <a:spcAft>
                          <a:spcPts val="60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289675">
                <a:tc>
                  <a:txBody>
                    <a:bodyPr/>
                    <a:lstStyle/>
                    <a:p>
                      <a:pPr marL="0" marR="0" algn="ctr">
                        <a:lnSpc>
                          <a:spcPct val="107000"/>
                        </a:lnSpc>
                        <a:spcBef>
                          <a:spcPts val="1200"/>
                        </a:spcBef>
                        <a:spcAft>
                          <a:spcPts val="60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289675">
                <a:tc>
                  <a:txBody>
                    <a:bodyPr/>
                    <a:lstStyle/>
                    <a:p>
                      <a:pPr marL="0" marR="0" algn="ctr">
                        <a:lnSpc>
                          <a:spcPct val="107000"/>
                        </a:lnSpc>
                        <a:spcBef>
                          <a:spcPts val="1200"/>
                        </a:spcBef>
                        <a:spcAft>
                          <a:spcPts val="60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Here's an example Impact Scale definition...</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extLst>
                    <a:ext uri="{9D8B030D-6E8A-4147-A177-3AD203B41FA5}">
                      <a16:colId xmlns:a16="http://schemas.microsoft.com/office/drawing/2014/main" val="20000"/>
                    </a:ext>
                  </a:extLst>
                </a:gridCol>
                <a:gridCol w="1426837">
                  <a:extLst>
                    <a:ext uri="{9D8B030D-6E8A-4147-A177-3AD203B41FA5}">
                      <a16:colId xmlns:a16="http://schemas.microsoft.com/office/drawing/2014/main" val="20001"/>
                    </a:ext>
                  </a:extLst>
                </a:gridCol>
                <a:gridCol w="3122564">
                  <a:extLst>
                    <a:ext uri="{9D8B030D-6E8A-4147-A177-3AD203B41FA5}">
                      <a16:colId xmlns:a16="http://schemas.microsoft.com/office/drawing/2014/main" val="20002"/>
                    </a:ext>
                  </a:extLst>
                </a:gridCol>
                <a:gridCol w="3466831">
                  <a:extLst>
                    <a:ext uri="{9D8B030D-6E8A-4147-A177-3AD203B41FA5}">
                      <a16:colId xmlns:a16="http://schemas.microsoft.com/office/drawing/2014/main" val="20003"/>
                    </a:ext>
                  </a:extLst>
                </a:gridCol>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0"/>
                  </a:ext>
                </a:extLst>
              </a:tr>
              <a:tr h="458546">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a:t>
                      </a: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1"/>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2"/>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3"/>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4"/>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cs typeface="Arial" panose="020B0604020202020204" pitchFamily="34" charset="0"/>
              </a:rPr>
              <a:t>Remember, these scales are very dependent on the specific details of your project.</a:t>
            </a:r>
          </a:p>
          <a:p>
            <a:pPr lvl="1"/>
            <a:r>
              <a:rPr lang="en-US" sz="2000" dirty="0">
                <a:solidFill>
                  <a:schemeClr val="tx1"/>
                </a:solidFill>
                <a:latin typeface="Arial" panose="020B0604020202020204" pitchFamily="34" charset="0"/>
                <a:cs typeface="Arial" panose="020B0604020202020204" pitchFamily="34" charset="0"/>
              </a:rPr>
              <a:t>For example, a "Low" likelihood of occurrence for one project may mean a risk event is unlikely to occur within the next 10 deployments.</a:t>
            </a:r>
          </a:p>
          <a:p>
            <a:r>
              <a:rPr lang="en-US" dirty="0">
                <a:solidFill>
                  <a:schemeClr val="tx1"/>
                </a:solidFill>
                <a:latin typeface="Arial" panose="020B0604020202020204" pitchFamily="34" charset="0"/>
                <a:cs typeface="Arial" panose="020B0604020202020204" pitchFamily="34" charset="0"/>
              </a:rPr>
              <a:t>The impact scale for your project could also include other considerations such as scope, political, and employee impacts.</a:t>
            </a:r>
          </a:p>
          <a:p>
            <a:pPr marL="457200" lvl="1"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74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latin typeface="Arial" panose="020B0604020202020204" pitchFamily="34" charset="0"/>
                <a:cs typeface="Arial" panose="020B0604020202020204" pitchFamily="34" charset="0"/>
              </a:rPr>
              <a:t>With your rating scales prepared, you can create a Risk Assessment Matrix to help you categorize the Risk Level for each risk event.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4433083" cy="3119750"/>
          </a:xfrm>
          <a:prstGeom prst="rect">
            <a:avLst/>
          </a:prstGeom>
          <a:noFill/>
          <a:ln>
            <a:noFill/>
          </a:ln>
        </p:spPr>
      </p:pic>
      <p:sp>
        <p:nvSpPr>
          <p:cNvPr id="5" name="Rectangle 4"/>
          <p:cNvSpPr/>
          <p:nvPr/>
        </p:nvSpPr>
        <p:spPr>
          <a:xfrm>
            <a:off x="4545036" y="5812596"/>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1216"/>
            <a:ext cx="10972800" cy="878983"/>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QUALITATIVE RISK ASSESSMENT</a:t>
            </a:r>
          </a:p>
        </p:txBody>
      </p:sp>
      <p:sp>
        <p:nvSpPr>
          <p:cNvPr id="3" name="Content Placeholder 2"/>
          <p:cNvSpPr>
            <a:spLocks noGrp="1"/>
          </p:cNvSpPr>
          <p:nvPr>
            <p:ph idx="1"/>
          </p:nvPr>
        </p:nvSpPr>
        <p:spPr>
          <a:xfrm>
            <a:off x="609600" y="1846262"/>
            <a:ext cx="10972800" cy="4374234"/>
          </a:xfrm>
        </p:spPr>
        <p:txBody>
          <a:bodyPr>
            <a:noAutofit/>
          </a:bodyPr>
          <a:lstStyle/>
          <a:p>
            <a:r>
              <a:rPr lang="en-US" dirty="0">
                <a:solidFill>
                  <a:schemeClr val="tx1"/>
                </a:solidFill>
                <a:latin typeface="Arial" panose="020B0604020202020204" pitchFamily="34" charset="0"/>
                <a:cs typeface="Arial" panose="020B0604020202020204" pitchFamily="34" charset="0"/>
              </a:rPr>
              <a:t>Using your RAM and Rating Scales, you can then analyze the likelihood of each risk event occurring and its impact to determine what </a:t>
            </a:r>
            <a:r>
              <a:rPr lang="en-US" b="1" dirty="0">
                <a:solidFill>
                  <a:schemeClr val="tx1"/>
                </a:solidFill>
                <a:latin typeface="Arial" panose="020B0604020202020204" pitchFamily="34" charset="0"/>
                <a:cs typeface="Arial" panose="020B0604020202020204" pitchFamily="34" charset="0"/>
              </a:rPr>
              <a:t>Risk Level</a:t>
            </a:r>
            <a:r>
              <a:rPr lang="en-US" dirty="0">
                <a:solidFill>
                  <a:schemeClr val="tx1"/>
                </a:solidFill>
                <a:latin typeface="Arial" panose="020B0604020202020204" pitchFamily="34" charset="0"/>
                <a:cs typeface="Arial" panose="020B0604020202020204" pitchFamily="34" charset="0"/>
              </a:rPr>
              <a:t> it is at. This will give you the information you need to prioritize your list of </a:t>
            </a:r>
            <a:r>
              <a:rPr lang="en-US" b="1"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project risks</a:t>
            </a:r>
            <a:r>
              <a:rPr lang="en-US" dirty="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A </a:t>
            </a:r>
            <a:r>
              <a:rPr lang="en-US" i="1" dirty="0">
                <a:solidFill>
                  <a:schemeClr val="tx1"/>
                </a:solidFill>
                <a:latin typeface="Arial" panose="020B0604020202020204" pitchFamily="34" charset="0"/>
                <a:cs typeface="Arial" panose="020B0604020202020204" pitchFamily="34" charset="0"/>
              </a:rPr>
              <a:t>qualitative risk assessment</a:t>
            </a:r>
            <a:r>
              <a:rPr lang="en-US" dirty="0">
                <a:solidFill>
                  <a:schemeClr val="tx1"/>
                </a:solidFill>
                <a:latin typeface="Arial" panose="020B0604020202020204" pitchFamily="34" charset="0"/>
                <a:cs typeface="Arial" panose="020B0604020202020204" pitchFamily="34" charset="0"/>
              </a:rPr>
              <a:t> can also help you determine if there are any specific types or categories of risks that would require special attention or any risk events that need to be handled in the near-term.</a:t>
            </a:r>
          </a:p>
          <a:p>
            <a:r>
              <a:rPr lang="en-US" dirty="0">
                <a:solidFill>
                  <a:schemeClr val="tx1"/>
                </a:solidFill>
                <a:latin typeface="Arial" panose="020B0604020202020204" pitchFamily="34" charset="0"/>
                <a:cs typeface="Arial" panose="020B0604020202020204" pitchFamily="34" charset="0"/>
              </a:rPr>
              <a:t>The most challenging aspect of performing a </a:t>
            </a:r>
            <a:r>
              <a:rPr lang="en-US" i="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is defining your rating scales. But once that has been done, you can use them for the duration of the project to effectively manage your project's risks in a timely manner.</a:t>
            </a:r>
          </a:p>
          <a:p>
            <a:pPr lvl="2"/>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QUALITATIVE RISK ANALYSIS</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latin typeface="Arial" panose="020B0604020202020204" pitchFamily="34" charset="0"/>
                <a:cs typeface="Arial" panose="020B0604020202020204" pitchFamily="34" charset="0"/>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1548"/>
            <a:ext cx="10972800" cy="1600200"/>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QUANTITATIVE RISK ANALYSIS?</a:t>
            </a:r>
          </a:p>
        </p:txBody>
      </p:sp>
      <p:sp>
        <p:nvSpPr>
          <p:cNvPr id="3" name="Content Placeholder 2"/>
          <p:cNvSpPr>
            <a:spLocks noGrp="1"/>
          </p:cNvSpPr>
          <p:nvPr>
            <p:ph idx="1"/>
          </p:nvPr>
        </p:nvSpPr>
        <p:spPr>
          <a:xfrm>
            <a:off x="609600" y="2319129"/>
            <a:ext cx="10972800" cy="3198399"/>
          </a:xfrm>
        </p:spPr>
        <p:txBody>
          <a:bodyPr/>
          <a:lstStyle/>
          <a:p>
            <a:r>
              <a:rPr lang="en-US" dirty="0">
                <a:solidFill>
                  <a:schemeClr val="tx1"/>
                </a:solidFill>
                <a:latin typeface="Arial" panose="020B0604020202020204" pitchFamily="34" charset="0"/>
                <a:cs typeface="Arial" panose="020B0604020202020204" pitchFamily="34" charset="0"/>
              </a:rPr>
              <a:t>Qualitative risk analysis is a numeric estimate of the overall effect of risk on the project objectives such as cost and schedule objectives. The results provide insight into the likelihood of project success and is used to develop contingency reserves. </a:t>
            </a:r>
          </a:p>
        </p:txBody>
      </p:sp>
    </p:spTree>
    <p:extLst>
      <p:ext uri="{BB962C8B-B14F-4D97-AF65-F5344CB8AC3E}">
        <p14:creationId xmlns:p14="http://schemas.microsoft.com/office/powerpoint/2010/main" val="396210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a:t>
            </a:r>
            <a:r>
              <a:rPr lang="en-US" dirty="0">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609600" y="1846261"/>
            <a:ext cx="10972800" cy="4050956"/>
          </a:xfrm>
        </p:spPr>
        <p:txBody>
          <a:bodyPr>
            <a:normAutofit/>
          </a:bodyPr>
          <a:lstStyle/>
          <a:p>
            <a:r>
              <a:rPr lang="en-US" dirty="0">
                <a:solidFill>
                  <a:schemeClr val="tx1"/>
                </a:solidFill>
                <a:latin typeface="Arial" panose="020B0604020202020204" pitchFamily="34" charset="0"/>
                <a:cs typeface="Arial" panose="020B0604020202020204" pitchFamily="34" charset="0"/>
              </a:rPr>
              <a:t>Better Overall Project Risk Analysis</a:t>
            </a:r>
          </a:p>
          <a:p>
            <a:pPr lvl="1"/>
            <a:r>
              <a:rPr lang="en-US" dirty="0">
                <a:solidFill>
                  <a:schemeClr val="tx1"/>
                </a:solidFill>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p>
          <a:p>
            <a:r>
              <a:rPr lang="en-US" dirty="0">
                <a:solidFill>
                  <a:schemeClr val="tx1"/>
                </a:solidFill>
                <a:latin typeface="Arial" panose="020B0604020202020204" pitchFamily="34" charset="0"/>
                <a:cs typeface="Arial" panose="020B0604020202020204" pitchFamily="34" charset="0"/>
              </a:rPr>
              <a:t>Better Business Decisions</a:t>
            </a:r>
          </a:p>
          <a:p>
            <a:pPr lvl="1"/>
            <a:r>
              <a:rPr lang="en-US" dirty="0">
                <a:solidFill>
                  <a:schemeClr val="tx1"/>
                </a:solidFill>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solidFill>
                  <a:schemeClr val="tx1"/>
                </a:solidFill>
                <a:latin typeface="Arial" panose="020B0604020202020204" pitchFamily="34" charset="0"/>
                <a:cs typeface="Arial" panose="020B0604020202020204" pitchFamily="34" charset="0"/>
              </a:rPr>
              <a:t>Better Estimates</a:t>
            </a:r>
          </a:p>
          <a:p>
            <a:pPr lvl="1" fontAlgn="base"/>
            <a:r>
              <a:rPr lang="en-US" dirty="0">
                <a:solidFill>
                  <a:schemeClr val="tx1"/>
                </a:solidFill>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solidFill>
                <a:schemeClr val="tx1"/>
              </a:solidFill>
              <a:latin typeface="Arial" panose="020B0604020202020204" pitchFamily="34" charset="0"/>
              <a:cs typeface="Arial" panose="020B0604020202020204" pitchFamily="34" charset="0"/>
            </a:endParaRPr>
          </a:p>
          <a:p>
            <a:pPr lvl="1" fontAlgn="base"/>
            <a:r>
              <a:rPr lang="en-US" dirty="0">
                <a:solidFill>
                  <a:schemeClr val="tx1"/>
                </a:solidFill>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solidFill>
                <a:schemeClr val="tx1"/>
              </a:solidFill>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WHEN TO </a:t>
            </a:r>
            <a:r>
              <a:rPr lang="en-US" dirty="0">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PERFORM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First, we </a:t>
            </a:r>
            <a:r>
              <a:rPr lang="en-US"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identify risks</a:t>
            </a:r>
            <a:r>
              <a:rPr lang="en-US" dirty="0">
                <a:solidFill>
                  <a:schemeClr val="tx1"/>
                </a:solidFill>
                <a:latin typeface="Arial" panose="020B0604020202020204" pitchFamily="34" charset="0"/>
                <a:cs typeface="Arial" panose="020B0604020202020204" pitchFamily="34" charset="0"/>
              </a:rPr>
              <a:t>. Then we can evaluate the risks qualitatively and quantitatively.</a:t>
            </a:r>
          </a:p>
          <a:p>
            <a:pPr fontAlgn="base"/>
            <a:r>
              <a:rPr lang="en-US" dirty="0">
                <a:solidFill>
                  <a:schemeClr val="tx1"/>
                </a:solidFill>
                <a:latin typeface="Arial" panose="020B0604020202020204" pitchFamily="34" charset="0"/>
                <a:cs typeface="Arial" panose="020B0604020202020204" pitchFamily="34" charset="0"/>
              </a:rPr>
              <a:t>Consider using Quantitative Risk Analysis for:</a:t>
            </a:r>
          </a:p>
          <a:p>
            <a:pPr lvl="1" fontAlgn="base"/>
            <a:r>
              <a:rPr lang="en-US" sz="2000" dirty="0">
                <a:solidFill>
                  <a:schemeClr val="tx1"/>
                </a:solidFill>
                <a:latin typeface="Arial" panose="020B0604020202020204" pitchFamily="34" charset="0"/>
                <a:cs typeface="Arial" panose="020B0604020202020204" pitchFamily="34" charset="0"/>
              </a:rPr>
              <a:t>Projects that require a Contingency Reserve for the schedule and budget.</a:t>
            </a:r>
          </a:p>
          <a:p>
            <a:pPr lvl="1" fontAlgn="base"/>
            <a:r>
              <a:rPr lang="en-US" sz="2000" dirty="0">
                <a:solidFill>
                  <a:schemeClr val="tx1"/>
                </a:solidFill>
                <a:latin typeface="Arial" panose="020B0604020202020204" pitchFamily="34" charset="0"/>
                <a:cs typeface="Arial" panose="020B0604020202020204" pitchFamily="34" charset="0"/>
              </a:rPr>
              <a:t>Large, complex projects that require Go/No Go decisions (the Go/No Go decision may occur multiple times in a project).</a:t>
            </a:r>
          </a:p>
          <a:p>
            <a:pPr lvl="1" fontAlgn="base"/>
            <a:r>
              <a:rPr lang="en-US" sz="2000" dirty="0">
                <a:solidFill>
                  <a:schemeClr val="tx1"/>
                </a:solidFill>
                <a:latin typeface="Arial" panose="020B0604020202020204" pitchFamily="34" charset="0"/>
                <a:cs typeface="Arial" panose="020B0604020202020204" pitchFamily="34" charset="0"/>
              </a:rPr>
              <a:t>Projects where upper management wants more detail about the probability of completing the project on schedule and within budget.</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0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55910"/>
            <a:ext cx="11105882" cy="2398690"/>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THE DIFFERENCE BETWEEN QUALITATIVE AND QUANTITATIVE RISK ANALYSIS?</a:t>
            </a:r>
          </a:p>
        </p:txBody>
      </p:sp>
      <p:sp>
        <p:nvSpPr>
          <p:cNvPr id="3" name="Content Placeholder 2"/>
          <p:cNvSpPr>
            <a:spLocks noGrp="1"/>
          </p:cNvSpPr>
          <p:nvPr>
            <p:ph idx="1"/>
          </p:nvPr>
        </p:nvSpPr>
        <p:spPr>
          <a:xfrm>
            <a:off x="543059" y="2554600"/>
            <a:ext cx="10972800" cy="3419476"/>
          </a:xfrm>
        </p:spPr>
        <p:txBody>
          <a:bodyPr>
            <a:normAutofit lnSpcReduction="10000"/>
          </a:bodyPr>
          <a:lstStyle/>
          <a:p>
            <a:r>
              <a:rPr lang="en-US" dirty="0">
                <a:solidFill>
                  <a:schemeClr val="tx1"/>
                </a:solidFill>
                <a:latin typeface="Arial" panose="020B0604020202020204" pitchFamily="34" charset="0"/>
                <a:cs typeface="Arial" panose="020B0604020202020204" pitchFamily="34" charset="0"/>
              </a:rPr>
              <a:t>The main difference between these two methods of risk analysis is that </a:t>
            </a:r>
            <a:r>
              <a:rPr lang="en-US" b="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uses a relative or descriptive scale to measure the probability of occurrence whereas </a:t>
            </a:r>
            <a:r>
              <a:rPr lang="en-US" b="1" dirty="0">
                <a:solidFill>
                  <a:schemeClr val="tx1"/>
                </a:solidFill>
                <a:latin typeface="Arial" panose="020B0604020202020204" pitchFamily="34" charset="0"/>
                <a:cs typeface="Arial" panose="020B0604020202020204" pitchFamily="34" charset="0"/>
              </a:rPr>
              <a:t>quantitative risk analysis</a:t>
            </a:r>
            <a:r>
              <a:rPr lang="en-US" dirty="0">
                <a:solidFill>
                  <a:schemeClr val="tx1"/>
                </a:solidFill>
                <a:latin typeface="Arial" panose="020B0604020202020204" pitchFamily="34" charset="0"/>
                <a:cs typeface="Arial" panose="020B0604020202020204" pitchFamily="34" charset="0"/>
              </a:rPr>
              <a:t> uses a numerical scale.</a:t>
            </a:r>
          </a:p>
          <a:p>
            <a:r>
              <a:rPr lang="en-US" dirty="0">
                <a:solidFill>
                  <a:schemeClr val="tx1"/>
                </a:solidFill>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solidFill>
                  <a:schemeClr val="tx1"/>
                </a:solidFill>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p>
        </p:txBody>
      </p:sp>
    </p:spTree>
    <p:extLst>
      <p:ext uri="{BB962C8B-B14F-4D97-AF65-F5344CB8AC3E}">
        <p14:creationId xmlns:p14="http://schemas.microsoft.com/office/powerpoint/2010/main" val="16434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ASSESSMENT TOOLS &amp; TECHNIQUES</a:t>
            </a:r>
          </a:p>
        </p:txBody>
      </p:sp>
      <p:sp>
        <p:nvSpPr>
          <p:cNvPr id="3" name="Content Placeholder 2"/>
          <p:cNvSpPr>
            <a:spLocks noGrp="1"/>
          </p:cNvSpPr>
          <p:nvPr>
            <p:ph idx="1"/>
          </p:nvPr>
        </p:nvSpPr>
        <p:spPr>
          <a:xfrm>
            <a:off x="609600" y="1846261"/>
            <a:ext cx="11071538" cy="4129535"/>
          </a:xfrm>
        </p:spPr>
        <p:txBody>
          <a:bodyPr>
            <a:normAutofit fontScale="92500" lnSpcReduction="20000"/>
          </a:bodyPr>
          <a:lstStyle/>
          <a:p>
            <a:pPr lvl="0" fontAlgn="base"/>
            <a:r>
              <a:rPr lang="en-US" b="1" dirty="0">
                <a:solidFill>
                  <a:schemeClr val="tx1"/>
                </a:solidFill>
                <a:latin typeface="Arial" panose="020B0604020202020204" pitchFamily="34" charset="0"/>
                <a:cs typeface="Arial" panose="020B0604020202020204" pitchFamily="34" charset="0"/>
              </a:rPr>
              <a:t>Three Point Estimate</a:t>
            </a:r>
            <a:r>
              <a:rPr lang="en-US" dirty="0">
                <a:solidFill>
                  <a:schemeClr val="tx1"/>
                </a:solidFill>
                <a:latin typeface="Arial" panose="020B0604020202020204" pitchFamily="34" charset="0"/>
                <a:cs typeface="Arial" panose="020B0604020202020204" pitchFamily="34" charset="0"/>
              </a:rPr>
              <a:t> – a technique that uses the optimistic, most likely, and pessimistic values to determine the best estimate.</a:t>
            </a:r>
          </a:p>
          <a:p>
            <a:pPr lvl="0" fontAlgn="base"/>
            <a:r>
              <a:rPr lang="en-US" b="1" dirty="0">
                <a:solidFill>
                  <a:schemeClr val="tx1"/>
                </a:solidFill>
                <a:latin typeface="Arial" panose="020B0604020202020204" pitchFamily="34" charset="0"/>
                <a:cs typeface="Arial" panose="020B0604020202020204" pitchFamily="34" charset="0"/>
              </a:rPr>
              <a:t>Decision Tree Analysis</a:t>
            </a:r>
            <a:r>
              <a:rPr lang="en-US" dirty="0">
                <a:solidFill>
                  <a:schemeClr val="tx1"/>
                </a:solidFill>
                <a:latin typeface="Arial" panose="020B0604020202020204" pitchFamily="34" charset="0"/>
                <a:cs typeface="Arial" panose="020B0604020202020204" pitchFamily="34" charset="0"/>
              </a:rPr>
              <a:t> – a diagram that shows the implications of choosing one or other alternatives. </a:t>
            </a:r>
          </a:p>
          <a:p>
            <a:pPr lvl="0" fontAlgn="base"/>
            <a:r>
              <a:rPr lang="en-US" b="1" dirty="0">
                <a:solidFill>
                  <a:schemeClr val="tx1"/>
                </a:solidFill>
                <a:latin typeface="Arial" panose="020B0604020202020204" pitchFamily="34" charset="0"/>
                <a:cs typeface="Arial" panose="020B0604020202020204" pitchFamily="34" charset="0"/>
              </a:rPr>
              <a:t>Expected Monetary Value (EMV)</a:t>
            </a:r>
            <a:r>
              <a:rPr lang="en-US" dirty="0">
                <a:solidFill>
                  <a:schemeClr val="tx1"/>
                </a:solidFill>
                <a:latin typeface="Arial" panose="020B0604020202020204" pitchFamily="34" charset="0"/>
                <a:cs typeface="Arial" panose="020B0604020202020204" pitchFamily="34" charset="0"/>
              </a:rPr>
              <a:t> – a method used to establish the contingency reserves for a project budget and schedule.</a:t>
            </a:r>
          </a:p>
          <a:p>
            <a:pPr lvl="0" fontAlgn="base"/>
            <a:r>
              <a:rPr lang="en-US" b="1" dirty="0">
                <a:solidFill>
                  <a:schemeClr val="tx1"/>
                </a:solidFill>
                <a:latin typeface="Arial" panose="020B0604020202020204" pitchFamily="34" charset="0"/>
                <a:cs typeface="Arial" panose="020B0604020202020204" pitchFamily="34" charset="0"/>
              </a:rPr>
              <a:t>Monte Carlo Analysis</a:t>
            </a:r>
            <a:r>
              <a:rPr lang="en-US" dirty="0">
                <a:solidFill>
                  <a:schemeClr val="tx1"/>
                </a:solidFill>
                <a:latin typeface="Arial" panose="020B0604020202020204" pitchFamily="34" charset="0"/>
                <a:cs typeface="Arial" panose="020B0604020202020204" pitchFamily="34" charset="0"/>
              </a:rPr>
              <a:t> – a technique that uses optimistic, most likely, and pessimistic estimates to determine the total project cost and project completion dates. </a:t>
            </a:r>
          </a:p>
          <a:p>
            <a:pPr lvl="0" fontAlgn="base"/>
            <a:r>
              <a:rPr lang="en-US" b="1" dirty="0">
                <a:solidFill>
                  <a:schemeClr val="tx1"/>
                </a:solidFill>
                <a:latin typeface="Arial" panose="020B0604020202020204" pitchFamily="34" charset="0"/>
                <a:cs typeface="Arial" panose="020B0604020202020204" pitchFamily="34" charset="0"/>
              </a:rPr>
              <a:t>Sensitivity Analysis</a:t>
            </a:r>
            <a:r>
              <a:rPr lang="en-US" dirty="0">
                <a:solidFill>
                  <a:schemeClr val="tx1"/>
                </a:solidFill>
                <a:latin typeface="Arial" panose="020B0604020202020204" pitchFamily="34" charset="0"/>
                <a:cs typeface="Arial" panose="020B0604020202020204" pitchFamily="34" charset="0"/>
              </a:rPr>
              <a:t> – a technique used to determine which risks have the greatest impact on a project.</a:t>
            </a:r>
          </a:p>
          <a:p>
            <a:pPr lvl="0" fontAlgn="base"/>
            <a:r>
              <a:rPr lang="en-US" b="1" dirty="0">
                <a:solidFill>
                  <a:schemeClr val="tx1"/>
                </a:solidFill>
                <a:latin typeface="Arial" panose="020B0604020202020204" pitchFamily="34" charset="0"/>
                <a:cs typeface="Arial" panose="020B0604020202020204" pitchFamily="34" charset="0"/>
              </a:rPr>
              <a:t>Fault Tree Analysis (FMEA)</a:t>
            </a:r>
            <a:r>
              <a:rPr lang="en-US" dirty="0">
                <a:solidFill>
                  <a:schemeClr val="tx1"/>
                </a:solidFill>
                <a:latin typeface="Arial" panose="020B0604020202020204" pitchFamily="34" charset="0"/>
                <a:cs typeface="Arial" panose="020B0604020202020204" pitchFamily="34" charset="0"/>
              </a:rPr>
              <a:t> – the analysis of a structured diagram which identifies elements that can cause system failure.</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80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 EXAMPLE</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Let’s look at a simple Expected Monetary Value (EMV) example:</a:t>
            </a:r>
          </a:p>
          <a:p>
            <a:pPr fontAlgn="base"/>
            <a:r>
              <a:rPr lang="en-US" dirty="0">
                <a:solidFill>
                  <a:schemeClr val="tx1"/>
                </a:solidFill>
                <a:latin typeface="Arial" panose="020B0604020202020204" pitchFamily="34" charset="0"/>
                <a:cs typeface="Arial" panose="020B0604020202020204" pitchFamily="34" charset="0"/>
              </a:rPr>
              <a:t>Keep in mind that risks include both threats and opportunities. Threats have adverse impacts on cost. Opportunities are benefits that reduce cost. Expected Monetary Value = Probability x Impact.</a:t>
            </a: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extLst>
                    <a:ext uri="{9D8B030D-6E8A-4147-A177-3AD203B41FA5}">
                      <a16:colId xmlns:a16="http://schemas.microsoft.com/office/drawing/2014/main" val="20000"/>
                    </a:ext>
                  </a:extLst>
                </a:gridCol>
                <a:gridCol w="1211095">
                  <a:extLst>
                    <a:ext uri="{9D8B030D-6E8A-4147-A177-3AD203B41FA5}">
                      <a16:colId xmlns:a16="http://schemas.microsoft.com/office/drawing/2014/main" val="20001"/>
                    </a:ext>
                  </a:extLst>
                </a:gridCol>
                <a:gridCol w="1355652">
                  <a:extLst>
                    <a:ext uri="{9D8B030D-6E8A-4147-A177-3AD203B41FA5}">
                      <a16:colId xmlns:a16="http://schemas.microsoft.com/office/drawing/2014/main" val="20002"/>
                    </a:ext>
                  </a:extLst>
                </a:gridCol>
                <a:gridCol w="1237539">
                  <a:extLst>
                    <a:ext uri="{9D8B030D-6E8A-4147-A177-3AD203B41FA5}">
                      <a16:colId xmlns:a16="http://schemas.microsoft.com/office/drawing/2014/main" val="20003"/>
                    </a:ext>
                  </a:extLst>
                </a:gridCol>
              </a:tblGrid>
              <a:tr h="240752">
                <a:tc>
                  <a:txBody>
                    <a:bodyPr/>
                    <a:lstStyle/>
                    <a:p>
                      <a:pPr marL="0" marR="0" algn="ctr">
                        <a:lnSpc>
                          <a:spcPct val="107000"/>
                        </a:lnSpc>
                        <a:spcBef>
                          <a:spcPts val="0"/>
                        </a:spcBef>
                        <a:spcAft>
                          <a:spcPts val="0"/>
                        </a:spcAft>
                      </a:pPr>
                      <a:r>
                        <a:rPr lang="en-US" sz="1200" dirty="0">
                          <a:effectLst/>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1"/>
                  </a:ext>
                </a:extLst>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2"/>
                  </a:ext>
                </a:extLst>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3"/>
                  </a:ext>
                </a:extLst>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p:txBody>
          <a:bodyPr>
            <a:normAutofit/>
          </a:bodyPr>
          <a:lstStyle/>
          <a:p>
            <a:r>
              <a:rPr lang="en-US" dirty="0">
                <a:solidFill>
                  <a:schemeClr val="tx1"/>
                </a:solidFill>
                <a:latin typeface="Arial" panose="020B0604020202020204" pitchFamily="34" charset="0"/>
                <a:cs typeface="Arial" panose="020B0604020202020204" pitchFamily="34" charset="0"/>
              </a:rPr>
              <a:t>The risk response planning is the process of developing options, and determining actions to enhance opportunities and reduce threats to the project’s objectives. It follows the Qualitative Risk Analysis and Quantitative Risk Analysis processes. It includes the identification and assignment of one or more persons (the “risk response owner”) to take responsibility for each agreed-to and funded risk response. Risk Response Planning addresses the risks by their priority, inserting resources and activities into the budget, schedule, and project management plan, as needed.</a:t>
            </a:r>
            <a:r>
              <a:rPr lang="en-US" b="1" dirty="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65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BE43-1619-4272-97AB-9378452702FA}"/>
              </a:ext>
            </a:extLst>
          </p:cNvPr>
          <p:cNvSpPr>
            <a:spLocks noGrp="1"/>
          </p:cNvSpPr>
          <p:nvPr>
            <p:ph type="title"/>
          </p:nvPr>
        </p:nvSpPr>
        <p:spPr>
          <a:xfrm>
            <a:off x="609600" y="185532"/>
            <a:ext cx="10972800" cy="1600200"/>
          </a:xfrm>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A36409B3-F55B-4D7E-8D2D-C03AC6CD7683}"/>
              </a:ext>
            </a:extLst>
          </p:cNvPr>
          <p:cNvSpPr>
            <a:spLocks noGrp="1"/>
          </p:cNvSpPr>
          <p:nvPr>
            <p:ph idx="1"/>
          </p:nvPr>
        </p:nvSpPr>
        <p:spPr>
          <a:xfrm>
            <a:off x="609600" y="2425148"/>
            <a:ext cx="10972800" cy="3379303"/>
          </a:xfrm>
        </p:spPr>
        <p:txBody>
          <a:bodyPr>
            <a:normAutofit/>
          </a:bodyPr>
          <a:lstStyle/>
          <a:p>
            <a:r>
              <a:rPr lang="en-US" sz="2600" b="1" dirty="0">
                <a:solidFill>
                  <a:schemeClr val="tx1"/>
                </a:solidFill>
                <a:latin typeface="Arial" panose="020B0604020202020204" pitchFamily="34" charset="0"/>
                <a:cs typeface="Arial" panose="020B0604020202020204" pitchFamily="34" charset="0"/>
              </a:rPr>
              <a:t>The purpose of this process</a:t>
            </a:r>
            <a:r>
              <a:rPr lang="en-US" sz="2600" dirty="0">
                <a:solidFill>
                  <a:schemeClr val="tx1"/>
                </a:solidFill>
                <a:latin typeface="Arial" panose="020B0604020202020204" pitchFamily="34" charset="0"/>
                <a:cs typeface="Arial" panose="020B0604020202020204" pitchFamily="34" charset="0"/>
              </a:rPr>
              <a:t> is to ensure that each of the identified risks on the Risk Register has appropriate actions or plans to mitigate or avoid a risk before it happens or to provide a response when a risk occurs and turns into a project issue.</a:t>
            </a:r>
          </a:p>
          <a:p>
            <a:endParaRPr lang="en-US" dirty="0"/>
          </a:p>
        </p:txBody>
      </p:sp>
    </p:spTree>
    <p:extLst>
      <p:ext uri="{BB962C8B-B14F-4D97-AF65-F5344CB8AC3E}">
        <p14:creationId xmlns:p14="http://schemas.microsoft.com/office/powerpoint/2010/main" val="104733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D42E-595F-456F-A7D2-1FB5866E3CDD}"/>
              </a:ext>
            </a:extLst>
          </p:cNvPr>
          <p:cNvSpPr>
            <a:spLocks noGrp="1"/>
          </p:cNvSpPr>
          <p:nvPr>
            <p:ph type="title"/>
          </p:nvPr>
        </p:nvSpPr>
        <p:spPr/>
        <p:txBody>
          <a:bodyPr/>
          <a:lstStyle/>
          <a:p>
            <a:r>
              <a:rPr lang="en-US" dirty="0"/>
              <a:t>RISK RESPONSE PLANNING</a:t>
            </a:r>
          </a:p>
        </p:txBody>
      </p:sp>
      <p:sp>
        <p:nvSpPr>
          <p:cNvPr id="3" name="Content Placeholder 2">
            <a:extLst>
              <a:ext uri="{FF2B5EF4-FFF2-40B4-BE49-F238E27FC236}">
                <a16:creationId xmlns:a16="http://schemas.microsoft.com/office/drawing/2014/main" id="{AC05F4D0-DEAB-436F-860C-3E16242A25D0}"/>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Parts of a Risk Response:</a:t>
            </a:r>
          </a:p>
          <a:p>
            <a:pPr lvl="1"/>
            <a:r>
              <a:rPr lang="en-US" sz="2400" dirty="0">
                <a:solidFill>
                  <a:schemeClr val="tx1"/>
                </a:solidFill>
                <a:latin typeface="Arial" panose="020B0604020202020204" pitchFamily="34" charset="0"/>
                <a:cs typeface="Arial" panose="020B0604020202020204" pitchFamily="34" charset="0"/>
              </a:rPr>
              <a:t>Cost effective relative to the significance of the risk</a:t>
            </a:r>
          </a:p>
          <a:p>
            <a:pPr lvl="1"/>
            <a:r>
              <a:rPr lang="en-US" sz="2400" dirty="0">
                <a:solidFill>
                  <a:schemeClr val="tx1"/>
                </a:solidFill>
                <a:latin typeface="Arial" panose="020B0604020202020204" pitchFamily="34" charset="0"/>
                <a:cs typeface="Arial" panose="020B0604020202020204" pitchFamily="34" charset="0"/>
              </a:rPr>
              <a:t>Scaled to the magnitude of the risk</a:t>
            </a:r>
          </a:p>
          <a:p>
            <a:pPr lvl="1"/>
            <a:r>
              <a:rPr lang="en-US" sz="2400" dirty="0">
                <a:solidFill>
                  <a:schemeClr val="tx1"/>
                </a:solidFill>
                <a:latin typeface="Arial" panose="020B0604020202020204" pitchFamily="34" charset="0"/>
                <a:cs typeface="Arial" panose="020B0604020202020204" pitchFamily="34" charset="0"/>
              </a:rPr>
              <a:t>Agreed upon by the applicable project stakeholders</a:t>
            </a:r>
          </a:p>
          <a:p>
            <a:pPr lvl="1"/>
            <a:r>
              <a:rPr lang="en-US" sz="2400" dirty="0">
                <a:solidFill>
                  <a:schemeClr val="tx1"/>
                </a:solidFill>
                <a:latin typeface="Arial" panose="020B0604020202020204" pitchFamily="34" charset="0"/>
                <a:cs typeface="Arial" panose="020B0604020202020204" pitchFamily="34" charset="0"/>
              </a:rPr>
              <a:t>Achievable and realistic</a:t>
            </a:r>
          </a:p>
          <a:p>
            <a:endParaRPr lang="en-US" dirty="0"/>
          </a:p>
        </p:txBody>
      </p:sp>
    </p:spTree>
    <p:extLst>
      <p:ext uri="{BB962C8B-B14F-4D97-AF65-F5344CB8AC3E}">
        <p14:creationId xmlns:p14="http://schemas.microsoft.com/office/powerpoint/2010/main" val="2190623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ECC4-DC90-4319-B663-44B6DD0589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12B0C572-73DD-41D4-A385-98E9B697B8D2}"/>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How to Response:</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Kết quả hình ảnh cho risk response planning">
            <a:extLst>
              <a:ext uri="{FF2B5EF4-FFF2-40B4-BE49-F238E27FC236}">
                <a16:creationId xmlns:a16="http://schemas.microsoft.com/office/drawing/2014/main" id="{98F751D6-7FF6-45FC-9DE7-272B517757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90585" y="1846262"/>
            <a:ext cx="6424405" cy="4408350"/>
          </a:xfrm>
          <a:prstGeom prst="rect">
            <a:avLst/>
          </a:prstGeom>
          <a:noFill/>
          <a:ln>
            <a:noFill/>
          </a:ln>
        </p:spPr>
      </p:pic>
    </p:spTree>
    <p:extLst>
      <p:ext uri="{BB962C8B-B14F-4D97-AF65-F5344CB8AC3E}">
        <p14:creationId xmlns:p14="http://schemas.microsoft.com/office/powerpoint/2010/main" val="1683897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370F-F580-46F0-9CCB-94B55EB5942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5E3597E3-4A5A-4F9A-9579-EF0034FF207B}"/>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Example:</a:t>
            </a:r>
          </a:p>
        </p:txBody>
      </p:sp>
      <p:pic>
        <p:nvPicPr>
          <p:cNvPr id="4" name="Picture 3" descr="Kết quả hình ảnh cho risk response planning">
            <a:extLst>
              <a:ext uri="{FF2B5EF4-FFF2-40B4-BE49-F238E27FC236}">
                <a16:creationId xmlns:a16="http://schemas.microsoft.com/office/drawing/2014/main" id="{4F88675A-7AEB-48E9-8F95-103D09DA6C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5417" y="1600199"/>
            <a:ext cx="7066722" cy="4880113"/>
          </a:xfrm>
          <a:prstGeom prst="rect">
            <a:avLst/>
          </a:prstGeom>
          <a:noFill/>
          <a:ln>
            <a:noFill/>
          </a:ln>
        </p:spPr>
      </p:pic>
    </p:spTree>
    <p:extLst>
      <p:ext uri="{BB962C8B-B14F-4D97-AF65-F5344CB8AC3E}">
        <p14:creationId xmlns:p14="http://schemas.microsoft.com/office/powerpoint/2010/main" val="3739937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C09A-2BAC-45C1-BE49-105810536B1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10C2A9E9-803F-4217-9A88-D2624B53E036}"/>
              </a:ext>
            </a:extLst>
          </p:cNvPr>
          <p:cNvSpPr>
            <a:spLocks noGrp="1"/>
          </p:cNvSpPr>
          <p:nvPr>
            <p:ph idx="1"/>
          </p:nvPr>
        </p:nvSpPr>
        <p:spPr/>
        <p:txBody>
          <a:bodyPr/>
          <a:lstStyle/>
          <a:p>
            <a:pPr>
              <a:buClr>
                <a:srgbClr val="C00000"/>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It is not required to eliminate all the risks of the project due to resource and time constraints. A project manager should review risk throughout the project. Planning for risks is iterative. Qualitative risk, quantitative risk, and risk response planning do not end ones you begin work on the project.</a:t>
            </a:r>
          </a:p>
          <a:p>
            <a:endParaRPr lang="en-US" dirty="0"/>
          </a:p>
        </p:txBody>
      </p:sp>
    </p:spTree>
    <p:extLst>
      <p:ext uri="{BB962C8B-B14F-4D97-AF65-F5344CB8AC3E}">
        <p14:creationId xmlns:p14="http://schemas.microsoft.com/office/powerpoint/2010/main" val="1006632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C1F3-FA97-4860-ABA9-FD5572C898C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0DCDFBCF-EF0F-4071-9BB0-D0E8EBFB1EAB}"/>
              </a:ext>
            </a:extLst>
          </p:cNvPr>
          <p:cNvSpPr>
            <a:spLocks noGrp="1"/>
          </p:cNvSpPr>
          <p:nvPr>
            <p:ph idx="1"/>
          </p:nvPr>
        </p:nvSpPr>
        <p:spPr/>
        <p:txBody>
          <a:bodyPr/>
          <a:lstStyle/>
          <a:p>
            <a:pPr marL="0" indent="0">
              <a:buNone/>
            </a:pPr>
            <a:r>
              <a:rPr lang="en-US" dirty="0">
                <a:solidFill>
                  <a:schemeClr val="tx1"/>
                </a:solidFill>
                <a:latin typeface="Arial" panose="020B0604020202020204" pitchFamily="34" charset="0"/>
                <a:cs typeface="Arial" panose="020B0604020202020204" pitchFamily="34" charset="0"/>
              </a:rPr>
              <a:t>Risk monitoring and control is the process of </a:t>
            </a:r>
            <a:r>
              <a:rPr lang="en-US" i="1" dirty="0">
                <a:solidFill>
                  <a:schemeClr val="tx1"/>
                </a:solidFill>
                <a:latin typeface="Arial" panose="020B0604020202020204" pitchFamily="34" charset="0"/>
                <a:cs typeface="Arial" panose="020B0604020202020204" pitchFamily="34" charset="0"/>
              </a:rPr>
              <a:t>identifying, analyzing, and planning for newly discovered risks and managing identified risks</a:t>
            </a:r>
            <a:r>
              <a:rPr lang="en-US" dirty="0">
                <a:solidFill>
                  <a:schemeClr val="tx1"/>
                </a:solidFill>
                <a:latin typeface="Arial" panose="020B0604020202020204" pitchFamily="34" charset="0"/>
                <a:cs typeface="Arial" panose="020B0604020202020204" pitchFamily="34" charset="0"/>
              </a:rPr>
              <a:t>. Throughout the process, the risk owners track identified risks, reveal new risks, implement risk response plans, and gage the risk response plans effectiveness. The key point is throughout this phase constant monitoring and due diligence is key to the success</a:t>
            </a:r>
          </a:p>
        </p:txBody>
      </p:sp>
    </p:spTree>
    <p:extLst>
      <p:ext uri="{BB962C8B-B14F-4D97-AF65-F5344CB8AC3E}">
        <p14:creationId xmlns:p14="http://schemas.microsoft.com/office/powerpoint/2010/main" val="422292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529-F891-4F20-882F-357D640B41F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2E267E94-F74E-4EAB-A149-C48DA2906E31}"/>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Risk monitoring and control is required in order to:</a:t>
            </a:r>
          </a:p>
          <a:p>
            <a:pPr lvl="1"/>
            <a:r>
              <a:rPr lang="en-US" sz="2400" dirty="0">
                <a:solidFill>
                  <a:schemeClr val="tx1"/>
                </a:solidFill>
                <a:latin typeface="Arial" panose="020B0604020202020204" pitchFamily="34" charset="0"/>
                <a:cs typeface="Arial" panose="020B0604020202020204" pitchFamily="34" charset="0"/>
              </a:rPr>
              <a:t>Ensure the execution of the risk plans and evaluate their effectiveness in reducing risk. </a:t>
            </a:r>
          </a:p>
          <a:p>
            <a:pPr lvl="1"/>
            <a:r>
              <a:rPr lang="en-US" sz="2400" dirty="0">
                <a:solidFill>
                  <a:schemeClr val="tx1"/>
                </a:solidFill>
                <a:latin typeface="Arial" panose="020B0604020202020204" pitchFamily="34" charset="0"/>
                <a:cs typeface="Arial" panose="020B0604020202020204" pitchFamily="34" charset="0"/>
              </a:rPr>
              <a:t>Keep track of the identified risks, including the watch list.</a:t>
            </a:r>
          </a:p>
          <a:p>
            <a:pPr lvl="1"/>
            <a:r>
              <a:rPr lang="en-US" sz="2400" dirty="0">
                <a:solidFill>
                  <a:schemeClr val="tx1"/>
                </a:solidFill>
                <a:latin typeface="Arial" panose="020B0604020202020204" pitchFamily="34" charset="0"/>
                <a:cs typeface="Arial" panose="020B0604020202020204" pitchFamily="34" charset="0"/>
              </a:rPr>
              <a:t>Monitor trigger conditions for contingencies</a:t>
            </a:r>
          </a:p>
          <a:p>
            <a:pPr lvl="1"/>
            <a:r>
              <a:rPr lang="en-US" sz="2400" dirty="0">
                <a:solidFill>
                  <a:schemeClr val="tx1"/>
                </a:solidFill>
                <a:latin typeface="Arial" panose="020B0604020202020204" pitchFamily="34" charset="0"/>
                <a:cs typeface="Arial" panose="020B0604020202020204" pitchFamily="34" charset="0"/>
              </a:rPr>
              <a:t>Monitor residual risks and identify new risks arising during project execution.</a:t>
            </a:r>
          </a:p>
          <a:p>
            <a:pPr lvl="1"/>
            <a:r>
              <a:rPr lang="en-US" sz="2400" dirty="0">
                <a:solidFill>
                  <a:schemeClr val="tx1"/>
                </a:solidFill>
                <a:latin typeface="Arial" panose="020B0604020202020204" pitchFamily="34" charset="0"/>
                <a:cs typeface="Arial" panose="020B0604020202020204" pitchFamily="34" charset="0"/>
              </a:rPr>
              <a:t>Update the organizational process assets.</a:t>
            </a:r>
          </a:p>
        </p:txBody>
      </p:sp>
    </p:spTree>
    <p:extLst>
      <p:ext uri="{BB962C8B-B14F-4D97-AF65-F5344CB8AC3E}">
        <p14:creationId xmlns:p14="http://schemas.microsoft.com/office/powerpoint/2010/main" val="3300350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FCC7-DCAE-4337-BAFF-5D7C1E0B8F7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1C5983B6-889D-4DB7-95B5-B679608D7BA5}"/>
              </a:ext>
            </a:extLst>
          </p:cNvPr>
          <p:cNvSpPr>
            <a:spLocks noGrp="1"/>
          </p:cNvSpPr>
          <p:nvPr>
            <p:ph idx="1"/>
          </p:nvPr>
        </p:nvSpPr>
        <p:spPr>
          <a:xfrm>
            <a:off x="609600" y="1846261"/>
            <a:ext cx="10972800" cy="4037703"/>
          </a:xfrm>
        </p:spPr>
        <p:txBody>
          <a:bodyPr>
            <a:normAutofit/>
          </a:bodyPr>
          <a:lstStyle/>
          <a:p>
            <a:pPr marL="0" indent="0">
              <a:buNone/>
            </a:pPr>
            <a:r>
              <a:rPr lang="en-US" b="1" u="sng" dirty="0">
                <a:solidFill>
                  <a:schemeClr val="tx1"/>
                </a:solidFill>
                <a:latin typeface="Arial" panose="020B0604020202020204" pitchFamily="34" charset="0"/>
                <a:cs typeface="Arial" panose="020B0604020202020204" pitchFamily="34" charset="0"/>
              </a:rPr>
              <a:t>The purpose is to determine if:</a:t>
            </a:r>
          </a:p>
          <a:p>
            <a:pPr lvl="1"/>
            <a:r>
              <a:rPr lang="en-US" sz="2400" dirty="0">
                <a:solidFill>
                  <a:schemeClr val="tx1"/>
                </a:solidFill>
                <a:latin typeface="Arial" panose="020B0604020202020204" pitchFamily="34" charset="0"/>
                <a:cs typeface="Arial" panose="020B0604020202020204" pitchFamily="34" charset="0"/>
              </a:rPr>
              <a:t>Risk responses have been implemented as planned.</a:t>
            </a:r>
          </a:p>
          <a:p>
            <a:pPr lvl="1"/>
            <a:r>
              <a:rPr lang="en-US" sz="2400" dirty="0">
                <a:solidFill>
                  <a:schemeClr val="tx1"/>
                </a:solidFill>
                <a:latin typeface="Arial" panose="020B0604020202020204" pitchFamily="34" charset="0"/>
                <a:cs typeface="Arial" panose="020B0604020202020204" pitchFamily="34" charset="0"/>
              </a:rPr>
              <a:t>Risk response actions are as effective as expected or if new responses should be developed. </a:t>
            </a:r>
          </a:p>
          <a:p>
            <a:pPr lvl="1"/>
            <a:r>
              <a:rPr lang="en-US" sz="2400" dirty="0">
                <a:solidFill>
                  <a:schemeClr val="tx1"/>
                </a:solidFill>
                <a:latin typeface="Arial" panose="020B0604020202020204" pitchFamily="34" charset="0"/>
                <a:cs typeface="Arial" panose="020B0604020202020204" pitchFamily="34" charset="0"/>
              </a:rPr>
              <a:t>Project assumptions are still valid.</a:t>
            </a:r>
          </a:p>
          <a:p>
            <a:pPr lvl="1"/>
            <a:r>
              <a:rPr lang="en-US" sz="2400" dirty="0">
                <a:solidFill>
                  <a:schemeClr val="tx1"/>
                </a:solidFill>
                <a:latin typeface="Arial" panose="020B0604020202020204" pitchFamily="34" charset="0"/>
                <a:cs typeface="Arial" panose="020B0604020202020204" pitchFamily="34" charset="0"/>
              </a:rPr>
              <a:t>Risk exposure has changed from its prior state, with analysis of trends.</a:t>
            </a:r>
          </a:p>
          <a:p>
            <a:pPr lvl="1"/>
            <a:r>
              <a:rPr lang="en-US" sz="2400" dirty="0">
                <a:solidFill>
                  <a:schemeClr val="tx1"/>
                </a:solidFill>
                <a:latin typeface="Arial" panose="020B0604020202020204" pitchFamily="34" charset="0"/>
                <a:cs typeface="Arial" panose="020B0604020202020204" pitchFamily="34" charset="0"/>
              </a:rPr>
              <a:t>A risk trigger has occurred.</a:t>
            </a:r>
          </a:p>
          <a:p>
            <a:pPr lvl="1"/>
            <a:r>
              <a:rPr lang="en-US" sz="2400" dirty="0">
                <a:solidFill>
                  <a:schemeClr val="tx1"/>
                </a:solidFill>
                <a:latin typeface="Arial" panose="020B0604020202020204" pitchFamily="34" charset="0"/>
                <a:cs typeface="Arial" panose="020B0604020202020204" pitchFamily="34" charset="0"/>
              </a:rPr>
              <a:t>Proper policies and procedures are followed.</a:t>
            </a:r>
          </a:p>
          <a:p>
            <a:pPr lvl="1"/>
            <a:r>
              <a:rPr lang="en-US" sz="2400" dirty="0">
                <a:solidFill>
                  <a:schemeClr val="tx1"/>
                </a:solidFill>
                <a:latin typeface="Arial" panose="020B0604020202020204" pitchFamily="34" charset="0"/>
                <a:cs typeface="Arial" panose="020B0604020202020204" pitchFamily="34" charset="0"/>
              </a:rPr>
              <a:t>New risks have occurred that were not previously identified.</a:t>
            </a:r>
          </a:p>
        </p:txBody>
      </p:sp>
    </p:spTree>
    <p:extLst>
      <p:ext uri="{BB962C8B-B14F-4D97-AF65-F5344CB8AC3E}">
        <p14:creationId xmlns:p14="http://schemas.microsoft.com/office/powerpoint/2010/main" val="3104206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256F-123A-42FD-8126-7A06207A234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pic>
        <p:nvPicPr>
          <p:cNvPr id="4" name="Content Placeholder 3" descr="Kết quả hình ảnh cho risk monitoring and control example">
            <a:extLst>
              <a:ext uri="{FF2B5EF4-FFF2-40B4-BE49-F238E27FC236}">
                <a16:creationId xmlns:a16="http://schemas.microsoft.com/office/drawing/2014/main"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D4E0-41C8-4FA2-A66A-F09786E0664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b="1" u="sng" dirty="0">
                <a:solidFill>
                  <a:schemeClr val="tx1"/>
                </a:solidFill>
                <a:latin typeface="Arial" panose="020B0604020202020204" pitchFamily="34" charset="0"/>
                <a:cs typeface="Arial" panose="020B0604020202020204" pitchFamily="34" charset="0"/>
              </a:rPr>
              <a:t>The list of actions involved in monitoring and controlling risks:</a:t>
            </a:r>
          </a:p>
          <a:p>
            <a:pPr lvl="1"/>
            <a:r>
              <a:rPr lang="en-US" sz="2400" dirty="0">
                <a:solidFill>
                  <a:schemeClr val="tx1"/>
                </a:solidFill>
                <a:latin typeface="Arial" panose="020B0604020202020204" pitchFamily="34" charset="0"/>
                <a:cs typeface="Arial" panose="020B0604020202020204" pitchFamily="34" charset="0"/>
              </a:rPr>
              <a:t>Determine the occurrences of risk triggers</a:t>
            </a:r>
          </a:p>
          <a:p>
            <a:pPr lvl="1"/>
            <a:r>
              <a:rPr lang="en-US" sz="2400" dirty="0">
                <a:solidFill>
                  <a:schemeClr val="tx1"/>
                </a:solidFill>
                <a:latin typeface="Arial" panose="020B0604020202020204" pitchFamily="34" charset="0"/>
                <a:cs typeface="Arial" panose="020B0604020202020204" pitchFamily="34" charset="0"/>
              </a:rPr>
              <a:t>Identify and monitor residual risks</a:t>
            </a:r>
          </a:p>
          <a:p>
            <a:pPr lvl="1"/>
            <a:r>
              <a:rPr lang="en-US" sz="2400" dirty="0">
                <a:solidFill>
                  <a:schemeClr val="tx1"/>
                </a:solidFill>
                <a:latin typeface="Arial" panose="020B0604020202020204" pitchFamily="34" charset="0"/>
                <a:cs typeface="Arial" panose="020B0604020202020204" pitchFamily="34" charset="0"/>
              </a:rPr>
              <a:t>Keep risk identification, analysis and monitoring an iterative process in the project</a:t>
            </a:r>
          </a:p>
          <a:p>
            <a:pPr lvl="1"/>
            <a:r>
              <a:rPr lang="en-US" sz="2400" dirty="0">
                <a:solidFill>
                  <a:schemeClr val="tx1"/>
                </a:solidFill>
                <a:latin typeface="Arial" panose="020B0604020202020204" pitchFamily="34" charset="0"/>
                <a:cs typeface="Arial" panose="020B0604020202020204" pitchFamily="34" charset="0"/>
              </a:rPr>
              <a:t>Evaluate the effectiveness of risk response plan</a:t>
            </a:r>
          </a:p>
          <a:p>
            <a:pPr lvl="1"/>
            <a:r>
              <a:rPr lang="en-US" sz="2400" dirty="0">
                <a:solidFill>
                  <a:schemeClr val="tx1"/>
                </a:solidFill>
                <a:latin typeface="Arial" panose="020B0604020202020204" pitchFamily="34" charset="0"/>
                <a:cs typeface="Arial" panose="020B0604020202020204" pitchFamily="34" charset="0"/>
              </a:rPr>
              <a:t>Risk status should be collected and communicated</a:t>
            </a:r>
          </a:p>
          <a:p>
            <a:pPr lvl="1"/>
            <a:r>
              <a:rPr lang="en-US" sz="2400" dirty="0">
                <a:solidFill>
                  <a:schemeClr val="tx1"/>
                </a:solidFill>
                <a:latin typeface="Arial" panose="020B0604020202020204" pitchFamily="34" charset="0"/>
                <a:cs typeface="Arial" panose="020B0604020202020204" pitchFamily="34" charset="0"/>
              </a:rPr>
              <a:t>Monitor the rigor of risk management procedures</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0622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75E0-58F7-4A8F-A961-B1C0490FDF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3E28F48C-28D7-413A-897E-5166534FFECC}"/>
              </a:ext>
            </a:extLst>
          </p:cNvPr>
          <p:cNvSpPr>
            <a:spLocks noGrp="1"/>
          </p:cNvSpPr>
          <p:nvPr>
            <p:ph idx="1"/>
          </p:nvPr>
        </p:nvSpPr>
        <p:spPr/>
        <p:txBody>
          <a:bodyPr>
            <a:normAutofit/>
          </a:bodyPr>
          <a:lstStyle/>
          <a:p>
            <a:pPr marL="57150" indent="0">
              <a:buNone/>
            </a:pPr>
            <a:r>
              <a:rPr lang="en-US" b="1" u="sng" dirty="0">
                <a:solidFill>
                  <a:schemeClr val="tx1"/>
                </a:solidFill>
                <a:latin typeface="Arial" panose="020B0604020202020204" pitchFamily="34" charset="0"/>
                <a:cs typeface="Arial" panose="020B0604020202020204" pitchFamily="34" charset="0"/>
              </a:rPr>
              <a:t>The list of actions involved in monitoring and controlling risks(</a:t>
            </a:r>
            <a:r>
              <a:rPr lang="en-US" b="1" u="sng" dirty="0" err="1">
                <a:solidFill>
                  <a:schemeClr val="tx1"/>
                </a:solidFill>
                <a:latin typeface="Arial" panose="020B0604020202020204" pitchFamily="34" charset="0"/>
                <a:cs typeface="Arial" panose="020B0604020202020204" pitchFamily="34" charset="0"/>
              </a:rPr>
              <a:t>cont</a:t>
            </a:r>
            <a:r>
              <a:rPr lang="en-US" b="1" u="sng"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lvl="1"/>
            <a:r>
              <a:rPr lang="en-US" sz="2400" dirty="0">
                <a:solidFill>
                  <a:schemeClr val="tx1"/>
                </a:solidFill>
                <a:latin typeface="Arial" panose="020B0604020202020204" pitchFamily="34" charset="0"/>
                <a:cs typeface="Arial" panose="020B0604020202020204" pitchFamily="34" charset="0"/>
              </a:rPr>
              <a:t>Identify if additional risk responses need to be determined</a:t>
            </a:r>
          </a:p>
          <a:p>
            <a:pPr lvl="1"/>
            <a:r>
              <a:rPr lang="en-US" sz="2400" dirty="0">
                <a:solidFill>
                  <a:schemeClr val="tx1"/>
                </a:solidFill>
                <a:latin typeface="Arial" panose="020B0604020202020204" pitchFamily="34" charset="0"/>
                <a:cs typeface="Arial" panose="020B0604020202020204" pitchFamily="34" charset="0"/>
              </a:rPr>
              <a:t>Recommend corrective actions</a:t>
            </a:r>
          </a:p>
          <a:p>
            <a:pPr lvl="1"/>
            <a:r>
              <a:rPr lang="en-US" sz="2400" dirty="0">
                <a:solidFill>
                  <a:schemeClr val="tx1"/>
                </a:solidFill>
                <a:latin typeface="Arial" panose="020B0604020202020204" pitchFamily="34" charset="0"/>
                <a:cs typeface="Arial" panose="020B0604020202020204" pitchFamily="34" charset="0"/>
              </a:rPr>
              <a:t>Look for unexpected effects or consequences</a:t>
            </a:r>
          </a:p>
          <a:p>
            <a:pPr lvl="1"/>
            <a:r>
              <a:rPr lang="en-US" sz="2400" dirty="0">
                <a:solidFill>
                  <a:schemeClr val="tx1"/>
                </a:solidFill>
                <a:latin typeface="Arial" panose="020B0604020202020204" pitchFamily="34" charset="0"/>
                <a:cs typeface="Arial" panose="020B0604020202020204" pitchFamily="34" charset="0"/>
              </a:rPr>
              <a:t>Update risk management and risk response plans</a:t>
            </a:r>
          </a:p>
          <a:p>
            <a:pPr lvl="1"/>
            <a:r>
              <a:rPr lang="en-US" sz="2400" dirty="0">
                <a:solidFill>
                  <a:schemeClr val="tx1"/>
                </a:solidFill>
                <a:latin typeface="Arial" panose="020B0604020202020204" pitchFamily="34" charset="0"/>
                <a:cs typeface="Arial" panose="020B0604020202020204" pitchFamily="34" charset="0"/>
              </a:rPr>
              <a:t>Perform variance and trend analysis</a:t>
            </a:r>
          </a:p>
          <a:p>
            <a:pPr lvl="1"/>
            <a:r>
              <a:rPr lang="en-US" sz="2400" dirty="0">
                <a:solidFill>
                  <a:schemeClr val="tx1"/>
                </a:solidFill>
                <a:latin typeface="Arial" panose="020B0604020202020204" pitchFamily="34" charset="0"/>
                <a:cs typeface="Arial" panose="020B0604020202020204" pitchFamily="34" charset="0"/>
              </a:rPr>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a16="http://schemas.microsoft.com/office/drawing/2014/main"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5865-1EF5-488F-B792-D673A2B10F9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SUMMARY</a:t>
            </a:r>
          </a:p>
        </p:txBody>
      </p:sp>
      <p:pic>
        <p:nvPicPr>
          <p:cNvPr id="4" name="Content Placeholder 3" descr="Kết quả hình ảnh cho risk monitoring and control">
            <a:extLst>
              <a:ext uri="{FF2B5EF4-FFF2-40B4-BE49-F238E27FC236}">
                <a16:creationId xmlns:a16="http://schemas.microsoft.com/office/drawing/2014/main"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6BD6-BC9B-4633-91A9-DC2D0DAD3A89}"/>
              </a:ext>
            </a:extLst>
          </p:cNvPr>
          <p:cNvSpPr>
            <a:spLocks noGrp="1"/>
          </p:cNvSpPr>
          <p:nvPr>
            <p:ph type="title"/>
          </p:nvPr>
        </p:nvSpPr>
        <p:spPr>
          <a:xfrm>
            <a:off x="609600" y="1987828"/>
            <a:ext cx="10972800" cy="1600200"/>
          </a:xfrm>
          <a:solidFill>
            <a:schemeClr val="bg1">
              <a:lumMod val="95000"/>
            </a:schemeClr>
          </a:solidFill>
          <a:ln w="38100">
            <a:solidFill>
              <a:schemeClr val="accent1">
                <a:lumMod val="60000"/>
                <a:lumOff val="40000"/>
              </a:schemeClr>
            </a:solidFill>
          </a:ln>
          <a:effectLst>
            <a:outerShdw blurRad="63500" sx="102000" sy="102000" algn="ctr" rotWithShape="0">
              <a:prstClr val="black">
                <a:alpha val="40000"/>
              </a:prstClr>
            </a:outerShdw>
            <a:reflection blurRad="6350" stA="50000" endA="295" endPos="92000" dist="101600" dir="5400000" sy="-100000" algn="bl" rotWithShape="0"/>
          </a:effectLst>
        </p:spPr>
        <p:txBody>
          <a:bodyPr/>
          <a:lstStyle/>
          <a:p>
            <a:r>
              <a:rPr lang="en-US" sz="6000" dirty="0"/>
              <a:t>THANK YOU FOR LISTENING AND WATCHING</a:t>
            </a:r>
          </a:p>
        </p:txBody>
      </p:sp>
    </p:spTree>
    <p:extLst>
      <p:ext uri="{BB962C8B-B14F-4D97-AF65-F5344CB8AC3E}">
        <p14:creationId xmlns:p14="http://schemas.microsoft.com/office/powerpoint/2010/main" val="286336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a:xfrm>
            <a:off x="609600" y="1846262"/>
            <a:ext cx="10972800" cy="2382838"/>
          </a:xfrm>
        </p:spPr>
        <p:txBody>
          <a:bodyPr>
            <a:normAutofit/>
          </a:bodyPr>
          <a:lstStyle/>
          <a:p>
            <a:pPr marL="514350" indent="-514350">
              <a:buFont typeface="+mj-lt"/>
              <a:buAutoNum type="romanUcPeriod"/>
            </a:pPr>
            <a:r>
              <a:rPr lang="en-US" b="1" dirty="0"/>
              <a:t>What’s risk management planning</a:t>
            </a:r>
          </a:p>
          <a:p>
            <a:pPr marL="0" indent="0">
              <a:buNone/>
            </a:pPr>
            <a:r>
              <a:rPr lang="en-US" sz="2000" dirty="0"/>
              <a:t>	As stated above, risks are any events or conditions that affect the plan that affects the 	outcome of the project set out earlier, so what is the plan to manage risk, is the process 	by which We devise a risk management plan to approach risks scientifically and 	systematically to identify, control, prevent and minimize losses and loss of adverse 	effects of risks.</a:t>
            </a:r>
            <a:endParaRPr lang="en-US" dirty="0"/>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F81D5BA5-61C3-44DA-A6FB-E92E017B1B04}"/>
              </a:ext>
            </a:extLst>
          </p:cNvPr>
          <p:cNvSpPr>
            <a:spLocks noGrp="1"/>
          </p:cNvSpPr>
          <p:nvPr>
            <p:ph idx="1"/>
          </p:nvPr>
        </p:nvSpPr>
        <p:spPr>
          <a:xfrm>
            <a:off x="609600" y="1846262"/>
            <a:ext cx="10972800" cy="3628708"/>
          </a:xfrm>
        </p:spPr>
        <p:txBody>
          <a:bodyPr>
            <a:normAutofit fontScale="92500" lnSpcReduction="20000"/>
          </a:bodyPr>
          <a:lstStyle/>
          <a:p>
            <a:pPr marL="514350" indent="-514350">
              <a:buFont typeface="+mj-lt"/>
              <a:buAutoNum type="romanUcPeriod" startAt="2"/>
            </a:pPr>
            <a:r>
              <a:rPr lang="en-US" b="1" dirty="0"/>
              <a:t>Why we need to risk management planning</a:t>
            </a:r>
          </a:p>
          <a:p>
            <a:pPr marL="0" indent="0">
              <a:buNone/>
            </a:pPr>
            <a:endParaRPr lang="en-US" b="1" dirty="0"/>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planning 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305</TotalTime>
  <Words>2592</Words>
  <Application>Microsoft Office PowerPoint</Application>
  <PresentationFormat>Widescreen</PresentationFormat>
  <Paragraphs>297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Century Gothic</vt:lpstr>
      <vt:lpstr>Courier New</vt:lpstr>
      <vt:lpstr>Palatino Linotype</vt:lpstr>
      <vt:lpstr>Symbol</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ANALYSIS</vt:lpstr>
      <vt:lpstr>RISK ANALYSIS</vt:lpstr>
      <vt:lpstr>QUANTITATIVE RISK ANALYSIS</vt:lpstr>
      <vt:lpstr>THE RISK ASSESSMENT MATRIX</vt:lpstr>
      <vt:lpstr>THE RISK ASSESSMENT MATRIX</vt:lpstr>
      <vt:lpstr>THE RISK ASSESSMENT MATRIX</vt:lpstr>
      <vt:lpstr>THE RISK ASSESSMENT MATRIX</vt:lpstr>
      <vt:lpstr>QUALITATIVE RISK ASSESSMENT</vt:lpstr>
      <vt:lpstr>QUALITATIVE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RESPONSE PLANNING</vt:lpstr>
      <vt:lpstr>RISK RESPONSE PLANNING</vt:lpstr>
      <vt:lpstr>RISK RESPONSE PLANNING</vt:lpstr>
      <vt:lpstr>RISK RESPONSE PLANNING</vt:lpstr>
      <vt:lpstr>RISK RESPONSE PLANNING</vt:lpstr>
      <vt:lpstr>RISK RESPONSE PLANNING</vt:lpstr>
      <vt:lpstr>RISK MONITORING AND CONTROL</vt:lpstr>
      <vt:lpstr>RISK MONITORING AND CONTROL</vt:lpstr>
      <vt:lpstr>RISK MONITORING AND CONTROL</vt:lpstr>
      <vt:lpstr>RISK MONITORING AND CONTROL</vt:lpstr>
      <vt:lpstr>RISK MONITORING AND CONTROL</vt:lpstr>
      <vt:lpstr>RISK MONITORING AND CONTROL</vt:lpstr>
      <vt:lpstr>SUMMARY</vt:lpstr>
      <vt:lpstr>THANK YOU FOR LISTENING AND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Trịnh Mạnh</cp:lastModifiedBy>
  <cp:revision>33</cp:revision>
  <dcterms:created xsi:type="dcterms:W3CDTF">2019-10-27T05:18:55Z</dcterms:created>
  <dcterms:modified xsi:type="dcterms:W3CDTF">2019-10-31T05:38:42Z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