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48"/>
  </p:notesMasterIdLst>
  <p:handoutMasterIdLst>
    <p:handoutMasterId r:id="rId49"/>
  </p:handoutMasterIdLst>
  <p:sldIdLst>
    <p:sldId id="259" r:id="rId2"/>
    <p:sldId id="260"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6" r:id="rId24"/>
    <p:sldId id="284" r:id="rId25"/>
    <p:sldId id="285" r:id="rId26"/>
    <p:sldId id="288" r:id="rId27"/>
    <p:sldId id="289" r:id="rId28"/>
    <p:sldId id="290" r:id="rId29"/>
    <p:sldId id="291" r:id="rId30"/>
    <p:sldId id="292" r:id="rId31"/>
    <p:sldId id="293" r:id="rId32"/>
    <p:sldId id="294" r:id="rId33"/>
    <p:sldId id="295" r:id="rId34"/>
    <p:sldId id="300" r:id="rId35"/>
    <p:sldId id="296" r:id="rId36"/>
    <p:sldId id="297" r:id="rId37"/>
    <p:sldId id="298" r:id="rId38"/>
    <p:sldId id="302" r:id="rId39"/>
    <p:sldId id="303" r:id="rId40"/>
    <p:sldId id="304" r:id="rId41"/>
    <p:sldId id="305" r:id="rId42"/>
    <p:sldId id="306" r:id="rId43"/>
    <p:sldId id="307" r:id="rId44"/>
    <p:sldId id="308" r:id="rId45"/>
    <p:sldId id="309" r:id="rId46"/>
    <p:sldId id="31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g" initials="J" lastIdx="1" clrIdx="0">
    <p:extLst>
      <p:ext uri="{19B8F6BF-5375-455C-9EA6-DF929625EA0E}">
        <p15:presenceInfo xmlns:p15="http://schemas.microsoft.com/office/powerpoint/2012/main" userId="J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7T13:48:40.115"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t>10/31/2019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4267200"/>
          </a:xfrm>
        </p:spPr>
        <p:txBody>
          <a:bodyPr anchor="b">
            <a:noAutofit/>
          </a:bodyPr>
          <a:lstStyle>
            <a:lvl1pPr>
              <a:lnSpc>
                <a:spcPct val="100000"/>
              </a:lnSpc>
              <a:defRPr sz="6600">
                <a:solidFill>
                  <a:schemeClr val="accent1">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4343399"/>
            <a:ext cx="85344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2"/>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85672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2882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188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10/31/2019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074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10/31/2019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038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12805" y="1828800"/>
            <a:ext cx="5388864" cy="3429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785"/>
            <a:ext cx="5384800" cy="3429015"/>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Add a footer</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6720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01237" y="2453474"/>
            <a:ext cx="5388864" cy="2833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10/31/2019</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010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10/31/2019</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000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10/31/2019</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69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10/31/2019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6157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337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349BF3EA-1A78-4F07-BDC0-C8A1BD461199}" type="datetimeFigureOut">
              <a:rPr lang="en-US" smtClean="0"/>
              <a:pPr/>
              <a:t>10/31/2019</a:t>
            </a:fld>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grpSp>
        <p:nvGrpSpPr>
          <p:cNvPr id="7" name="Group 6" descr="Shrubs on seashore">
            <a:extLst>
              <a:ext uri="{FF2B5EF4-FFF2-40B4-BE49-F238E27FC236}">
                <a16:creationId xmlns="" xmlns:a16="http://schemas.microsoft.com/office/drawing/2014/main" id="{32ABC1A6-8856-41D7-BF42-7ED8D4AC1C81}"/>
              </a:ext>
            </a:extLst>
          </p:cNvPr>
          <p:cNvGrpSpPr/>
          <p:nvPr userDrawn="1"/>
        </p:nvGrpSpPr>
        <p:grpSpPr>
          <a:xfrm>
            <a:off x="11112" y="4291013"/>
            <a:ext cx="12180887" cy="2589212"/>
            <a:chOff x="11112" y="4291013"/>
            <a:chExt cx="12180887" cy="2589212"/>
          </a:xfrm>
        </p:grpSpPr>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4800" kern="1200">
          <a:solidFill>
            <a:schemeClr val="accent1">
              <a:lumMod val="50000"/>
            </a:schemeClr>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amzn.to/2INgRlw"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projectriskcoach.com/7-ways-to-identify-risk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3429000"/>
          </a:xfrm>
          <a:ln>
            <a:solidFill>
              <a:schemeClr val="accent1">
                <a:lumMod val="40000"/>
                <a:lumOff val="60000"/>
              </a:schemeClr>
            </a:solidFill>
          </a:ln>
        </p:spPr>
        <p:txBody>
          <a:bodyPr/>
          <a:lstStyle/>
          <a:p>
            <a:r>
              <a:rPr lang="en-US" dirty="0"/>
              <a:t>SEMINAR PROJECT MANAGENMENT</a:t>
            </a:r>
            <a:br>
              <a:rPr lang="en-US" dirty="0"/>
            </a:br>
            <a:r>
              <a:rPr lang="en-US" sz="4000" b="1" u="sng" dirty="0">
                <a:solidFill>
                  <a:srgbClr val="00B050"/>
                </a:solidFill>
              </a:rPr>
              <a:t>TOPIC: RISK MANAGEMENT</a:t>
            </a:r>
          </a:p>
        </p:txBody>
      </p:sp>
      <p:sp>
        <p:nvSpPr>
          <p:cNvPr id="3" name="Subtitle 2"/>
          <p:cNvSpPr>
            <a:spLocks noGrp="1"/>
          </p:cNvSpPr>
          <p:nvPr>
            <p:ph type="subTitle" idx="1"/>
          </p:nvPr>
        </p:nvSpPr>
        <p:spPr>
          <a:xfrm>
            <a:off x="1828800" y="3776868"/>
            <a:ext cx="8534400" cy="2067339"/>
          </a:xfrm>
        </p:spPr>
        <p:txBody>
          <a:bodyPr>
            <a:normAutofit lnSpcReduction="10000"/>
          </a:bodyPr>
          <a:lstStyle/>
          <a:p>
            <a:r>
              <a:rPr lang="en-US" dirty="0">
                <a:latin typeface="Calibri" panose="020F0502020204030204" pitchFamily="34" charset="0"/>
                <a:cs typeface="Calibri" panose="020F0502020204030204" pitchFamily="34" charset="0"/>
              </a:rPr>
              <a:t>Instructors: </a:t>
            </a: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Thanh Ph</a:t>
            </a:r>
            <a:r>
              <a:rPr lang="vi-VN" dirty="0">
                <a:latin typeface="Calibri" panose="020F0502020204030204" pitchFamily="34" charset="0"/>
                <a:cs typeface="Calibri" panose="020F0502020204030204" pitchFamily="34" charset="0"/>
              </a:rPr>
              <a:t>ư</a:t>
            </a:r>
            <a:r>
              <a:rPr lang="en-US" dirty="0" err="1">
                <a:latin typeface="Calibri" panose="020F0502020204030204" pitchFamily="34" charset="0"/>
                <a:cs typeface="Calibri" panose="020F0502020204030204" pitchFamily="34" charset="0"/>
              </a:rPr>
              <a:t>ớc</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Implementation members:</a:t>
            </a:r>
          </a:p>
          <a:p>
            <a:pPr marL="457200" indent="-457200">
              <a:buAutoNum type="arabicPeriod"/>
            </a:pP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Dũ</a:t>
            </a:r>
            <a:r>
              <a:rPr lang="en-US" dirty="0">
                <a:latin typeface="Calibri" panose="020F0502020204030204" pitchFamily="34" charset="0"/>
                <a:cs typeface="Calibri" panose="020F0502020204030204" pitchFamily="34" charset="0"/>
              </a:rPr>
              <a:t> – 16130332</a:t>
            </a:r>
          </a:p>
          <a:p>
            <a:pPr marL="457200" indent="-457200">
              <a:buAutoNum type="arabicPeriod"/>
            </a:pPr>
            <a:r>
              <a:rPr lang="en-US" dirty="0" err="1">
                <a:latin typeface="Calibri" panose="020F0502020204030204" pitchFamily="34" charset="0"/>
                <a:cs typeface="Calibri" panose="020F0502020204030204" pitchFamily="34" charset="0"/>
              </a:rPr>
              <a:t>Hồ</a:t>
            </a:r>
            <a:r>
              <a:rPr lang="en-US" dirty="0">
                <a:latin typeface="Calibri" panose="020F0502020204030204" pitchFamily="34" charset="0"/>
                <a:cs typeface="Calibri" panose="020F0502020204030204" pitchFamily="34" charset="0"/>
              </a:rPr>
              <a:t> Thanh </a:t>
            </a:r>
            <a:r>
              <a:rPr lang="en-US" dirty="0" err="1">
                <a:latin typeface="Calibri" panose="020F0502020204030204" pitchFamily="34" charset="0"/>
                <a:cs typeface="Calibri" panose="020F0502020204030204" pitchFamily="34" charset="0"/>
              </a:rPr>
              <a:t>Hiệp</a:t>
            </a:r>
            <a:r>
              <a:rPr lang="en-US" dirty="0">
                <a:latin typeface="Calibri" panose="020F0502020204030204" pitchFamily="34" charset="0"/>
                <a:cs typeface="Calibri" panose="020F0502020204030204" pitchFamily="34" charset="0"/>
              </a:rPr>
              <a:t> – 16130373</a:t>
            </a:r>
          </a:p>
          <a:p>
            <a:pPr marL="457200" indent="-457200">
              <a:buAutoNum type="arabicPeriod"/>
            </a:pPr>
            <a:r>
              <a:rPr lang="en-US" dirty="0">
                <a:latin typeface="Calibri" panose="020F0502020204030204" pitchFamily="34" charset="0"/>
                <a:cs typeface="Calibri" panose="020F0502020204030204" pitchFamily="34" charset="0"/>
              </a:rPr>
              <a:t>Trịnh Mạnh </a:t>
            </a:r>
            <a:r>
              <a:rPr lang="en-US" dirty="0" err="1">
                <a:latin typeface="Calibri" panose="020F0502020204030204" pitchFamily="34" charset="0"/>
                <a:cs typeface="Calibri" panose="020F0502020204030204" pitchFamily="34" charset="0"/>
              </a:rPr>
              <a:t>Hoàng</a:t>
            </a:r>
            <a:r>
              <a:rPr lang="en-US" dirty="0">
                <a:latin typeface="Calibri" panose="020F0502020204030204" pitchFamily="34" charset="0"/>
                <a:cs typeface="Calibri" panose="020F0502020204030204" pitchFamily="34" charset="0"/>
              </a:rPr>
              <a:t> – 16130392</a:t>
            </a:r>
          </a:p>
          <a:p>
            <a:pPr marL="457200" indent="-457200">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5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A3032F-5AF9-4605-A9FF-7A2691055D47}"/>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 xmlns:a16="http://schemas.microsoft.com/office/drawing/2014/main" id="{E0AA14E8-B8BA-42A3-979B-16D2AEF1E562}"/>
              </a:ext>
            </a:extLst>
          </p:cNvPr>
          <p:cNvSpPr>
            <a:spLocks noGrp="1"/>
          </p:cNvSpPr>
          <p:nvPr>
            <p:ph idx="1"/>
          </p:nvPr>
        </p:nvSpPr>
        <p:spPr>
          <a:xfrm>
            <a:off x="609600" y="1846262"/>
            <a:ext cx="10972800" cy="4691698"/>
          </a:xfrm>
        </p:spPr>
        <p:txBody>
          <a:bodyPr>
            <a:normAutofit lnSpcReduction="10000"/>
          </a:bodyPr>
          <a:lstStyle/>
          <a:p>
            <a:pPr lvl="1">
              <a:buFont typeface="Wingdings" panose="05000000000000000000" pitchFamily="2" charset="2"/>
              <a:buChar char="q"/>
            </a:pPr>
            <a:r>
              <a:rPr lang="en-US" sz="1900" b="1" dirty="0"/>
              <a:t>Transfer</a:t>
            </a:r>
          </a:p>
          <a:p>
            <a:pPr lvl="2"/>
            <a:r>
              <a:rPr lang="en-US" sz="1900" dirty="0"/>
              <a:t>Risk transfer is the most ideal model, from rudimentary risk transfer to insurance participation. This is the most effective and effective tool to deal with losses. (For example, instead of transporting a truck of smuggled cigarettes to the male, you divide the cigarette into smaller chunks and transport it to each different vehicle in case the police get caught. whole car cigarette)</a:t>
            </a:r>
          </a:p>
          <a:p>
            <a:pPr marL="914400" lvl="2" indent="0">
              <a:buNone/>
            </a:pPr>
            <a:endParaRPr lang="en-US" sz="1900" dirty="0"/>
          </a:p>
          <a:p>
            <a:pPr lvl="1">
              <a:buFont typeface="Wingdings" panose="05000000000000000000" pitchFamily="2" charset="2"/>
              <a:buChar char="q"/>
            </a:pPr>
            <a:r>
              <a:rPr lang="en-US" sz="1900" b="1" dirty="0"/>
              <a:t>Accept</a:t>
            </a:r>
          </a:p>
          <a:p>
            <a:pPr lvl="2"/>
            <a:r>
              <a:rPr lang="en-US" sz="1900" dirty="0"/>
              <a:t>This is the form by which the victim accepts that loss and usually, there are two ways to accept the risk, which is to be proactive and passive.</a:t>
            </a:r>
          </a:p>
          <a:p>
            <a:pPr lvl="2"/>
            <a:r>
              <a:rPr lang="en-US" sz="1900" dirty="0"/>
              <a:t>Passive acceptance is the absence of preparation for risk to find a solution and compensate.</a:t>
            </a:r>
          </a:p>
          <a:p>
            <a:pPr lvl="2"/>
            <a:r>
              <a:rPr lang="en-US" sz="1900" dirty="0"/>
              <a:t>Proactive acceptance is the establishment of a resource reserve fund to compensate for the risks occurring. And often resources will not be used optimally, even very passively because the level of losses is not completely the same and unpredictable.</a:t>
            </a:r>
          </a:p>
          <a:p>
            <a:pPr marL="914400" lvl="2" indent="0">
              <a:buNone/>
            </a:pPr>
            <a:endParaRPr lang="en-US" dirty="0"/>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388826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E0ED8A-E301-4C5F-9D01-45BE7A7E1540}"/>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 xmlns:a16="http://schemas.microsoft.com/office/drawing/2014/main" id="{8A017090-2EE2-49BA-B03D-E08DEE51873C}"/>
              </a:ext>
            </a:extLst>
          </p:cNvPr>
          <p:cNvSpPr>
            <a:spLocks noGrp="1"/>
          </p:cNvSpPr>
          <p:nvPr>
            <p:ph idx="1"/>
          </p:nvPr>
        </p:nvSpPr>
        <p:spPr/>
        <p:txBody>
          <a:bodyPr>
            <a:normAutofit/>
          </a:bodyPr>
          <a:lstStyle/>
          <a:p>
            <a:pPr marL="514350" indent="-514350">
              <a:buFont typeface="+mj-lt"/>
              <a:buAutoNum type="romanUcPeriod"/>
            </a:pPr>
            <a:r>
              <a:rPr lang="en-US" sz="2000" b="1" dirty="0"/>
              <a:t>What’s it?</a:t>
            </a:r>
          </a:p>
          <a:p>
            <a:pPr marL="400050" lvl="1" indent="0">
              <a:buNone/>
            </a:pPr>
            <a:r>
              <a:rPr lang="en-US" sz="1200" b="1" dirty="0"/>
              <a:t>	</a:t>
            </a:r>
            <a:r>
              <a:rPr lang="en-US" sz="2000" dirty="0"/>
              <a:t>Project risk management is a process that includes risk assessment and mitigation 	strategies for those risks. Risk assessment includes both identifying potential 	risks 	and assessing the potential impacts of risks. A risk mitigation plan is designed to 	eliminate or minimize the impact of risk events that occur when they occur that 	negatively affect the project. Identifying risk is a creative and disciplined process. 	The creative process consists of brainstorming sessions in which the team is 	required to create a list of everything that can go wrong. All ideas are welcome 	at this 	stage with the evaluation of ideas coming later.</a:t>
            </a:r>
            <a:endParaRPr lang="en-US" sz="1200" dirty="0"/>
          </a:p>
        </p:txBody>
      </p:sp>
    </p:spTree>
    <p:extLst>
      <p:ext uri="{BB962C8B-B14F-4D97-AF65-F5344CB8AC3E}">
        <p14:creationId xmlns:p14="http://schemas.microsoft.com/office/powerpoint/2010/main" val="182459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E5C49B-0B46-4966-A8EA-EC0713AA9309}"/>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 xmlns:a16="http://schemas.microsoft.com/office/drawing/2014/main" id="{0D555A8F-4B69-4348-8BE0-3D703279B4A7}"/>
              </a:ext>
            </a:extLst>
          </p:cNvPr>
          <p:cNvSpPr>
            <a:spLocks noGrp="1"/>
          </p:cNvSpPr>
          <p:nvPr>
            <p:ph idx="1"/>
          </p:nvPr>
        </p:nvSpPr>
        <p:spPr>
          <a:xfrm>
            <a:off x="609600" y="1846262"/>
            <a:ext cx="10972800" cy="4440238"/>
          </a:xfrm>
        </p:spPr>
        <p:txBody>
          <a:bodyPr>
            <a:normAutofit/>
          </a:bodyPr>
          <a:lstStyle/>
          <a:p>
            <a:pPr marL="514350" indent="-514350">
              <a:buFont typeface="+mj-lt"/>
              <a:buAutoNum type="romanUcPeriod" startAt="2"/>
            </a:pPr>
            <a:r>
              <a:rPr lang="en-US" b="1" dirty="0"/>
              <a:t>Risk Identification</a:t>
            </a:r>
          </a:p>
          <a:p>
            <a:pPr marL="0" indent="0">
              <a:buNone/>
            </a:pPr>
            <a:r>
              <a:rPr lang="en-US" dirty="0"/>
              <a:t>	</a:t>
            </a:r>
            <a:r>
              <a:rPr lang="en-US" sz="2000" dirty="0"/>
              <a:t>A more disciplined process consists of using the checklist of potential risks and 	assessing the likelihood that such events may occur within the project. A number of 	companies and industries have developed a risk checklist based on experience from 	past projects. These checklists can be helpful for project managers and project teams in 	identifying both specific risks in checklists and extending team thinking. Past 	experience of the project team, project experience in the company and industry experts 	can be a valuable resource to identify potential risks to a project.</a:t>
            </a:r>
            <a:endParaRPr lang="en-US" dirty="0"/>
          </a:p>
          <a:p>
            <a:pPr marL="0" indent="0">
              <a:buNone/>
            </a:pPr>
            <a:r>
              <a:rPr lang="en-US" dirty="0"/>
              <a:t>	</a:t>
            </a:r>
            <a:r>
              <a:rPr lang="en-US" sz="2000" dirty="0"/>
              <a:t>Identifying sources of risk according to the portfolio is another method to explore 	potential risks on a project. Some examples of categories for potential risks 	include:</a:t>
            </a:r>
            <a:endParaRPr lang="en-US" dirty="0"/>
          </a:p>
        </p:txBody>
      </p:sp>
    </p:spTree>
    <p:extLst>
      <p:ext uri="{BB962C8B-B14F-4D97-AF65-F5344CB8AC3E}">
        <p14:creationId xmlns:p14="http://schemas.microsoft.com/office/powerpoint/2010/main" val="250916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0FA896-1B48-40D9-AE82-EEA7CD2EC20B}"/>
              </a:ext>
            </a:extLst>
          </p:cNvPr>
          <p:cNvSpPr>
            <a:spLocks noGrp="1"/>
          </p:cNvSpPr>
          <p:nvPr>
            <p:ph type="title"/>
          </p:nvPr>
        </p:nvSpPr>
        <p:spPr/>
        <p:txBody>
          <a:bodyPr/>
          <a:lstStyle/>
          <a:p>
            <a:r>
              <a:rPr lang="en-US" dirty="0"/>
              <a:t>Risk Management Process</a:t>
            </a:r>
          </a:p>
        </p:txBody>
      </p:sp>
      <p:pic>
        <p:nvPicPr>
          <p:cNvPr id="5" name="Picture 4">
            <a:extLst>
              <a:ext uri="{FF2B5EF4-FFF2-40B4-BE49-F238E27FC236}">
                <a16:creationId xmlns="" xmlns:a16="http://schemas.microsoft.com/office/drawing/2014/main" id="{4BDEB431-EE99-44C6-AB5F-EE177260D8E8}"/>
              </a:ext>
            </a:extLst>
          </p:cNvPr>
          <p:cNvPicPr>
            <a:picLocks noChangeAspect="1"/>
          </p:cNvPicPr>
          <p:nvPr/>
        </p:nvPicPr>
        <p:blipFill>
          <a:blip r:embed="rId2"/>
          <a:stretch>
            <a:fillRect/>
          </a:stretch>
        </p:blipFill>
        <p:spPr>
          <a:xfrm>
            <a:off x="2700232" y="1600200"/>
            <a:ext cx="6297994" cy="4613281"/>
          </a:xfrm>
          <a:prstGeom prst="rect">
            <a:avLst/>
          </a:prstGeom>
        </p:spPr>
      </p:pic>
    </p:spTree>
    <p:extLst>
      <p:ext uri="{BB962C8B-B14F-4D97-AF65-F5344CB8AC3E}">
        <p14:creationId xmlns:p14="http://schemas.microsoft.com/office/powerpoint/2010/main" val="9889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CFD16207-6C0C-4C03-B32E-1B0D41CEAB55}"/>
              </a:ext>
            </a:extLst>
          </p:cNvPr>
          <p:cNvSpPr>
            <a:spLocks noGrp="1"/>
          </p:cNvSpPr>
          <p:nvPr>
            <p:ph type="title"/>
          </p:nvPr>
        </p:nvSpPr>
        <p:spPr/>
        <p:txBody>
          <a:bodyPr/>
          <a:lstStyle/>
          <a:p>
            <a:r>
              <a:rPr lang="en-US" dirty="0"/>
              <a:t>Risk Management Process</a:t>
            </a:r>
          </a:p>
        </p:txBody>
      </p:sp>
      <p:sp>
        <p:nvSpPr>
          <p:cNvPr id="8" name="Content Placeholder 7">
            <a:extLst>
              <a:ext uri="{FF2B5EF4-FFF2-40B4-BE49-F238E27FC236}">
                <a16:creationId xmlns="" xmlns:a16="http://schemas.microsoft.com/office/drawing/2014/main" id="{DBA70078-A79D-4C38-A641-CCD8383F54DA}"/>
              </a:ext>
            </a:extLst>
          </p:cNvPr>
          <p:cNvSpPr>
            <a:spLocks noGrp="1"/>
          </p:cNvSpPr>
          <p:nvPr>
            <p:ph idx="1"/>
          </p:nvPr>
        </p:nvSpPr>
        <p:spPr>
          <a:xfrm>
            <a:off x="609600" y="1846262"/>
            <a:ext cx="10972800" cy="4428808"/>
          </a:xfrm>
        </p:spPr>
        <p:txBody>
          <a:bodyPr/>
          <a:lstStyle/>
          <a:p>
            <a:r>
              <a:rPr lang="en-US" sz="2000" dirty="0"/>
              <a:t>In fact, depending on the business, the company, there will be different frameworks to divide the work and develop risks.</a:t>
            </a:r>
          </a:p>
          <a:p>
            <a:r>
              <a:rPr lang="en-US" sz="2000" dirty="0"/>
              <a:t>Here we will describe a framework to divide and develop risks which are WBS (work breakdown structure).</a:t>
            </a:r>
          </a:p>
          <a:p>
            <a:r>
              <a:rPr lang="en-US" sz="2000" dirty="0"/>
              <a:t>This framework divides the work and risk structure into a table with 2 columns (1 column is the task and 1 column is the possible risk at that task).</a:t>
            </a:r>
          </a:p>
          <a:p>
            <a:endParaRPr lang="en-US" dirty="0"/>
          </a:p>
        </p:txBody>
      </p:sp>
    </p:spTree>
    <p:extLst>
      <p:ext uri="{BB962C8B-B14F-4D97-AF65-F5344CB8AC3E}">
        <p14:creationId xmlns:p14="http://schemas.microsoft.com/office/powerpoint/2010/main" val="321956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F3487D-DA55-45D0-A265-DEC106909C5D}"/>
              </a:ext>
            </a:extLst>
          </p:cNvPr>
          <p:cNvSpPr>
            <a:spLocks noGrp="1"/>
          </p:cNvSpPr>
          <p:nvPr>
            <p:ph type="title"/>
          </p:nvPr>
        </p:nvSpPr>
        <p:spPr/>
        <p:txBody>
          <a:bodyPr/>
          <a:lstStyle/>
          <a:p>
            <a:r>
              <a:rPr lang="en-US" dirty="0"/>
              <a:t>Risk Management Process</a:t>
            </a:r>
          </a:p>
        </p:txBody>
      </p:sp>
      <p:graphicFrame>
        <p:nvGraphicFramePr>
          <p:cNvPr id="4" name="Content Placeholder 3">
            <a:extLst>
              <a:ext uri="{FF2B5EF4-FFF2-40B4-BE49-F238E27FC236}">
                <a16:creationId xmlns="" xmlns:a16="http://schemas.microsoft.com/office/drawing/2014/main" id="{DC4ADC4C-F57A-4100-8DE2-4699FDA0C156}"/>
              </a:ext>
            </a:extLst>
          </p:cNvPr>
          <p:cNvGraphicFramePr>
            <a:graphicFrameLocks noGrp="1"/>
          </p:cNvGraphicFramePr>
          <p:nvPr>
            <p:ph idx="1"/>
            <p:extLst>
              <p:ext uri="{D42A27DB-BD31-4B8C-83A1-F6EECF244321}">
                <p14:modId xmlns:p14="http://schemas.microsoft.com/office/powerpoint/2010/main" val="2475128842"/>
              </p:ext>
            </p:extLst>
          </p:nvPr>
        </p:nvGraphicFramePr>
        <p:xfrm>
          <a:off x="2057400" y="1960627"/>
          <a:ext cx="7566660" cy="3217228"/>
        </p:xfrm>
        <a:graphic>
          <a:graphicData uri="http://schemas.openxmlformats.org/drawingml/2006/table">
            <a:tbl>
              <a:tblPr firstRow="1" firstCol="1" bandRow="1">
                <a:tableStyleId>{5DA37D80-6434-44D0-A028-1B22A696006F}</a:tableStyleId>
              </a:tblPr>
              <a:tblGrid>
                <a:gridCol w="3789142">
                  <a:extLst>
                    <a:ext uri="{9D8B030D-6E8A-4147-A177-3AD203B41FA5}">
                      <a16:colId xmlns="" xmlns:a16="http://schemas.microsoft.com/office/drawing/2014/main" val="1872366866"/>
                    </a:ext>
                  </a:extLst>
                </a:gridCol>
                <a:gridCol w="3777518">
                  <a:extLst>
                    <a:ext uri="{9D8B030D-6E8A-4147-A177-3AD203B41FA5}">
                      <a16:colId xmlns="" xmlns:a16="http://schemas.microsoft.com/office/drawing/2014/main" val="1432793745"/>
                    </a:ext>
                  </a:extLst>
                </a:gridCol>
              </a:tblGrid>
              <a:tr h="269840">
                <a:tc>
                  <a:txBody>
                    <a:bodyPr/>
                    <a:lstStyle/>
                    <a:p>
                      <a:pPr marL="0" marR="0">
                        <a:lnSpc>
                          <a:spcPts val="1320"/>
                        </a:lnSpc>
                        <a:spcBef>
                          <a:spcPts val="1800"/>
                        </a:spcBef>
                        <a:spcAft>
                          <a:spcPts val="0"/>
                        </a:spcAft>
                      </a:pPr>
                      <a:r>
                        <a:rPr lang="en-US" sz="1100">
                          <a:effectLst/>
                        </a:rPr>
                        <a:t>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0" marR="0">
                        <a:lnSpc>
                          <a:spcPts val="1320"/>
                        </a:lnSpc>
                        <a:spcBef>
                          <a:spcPts val="1800"/>
                        </a:spcBef>
                        <a:spcAft>
                          <a:spcPts val="0"/>
                        </a:spcAft>
                      </a:pPr>
                      <a:r>
                        <a:rPr lang="en-US" sz="1100">
                          <a:effectLst/>
                        </a:rPr>
                        <a:t>Risk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 xmlns:a16="http://schemas.microsoft.com/office/drawing/2014/main" val="4111070796"/>
                  </a:ext>
                </a:extLst>
              </a:tr>
              <a:tr h="913431">
                <a:tc>
                  <a:txBody>
                    <a:bodyPr/>
                    <a:lstStyle/>
                    <a:p>
                      <a:pPr marL="0" marR="0">
                        <a:lnSpc>
                          <a:spcPts val="1320"/>
                        </a:lnSpc>
                        <a:spcBef>
                          <a:spcPts val="1800"/>
                        </a:spcBef>
                        <a:spcAft>
                          <a:spcPts val="0"/>
                        </a:spcAft>
                      </a:pPr>
                      <a:r>
                        <a:rPr lang="en-US" sz="1100">
                          <a:effectLst/>
                        </a:rPr>
                        <a:t>Contact Dion and Carlita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a:effectLst/>
                        </a:rPr>
                        <a:t>Dion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Carlita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No common date available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 xmlns:a16="http://schemas.microsoft.com/office/drawing/2014/main" val="1157659401"/>
                  </a:ext>
                </a:extLst>
              </a:tr>
              <a:tr h="1073577">
                <a:tc>
                  <a:txBody>
                    <a:bodyPr/>
                    <a:lstStyle/>
                    <a:p>
                      <a:pPr marL="0" marR="0">
                        <a:lnSpc>
                          <a:spcPts val="1320"/>
                        </a:lnSpc>
                        <a:spcBef>
                          <a:spcPts val="0"/>
                        </a:spcBef>
                        <a:spcAft>
                          <a:spcPts val="0"/>
                        </a:spcAft>
                      </a:pPr>
                      <a:r>
                        <a:rPr lang="en-US" sz="1100" dirty="0">
                          <a:effectLst/>
                        </a:rPr>
                        <a:t>Host planning lunch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Restaurant full or closed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Wring choice of ethnic food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Dion or Carlita have special food allergies or preferences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 xmlns:a16="http://schemas.microsoft.com/office/drawing/2014/main" val="3854350339"/>
                  </a:ext>
                </a:extLst>
              </a:tr>
              <a:tr h="594555">
                <a:tc>
                  <a:txBody>
                    <a:bodyPr/>
                    <a:lstStyle/>
                    <a:p>
                      <a:pPr marL="0" marR="0">
                        <a:lnSpc>
                          <a:spcPts val="1320"/>
                        </a:lnSpc>
                        <a:spcBef>
                          <a:spcPts val="0"/>
                        </a:spcBef>
                        <a:spcAft>
                          <a:spcPts val="0"/>
                        </a:spcAft>
                      </a:pPr>
                      <a:r>
                        <a:rPr lang="en-US" sz="1100" dirty="0">
                          <a:effectLst/>
                        </a:rPr>
                        <a:t>Develop and distribute schedule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Printer out of toner</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Out of paper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 xmlns:a16="http://schemas.microsoft.com/office/drawing/2014/main" val="818746946"/>
                  </a:ext>
                </a:extLst>
              </a:tr>
            </a:tbl>
          </a:graphicData>
        </a:graphic>
      </p:graphicFrame>
    </p:spTree>
    <p:extLst>
      <p:ext uri="{BB962C8B-B14F-4D97-AF65-F5344CB8AC3E}">
        <p14:creationId xmlns:p14="http://schemas.microsoft.com/office/powerpoint/2010/main" val="342830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A6D9FD-E6EE-4F33-97AE-69A280152054}"/>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 xmlns:a16="http://schemas.microsoft.com/office/drawing/2014/main" id="{5E49514A-A27B-4E67-8B29-080ABAB40CB4}"/>
              </a:ext>
            </a:extLst>
          </p:cNvPr>
          <p:cNvSpPr>
            <a:spLocks noGrp="1"/>
          </p:cNvSpPr>
          <p:nvPr>
            <p:ph idx="1"/>
          </p:nvPr>
        </p:nvSpPr>
        <p:spPr>
          <a:xfrm>
            <a:off x="609600" y="1846262"/>
            <a:ext cx="10972800" cy="1399858"/>
          </a:xfrm>
        </p:spPr>
        <p:txBody>
          <a:bodyPr/>
          <a:lstStyle/>
          <a:p>
            <a:r>
              <a:rPr lang="en-US" dirty="0"/>
              <a:t>This approach helps the project team identify known risks, but can be limited and less creative in identifying unknown risks and risks not easily found in WBS.</a:t>
            </a:r>
          </a:p>
        </p:txBody>
      </p:sp>
    </p:spTree>
    <p:extLst>
      <p:ext uri="{BB962C8B-B14F-4D97-AF65-F5344CB8AC3E}">
        <p14:creationId xmlns:p14="http://schemas.microsoft.com/office/powerpoint/2010/main" val="1504749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EFBA1F-00CD-4B90-B7C1-FF4E6A242CA3}"/>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 xmlns:a16="http://schemas.microsoft.com/office/drawing/2014/main" id="{B09139E6-136D-47C6-8870-0AA416D4457E}"/>
              </a:ext>
            </a:extLst>
          </p:cNvPr>
          <p:cNvSpPr>
            <a:spLocks noGrp="1"/>
          </p:cNvSpPr>
          <p:nvPr>
            <p:ph idx="1"/>
          </p:nvPr>
        </p:nvSpPr>
        <p:spPr>
          <a:xfrm>
            <a:off x="609600" y="1846262"/>
            <a:ext cx="10972800" cy="4623118"/>
          </a:xfrm>
        </p:spPr>
        <p:txBody>
          <a:bodyPr>
            <a:normAutofit lnSpcReduction="10000"/>
          </a:bodyPr>
          <a:lstStyle/>
          <a:p>
            <a:pPr marL="514350" indent="-514350">
              <a:buFont typeface="+mj-lt"/>
              <a:buAutoNum type="romanUcPeriod" startAt="3"/>
            </a:pPr>
            <a:r>
              <a:rPr lang="en-US" b="1" dirty="0"/>
              <a:t>Risk Evaluation</a:t>
            </a:r>
          </a:p>
          <a:p>
            <a:pPr marL="800100" lvl="2" indent="0">
              <a:buNone/>
            </a:pPr>
            <a:r>
              <a:rPr lang="en-US" sz="2000" dirty="0"/>
              <a:t>After identifying the potential risks, the project team will evaluate each risk based on the probability of the event of the risk and the potential loss associated with it. Not all risks are the same. Some risk events are more likely to occur than others and risk costs can vary greatly. Assessing the risk of the probability of occurrence and the severity or potential loss to the project is the next step in the risk management process.</a:t>
            </a:r>
          </a:p>
          <a:p>
            <a:pPr marL="800100" lvl="2" indent="0">
              <a:buNone/>
            </a:pPr>
            <a:endParaRPr lang="en-US" sz="2000" dirty="0"/>
          </a:p>
          <a:p>
            <a:pPr marL="800100" lvl="2" indent="0">
              <a:buNone/>
            </a:pPr>
            <a:r>
              <a:rPr lang="en-US" sz="2000" dirty="0"/>
              <a:t>Having criteria to identify high impact risks can help narrow the focus to a few important risks that need to be minimized. For example, suppose that high-impact risks are those that can increase project costs by 5% of the concept budget or 2% of the detailed budget. Only a few potential risk events meet these criteria. Here are a few important potential risk events that the project management team should focus on when developing a project or management risk mitigation plan. The risk assessment is about developing an understanding of what is potentially the most likely to occur and can have the greatest negative impact on the project.</a:t>
            </a:r>
          </a:p>
        </p:txBody>
      </p:sp>
    </p:spTree>
    <p:extLst>
      <p:ext uri="{BB962C8B-B14F-4D97-AF65-F5344CB8AC3E}">
        <p14:creationId xmlns:p14="http://schemas.microsoft.com/office/powerpoint/2010/main" val="119303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8680FB-35CD-40A1-A23B-02902A2F9A75}"/>
              </a:ext>
            </a:extLst>
          </p:cNvPr>
          <p:cNvSpPr>
            <a:spLocks noGrp="1"/>
          </p:cNvSpPr>
          <p:nvPr>
            <p:ph type="title"/>
          </p:nvPr>
        </p:nvSpPr>
        <p:spPr/>
        <p:txBody>
          <a:bodyPr/>
          <a:lstStyle/>
          <a:p>
            <a:r>
              <a:rPr lang="en-US" dirty="0"/>
              <a:t>Risk Management Process</a:t>
            </a:r>
          </a:p>
        </p:txBody>
      </p:sp>
      <p:pic>
        <p:nvPicPr>
          <p:cNvPr id="5" name="Content Placeholder 4">
            <a:extLst>
              <a:ext uri="{FF2B5EF4-FFF2-40B4-BE49-F238E27FC236}">
                <a16:creationId xmlns="" xmlns:a16="http://schemas.microsoft.com/office/drawing/2014/main" id="{13D6317E-A779-44FB-8E12-9583114BE072}"/>
              </a:ext>
            </a:extLst>
          </p:cNvPr>
          <p:cNvPicPr>
            <a:picLocks noGrp="1" noChangeAspect="1"/>
          </p:cNvPicPr>
          <p:nvPr>
            <p:ph idx="1"/>
          </p:nvPr>
        </p:nvPicPr>
        <p:blipFill>
          <a:blip r:embed="rId2"/>
          <a:stretch>
            <a:fillRect/>
          </a:stretch>
        </p:blipFill>
        <p:spPr>
          <a:xfrm>
            <a:off x="2986059" y="1931670"/>
            <a:ext cx="5266401" cy="4551303"/>
          </a:xfrm>
        </p:spPr>
      </p:pic>
    </p:spTree>
    <p:extLst>
      <p:ext uri="{BB962C8B-B14F-4D97-AF65-F5344CB8AC3E}">
        <p14:creationId xmlns:p14="http://schemas.microsoft.com/office/powerpoint/2010/main" val="2118954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76A1BA-13A3-42BF-869F-979F92570806}"/>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 xmlns:a16="http://schemas.microsoft.com/office/drawing/2014/main" id="{01378B80-6ABF-4910-A55A-E6CD2B15FBAE}"/>
              </a:ext>
            </a:extLst>
          </p:cNvPr>
          <p:cNvSpPr>
            <a:spLocks noGrp="1"/>
          </p:cNvSpPr>
          <p:nvPr>
            <p:ph idx="1"/>
          </p:nvPr>
        </p:nvSpPr>
        <p:spPr/>
        <p:txBody>
          <a:bodyPr/>
          <a:lstStyle/>
          <a:p>
            <a:pPr marL="514350" indent="-514350">
              <a:buFont typeface="+mj-lt"/>
              <a:buAutoNum type="romanUcPeriod" startAt="4"/>
            </a:pPr>
            <a:r>
              <a:rPr lang="en-US" dirty="0"/>
              <a:t>Risk Mitigation</a:t>
            </a:r>
          </a:p>
          <a:p>
            <a:pPr marL="400050" lvl="1" indent="0">
              <a:buNone/>
            </a:pPr>
            <a:r>
              <a:rPr lang="en-US" dirty="0"/>
              <a:t>	</a:t>
            </a:r>
            <a:r>
              <a:rPr lang="en-US" sz="2000" dirty="0"/>
              <a:t>After identifying and assessing risks, the project team developed a risk mitigation plan, 	which is intended to reduce the impact of an unexpected event. Project teams 	minimize risks in several different ways:</a:t>
            </a:r>
          </a:p>
          <a:p>
            <a:pPr lvl="3" indent="-342900">
              <a:buFont typeface="Wingdings" panose="05000000000000000000" pitchFamily="2" charset="2"/>
              <a:buChar char="q"/>
            </a:pPr>
            <a:r>
              <a:rPr lang="en-US" sz="2000" dirty="0"/>
              <a:t>Avoid</a:t>
            </a:r>
          </a:p>
          <a:p>
            <a:pPr lvl="3" indent="-342900">
              <a:buFont typeface="Wingdings" panose="05000000000000000000" pitchFamily="2" charset="2"/>
              <a:buChar char="q"/>
            </a:pPr>
            <a:r>
              <a:rPr lang="en-US" sz="2000" dirty="0"/>
              <a:t>Mitigate</a:t>
            </a:r>
          </a:p>
          <a:p>
            <a:pPr lvl="3" indent="-342900">
              <a:buFont typeface="Wingdings" panose="05000000000000000000" pitchFamily="2" charset="2"/>
              <a:buChar char="q"/>
            </a:pPr>
            <a:r>
              <a:rPr lang="en-US" sz="2000" dirty="0"/>
              <a:t>Transfer</a:t>
            </a:r>
          </a:p>
          <a:p>
            <a:pPr lvl="3" indent="-342900">
              <a:buFont typeface="Wingdings" panose="05000000000000000000" pitchFamily="2" charset="2"/>
              <a:buChar char="q"/>
            </a:pPr>
            <a:r>
              <a:rPr lang="en-US" sz="2000" dirty="0"/>
              <a:t>Accept		</a:t>
            </a:r>
            <a:endParaRPr lang="en-US" dirty="0"/>
          </a:p>
        </p:txBody>
      </p:sp>
    </p:spTree>
    <p:extLst>
      <p:ext uri="{BB962C8B-B14F-4D97-AF65-F5344CB8AC3E}">
        <p14:creationId xmlns:p14="http://schemas.microsoft.com/office/powerpoint/2010/main" val="315512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MAIN CONTENTS</a:t>
            </a:r>
          </a:p>
        </p:txBody>
      </p:sp>
      <p:sp>
        <p:nvSpPr>
          <p:cNvPr id="14" name="Content Placeholder 13"/>
          <p:cNvSpPr>
            <a:spLocks noGrp="1"/>
          </p:cNvSpPr>
          <p:nvPr>
            <p:ph idx="1"/>
          </p:nvPr>
        </p:nvSpPr>
        <p:spPr/>
        <p:txBody>
          <a:bodyPr/>
          <a:lstStyle/>
          <a:p>
            <a:pPr lvl="0"/>
            <a:r>
              <a:rPr lang="en-US" dirty="0"/>
              <a:t>Risk Management Planning</a:t>
            </a:r>
          </a:p>
          <a:p>
            <a:pPr lvl="0"/>
            <a:r>
              <a:rPr lang="en-US" dirty="0"/>
              <a:t>Risk Management Process</a:t>
            </a:r>
          </a:p>
          <a:p>
            <a:pPr lvl="0"/>
            <a:r>
              <a:rPr lang="en-US" dirty="0"/>
              <a:t>Qualitative Risk Analysis</a:t>
            </a:r>
          </a:p>
          <a:p>
            <a:pPr lvl="0"/>
            <a:r>
              <a:rPr lang="en-US" dirty="0"/>
              <a:t>Quantitative Risk Analysis</a:t>
            </a:r>
          </a:p>
          <a:p>
            <a:pPr lvl="0"/>
            <a:r>
              <a:rPr lang="en-US" dirty="0"/>
              <a:t>Risk Response Planning</a:t>
            </a:r>
          </a:p>
          <a:p>
            <a:pPr lvl="0"/>
            <a:r>
              <a:rPr lang="en-US" dirty="0"/>
              <a:t>Risk Monitoring and Control</a:t>
            </a:r>
          </a:p>
        </p:txBody>
      </p:sp>
    </p:spTree>
    <p:extLst>
      <p:ext uri="{BB962C8B-B14F-4D97-AF65-F5344CB8AC3E}">
        <p14:creationId xmlns:p14="http://schemas.microsoft.com/office/powerpoint/2010/main" val="126047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6E8865-6CC3-4653-9261-D6BE59018291}"/>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 xmlns:a16="http://schemas.microsoft.com/office/drawing/2014/main" id="{AB6A57D8-FAFC-4A9F-91C5-25A3758FBAC8}"/>
              </a:ext>
            </a:extLst>
          </p:cNvPr>
          <p:cNvSpPr>
            <a:spLocks noGrp="1"/>
          </p:cNvSpPr>
          <p:nvPr>
            <p:ph idx="1"/>
          </p:nvPr>
        </p:nvSpPr>
        <p:spPr/>
        <p:txBody>
          <a:bodyPr/>
          <a:lstStyle/>
          <a:p>
            <a:pPr marL="514350" indent="-514350">
              <a:buFont typeface="+mj-lt"/>
              <a:buAutoNum type="romanUcPeriod" startAt="5"/>
            </a:pPr>
            <a:r>
              <a:rPr lang="en-US" b="1" dirty="0"/>
              <a:t>Contingency Plan</a:t>
            </a:r>
          </a:p>
          <a:p>
            <a:pPr marL="800100" lvl="2" indent="0">
              <a:buNone/>
            </a:pPr>
            <a:r>
              <a:rPr lang="en-US" sz="2000" dirty="0"/>
              <a:t>Project teams often develop an alternative method to accomplish a project goal when a risk event has been identified that can discourage the achievement of that goal. These plans are called contingency plans.</a:t>
            </a:r>
          </a:p>
          <a:p>
            <a:pPr marL="800100" lvl="2" indent="0">
              <a:buNone/>
            </a:pPr>
            <a:endParaRPr lang="en-US" sz="2000" dirty="0"/>
          </a:p>
          <a:p>
            <a:pPr marL="800100" lvl="2" indent="0">
              <a:buNone/>
            </a:pPr>
            <a:r>
              <a:rPr lang="en-US" sz="2000" b="1" dirty="0"/>
              <a:t>Example</a:t>
            </a:r>
            <a:r>
              <a:rPr lang="en-US" sz="2000" dirty="0"/>
              <a:t>: The risk of a strike truck driver can be mitigated by a contingency plan using a train to transport the equipment needed for the project. If a critical part of the device is late, the impact on the schedule can be minimized by changing the schedule to accommodate late device delivery.</a:t>
            </a:r>
          </a:p>
        </p:txBody>
      </p:sp>
    </p:spTree>
    <p:extLst>
      <p:ext uri="{BB962C8B-B14F-4D97-AF65-F5344CB8AC3E}">
        <p14:creationId xmlns:p14="http://schemas.microsoft.com/office/powerpoint/2010/main" val="2944101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44C8EA-4DC5-4702-84EF-C21AC41BBE91}"/>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 xmlns:a16="http://schemas.microsoft.com/office/drawing/2014/main" id="{E5C7DED5-3903-4A10-84A9-6443C79ECB2D}"/>
              </a:ext>
            </a:extLst>
          </p:cNvPr>
          <p:cNvSpPr>
            <a:spLocks noGrp="1"/>
          </p:cNvSpPr>
          <p:nvPr>
            <p:ph idx="1"/>
          </p:nvPr>
        </p:nvSpPr>
        <p:spPr/>
        <p:txBody>
          <a:bodyPr>
            <a:normAutofit fontScale="92500" lnSpcReduction="20000"/>
          </a:bodyPr>
          <a:lstStyle/>
          <a:p>
            <a:pPr marL="514350" indent="-514350">
              <a:buFont typeface="+mj-lt"/>
              <a:buAutoNum type="romanUcPeriod" startAt="6"/>
            </a:pPr>
            <a:r>
              <a:rPr lang="en-US" b="1" dirty="0"/>
              <a:t>Project Risk By Phases</a:t>
            </a:r>
          </a:p>
          <a:p>
            <a:pPr lvl="2" indent="-342900">
              <a:buFont typeface="+mj-lt"/>
              <a:buAutoNum type="alphaLcPeriod"/>
            </a:pPr>
            <a:r>
              <a:rPr lang="en-US" sz="2400" b="1" dirty="0"/>
              <a:t> </a:t>
            </a:r>
            <a:r>
              <a:rPr lang="en-US" sz="2400" dirty="0"/>
              <a:t>Initiation</a:t>
            </a:r>
          </a:p>
          <a:p>
            <a:pPr marL="1257300" lvl="3" indent="0">
              <a:buNone/>
            </a:pPr>
            <a:r>
              <a:rPr lang="en-US" sz="2400" dirty="0"/>
              <a:t>Project risks are handled in different ways depending on the stage of the project.</a:t>
            </a:r>
          </a:p>
          <a:p>
            <a:pPr marL="1257300" lvl="3" indent="0">
              <a:buNone/>
            </a:pPr>
            <a:endParaRPr lang="en-US" sz="2400" dirty="0"/>
          </a:p>
          <a:p>
            <a:pPr marL="1257300" lvl="3" indent="0">
              <a:buNone/>
            </a:pPr>
            <a:r>
              <a:rPr lang="en-US" sz="2400" dirty="0"/>
              <a:t>Start:</a:t>
            </a:r>
          </a:p>
          <a:p>
            <a:pPr marL="1257300" lvl="3" indent="0">
              <a:buNone/>
            </a:pPr>
            <a:r>
              <a:rPr lang="en-US" sz="2400" dirty="0"/>
              <a:t>Risks related to the unknown. Many things are unknown at the start of the project, but the risks must be considered in the inception phase and weighed against the potential benefits of the project's success to decide whether or not to choose the project.</a:t>
            </a:r>
          </a:p>
          <a:p>
            <a:pPr marL="0" indent="0">
              <a:buNone/>
            </a:pPr>
            <a:endParaRPr lang="en-US" dirty="0"/>
          </a:p>
        </p:txBody>
      </p:sp>
    </p:spTree>
    <p:extLst>
      <p:ext uri="{BB962C8B-B14F-4D97-AF65-F5344CB8AC3E}">
        <p14:creationId xmlns:p14="http://schemas.microsoft.com/office/powerpoint/2010/main" val="330450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B2F0A5-F01F-4193-850C-E6E8BAEEFE0A}"/>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 xmlns:a16="http://schemas.microsoft.com/office/drawing/2014/main" id="{D92F516D-601D-48D4-BE8A-824C0723C62F}"/>
              </a:ext>
            </a:extLst>
          </p:cNvPr>
          <p:cNvSpPr>
            <a:spLocks noGrp="1"/>
          </p:cNvSpPr>
          <p:nvPr>
            <p:ph idx="1"/>
          </p:nvPr>
        </p:nvSpPr>
        <p:spPr>
          <a:xfrm>
            <a:off x="609600" y="1846262"/>
            <a:ext cx="10972800" cy="4645978"/>
          </a:xfrm>
        </p:spPr>
        <p:txBody>
          <a:bodyPr/>
          <a:lstStyle/>
          <a:p>
            <a:pPr marL="514350" indent="-514350">
              <a:buFont typeface="+mj-lt"/>
              <a:buAutoNum type="romanUcPeriod" startAt="6"/>
            </a:pPr>
            <a:r>
              <a:rPr lang="en-US" b="1" dirty="0"/>
              <a:t> Project Risk By Phases</a:t>
            </a:r>
          </a:p>
          <a:p>
            <a:pPr lvl="2" indent="-342900">
              <a:buFont typeface="+mj-lt"/>
              <a:buAutoNum type="alphaLcPeriod" startAt="2"/>
            </a:pPr>
            <a:r>
              <a:rPr lang="en-US" b="1" dirty="0"/>
              <a:t>Planning phases</a:t>
            </a:r>
          </a:p>
          <a:p>
            <a:pPr marL="1257300" lvl="3" indent="0">
              <a:buNone/>
            </a:pPr>
            <a:r>
              <a:rPr lang="en-US" dirty="0"/>
              <a:t>Once the project is approved and it moves into the planning stage, risks are identified for each major activity group. A risk division structure (RBS) can be used to determine the level of detailed risk analysis.</a:t>
            </a:r>
          </a:p>
          <a:p>
            <a:pPr marL="1257300" lvl="3" indent="0">
              <a:buNone/>
            </a:pPr>
            <a:endParaRPr lang="en-US" dirty="0"/>
          </a:p>
          <a:p>
            <a:pPr lvl="2" indent="-342900">
              <a:buFont typeface="+mj-lt"/>
              <a:buAutoNum type="alphaLcPeriod" startAt="2"/>
            </a:pPr>
            <a:r>
              <a:rPr lang="en-US" b="1" dirty="0"/>
              <a:t>Implementation phases</a:t>
            </a:r>
          </a:p>
          <a:p>
            <a:pPr marL="1257300" lvl="3" indent="0">
              <a:buNone/>
            </a:pPr>
            <a:r>
              <a:rPr lang="en-US" dirty="0"/>
              <a:t>As the project progresses and more information is available to the project team, the overall risk on the project often decreases, because the activities are carried out without loss. The risk plan should be updated with new information and check the risks associated with the activities performed.</a:t>
            </a:r>
          </a:p>
          <a:p>
            <a:pPr marL="1257300" lvl="3" indent="0">
              <a:buNone/>
            </a:pPr>
            <a:endParaRPr lang="en-US" dirty="0"/>
          </a:p>
          <a:p>
            <a:pPr lvl="2" indent="-342900">
              <a:buFont typeface="+mj-lt"/>
              <a:buAutoNum type="alphaLcPeriod" startAt="2"/>
            </a:pPr>
            <a:r>
              <a:rPr lang="en-US" b="1" dirty="0"/>
              <a:t>Closeout Phases</a:t>
            </a:r>
          </a:p>
          <a:p>
            <a:pPr marL="1257300" lvl="3" indent="0">
              <a:buNone/>
            </a:pPr>
            <a:r>
              <a:rPr lang="en-US" dirty="0"/>
              <a:t>In the closing phase, risk sharing and risk transfer arrangements should be signed and the risk-sharing structure checked to ensure that all risk events have been avoided or minimized. Final estimates of risk losses can be made and recorded as part of the project document</a:t>
            </a:r>
            <a:r>
              <a:rPr lang="en-US" b="1" dirty="0"/>
              <a:t>.</a:t>
            </a:r>
          </a:p>
          <a:p>
            <a:endParaRPr lang="en-US" dirty="0"/>
          </a:p>
        </p:txBody>
      </p:sp>
    </p:spTree>
    <p:extLst>
      <p:ext uri="{BB962C8B-B14F-4D97-AF65-F5344CB8AC3E}">
        <p14:creationId xmlns:p14="http://schemas.microsoft.com/office/powerpoint/2010/main" val="1795489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Risk Analysis</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b="1" dirty="0">
                <a:latin typeface="Arial" panose="020B0604020202020204" pitchFamily="34" charset="0"/>
                <a:cs typeface="Arial" panose="020B0604020202020204" pitchFamily="34" charset="0"/>
              </a:rPr>
              <a:t>What is Risk Analysis?</a:t>
            </a:r>
          </a:p>
          <a:p>
            <a:r>
              <a:rPr lang="en-US" dirty="0" smtClean="0">
                <a:latin typeface="Arial" panose="020B0604020202020204" pitchFamily="34" charset="0"/>
                <a:cs typeface="Arial" panose="020B0604020202020204" pitchFamily="34" charset="0"/>
              </a:rPr>
              <a:t> Once </a:t>
            </a:r>
            <a:r>
              <a:rPr lang="en-US" dirty="0">
                <a:latin typeface="Arial" panose="020B0604020202020204" pitchFamily="34" charset="0"/>
                <a:cs typeface="Arial" panose="020B0604020202020204" pitchFamily="34" charset="0"/>
              </a:rPr>
              <a:t>you have identified the risks that could affect your project, you need to determine which ones you will spend time and money on.</a:t>
            </a:r>
          </a:p>
          <a:p>
            <a:r>
              <a:rPr lang="en-US" b="1" dirty="0" smtClean="0">
                <a:latin typeface="Arial" panose="020B0604020202020204" pitchFamily="34" charset="0"/>
                <a:cs typeface="Arial" panose="020B0604020202020204" pitchFamily="34" charset="0"/>
              </a:rPr>
              <a:t> Risk </a:t>
            </a:r>
            <a:r>
              <a:rPr lang="en-US" b="1" dirty="0">
                <a:latin typeface="Arial" panose="020B0604020202020204" pitchFamily="34" charset="0"/>
                <a:cs typeface="Arial" panose="020B0604020202020204" pitchFamily="34" charset="0"/>
              </a:rPr>
              <a:t>analysis</a:t>
            </a:r>
            <a:r>
              <a:rPr lang="en-US" dirty="0">
                <a:latin typeface="Arial" panose="020B0604020202020204" pitchFamily="34" charset="0"/>
                <a:cs typeface="Arial" panose="020B0604020202020204" pitchFamily="34" charset="0"/>
              </a:rPr>
              <a:t> is the process of prioritizing risks based on the </a:t>
            </a:r>
            <a:r>
              <a:rPr lang="en-US" i="1" dirty="0">
                <a:latin typeface="Arial" panose="020B0604020202020204" pitchFamily="34" charset="0"/>
                <a:cs typeface="Arial" panose="020B0604020202020204" pitchFamily="34" charset="0"/>
              </a:rPr>
              <a:t>probability</a:t>
            </a:r>
            <a:r>
              <a:rPr lang="en-US" dirty="0">
                <a:latin typeface="Arial" panose="020B0604020202020204" pitchFamily="34" charset="0"/>
                <a:cs typeface="Arial" panose="020B0604020202020204" pitchFamily="34" charset="0"/>
              </a:rPr>
              <a:t> of the risk occurring and the </a:t>
            </a:r>
            <a:r>
              <a:rPr lang="en-US" i="1" dirty="0">
                <a:latin typeface="Arial" panose="020B0604020202020204" pitchFamily="34" charset="0"/>
                <a:cs typeface="Arial" panose="020B0604020202020204" pitchFamily="34" charset="0"/>
              </a:rPr>
              <a:t>impact</a:t>
            </a:r>
            <a:r>
              <a:rPr lang="en-US" dirty="0">
                <a:latin typeface="Arial" panose="020B0604020202020204" pitchFamily="34" charset="0"/>
                <a:cs typeface="Arial" panose="020B0604020202020204" pitchFamily="34" charset="0"/>
              </a:rPr>
              <a:t> it would have on the project.</a:t>
            </a:r>
          </a:p>
          <a:p>
            <a:endParaRPr lang="en-US" dirty="0">
              <a:latin typeface="Arial" panose="020B0604020202020204" pitchFamily="34" charset="0"/>
              <a:cs typeface="Arial" panose="020B0604020202020204" pitchFamily="34" charset="0"/>
            </a:endParaRPr>
          </a:p>
        </p:txBody>
      </p:sp>
      <p:pic>
        <p:nvPicPr>
          <p:cNvPr id="1026" name="Picture 2" descr="Kết quả hình ảnh cho What is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603" y="3963011"/>
            <a:ext cx="3115659" cy="2605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467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Risk </a:t>
            </a:r>
            <a:r>
              <a:rPr lang="en-US" dirty="0" smtClean="0">
                <a:effectLst>
                  <a:outerShdw blurRad="38100" dist="38100" dir="2700000" algn="tl">
                    <a:srgbClr val="000000">
                      <a:alpha val="43137"/>
                    </a:srgbClr>
                  </a:outerShdw>
                </a:effectLst>
              </a:rPr>
              <a:t>Analysis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lvl="1"/>
            <a:r>
              <a:rPr lang="en-US" sz="2400" dirty="0">
                <a:latin typeface="Arial" panose="020B0604020202020204" pitchFamily="34" charset="0"/>
                <a:cs typeface="Arial" panose="020B0604020202020204" pitchFamily="34" charset="0"/>
              </a:rPr>
              <a:t>There are two primary methods of risk analysis you can use on your project</a:t>
            </a:r>
            <a:endParaRPr lang="en-US" sz="2400" b="1" i="1" dirty="0" smtClean="0">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b="1" i="1" dirty="0" smtClean="0">
                <a:latin typeface="Arial" panose="020B0604020202020204" pitchFamily="34" charset="0"/>
                <a:cs typeface="Arial" panose="020B0604020202020204" pitchFamily="34" charset="0"/>
              </a:rPr>
              <a:t>Quantitative </a:t>
            </a:r>
            <a:r>
              <a:rPr lang="en-US" sz="2400" b="1" i="1" dirty="0">
                <a:latin typeface="Arial" panose="020B0604020202020204" pitchFamily="34" charset="0"/>
                <a:cs typeface="Arial" panose="020B0604020202020204" pitchFamily="34" charset="0"/>
              </a:rPr>
              <a:t>Risk </a:t>
            </a:r>
            <a:r>
              <a:rPr lang="en-US" sz="2400" b="1" i="1" dirty="0" smtClean="0">
                <a:latin typeface="Arial" panose="020B0604020202020204" pitchFamily="34" charset="0"/>
                <a:cs typeface="Arial" panose="020B0604020202020204" pitchFamily="34" charset="0"/>
              </a:rPr>
              <a:t>Analysis</a:t>
            </a:r>
            <a:endParaRPr lang="en-US" sz="2400" dirty="0" smtClean="0">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b="1" i="1" dirty="0" smtClean="0">
                <a:latin typeface="Arial" panose="020B0604020202020204" pitchFamily="34" charset="0"/>
                <a:cs typeface="Arial" panose="020B0604020202020204" pitchFamily="34" charset="0"/>
              </a:rPr>
              <a:t>Qualitative </a:t>
            </a:r>
            <a:r>
              <a:rPr lang="en-US" sz="2400" b="1" i="1" dirty="0">
                <a:latin typeface="Arial" panose="020B0604020202020204" pitchFamily="34" charset="0"/>
                <a:cs typeface="Arial" panose="020B0604020202020204" pitchFamily="34" charset="0"/>
              </a:rPr>
              <a:t>Risk Analysis</a:t>
            </a:r>
            <a:endParaRPr lang="en-US" sz="2400" b="1"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737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Risk Analysis</a:t>
            </a:r>
          </a:p>
        </p:txBody>
      </p:sp>
      <p:sp>
        <p:nvSpPr>
          <p:cNvPr id="3" name="Content Placeholder 2"/>
          <p:cNvSpPr>
            <a:spLocks noGrp="1"/>
          </p:cNvSpPr>
          <p:nvPr>
            <p:ph idx="1"/>
          </p:nvPr>
        </p:nvSpPr>
        <p:spPr/>
        <p:txBody>
          <a:bodyPr/>
          <a:lstStyle/>
          <a:p>
            <a:r>
              <a:rPr lang="en-US" b="1" dirty="0">
                <a:latin typeface="Arial" panose="020B0604020202020204" pitchFamily="34" charset="0"/>
                <a:cs typeface="Arial" panose="020B0604020202020204" pitchFamily="34" charset="0"/>
              </a:rPr>
              <a:t>Qualitative risk analysis</a:t>
            </a:r>
            <a:r>
              <a:rPr lang="en-US" dirty="0">
                <a:latin typeface="Arial" panose="020B0604020202020204" pitchFamily="34" charset="0"/>
                <a:cs typeface="Arial" panose="020B0604020202020204" pitchFamily="34" charset="0"/>
              </a:rPr>
              <a:t> is a technique used to quantify risk associated with a particular hazard. Risk assessment is used for uncertain events that could have many outcomes and for which there could be significant consequences</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0148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Risk Assessment </a:t>
            </a:r>
            <a:r>
              <a:rPr lang="en-US" dirty="0" smtClean="0">
                <a:effectLst>
                  <a:outerShdw blurRad="38100" dist="38100" dir="2700000" algn="tl">
                    <a:srgbClr val="000000">
                      <a:alpha val="43137"/>
                    </a:srgbClr>
                  </a:outerShdw>
                </a:effectLst>
              </a:rPr>
              <a:t>Matrix</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Risk Assessment Matrix</a:t>
            </a:r>
            <a:r>
              <a:rPr lang="en-US" dirty="0">
                <a:latin typeface="Arial" panose="020B0604020202020204" pitchFamily="34" charset="0"/>
                <a:cs typeface="Arial" panose="020B0604020202020204" pitchFamily="34" charset="0"/>
              </a:rPr>
              <a:t> (RAM) is a tool to help you determine which risks you need to develop a risk response for.</a:t>
            </a:r>
          </a:p>
          <a:p>
            <a:r>
              <a:rPr lang="en-US" dirty="0">
                <a:latin typeface="Arial" panose="020B0604020202020204" pitchFamily="34" charset="0"/>
                <a:cs typeface="Arial" panose="020B0604020202020204" pitchFamily="34" charset="0"/>
              </a:rPr>
              <a:t>The first step in developing a RAM is to define the rating scales for likelihood and impact.</a:t>
            </a:r>
          </a:p>
          <a:p>
            <a:r>
              <a:rPr lang="en-US" dirty="0">
                <a:latin typeface="Arial" panose="020B0604020202020204" pitchFamily="34" charset="0"/>
                <a:cs typeface="Arial" panose="020B0604020202020204" pitchFamily="34" charset="0"/>
              </a:rPr>
              <a:t>In a qualitative analysis, likelihood or probability is measured using a relative scale. Here's an example </a:t>
            </a:r>
            <a:r>
              <a:rPr lang="en-US" b="1" dirty="0">
                <a:latin typeface="Arial" panose="020B0604020202020204" pitchFamily="34" charset="0"/>
                <a:cs typeface="Arial" panose="020B0604020202020204" pitchFamily="34" charset="0"/>
              </a:rPr>
              <a:t>Likelihood Scale</a:t>
            </a:r>
            <a:r>
              <a:rPr lang="en-US" dirty="0">
                <a:latin typeface="Arial" panose="020B0604020202020204" pitchFamily="34" charset="0"/>
                <a:cs typeface="Arial" panose="020B0604020202020204" pitchFamily="34" charset="0"/>
              </a:rPr>
              <a:t> definition...</a:t>
            </a:r>
          </a:p>
          <a:p>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51368291"/>
              </p:ext>
            </p:extLst>
          </p:nvPr>
        </p:nvGraphicFramePr>
        <p:xfrm>
          <a:off x="1326524" y="4383537"/>
          <a:ext cx="9247031" cy="1764402"/>
        </p:xfrm>
        <a:graphic>
          <a:graphicData uri="http://schemas.openxmlformats.org/drawingml/2006/table">
            <a:tbl>
              <a:tblPr firstRow="1" firstCol="1" bandRow="1">
                <a:tableStyleId>{5DA37D80-6434-44D0-A028-1B22A696006F}</a:tableStyleId>
              </a:tblPr>
              <a:tblGrid>
                <a:gridCol w="873652"/>
                <a:gridCol w="1339741"/>
                <a:gridCol w="7033638"/>
              </a:tblGrid>
              <a:tr h="316027">
                <a:tc>
                  <a:txBody>
                    <a:bodyPr/>
                    <a:lstStyle/>
                    <a:p>
                      <a:pPr marL="0" marR="0" algn="ctr">
                        <a:lnSpc>
                          <a:spcPct val="107000"/>
                        </a:lnSpc>
                        <a:spcBef>
                          <a:spcPts val="1200"/>
                        </a:spcBef>
                        <a:spcAft>
                          <a:spcPts val="300"/>
                        </a:spcAft>
                      </a:pPr>
                      <a:r>
                        <a:rPr lang="en-US" sz="1200" cap="all" spc="120" dirty="0">
                          <a:effectLst/>
                        </a:rPr>
                        <a:t>RATING</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rPr>
                        <a:t>LIKELIHOOD</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300"/>
                        </a:spcAft>
                      </a:pPr>
                      <a:r>
                        <a:rPr lang="en-US" sz="1200" cap="all" spc="120">
                          <a:effectLst/>
                        </a:rPr>
                        <a:t>DESCRIPTION</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Very Low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Highly unlikely to occur. May occur in exceptional situations.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dirty="0">
                          <a:effectLst/>
                        </a:rPr>
                        <a:t>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Low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dirty="0">
                          <a:effectLst/>
                        </a:rPr>
                        <a:t>Most likely will not occur. Infrequent occurrence in past projects.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dirty="0">
                          <a:effectLst/>
                        </a:rPr>
                        <a:t>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Moderate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Possible to occur.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dirty="0">
                          <a:effectLst/>
                        </a:rPr>
                        <a:t>4</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High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Likely to occur. Has occurred in past projects.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dirty="0">
                          <a:effectLst/>
                        </a:rPr>
                        <a:t>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Very High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dirty="0">
                          <a:effectLst/>
                        </a:rPr>
                        <a:t>Highly likely to occur. Has occurred in past projects and conditions exist for it to occur on this project.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1267581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Risk Assessment Matrix</a:t>
            </a:r>
            <a:endParaRPr lang="en-US"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Here's an example Impact Scale definition</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72342449"/>
              </p:ext>
            </p:extLst>
          </p:nvPr>
        </p:nvGraphicFramePr>
        <p:xfrm>
          <a:off x="1236372" y="2472745"/>
          <a:ext cx="9453094" cy="2792991"/>
        </p:xfrm>
        <a:graphic>
          <a:graphicData uri="http://schemas.openxmlformats.org/drawingml/2006/table">
            <a:tbl>
              <a:tblPr firstRow="1" firstCol="1" bandRow="1">
                <a:tableStyleId>{5DA37D80-6434-44D0-A028-1B22A696006F}</a:tableStyleId>
              </a:tblPr>
              <a:tblGrid>
                <a:gridCol w="1436862"/>
                <a:gridCol w="1426837"/>
                <a:gridCol w="3122564"/>
                <a:gridCol w="3466831"/>
              </a:tblGrid>
              <a:tr h="500261">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RATING</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IMPACT</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COST</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SCHEDULE</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dirty="0" smtClean="0">
                          <a:effectLst/>
                          <a:latin typeface="Arial" panose="020B0604020202020204" pitchFamily="34" charset="0"/>
                          <a:cs typeface="Arial" panose="020B0604020202020204" pitchFamily="34" charset="0"/>
                        </a:rPr>
                        <a:t>1</a:t>
                      </a:r>
                      <a:endParaRPr lang="en-US" sz="1400" dirty="0">
                        <a:effectLst/>
                        <a:latin typeface="Arial" panose="020B0604020202020204" pitchFamily="34"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Very Low</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No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No change to schedule</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2</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Low</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&lt; 5%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&lt; 1 week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3</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Moderate</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5-10% increase in budget</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1 - 2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4</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High</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10-20%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2 - 4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5</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Very High</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&gt; 20%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&gt; 4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bl>
          </a:graphicData>
        </a:graphic>
      </p:graphicFrame>
    </p:spTree>
    <p:extLst>
      <p:ext uri="{BB962C8B-B14F-4D97-AF65-F5344CB8AC3E}">
        <p14:creationId xmlns:p14="http://schemas.microsoft.com/office/powerpoint/2010/main" val="2484558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Risk Assessment Matrix</a:t>
            </a:r>
            <a:endParaRPr lang="en-US" dirty="0"/>
          </a:p>
        </p:txBody>
      </p:sp>
      <p:sp>
        <p:nvSpPr>
          <p:cNvPr id="3" name="Content Placeholder 2"/>
          <p:cNvSpPr>
            <a:spLocks noGrp="1"/>
          </p:cNvSpPr>
          <p:nvPr>
            <p:ph idx="1"/>
          </p:nvPr>
        </p:nvSpPr>
        <p:spPr/>
        <p:txBody>
          <a:bodyPr/>
          <a:lstStyle/>
          <a:p>
            <a:r>
              <a:rPr lang="en-US" dirty="0">
                <a:solidFill>
                  <a:srgbClr val="222222"/>
                </a:solidFill>
                <a:latin typeface="Arial" panose="020B0604020202020204" pitchFamily="34" charset="0"/>
                <a:cs typeface="Arial" panose="020B0604020202020204" pitchFamily="34" charset="0"/>
              </a:rPr>
              <a:t>Remember, these scales are very dependent on the specific details of your project</a:t>
            </a:r>
            <a:r>
              <a:rPr lang="en-US" dirty="0" smtClean="0">
                <a:solidFill>
                  <a:srgbClr val="222222"/>
                </a:solidFill>
                <a:latin typeface="Arial" panose="020B0604020202020204" pitchFamily="34" charset="0"/>
                <a:cs typeface="Arial" panose="020B0604020202020204" pitchFamily="34" charset="0"/>
              </a:rPr>
              <a:t>.</a:t>
            </a:r>
          </a:p>
          <a:p>
            <a:pPr lvl="1"/>
            <a:r>
              <a:rPr lang="en-US" sz="1800" dirty="0" smtClean="0">
                <a:latin typeface="Arial" panose="020B0604020202020204" pitchFamily="34" charset="0"/>
                <a:cs typeface="Arial" panose="020B0604020202020204" pitchFamily="34" charset="0"/>
              </a:rPr>
              <a:t>For example, a "Low" likelihood of occurrence for one project may mean a risk event is unlikely to occur within the next 10 deployments.</a:t>
            </a:r>
          </a:p>
          <a:p>
            <a:r>
              <a:rPr lang="en-US" dirty="0" smtClean="0">
                <a:solidFill>
                  <a:schemeClr val="tx1"/>
                </a:solidFill>
                <a:latin typeface="Arial" panose="020B0604020202020204" pitchFamily="34" charset="0"/>
                <a:cs typeface="Arial" panose="020B0604020202020204" pitchFamily="34" charset="0"/>
              </a:rPr>
              <a:t>The </a:t>
            </a:r>
            <a:r>
              <a:rPr lang="en-US" dirty="0">
                <a:solidFill>
                  <a:schemeClr val="tx1"/>
                </a:solidFill>
                <a:latin typeface="Arial" panose="020B0604020202020204" pitchFamily="34" charset="0"/>
                <a:cs typeface="Arial" panose="020B0604020202020204" pitchFamily="34" charset="0"/>
              </a:rPr>
              <a:t>impact scale for your project could also include other considerations such as scope, political, and employee impacts.</a:t>
            </a:r>
          </a:p>
          <a:p>
            <a:pPr marL="457200" lvl="1" indent="0">
              <a:buNone/>
            </a:pPr>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3748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Risk Assessment Matrix</a:t>
            </a:r>
            <a:endParaRPr lang="en-US" dirty="0"/>
          </a:p>
        </p:txBody>
      </p:sp>
      <p:sp>
        <p:nvSpPr>
          <p:cNvPr id="3" name="Content Placeholder 2"/>
          <p:cNvSpPr>
            <a:spLocks noGrp="1"/>
          </p:cNvSpPr>
          <p:nvPr>
            <p:ph idx="1"/>
          </p:nvPr>
        </p:nvSpPr>
        <p:spPr>
          <a:xfrm>
            <a:off x="609600" y="1805904"/>
            <a:ext cx="10972800" cy="3419476"/>
          </a:xfrm>
        </p:spPr>
        <p:txBody>
          <a:bodyPr/>
          <a:lstStyle/>
          <a:p>
            <a:r>
              <a:rPr lang="en-US" dirty="0">
                <a:solidFill>
                  <a:schemeClr val="tx1"/>
                </a:solidFill>
                <a:latin typeface="Arial" panose="020B0604020202020204" pitchFamily="34" charset="0"/>
                <a:cs typeface="Arial" panose="020B0604020202020204" pitchFamily="34" charset="0"/>
              </a:rPr>
              <a:t>With your rating scales prepared, you can create a Risk Assessment Matrix to help you categorize the Risk Level for each risk event</a:t>
            </a:r>
            <a:r>
              <a:rPr lang="en-US" dirty="0" smtClean="0">
                <a:solidFill>
                  <a:schemeClr val="tx1"/>
                </a:solidFill>
                <a:latin typeface="Arial" panose="020B0604020202020204" pitchFamily="34" charset="0"/>
                <a:cs typeface="Arial" panose="020B0604020202020204" pitchFamily="34" charset="0"/>
              </a:rPr>
              <a:t>.</a:t>
            </a:r>
          </a:p>
          <a:p>
            <a:pPr marL="0" indent="0">
              <a:buNone/>
            </a:pPr>
            <a:endParaRPr lang="en-US" dirty="0">
              <a:solidFill>
                <a:schemeClr val="tx1"/>
              </a:solidFill>
              <a:latin typeface="Arial" panose="020B0604020202020204" pitchFamily="34" charset="0"/>
              <a:cs typeface="Arial" panose="020B0604020202020204" pitchFamily="34" charset="0"/>
            </a:endParaRPr>
          </a:p>
        </p:txBody>
      </p:sp>
      <p:pic>
        <p:nvPicPr>
          <p:cNvPr id="4" name="Picture 3" descr="Risk Assessment Matrix"/>
          <p:cNvPicPr/>
          <p:nvPr/>
        </p:nvPicPr>
        <p:blipFill>
          <a:blip r:embed="rId2">
            <a:extLst>
              <a:ext uri="{28A0092B-C50C-407E-A947-70E740481C1C}">
                <a14:useLocalDpi xmlns:a14="http://schemas.microsoft.com/office/drawing/2010/main" val="0"/>
              </a:ext>
            </a:extLst>
          </a:blip>
          <a:srcRect/>
          <a:stretch>
            <a:fillRect/>
          </a:stretch>
        </p:blipFill>
        <p:spPr bwMode="auto">
          <a:xfrm>
            <a:off x="4131368" y="2753016"/>
            <a:ext cx="3929263" cy="2472364"/>
          </a:xfrm>
          <a:prstGeom prst="rect">
            <a:avLst/>
          </a:prstGeom>
          <a:noFill/>
          <a:ln>
            <a:noFill/>
          </a:ln>
        </p:spPr>
      </p:pic>
      <p:sp>
        <p:nvSpPr>
          <p:cNvPr id="5" name="Rectangle 4"/>
          <p:cNvSpPr/>
          <p:nvPr/>
        </p:nvSpPr>
        <p:spPr>
          <a:xfrm>
            <a:off x="4416247" y="5225380"/>
            <a:ext cx="2704651" cy="369332"/>
          </a:xfrm>
          <a:prstGeom prst="rect">
            <a:avLst/>
          </a:prstGeom>
        </p:spPr>
        <p:txBody>
          <a:bodyPr wrap="none">
            <a:spAutoFit/>
          </a:bodyPr>
          <a:lstStyle/>
          <a:p>
            <a:r>
              <a:rPr lang="en-US" spc="25" dirty="0">
                <a:solidFill>
                  <a:srgbClr val="000000"/>
                </a:solidFill>
                <a:latin typeface="Arial" panose="020B0604020202020204" pitchFamily="34" charset="0"/>
                <a:ea typeface="Calibri" panose="020F0502020204030204" pitchFamily="34" charset="0"/>
              </a:rPr>
              <a:t>Risk Assessment Matrix</a:t>
            </a:r>
            <a:endParaRPr lang="en-US" dirty="0"/>
          </a:p>
        </p:txBody>
      </p:sp>
    </p:spTree>
    <p:extLst>
      <p:ext uri="{BB962C8B-B14F-4D97-AF65-F5344CB8AC3E}">
        <p14:creationId xmlns:p14="http://schemas.microsoft.com/office/powerpoint/2010/main" val="278044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FBDB44-412B-41FE-A8A8-DEA79A1417D3}"/>
              </a:ext>
            </a:extLst>
          </p:cNvPr>
          <p:cNvSpPr>
            <a:spLocks noGrp="1"/>
          </p:cNvSpPr>
          <p:nvPr>
            <p:ph type="title"/>
          </p:nvPr>
        </p:nvSpPr>
        <p:spPr>
          <a:xfrm>
            <a:off x="609600" y="0"/>
            <a:ext cx="10972800" cy="1431235"/>
          </a:xfrm>
        </p:spPr>
        <p:txBody>
          <a:bodyPr/>
          <a:lstStyle/>
          <a:p>
            <a:pPr algn="l"/>
            <a:r>
              <a:rPr lang="en-US" sz="5400" dirty="0">
                <a:latin typeface="+mn-lt"/>
              </a:rPr>
              <a:t>What is risk/risk management? </a:t>
            </a:r>
          </a:p>
        </p:txBody>
      </p:sp>
      <p:sp>
        <p:nvSpPr>
          <p:cNvPr id="3" name="Content Placeholder 2">
            <a:extLst>
              <a:ext uri="{FF2B5EF4-FFF2-40B4-BE49-F238E27FC236}">
                <a16:creationId xmlns="" xmlns:a16="http://schemas.microsoft.com/office/drawing/2014/main" id="{90DFF434-D955-4BC3-BB73-6EB043B12290}"/>
              </a:ext>
            </a:extLst>
          </p:cNvPr>
          <p:cNvSpPr>
            <a:spLocks noGrp="1"/>
          </p:cNvSpPr>
          <p:nvPr>
            <p:ph idx="1"/>
          </p:nvPr>
        </p:nvSpPr>
        <p:spPr>
          <a:xfrm>
            <a:off x="609600" y="1740245"/>
            <a:ext cx="10972800" cy="4011199"/>
          </a:xfrm>
        </p:spPr>
        <p:txBody>
          <a:bodyPr>
            <a:normAutofit/>
          </a:bodyPr>
          <a:lstStyle/>
          <a:p>
            <a:r>
              <a:rPr lang="en-GB" dirty="0">
                <a:solidFill>
                  <a:schemeClr val="tx1"/>
                </a:solidFill>
              </a:rPr>
              <a:t>Any time there’s anything that might occur on your project and change the outcome of a project activity, we call that a risk. A risk can be an event (like a fire), or it can be a condition (like an important part being unavailable). Either way, it’s something that may or may not happen…but if it does, you will be forced to change the way you and your team work on the project.</a:t>
            </a:r>
          </a:p>
          <a:p>
            <a:endParaRPr lang="en-US" dirty="0">
              <a:solidFill>
                <a:schemeClr val="tx1"/>
              </a:solidFill>
            </a:endParaRPr>
          </a:p>
          <a:p>
            <a:r>
              <a:rPr lang="en-US" dirty="0">
                <a:solidFill>
                  <a:schemeClr val="tx1"/>
                </a:solidFill>
              </a:rPr>
              <a:t>Risk Management is the process of identifying, analyzing and responding to risk factors throughout the life of a project and in the best interests of its objectives. Proper risk management implies control of possible future events and is proactive rather than reactive.</a:t>
            </a:r>
          </a:p>
        </p:txBody>
      </p:sp>
    </p:spTree>
    <p:extLst>
      <p:ext uri="{BB962C8B-B14F-4D97-AF65-F5344CB8AC3E}">
        <p14:creationId xmlns:p14="http://schemas.microsoft.com/office/powerpoint/2010/main" val="1427409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1216"/>
            <a:ext cx="10972800" cy="878983"/>
          </a:xfrm>
        </p:spPr>
        <p:txBody>
          <a:bodyPr/>
          <a:lstStyle/>
          <a:p>
            <a:r>
              <a:rPr lang="en-US" dirty="0">
                <a:effectLst/>
                <a:latin typeface="Arial" panose="020B0604020202020204" pitchFamily="34" charset="0"/>
                <a:cs typeface="Arial" panose="020B0604020202020204" pitchFamily="34" charset="0"/>
              </a:rPr>
              <a:t>Qualitative Risk </a:t>
            </a:r>
            <a:r>
              <a:rPr lang="en-US" dirty="0" smtClean="0">
                <a:effectLst/>
                <a:latin typeface="Arial" panose="020B0604020202020204" pitchFamily="34" charset="0"/>
                <a:cs typeface="Arial" panose="020B0604020202020204" pitchFamily="34" charset="0"/>
              </a:rPr>
              <a:t>Assessment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846262"/>
            <a:ext cx="10972800" cy="4374234"/>
          </a:xfrm>
        </p:spPr>
        <p:txBody>
          <a:bodyPr>
            <a:noAutofit/>
          </a:bodyPr>
          <a:lstStyle/>
          <a:p>
            <a:r>
              <a:rPr lang="en-US" dirty="0">
                <a:latin typeface="Arial" panose="020B0604020202020204" pitchFamily="34" charset="0"/>
                <a:cs typeface="Arial" panose="020B0604020202020204" pitchFamily="34" charset="0"/>
              </a:rPr>
              <a:t>Using your RAM and Rating Scales, you can then analyze the likelihood of each risk event occurring and its impact to determine what </a:t>
            </a:r>
            <a:r>
              <a:rPr lang="en-US" b="1" dirty="0">
                <a:latin typeface="Arial" panose="020B0604020202020204" pitchFamily="34" charset="0"/>
                <a:cs typeface="Arial" panose="020B0604020202020204" pitchFamily="34" charset="0"/>
              </a:rPr>
              <a:t>Risk Level</a:t>
            </a:r>
            <a:r>
              <a:rPr lang="en-US" dirty="0">
                <a:latin typeface="Arial" panose="020B0604020202020204" pitchFamily="34" charset="0"/>
                <a:cs typeface="Arial" panose="020B0604020202020204" pitchFamily="34" charset="0"/>
              </a:rPr>
              <a:t> it is at. This will give you the information you need to prioritize your list of </a:t>
            </a:r>
            <a:r>
              <a:rPr lang="en-US" b="1" u="sng" dirty="0">
                <a:latin typeface="Arial" panose="020B0604020202020204" pitchFamily="34" charset="0"/>
                <a:cs typeface="Arial" panose="020B0604020202020204" pitchFamily="34" charset="0"/>
                <a:hlinkClick r:id="rId2"/>
              </a:rPr>
              <a:t>project risks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 </a:t>
            </a:r>
            <a:r>
              <a:rPr lang="en-US" i="1" dirty="0">
                <a:latin typeface="Arial" panose="020B0604020202020204" pitchFamily="34" charset="0"/>
                <a:cs typeface="Arial" panose="020B0604020202020204" pitchFamily="34" charset="0"/>
              </a:rPr>
              <a:t>qualitative risk assessment</a:t>
            </a:r>
            <a:r>
              <a:rPr lang="en-US" dirty="0">
                <a:latin typeface="Arial" panose="020B0604020202020204" pitchFamily="34" charset="0"/>
                <a:cs typeface="Arial" panose="020B0604020202020204" pitchFamily="34" charset="0"/>
              </a:rPr>
              <a:t> can also help you determine if there are any specific types or categories of risks that would require special attention or any risk events that need to be handled in the near-term.</a:t>
            </a:r>
          </a:p>
          <a:p>
            <a:r>
              <a:rPr lang="en-US" dirty="0">
                <a:latin typeface="Arial" panose="020B0604020202020204" pitchFamily="34" charset="0"/>
                <a:cs typeface="Arial" panose="020B0604020202020204" pitchFamily="34" charset="0"/>
              </a:rPr>
              <a:t>The most challenging aspect of performing a </a:t>
            </a:r>
            <a:r>
              <a:rPr lang="en-US" i="1" dirty="0">
                <a:latin typeface="Arial" panose="020B0604020202020204" pitchFamily="34" charset="0"/>
                <a:cs typeface="Arial" panose="020B0604020202020204" pitchFamily="34" charset="0"/>
              </a:rPr>
              <a:t>qualitative risk analysis</a:t>
            </a:r>
            <a:r>
              <a:rPr lang="en-US" dirty="0">
                <a:latin typeface="Arial" panose="020B0604020202020204" pitchFamily="34" charset="0"/>
                <a:cs typeface="Arial" panose="020B0604020202020204" pitchFamily="34" charset="0"/>
              </a:rPr>
              <a:t> is defining your rating scales. But once that has been done, you can use them for the duration of the project to effectively manage your project's risks in a timely manner.</a:t>
            </a:r>
          </a:p>
          <a:p>
            <a:pPr lvl="2"/>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5039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Qualitative Risk Analysis</a:t>
            </a:r>
            <a:endParaRPr lang="en-US" dirty="0"/>
          </a:p>
        </p:txBody>
      </p:sp>
      <p:sp>
        <p:nvSpPr>
          <p:cNvPr id="3" name="Content Placeholder 2"/>
          <p:cNvSpPr>
            <a:spLocks noGrp="1"/>
          </p:cNvSpPr>
          <p:nvPr>
            <p:ph idx="1"/>
          </p:nvPr>
        </p:nvSpPr>
        <p:spPr/>
        <p:txBody>
          <a:bodyPr/>
          <a:lstStyle/>
          <a:p>
            <a:pPr fontAlgn="base"/>
            <a:r>
              <a:rPr lang="en-US" dirty="0">
                <a:solidFill>
                  <a:schemeClr val="tx1"/>
                </a:solidFill>
              </a:rPr>
              <a:t>Project managers should be prepared to perform different types of risk analysis. For many projects, the quicker qualitative risk assessment is all you need. But there are occasions when you will benefit from a quantitative risk analysis.</a:t>
            </a:r>
          </a:p>
          <a:p>
            <a:pPr fontAlgn="base"/>
            <a:r>
              <a:rPr lang="en-US" dirty="0">
                <a:solidFill>
                  <a:schemeClr val="tx1"/>
                </a:solidFill>
              </a:rPr>
              <a:t>Let’s take a look at this type of analysis: What is it? Why should we perform it? When should it be performed? And how do we quantify risks?</a:t>
            </a:r>
          </a:p>
        </p:txBody>
      </p:sp>
      <p:pic>
        <p:nvPicPr>
          <p:cNvPr id="6" name="Picture 5" descr="Biểu đồ thanh phân tích rủi ro định lượng"/>
          <p:cNvPicPr/>
          <p:nvPr/>
        </p:nvPicPr>
        <p:blipFill>
          <a:blip r:embed="rId2">
            <a:extLst>
              <a:ext uri="{28A0092B-C50C-407E-A947-70E740481C1C}">
                <a14:useLocalDpi xmlns:a14="http://schemas.microsoft.com/office/drawing/2010/main" val="0"/>
              </a:ext>
            </a:extLst>
          </a:blip>
          <a:srcRect/>
          <a:stretch>
            <a:fillRect/>
          </a:stretch>
        </p:blipFill>
        <p:spPr bwMode="auto">
          <a:xfrm>
            <a:off x="8062658" y="4379492"/>
            <a:ext cx="2716959" cy="2264615"/>
          </a:xfrm>
          <a:prstGeom prst="rect">
            <a:avLst/>
          </a:prstGeom>
          <a:noFill/>
          <a:ln>
            <a:noFill/>
          </a:ln>
        </p:spPr>
      </p:pic>
    </p:spTree>
    <p:extLst>
      <p:ext uri="{BB962C8B-B14F-4D97-AF65-F5344CB8AC3E}">
        <p14:creationId xmlns:p14="http://schemas.microsoft.com/office/powerpoint/2010/main" val="3926031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What is Quantitative Risk Analysis</a:t>
            </a:r>
            <a:r>
              <a:rPr lang="en-US" dirty="0" smtClean="0">
                <a:effectLst/>
              </a:rPr>
              <a:t>?</a:t>
            </a:r>
            <a:endParaRPr lang="en-US" dirty="0"/>
          </a:p>
        </p:txBody>
      </p:sp>
      <p:sp>
        <p:nvSpPr>
          <p:cNvPr id="3" name="Content Placeholder 2"/>
          <p:cNvSpPr>
            <a:spLocks noGrp="1"/>
          </p:cNvSpPr>
          <p:nvPr>
            <p:ph idx="1"/>
          </p:nvPr>
        </p:nvSpPr>
        <p:spPr/>
        <p:txBody>
          <a:bodyPr/>
          <a:lstStyle/>
          <a:p>
            <a:r>
              <a:rPr lang="en-US" dirty="0"/>
              <a:t>Qualitative risk analysis is a numeric estimate of the overall effect of risk on the project objectives such as cost and schedule objectives. The results provide insight into the likelihood of project success and is used to develop contingency reserves. </a:t>
            </a:r>
          </a:p>
        </p:txBody>
      </p:sp>
    </p:spTree>
    <p:extLst>
      <p:ext uri="{BB962C8B-B14F-4D97-AF65-F5344CB8AC3E}">
        <p14:creationId xmlns:p14="http://schemas.microsoft.com/office/powerpoint/2010/main" val="3962101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Why Perform Quantitative Risk Analysis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Arial" panose="020B0604020202020204" pitchFamily="34" charset="0"/>
                <a:cs typeface="Arial" panose="020B0604020202020204" pitchFamily="34" charset="0"/>
              </a:rPr>
              <a:t>Better </a:t>
            </a:r>
            <a:r>
              <a:rPr lang="en-US" dirty="0">
                <a:latin typeface="Arial" panose="020B0604020202020204" pitchFamily="34" charset="0"/>
                <a:cs typeface="Arial" panose="020B0604020202020204" pitchFamily="34" charset="0"/>
              </a:rPr>
              <a:t>Overall Project Risk </a:t>
            </a:r>
            <a:r>
              <a:rPr lang="en-US" dirty="0" smtClean="0">
                <a:latin typeface="Arial" panose="020B0604020202020204" pitchFamily="34" charset="0"/>
                <a:cs typeface="Arial" panose="020B0604020202020204" pitchFamily="34" charset="0"/>
              </a:rPr>
              <a:t>Analysis</a:t>
            </a:r>
          </a:p>
          <a:p>
            <a:pPr lvl="1"/>
            <a:r>
              <a:rPr lang="en-US" dirty="0">
                <a:latin typeface="Arial" panose="020B0604020202020204" pitchFamily="34" charset="0"/>
                <a:cs typeface="Arial" panose="020B0604020202020204" pitchFamily="34" charset="0"/>
              </a:rPr>
              <a:t>Individual risks are evaluated in the qualitative risk analysis. But the quantitative analysis allows us to evaluate the overall project risk from the individual risks</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Better Business Decisions</a:t>
            </a:r>
          </a:p>
          <a:p>
            <a:pPr lvl="1"/>
            <a:r>
              <a:rPr lang="en-US" dirty="0">
                <a:latin typeface="Arial" panose="020B0604020202020204" pitchFamily="34" charset="0"/>
                <a:cs typeface="Arial" panose="020B0604020202020204" pitchFamily="34" charset="0"/>
              </a:rPr>
              <a:t>Business decisions are rarely made with all the information or data we desire. For more critical decisions, quantitative risk analysis provides more objective information and data than the qualitative analysis. Keep in mind: While the quantitative analysis is more objective, it is still an estimate. Wise project managers consider other factors in the decision-making process.</a:t>
            </a:r>
          </a:p>
          <a:p>
            <a:r>
              <a:rPr lang="en-US" dirty="0">
                <a:latin typeface="Arial" panose="020B0604020202020204" pitchFamily="34" charset="0"/>
                <a:cs typeface="Arial" panose="020B0604020202020204" pitchFamily="34" charset="0"/>
              </a:rPr>
              <a:t>Better </a:t>
            </a:r>
            <a:r>
              <a:rPr lang="en-US" dirty="0" smtClean="0">
                <a:latin typeface="Arial" panose="020B0604020202020204" pitchFamily="34" charset="0"/>
                <a:cs typeface="Arial" panose="020B0604020202020204" pitchFamily="34" charset="0"/>
              </a:rPr>
              <a:t>Estimates</a:t>
            </a:r>
          </a:p>
          <a:p>
            <a:pPr lvl="1" fontAlgn="base"/>
            <a:r>
              <a:rPr lang="en-US" dirty="0">
                <a:latin typeface="Arial" panose="020B0604020202020204" pitchFamily="34" charset="0"/>
                <a:cs typeface="Arial" panose="020B0604020202020204" pitchFamily="34" charset="0"/>
              </a:rPr>
              <a:t>A project manager estimated a project's duration at eight months with a cost of $300,000. The project actually took twelve months and cost $380,000. What happened?</a:t>
            </a:r>
            <a:endParaRPr lang="en-US" sz="1200" dirty="0">
              <a:latin typeface="Arial" panose="020B0604020202020204" pitchFamily="34" charset="0"/>
              <a:cs typeface="Arial" panose="020B0604020202020204" pitchFamily="34" charset="0"/>
            </a:endParaRPr>
          </a:p>
          <a:p>
            <a:pPr lvl="1" fontAlgn="base"/>
            <a:r>
              <a:rPr lang="en-US" dirty="0">
                <a:latin typeface="Arial" panose="020B0604020202020204" pitchFamily="34" charset="0"/>
                <a:cs typeface="Arial" panose="020B0604020202020204" pitchFamily="34" charset="0"/>
              </a:rPr>
              <a:t>The project manager did a Work Breakdown Structure (WBS) and estimated the work. However, the project manager failed to consider the potential impact of the risks (good and bad) on the schedule and budget.</a:t>
            </a:r>
            <a:endParaRPr lang="en-US" sz="1200" dirty="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5627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Arial" panose="020B0604020202020204" pitchFamily="34" charset="0"/>
                <a:cs typeface="Arial" panose="020B0604020202020204" pitchFamily="34" charset="0"/>
              </a:rPr>
              <a:t>When to Perform Quantitative Risk Analysis</a:t>
            </a:r>
            <a:r>
              <a:rPr lang="en-US" dirty="0" smtClean="0">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fontAlgn="base"/>
            <a:r>
              <a:rPr lang="en-US" dirty="0">
                <a:latin typeface="Arial" panose="020B0604020202020204" pitchFamily="34" charset="0"/>
                <a:cs typeface="Arial" panose="020B0604020202020204" pitchFamily="34" charset="0"/>
              </a:rPr>
              <a:t>First, we </a:t>
            </a:r>
            <a:r>
              <a:rPr lang="en-US" u="sng" dirty="0">
                <a:latin typeface="Arial" panose="020B0604020202020204" pitchFamily="34" charset="0"/>
                <a:cs typeface="Arial" panose="020B0604020202020204" pitchFamily="34" charset="0"/>
                <a:hlinkClick r:id="rId2"/>
              </a:rPr>
              <a:t>identify risks</a:t>
            </a:r>
            <a:r>
              <a:rPr lang="en-US" dirty="0">
                <a:latin typeface="Arial" panose="020B0604020202020204" pitchFamily="34" charset="0"/>
                <a:cs typeface="Arial" panose="020B0604020202020204" pitchFamily="34" charset="0"/>
              </a:rPr>
              <a:t>. Then we can evaluate the risks qualitatively and quantitatively.</a:t>
            </a:r>
          </a:p>
          <a:p>
            <a:pPr fontAlgn="base"/>
            <a:r>
              <a:rPr lang="en-US" dirty="0">
                <a:latin typeface="Arial" panose="020B0604020202020204" pitchFamily="34" charset="0"/>
                <a:cs typeface="Arial" panose="020B0604020202020204" pitchFamily="34" charset="0"/>
              </a:rPr>
              <a:t>Consider using Quantitative Risk Analysis for:</a:t>
            </a:r>
          </a:p>
          <a:p>
            <a:pPr lvl="1" fontAlgn="base"/>
            <a:r>
              <a:rPr lang="en-US" dirty="0">
                <a:latin typeface="Arial" panose="020B0604020202020204" pitchFamily="34" charset="0"/>
                <a:cs typeface="Arial" panose="020B0604020202020204" pitchFamily="34" charset="0"/>
              </a:rPr>
              <a:t>Projects that require a Contingency Reserve for the schedule and budget.</a:t>
            </a:r>
          </a:p>
          <a:p>
            <a:pPr lvl="1" fontAlgn="base"/>
            <a:r>
              <a:rPr lang="en-US" dirty="0">
                <a:latin typeface="Arial" panose="020B0604020202020204" pitchFamily="34" charset="0"/>
                <a:cs typeface="Arial" panose="020B0604020202020204" pitchFamily="34" charset="0"/>
              </a:rPr>
              <a:t>Large, complex projects that require Go/No Go decisions (the Go/No Go decision may occur multiple times in a project).</a:t>
            </a:r>
          </a:p>
          <a:p>
            <a:pPr lvl="1" fontAlgn="base"/>
            <a:r>
              <a:rPr lang="en-US" dirty="0">
                <a:latin typeface="Arial" panose="020B0604020202020204" pitchFamily="34" charset="0"/>
                <a:cs typeface="Arial" panose="020B0604020202020204" pitchFamily="34" charset="0"/>
              </a:rPr>
              <a:t>Projects where upper management wants more detail about the probability of completing the project on schedule and within budget.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4806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155910"/>
            <a:ext cx="11105882" cy="2398690"/>
          </a:xfrm>
        </p:spPr>
        <p:txBody>
          <a:bodyPr/>
          <a:lstStyle/>
          <a:p>
            <a:r>
              <a:rPr lang="en-US" dirty="0">
                <a:effectLst/>
                <a:latin typeface="Arial" panose="020B0604020202020204" pitchFamily="34" charset="0"/>
                <a:cs typeface="Arial" panose="020B0604020202020204" pitchFamily="34" charset="0"/>
              </a:rPr>
              <a:t>What is the Difference Between Qualitative and Quantitative Risk Analysis</a:t>
            </a:r>
            <a:r>
              <a:rPr lang="en-US" dirty="0" smtClean="0">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43059" y="2554600"/>
            <a:ext cx="10972800" cy="3419476"/>
          </a:xfrm>
        </p:spPr>
        <p:txBody>
          <a:bodyPr>
            <a:normAutofit lnSpcReduction="10000"/>
          </a:bodyPr>
          <a:lstStyle/>
          <a:p>
            <a:r>
              <a:rPr lang="en-US" dirty="0">
                <a:latin typeface="Arial" panose="020B0604020202020204" pitchFamily="34" charset="0"/>
                <a:cs typeface="Arial" panose="020B0604020202020204" pitchFamily="34" charset="0"/>
              </a:rPr>
              <a:t>The main difference between these two methods of risk analysis is that </a:t>
            </a:r>
            <a:r>
              <a:rPr lang="en-US" b="1" dirty="0">
                <a:latin typeface="Arial" panose="020B0604020202020204" pitchFamily="34" charset="0"/>
                <a:cs typeface="Arial" panose="020B0604020202020204" pitchFamily="34" charset="0"/>
              </a:rPr>
              <a:t>qualitative risk analysis</a:t>
            </a:r>
            <a:r>
              <a:rPr lang="en-US" dirty="0">
                <a:latin typeface="Arial" panose="020B0604020202020204" pitchFamily="34" charset="0"/>
                <a:cs typeface="Arial" panose="020B0604020202020204" pitchFamily="34" charset="0"/>
              </a:rPr>
              <a:t> uses a relative or descriptive scale to measure the probability of occurrence whereas </a:t>
            </a:r>
            <a:r>
              <a:rPr lang="en-US" b="1" dirty="0">
                <a:latin typeface="Arial" panose="020B0604020202020204" pitchFamily="34" charset="0"/>
                <a:cs typeface="Arial" panose="020B0604020202020204" pitchFamily="34" charset="0"/>
              </a:rPr>
              <a:t>quantitative risk analysis</a:t>
            </a:r>
            <a:r>
              <a:rPr lang="en-US" dirty="0">
                <a:latin typeface="Arial" panose="020B0604020202020204" pitchFamily="34" charset="0"/>
                <a:cs typeface="Arial" panose="020B0604020202020204" pitchFamily="34" charset="0"/>
              </a:rPr>
              <a:t> uses a numerical scale.</a:t>
            </a:r>
          </a:p>
          <a:p>
            <a:r>
              <a:rPr lang="en-US" dirty="0">
                <a:latin typeface="Arial" panose="020B0604020202020204" pitchFamily="34" charset="0"/>
                <a:cs typeface="Arial" panose="020B0604020202020204" pitchFamily="34" charset="0"/>
              </a:rPr>
              <a:t>For example, a qualitative analysis would use a scale of "Low, Medium, High" to indicate the likelihood of a risk event occurring.</a:t>
            </a:r>
          </a:p>
          <a:p>
            <a:r>
              <a:rPr lang="en-US" dirty="0">
                <a:latin typeface="Arial" panose="020B0604020202020204" pitchFamily="34" charset="0"/>
                <a:cs typeface="Arial" panose="020B0604020202020204" pitchFamily="34" charset="0"/>
              </a:rPr>
              <a:t>A quantitative analysis will determine the probability of each risk event occurring. For example, Risk #1 has an 80% chance of occurring, Risk #2 has a 27% chance of occurring, and so on.</a:t>
            </a:r>
          </a:p>
        </p:txBody>
      </p:sp>
    </p:spTree>
    <p:extLst>
      <p:ext uri="{BB962C8B-B14F-4D97-AF65-F5344CB8AC3E}">
        <p14:creationId xmlns:p14="http://schemas.microsoft.com/office/powerpoint/2010/main" val="1643448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Quantitative Risk Assessment Tools &amp; </a:t>
            </a:r>
            <a:r>
              <a:rPr lang="en-US" dirty="0" smtClean="0">
                <a:effectLst/>
              </a:rPr>
              <a:t>Techniques</a:t>
            </a:r>
            <a:endParaRPr lang="en-US" dirty="0"/>
          </a:p>
        </p:txBody>
      </p:sp>
      <p:sp>
        <p:nvSpPr>
          <p:cNvPr id="3" name="Content Placeholder 2"/>
          <p:cNvSpPr>
            <a:spLocks noGrp="1"/>
          </p:cNvSpPr>
          <p:nvPr>
            <p:ph idx="1"/>
          </p:nvPr>
        </p:nvSpPr>
        <p:spPr>
          <a:xfrm>
            <a:off x="609600" y="1846261"/>
            <a:ext cx="11071538" cy="4129535"/>
          </a:xfrm>
        </p:spPr>
        <p:txBody>
          <a:bodyPr>
            <a:normAutofit fontScale="92500" lnSpcReduction="20000"/>
          </a:bodyPr>
          <a:lstStyle/>
          <a:p>
            <a:pPr lvl="0" fontAlgn="base"/>
            <a:r>
              <a:rPr lang="en-US" b="1" dirty="0">
                <a:latin typeface="Arial" panose="020B0604020202020204" pitchFamily="34" charset="0"/>
                <a:cs typeface="Arial" panose="020B0604020202020204" pitchFamily="34" charset="0"/>
              </a:rPr>
              <a:t>Three Point Estimate</a:t>
            </a:r>
            <a:r>
              <a:rPr lang="en-US" dirty="0">
                <a:latin typeface="Arial" panose="020B0604020202020204" pitchFamily="34" charset="0"/>
                <a:cs typeface="Arial" panose="020B0604020202020204" pitchFamily="34" charset="0"/>
              </a:rPr>
              <a:t> – a technique that uses the optimistic, most likely, and pessimistic values to determine the best estimate.</a:t>
            </a:r>
          </a:p>
          <a:p>
            <a:pPr lvl="0" fontAlgn="base"/>
            <a:r>
              <a:rPr lang="en-US" b="1" dirty="0">
                <a:latin typeface="Arial" panose="020B0604020202020204" pitchFamily="34" charset="0"/>
                <a:cs typeface="Arial" panose="020B0604020202020204" pitchFamily="34" charset="0"/>
              </a:rPr>
              <a:t>Decision Tree Analysis</a:t>
            </a:r>
            <a:r>
              <a:rPr lang="en-US" dirty="0">
                <a:latin typeface="Arial" panose="020B0604020202020204" pitchFamily="34" charset="0"/>
                <a:cs typeface="Arial" panose="020B0604020202020204" pitchFamily="34" charset="0"/>
              </a:rPr>
              <a:t> – a diagram that shows the implications of choosing one or other alternatives. </a:t>
            </a:r>
            <a:endParaRPr lang="en-US" dirty="0" smtClean="0">
              <a:latin typeface="Arial" panose="020B0604020202020204" pitchFamily="34" charset="0"/>
              <a:cs typeface="Arial" panose="020B0604020202020204" pitchFamily="34" charset="0"/>
            </a:endParaRPr>
          </a:p>
          <a:p>
            <a:pPr lvl="0" fontAlgn="base"/>
            <a:r>
              <a:rPr lang="en-US" b="1" dirty="0" smtClean="0">
                <a:latin typeface="Arial" panose="020B0604020202020204" pitchFamily="34" charset="0"/>
                <a:cs typeface="Arial" panose="020B0604020202020204" pitchFamily="34" charset="0"/>
              </a:rPr>
              <a:t>Expected </a:t>
            </a:r>
            <a:r>
              <a:rPr lang="en-US" b="1" dirty="0">
                <a:latin typeface="Arial" panose="020B0604020202020204" pitchFamily="34" charset="0"/>
                <a:cs typeface="Arial" panose="020B0604020202020204" pitchFamily="34" charset="0"/>
              </a:rPr>
              <a:t>Monetary Value (EMV)</a:t>
            </a:r>
            <a:r>
              <a:rPr lang="en-US" dirty="0">
                <a:latin typeface="Arial" panose="020B0604020202020204" pitchFamily="34" charset="0"/>
                <a:cs typeface="Arial" panose="020B0604020202020204" pitchFamily="34" charset="0"/>
              </a:rPr>
              <a:t> – a method used to establish the contingency reserves for a project budget and schedule.</a:t>
            </a:r>
          </a:p>
          <a:p>
            <a:pPr lvl="0" fontAlgn="base"/>
            <a:r>
              <a:rPr lang="en-US" b="1" dirty="0">
                <a:latin typeface="Arial" panose="020B0604020202020204" pitchFamily="34" charset="0"/>
                <a:cs typeface="Arial" panose="020B0604020202020204" pitchFamily="34" charset="0"/>
              </a:rPr>
              <a:t>Monte Carlo Analysis</a:t>
            </a:r>
            <a:r>
              <a:rPr lang="en-US" dirty="0">
                <a:latin typeface="Arial" panose="020B0604020202020204" pitchFamily="34" charset="0"/>
                <a:cs typeface="Arial" panose="020B0604020202020204" pitchFamily="34" charset="0"/>
              </a:rPr>
              <a:t> – a technique that uses optimistic, most likely, and pessimistic estimates to determine the total project cost and project completion dates. </a:t>
            </a:r>
            <a:endParaRPr lang="en-US" dirty="0" smtClean="0">
              <a:latin typeface="Arial" panose="020B0604020202020204" pitchFamily="34" charset="0"/>
              <a:cs typeface="Arial" panose="020B0604020202020204" pitchFamily="34" charset="0"/>
            </a:endParaRPr>
          </a:p>
          <a:p>
            <a:pPr lvl="0" fontAlgn="base"/>
            <a:r>
              <a:rPr lang="en-US" b="1" dirty="0" smtClean="0">
                <a:latin typeface="Arial" panose="020B0604020202020204" pitchFamily="34" charset="0"/>
                <a:cs typeface="Arial" panose="020B0604020202020204" pitchFamily="34" charset="0"/>
              </a:rPr>
              <a:t>Sensitivity </a:t>
            </a:r>
            <a:r>
              <a:rPr lang="en-US" b="1" dirty="0">
                <a:latin typeface="Arial" panose="020B0604020202020204" pitchFamily="34" charset="0"/>
                <a:cs typeface="Arial" panose="020B0604020202020204" pitchFamily="34" charset="0"/>
              </a:rPr>
              <a:t>Analysis</a:t>
            </a:r>
            <a:r>
              <a:rPr lang="en-US" dirty="0">
                <a:latin typeface="Arial" panose="020B0604020202020204" pitchFamily="34" charset="0"/>
                <a:cs typeface="Arial" panose="020B0604020202020204" pitchFamily="34" charset="0"/>
              </a:rPr>
              <a:t> – a technique used to determine which risks have the greatest impact on a project.</a:t>
            </a:r>
          </a:p>
          <a:p>
            <a:pPr lvl="0" fontAlgn="base"/>
            <a:r>
              <a:rPr lang="en-US" b="1" dirty="0">
                <a:latin typeface="Arial" panose="020B0604020202020204" pitchFamily="34" charset="0"/>
                <a:cs typeface="Arial" panose="020B0604020202020204" pitchFamily="34" charset="0"/>
              </a:rPr>
              <a:t>Fault Tree Analysis (FMEA)</a:t>
            </a:r>
            <a:r>
              <a:rPr lang="en-US" dirty="0">
                <a:latin typeface="Arial" panose="020B0604020202020204" pitchFamily="34" charset="0"/>
                <a:cs typeface="Arial" panose="020B0604020202020204" pitchFamily="34" charset="0"/>
              </a:rPr>
              <a:t> – the analysis of a structured diagram which identifies elements that can cause system failure.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5805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Quantitative Risk Analysis </a:t>
            </a:r>
            <a:r>
              <a:rPr lang="en-US" dirty="0" smtClean="0">
                <a:effectLst/>
              </a:rPr>
              <a:t>Example</a:t>
            </a:r>
            <a:endParaRPr lang="en-US" dirty="0"/>
          </a:p>
        </p:txBody>
      </p:sp>
      <p:sp>
        <p:nvSpPr>
          <p:cNvPr id="3" name="Content Placeholder 2"/>
          <p:cNvSpPr>
            <a:spLocks noGrp="1"/>
          </p:cNvSpPr>
          <p:nvPr>
            <p:ph idx="1"/>
          </p:nvPr>
        </p:nvSpPr>
        <p:spPr/>
        <p:txBody>
          <a:bodyPr/>
          <a:lstStyle/>
          <a:p>
            <a:pPr fontAlgn="base"/>
            <a:r>
              <a:rPr lang="en-US" dirty="0">
                <a:latin typeface="Arial" panose="020B0604020202020204" pitchFamily="34" charset="0"/>
                <a:cs typeface="Arial" panose="020B0604020202020204" pitchFamily="34" charset="0"/>
              </a:rPr>
              <a:t>Let’s look at a simple Expected Monetary Value (EMV) example:</a:t>
            </a:r>
          </a:p>
          <a:p>
            <a:pPr fontAlgn="base"/>
            <a:r>
              <a:rPr lang="en-US" dirty="0">
                <a:latin typeface="Arial" panose="020B0604020202020204" pitchFamily="34" charset="0"/>
                <a:cs typeface="Arial" panose="020B0604020202020204" pitchFamily="34" charset="0"/>
              </a:rPr>
              <a:t>Keep in mind that risks include both threats and opportunities. Threats have adverse impacts on cost. Opportunities are benefits that reduce cost. Expected Monetary Value = Probability x Impact.</a:t>
            </a:r>
          </a:p>
          <a:p>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8266892"/>
              </p:ext>
            </p:extLst>
          </p:nvPr>
        </p:nvGraphicFramePr>
        <p:xfrm>
          <a:off x="3037100" y="3467398"/>
          <a:ext cx="5488713" cy="2997795"/>
        </p:xfrm>
        <a:graphic>
          <a:graphicData uri="http://schemas.openxmlformats.org/drawingml/2006/table">
            <a:tbl>
              <a:tblPr firstRow="1" firstCol="1" bandRow="1">
                <a:tableStyleId>{5DA37D80-6434-44D0-A028-1B22A696006F}</a:tableStyleId>
              </a:tblPr>
              <a:tblGrid>
                <a:gridCol w="1684427"/>
                <a:gridCol w="1211095"/>
                <a:gridCol w="1355652"/>
                <a:gridCol w="1237539"/>
              </a:tblGrid>
              <a:tr h="240752">
                <a:tc>
                  <a:txBody>
                    <a:bodyPr/>
                    <a:lstStyle/>
                    <a:p>
                      <a:pPr marL="0" marR="0" algn="ctr">
                        <a:lnSpc>
                          <a:spcPct val="107000"/>
                        </a:lnSpc>
                        <a:spcBef>
                          <a:spcPts val="0"/>
                        </a:spcBef>
                        <a:spcAft>
                          <a:spcPts val="0"/>
                        </a:spcAft>
                      </a:pPr>
                      <a:r>
                        <a:rPr lang="en-US" sz="1200" dirty="0">
                          <a:effectLst/>
                        </a:rPr>
                        <a:t>Risk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Probability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Cost Impact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EMV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r>
              <a:tr h="656967">
                <a:tc>
                  <a:txBody>
                    <a:bodyPr/>
                    <a:lstStyle/>
                    <a:p>
                      <a:pPr marL="0" marR="0">
                        <a:lnSpc>
                          <a:spcPct val="107000"/>
                        </a:lnSpc>
                        <a:spcBef>
                          <a:spcPts val="0"/>
                        </a:spcBef>
                        <a:spcAft>
                          <a:spcPts val="0"/>
                        </a:spcAft>
                      </a:pPr>
                      <a:r>
                        <a:rPr lang="en-US" sz="1200">
                          <a:effectLst/>
                        </a:rPr>
                        <a:t>A (Threat)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$20,000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r h="595844">
                <a:tc>
                  <a:txBody>
                    <a:bodyPr/>
                    <a:lstStyle/>
                    <a:p>
                      <a:pPr marL="0" marR="0">
                        <a:lnSpc>
                          <a:spcPct val="107000"/>
                        </a:lnSpc>
                        <a:spcBef>
                          <a:spcPts val="0"/>
                        </a:spcBef>
                        <a:spcAft>
                          <a:spcPts val="0"/>
                        </a:spcAft>
                      </a:pPr>
                      <a:r>
                        <a:rPr lang="en-US" sz="1200">
                          <a:effectLst/>
                        </a:rPr>
                        <a:t>B (Opportunity)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($4,000)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r h="847265">
                <a:tc>
                  <a:txBody>
                    <a:bodyPr/>
                    <a:lstStyle/>
                    <a:p>
                      <a:pPr marL="0" marR="0">
                        <a:lnSpc>
                          <a:spcPct val="107000"/>
                        </a:lnSpc>
                        <a:spcBef>
                          <a:spcPts val="0"/>
                        </a:spcBef>
                        <a:spcAft>
                          <a:spcPts val="0"/>
                        </a:spcAft>
                      </a:pPr>
                      <a:r>
                        <a:rPr lang="en-US" sz="1200">
                          <a:effectLst/>
                        </a:rPr>
                        <a:t>C (Threat)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$50,000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$15,000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r h="656967">
                <a:tc>
                  <a:txBody>
                    <a:bodyPr/>
                    <a:lstStyle/>
                    <a:p>
                      <a:pPr marL="0" marR="0">
                        <a:lnSpc>
                          <a:spcPct val="107000"/>
                        </a:lnSpc>
                        <a:spcBef>
                          <a:spcPts val="0"/>
                        </a:spcBef>
                        <a:spcAft>
                          <a:spcPts val="0"/>
                        </a:spcAft>
                      </a:pPr>
                      <a:r>
                        <a:rPr lang="en-US" sz="1200">
                          <a:effectLst/>
                        </a:rPr>
                        <a:t>Total EMV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dirty="0">
                          <a:effectLst/>
                        </a:rPr>
                        <a:t>$31,000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bl>
          </a:graphicData>
        </a:graphic>
      </p:graphicFrame>
    </p:spTree>
    <p:extLst>
      <p:ext uri="{BB962C8B-B14F-4D97-AF65-F5344CB8AC3E}">
        <p14:creationId xmlns:p14="http://schemas.microsoft.com/office/powerpoint/2010/main" val="1327418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9500EA-79DA-44C2-A119-07E105C43C99}"/>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 xmlns:a16="http://schemas.microsoft.com/office/drawing/2014/main" id="{86FE0847-AF1F-4C59-853A-E624B683C708}"/>
              </a:ext>
            </a:extLst>
          </p:cNvPr>
          <p:cNvSpPr>
            <a:spLocks noGrp="1"/>
          </p:cNvSpPr>
          <p:nvPr>
            <p:ph idx="1"/>
          </p:nvPr>
        </p:nvSpPr>
        <p:spPr>
          <a:xfrm>
            <a:off x="609600" y="1846262"/>
            <a:ext cx="10972800" cy="3958190"/>
          </a:xfrm>
        </p:spPr>
        <p:txBody>
          <a:bodyPr>
            <a:normAutofit lnSpcReduction="10000"/>
          </a:bodyPr>
          <a:lstStyle/>
          <a:p>
            <a:pPr marL="0" indent="0">
              <a:buNone/>
            </a:pPr>
            <a:r>
              <a:rPr lang="en-US" dirty="0">
                <a:solidFill>
                  <a:schemeClr val="tx1"/>
                </a:solidFill>
              </a:rPr>
              <a:t>Inputs to Risk Monitoring and Control</a:t>
            </a:r>
          </a:p>
          <a:p>
            <a:pPr marL="457200" indent="-457200">
              <a:buAutoNum type="arabicPeriod"/>
            </a:pPr>
            <a:r>
              <a:rPr lang="en-US" dirty="0">
                <a:solidFill>
                  <a:schemeClr val="tx1"/>
                </a:solidFill>
              </a:rPr>
              <a:t>Risk management plan</a:t>
            </a:r>
          </a:p>
          <a:p>
            <a:pPr marL="457200" indent="-457200">
              <a:buAutoNum type="arabicPeriod"/>
            </a:pPr>
            <a:r>
              <a:rPr lang="en-US" dirty="0">
                <a:solidFill>
                  <a:schemeClr val="tx1"/>
                </a:solidFill>
              </a:rPr>
              <a:t>Risk Register Contains outputs of the other processes: identified risks &amp; owners, risk responses, triggers and warning signs</a:t>
            </a:r>
          </a:p>
          <a:p>
            <a:pPr marL="457200" indent="-457200">
              <a:buAutoNum type="arabicPeriod"/>
            </a:pPr>
            <a:r>
              <a:rPr lang="en-US" dirty="0">
                <a:solidFill>
                  <a:schemeClr val="tx1"/>
                </a:solidFill>
              </a:rPr>
              <a:t>Approved Change Requests Approved changes include modifications such as to scope, schedule, method of work, or contract terms. This may often require new risk analysis to consider impact on existing plan and identifying new risks and corresponding responses </a:t>
            </a:r>
          </a:p>
          <a:p>
            <a:pPr marL="457200" indent="-457200">
              <a:buAutoNum type="arabicPeriod"/>
            </a:pPr>
            <a:r>
              <a:rPr lang="en-US" dirty="0">
                <a:solidFill>
                  <a:schemeClr val="tx1"/>
                </a:solidFill>
              </a:rPr>
              <a:t>Work Performance Information Project status and performance reports are necessary for risk monitoring and control of risks. </a:t>
            </a:r>
          </a:p>
        </p:txBody>
      </p:sp>
    </p:spTree>
    <p:extLst>
      <p:ext uri="{BB962C8B-B14F-4D97-AF65-F5344CB8AC3E}">
        <p14:creationId xmlns:p14="http://schemas.microsoft.com/office/powerpoint/2010/main" val="3415362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6D23C8-5582-4A79-BA46-D5896BD99290}"/>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 xmlns:a16="http://schemas.microsoft.com/office/drawing/2014/main" id="{572CA650-3786-4191-8034-815C99E97112}"/>
              </a:ext>
            </a:extLst>
          </p:cNvPr>
          <p:cNvSpPr>
            <a:spLocks noGrp="1"/>
          </p:cNvSpPr>
          <p:nvPr>
            <p:ph idx="1"/>
          </p:nvPr>
        </p:nvSpPr>
        <p:spPr>
          <a:xfrm>
            <a:off x="609600" y="1846262"/>
            <a:ext cx="10972800" cy="3653390"/>
          </a:xfrm>
        </p:spPr>
        <p:txBody>
          <a:bodyPr>
            <a:normAutofit/>
          </a:bodyPr>
          <a:lstStyle/>
          <a:p>
            <a:pPr marL="0" indent="0">
              <a:buNone/>
            </a:pPr>
            <a:r>
              <a:rPr lang="en-US" dirty="0">
                <a:solidFill>
                  <a:schemeClr val="tx1"/>
                </a:solidFill>
              </a:rPr>
              <a:t>Tools and Techniques for Risk Monitoring and Control</a:t>
            </a:r>
          </a:p>
          <a:p>
            <a:pPr marL="0" indent="0">
              <a:buNone/>
            </a:pPr>
            <a:r>
              <a:rPr lang="en-US" b="1" dirty="0">
                <a:solidFill>
                  <a:schemeClr val="tx1"/>
                </a:solidFill>
              </a:rPr>
              <a:t>1. Risk Reassessment: </a:t>
            </a:r>
          </a:p>
          <a:p>
            <a:r>
              <a:rPr lang="en-US" dirty="0">
                <a:solidFill>
                  <a:schemeClr val="tx1"/>
                </a:solidFill>
              </a:rPr>
              <a:t>Project risk reviews at all team meetings. </a:t>
            </a:r>
          </a:p>
          <a:p>
            <a:r>
              <a:rPr lang="en-US" dirty="0">
                <a:solidFill>
                  <a:schemeClr val="tx1"/>
                </a:solidFill>
              </a:rPr>
              <a:t>Major reviews at major milestones </a:t>
            </a:r>
          </a:p>
          <a:p>
            <a:r>
              <a:rPr lang="en-US" dirty="0">
                <a:solidFill>
                  <a:schemeClr val="tx1"/>
                </a:solidFill>
              </a:rPr>
              <a:t>Risk ratings and prioritization may change during the life of the project. Changes may require additional qualitative or quantitative risk analysis. </a:t>
            </a:r>
          </a:p>
          <a:p>
            <a:pPr marL="0" indent="0">
              <a:buNone/>
            </a:pPr>
            <a:r>
              <a:rPr lang="en-US" b="1" dirty="0">
                <a:solidFill>
                  <a:schemeClr val="tx1"/>
                </a:solidFill>
              </a:rPr>
              <a:t>2. Risk audits: </a:t>
            </a:r>
            <a:r>
              <a:rPr lang="en-US" dirty="0">
                <a:solidFill>
                  <a:schemeClr val="tx1"/>
                </a:solidFill>
              </a:rPr>
              <a:t>Examine and document the effectiveness of the risk response planning in controlling risk and the effectiveness of the risk owner. </a:t>
            </a:r>
          </a:p>
        </p:txBody>
      </p:sp>
    </p:spTree>
    <p:extLst>
      <p:ext uri="{BB962C8B-B14F-4D97-AF65-F5344CB8AC3E}">
        <p14:creationId xmlns:p14="http://schemas.microsoft.com/office/powerpoint/2010/main" val="274287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F04339-217A-415E-AC14-5866F8FB19FF}"/>
              </a:ext>
            </a:extLst>
          </p:cNvPr>
          <p:cNvSpPr>
            <a:spLocks noGrp="1"/>
          </p:cNvSpPr>
          <p:nvPr>
            <p:ph type="title"/>
          </p:nvPr>
        </p:nvSpPr>
        <p:spPr/>
        <p:txBody>
          <a:bodyPr/>
          <a:lstStyle/>
          <a:p>
            <a:pPr algn="l"/>
            <a:r>
              <a:rPr lang="en-US" dirty="0">
                <a:latin typeface="+mn-lt"/>
              </a:rPr>
              <a:t>Why need risk management?</a:t>
            </a:r>
          </a:p>
        </p:txBody>
      </p:sp>
      <p:sp>
        <p:nvSpPr>
          <p:cNvPr id="3" name="Content Placeholder 2">
            <a:extLst>
              <a:ext uri="{FF2B5EF4-FFF2-40B4-BE49-F238E27FC236}">
                <a16:creationId xmlns="" xmlns:a16="http://schemas.microsoft.com/office/drawing/2014/main" id="{30C64DA3-8DD5-4827-91E6-A54C96CC2E9E}"/>
              </a:ext>
            </a:extLst>
          </p:cNvPr>
          <p:cNvSpPr>
            <a:spLocks noGrp="1"/>
          </p:cNvSpPr>
          <p:nvPr>
            <p:ph idx="1"/>
          </p:nvPr>
        </p:nvSpPr>
        <p:spPr>
          <a:xfrm>
            <a:off x="609600" y="1846262"/>
            <a:ext cx="10972800" cy="3653390"/>
          </a:xfrm>
        </p:spPr>
        <p:txBody>
          <a:bodyPr>
            <a:normAutofit/>
          </a:bodyPr>
          <a:lstStyle/>
          <a:p>
            <a:pPr marL="0" indent="0" fontAlgn="base">
              <a:buNone/>
            </a:pPr>
            <a:r>
              <a:rPr lang="en-US" dirty="0">
                <a:solidFill>
                  <a:schemeClr val="tx1"/>
                </a:solidFill>
              </a:rPr>
              <a:t>The purpose of risk management is to:</a:t>
            </a:r>
          </a:p>
          <a:p>
            <a:pPr fontAlgn="base"/>
            <a:r>
              <a:rPr lang="en-US" dirty="0">
                <a:solidFill>
                  <a:schemeClr val="tx1"/>
                </a:solidFill>
              </a:rPr>
              <a:t>Identify possible risks.</a:t>
            </a:r>
          </a:p>
          <a:p>
            <a:pPr fontAlgn="base"/>
            <a:r>
              <a:rPr lang="en-US" dirty="0">
                <a:solidFill>
                  <a:schemeClr val="tx1"/>
                </a:solidFill>
              </a:rPr>
              <a:t>Reduce or allocate risks.</a:t>
            </a:r>
          </a:p>
          <a:p>
            <a:pPr fontAlgn="base"/>
            <a:r>
              <a:rPr lang="en-US" dirty="0">
                <a:solidFill>
                  <a:schemeClr val="tx1"/>
                </a:solidFill>
              </a:rPr>
              <a:t>Provide a rational basis for better decision making in regards to all risks.</a:t>
            </a:r>
          </a:p>
          <a:p>
            <a:pPr marL="0" indent="0" fontAlgn="base">
              <a:buNone/>
            </a:pPr>
            <a:r>
              <a:rPr lang="en-US" sz="2800" i="1" dirty="0">
                <a:solidFill>
                  <a:schemeClr val="tx1"/>
                </a:solidFill>
              </a:rPr>
              <a:t>Assessing and managing risks is the best weapon you have against project catastrophes. By evaluating your plan for potential problems and developing strategies to address them, you’ll improve your chances of a successful, if not perfect, project.</a:t>
            </a:r>
          </a:p>
        </p:txBody>
      </p:sp>
    </p:spTree>
    <p:extLst>
      <p:ext uri="{BB962C8B-B14F-4D97-AF65-F5344CB8AC3E}">
        <p14:creationId xmlns:p14="http://schemas.microsoft.com/office/powerpoint/2010/main" val="44158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1C6901-B410-48AC-9E9B-755C82E4B5A4}"/>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 xmlns:a16="http://schemas.microsoft.com/office/drawing/2014/main" id="{35D76BC1-1376-4FD7-B9AA-FDF9CE651D72}"/>
              </a:ext>
            </a:extLst>
          </p:cNvPr>
          <p:cNvSpPr>
            <a:spLocks noGrp="1"/>
          </p:cNvSpPr>
          <p:nvPr>
            <p:ph idx="1"/>
          </p:nvPr>
        </p:nvSpPr>
        <p:spPr>
          <a:xfrm>
            <a:off x="609600" y="1846262"/>
            <a:ext cx="10972800" cy="3971442"/>
          </a:xfrm>
        </p:spPr>
        <p:txBody>
          <a:bodyPr>
            <a:normAutofit lnSpcReduction="10000"/>
          </a:bodyPr>
          <a:lstStyle/>
          <a:p>
            <a:pPr marL="0" indent="0">
              <a:buNone/>
            </a:pPr>
            <a:r>
              <a:rPr lang="en-US" dirty="0">
                <a:solidFill>
                  <a:schemeClr val="tx1"/>
                </a:solidFill>
              </a:rPr>
              <a:t>Tools and Techniques for Risk Monitoring &amp; Control(</a:t>
            </a:r>
            <a:r>
              <a:rPr lang="en-US" dirty="0" err="1">
                <a:solidFill>
                  <a:schemeClr val="tx1"/>
                </a:solidFill>
              </a:rPr>
              <a:t>cont</a:t>
            </a:r>
            <a:r>
              <a:rPr lang="en-US" dirty="0">
                <a:solidFill>
                  <a:schemeClr val="tx1"/>
                </a:solidFill>
              </a:rPr>
              <a:t>):</a:t>
            </a:r>
          </a:p>
          <a:p>
            <a:pPr marL="0" indent="0">
              <a:buNone/>
            </a:pPr>
            <a:r>
              <a:rPr lang="en-US" dirty="0">
                <a:solidFill>
                  <a:schemeClr val="tx1"/>
                </a:solidFill>
              </a:rPr>
              <a:t>3. </a:t>
            </a:r>
            <a:r>
              <a:rPr lang="en-US" b="1" dirty="0">
                <a:solidFill>
                  <a:schemeClr val="tx1"/>
                </a:solidFill>
              </a:rPr>
              <a:t>Variance and Trend Analysis: </a:t>
            </a:r>
            <a:r>
              <a:rPr lang="en-US" dirty="0">
                <a:solidFill>
                  <a:schemeClr val="tx1"/>
                </a:solidFill>
              </a:rPr>
              <a:t>Used for monitoring overall project cost &amp; Schedule performance against a baseline plan. Significant deviations indicate that updated risk identification and analysis should be performed. Technical performance measurement.</a:t>
            </a:r>
          </a:p>
          <a:p>
            <a:pPr marL="0" indent="0">
              <a:buNone/>
            </a:pPr>
            <a:r>
              <a:rPr lang="en-US" dirty="0">
                <a:solidFill>
                  <a:schemeClr val="tx1"/>
                </a:solidFill>
              </a:rPr>
              <a:t>4. </a:t>
            </a:r>
            <a:r>
              <a:rPr lang="en-US" b="1" dirty="0">
                <a:solidFill>
                  <a:schemeClr val="tx1"/>
                </a:solidFill>
              </a:rPr>
              <a:t>Reserve Analysis: </a:t>
            </a:r>
            <a:r>
              <a:rPr lang="en-US" dirty="0">
                <a:solidFill>
                  <a:schemeClr val="tx1"/>
                </a:solidFill>
              </a:rPr>
              <a:t>As execution progresses, some risk events may happen with positive or negative impact on cost or schedule contingency reserves. Reserve analysis compares available reserves with amount of risk remaining at the time and determines whether reserves are sufficient </a:t>
            </a:r>
          </a:p>
          <a:p>
            <a:pPr marL="0" indent="0">
              <a:buNone/>
            </a:pPr>
            <a:r>
              <a:rPr lang="en-US" dirty="0">
                <a:solidFill>
                  <a:schemeClr val="tx1"/>
                </a:solidFill>
              </a:rPr>
              <a:t>5. </a:t>
            </a:r>
            <a:r>
              <a:rPr lang="en-US" b="1" dirty="0">
                <a:solidFill>
                  <a:schemeClr val="tx1"/>
                </a:solidFill>
              </a:rPr>
              <a:t>Status meetings: </a:t>
            </a:r>
            <a:r>
              <a:rPr lang="en-US" dirty="0">
                <a:solidFill>
                  <a:schemeClr val="tx1"/>
                </a:solidFill>
              </a:rPr>
              <a:t>Risk management can be addressed regularly by including the subject in project meetings. </a:t>
            </a:r>
          </a:p>
          <a:p>
            <a:pPr marL="0" indent="0">
              <a:buNone/>
            </a:pPr>
            <a:endParaRPr lang="en-US" dirty="0"/>
          </a:p>
        </p:txBody>
      </p:sp>
    </p:spTree>
    <p:extLst>
      <p:ext uri="{BB962C8B-B14F-4D97-AF65-F5344CB8AC3E}">
        <p14:creationId xmlns:p14="http://schemas.microsoft.com/office/powerpoint/2010/main" val="3405071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E7A9B-A41D-442E-802D-434172309D2A}"/>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 xmlns:a16="http://schemas.microsoft.com/office/drawing/2014/main" id="{0521ED67-64D5-4B3C-AE59-AA02C5781830}"/>
              </a:ext>
            </a:extLst>
          </p:cNvPr>
          <p:cNvSpPr>
            <a:spLocks noGrp="1"/>
          </p:cNvSpPr>
          <p:nvPr>
            <p:ph idx="1"/>
          </p:nvPr>
        </p:nvSpPr>
        <p:spPr>
          <a:xfrm>
            <a:off x="609600" y="1846261"/>
            <a:ext cx="10972800" cy="4024451"/>
          </a:xfrm>
        </p:spPr>
        <p:txBody>
          <a:bodyPr>
            <a:normAutofit fontScale="92500" lnSpcReduction="20000"/>
          </a:bodyPr>
          <a:lstStyle/>
          <a:p>
            <a:pPr marL="0" indent="0">
              <a:buNone/>
            </a:pPr>
            <a:r>
              <a:rPr lang="en-US" sz="2600" b="1" dirty="0">
                <a:solidFill>
                  <a:schemeClr val="tx1"/>
                </a:solidFill>
              </a:rPr>
              <a:t>Outputs from Risk Monitoring and Control</a:t>
            </a:r>
          </a:p>
          <a:p>
            <a:pPr marL="457200" indent="-457200">
              <a:buAutoNum type="arabicPeriod"/>
            </a:pPr>
            <a:r>
              <a:rPr lang="en-US" b="1" dirty="0">
                <a:solidFill>
                  <a:schemeClr val="tx1"/>
                </a:solidFill>
              </a:rPr>
              <a:t>Risk Register Updates: </a:t>
            </a:r>
            <a:r>
              <a:rPr lang="en-US" dirty="0">
                <a:solidFill>
                  <a:schemeClr val="tx1"/>
                </a:solidFill>
              </a:rPr>
              <a:t>Risk register is updated to include: </a:t>
            </a:r>
          </a:p>
          <a:p>
            <a:pPr lvl="1"/>
            <a:r>
              <a:rPr lang="en-US" sz="2400" dirty="0">
                <a:solidFill>
                  <a:schemeClr val="tx1"/>
                </a:solidFill>
              </a:rPr>
              <a:t>Outcomes of risk reassessments, audits, and risk reviews. Update may affect risk probability, impact, rank, response, etc.. </a:t>
            </a:r>
          </a:p>
          <a:p>
            <a:pPr lvl="1"/>
            <a:r>
              <a:rPr lang="en-US" sz="2400" dirty="0">
                <a:solidFill>
                  <a:schemeClr val="tx1"/>
                </a:solidFill>
              </a:rPr>
              <a:t>Actual outcome of risks, and of risk responses that becomes part of the project file to be utilized on future projects. </a:t>
            </a:r>
          </a:p>
          <a:p>
            <a:pPr marL="457200" indent="-457200">
              <a:buFont typeface="+mj-lt"/>
              <a:buAutoNum type="arabicPeriod" startAt="2"/>
            </a:pPr>
            <a:r>
              <a:rPr lang="en-US" b="1" dirty="0">
                <a:solidFill>
                  <a:schemeClr val="tx1"/>
                </a:solidFill>
              </a:rPr>
              <a:t>Corrective action</a:t>
            </a:r>
            <a:r>
              <a:rPr lang="en-US" dirty="0">
                <a:solidFill>
                  <a:schemeClr val="tx1"/>
                </a:solidFill>
              </a:rPr>
              <a:t>: Corrective action consists of performing the contingency plan or workaround. Workarounds are previously unplanned responses to emerging risks. Workarounds must be properly documented and incorporated into the project plan and risk response plan. </a:t>
            </a:r>
          </a:p>
          <a:p>
            <a:pPr marL="457200" indent="-457200">
              <a:buAutoNum type="arabicPeriod" startAt="2"/>
            </a:pPr>
            <a:r>
              <a:rPr lang="en-US" b="1" dirty="0">
                <a:solidFill>
                  <a:schemeClr val="tx1"/>
                </a:solidFill>
              </a:rPr>
              <a:t>Recommended Preventive Actions: </a:t>
            </a:r>
            <a:r>
              <a:rPr lang="en-US" dirty="0">
                <a:solidFill>
                  <a:schemeClr val="tx1"/>
                </a:solidFill>
              </a:rPr>
              <a:t>Used to direct project towards compliance with the project management plan</a:t>
            </a:r>
          </a:p>
        </p:txBody>
      </p:sp>
    </p:spTree>
    <p:extLst>
      <p:ext uri="{BB962C8B-B14F-4D97-AF65-F5344CB8AC3E}">
        <p14:creationId xmlns:p14="http://schemas.microsoft.com/office/powerpoint/2010/main" val="1017190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9F8DBE-CC60-47A6-AE57-E8A2BD56FB72}"/>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53EA9189-7F2B-4F4F-91C7-BBBD9E0737B6}"/>
              </a:ext>
            </a:extLst>
          </p:cNvPr>
          <p:cNvSpPr>
            <a:spLocks noGrp="1"/>
          </p:cNvSpPr>
          <p:nvPr>
            <p:ph idx="1"/>
          </p:nvPr>
        </p:nvSpPr>
        <p:spPr>
          <a:xfrm>
            <a:off x="609600" y="1846261"/>
            <a:ext cx="10972800" cy="3865425"/>
          </a:xfrm>
        </p:spPr>
        <p:txBody>
          <a:bodyPr>
            <a:normAutofit fontScale="92500" lnSpcReduction="10000"/>
          </a:bodyPr>
          <a:lstStyle/>
          <a:p>
            <a:pPr marL="0" indent="0">
              <a:buNone/>
            </a:pPr>
            <a:r>
              <a:rPr lang="en-US" b="1" dirty="0">
                <a:solidFill>
                  <a:schemeClr val="tx1"/>
                </a:solidFill>
              </a:rPr>
              <a:t>Outputs from Risk Monitoring and Control(</a:t>
            </a:r>
            <a:r>
              <a:rPr lang="en-US" b="1" dirty="0" err="1">
                <a:solidFill>
                  <a:schemeClr val="tx1"/>
                </a:solidFill>
              </a:rPr>
              <a:t>cont</a:t>
            </a:r>
            <a:r>
              <a:rPr lang="en-US" b="1" dirty="0">
                <a:solidFill>
                  <a:schemeClr val="tx1"/>
                </a:solidFill>
              </a:rPr>
              <a:t>)</a:t>
            </a:r>
          </a:p>
          <a:p>
            <a:pPr marL="457200" indent="-457200">
              <a:buFont typeface="+mj-lt"/>
              <a:buAutoNum type="arabicPeriod" startAt="4"/>
            </a:pPr>
            <a:r>
              <a:rPr lang="en-US" b="1" dirty="0">
                <a:solidFill>
                  <a:schemeClr val="tx1"/>
                </a:solidFill>
              </a:rPr>
              <a:t>Project change requests: </a:t>
            </a:r>
            <a:r>
              <a:rPr lang="en-US" dirty="0">
                <a:solidFill>
                  <a:schemeClr val="tx1"/>
                </a:solidFill>
              </a:rPr>
              <a:t>Implementing contingency plans or workarounds frequently results in a requirement to change the project plan to respond to risks. The result is issuance of a change request that is managed by overall change control. </a:t>
            </a:r>
          </a:p>
          <a:p>
            <a:pPr marL="457200" indent="-457200">
              <a:buFont typeface="+mj-lt"/>
              <a:buAutoNum type="arabicPeriod" startAt="4"/>
            </a:pPr>
            <a:r>
              <a:rPr lang="en-US" b="1" dirty="0">
                <a:solidFill>
                  <a:schemeClr val="tx1"/>
                </a:solidFill>
              </a:rPr>
              <a:t>Organizational Process Assets Updates: </a:t>
            </a:r>
            <a:r>
              <a:rPr lang="en-US" dirty="0">
                <a:solidFill>
                  <a:schemeClr val="tx1"/>
                </a:solidFill>
              </a:rPr>
              <a:t>Information gained through the risk management processes are collected and kept for use by future projects: Templates for risk management plan, probability-impact matrix, risk register, lessons learned, updated RBS. </a:t>
            </a:r>
          </a:p>
          <a:p>
            <a:pPr marL="457200" indent="-457200">
              <a:buFont typeface="+mj-lt"/>
              <a:buAutoNum type="arabicPeriod" startAt="4"/>
            </a:pPr>
            <a:r>
              <a:rPr lang="en-US" b="1" dirty="0">
                <a:solidFill>
                  <a:schemeClr val="tx1"/>
                </a:solidFill>
              </a:rPr>
              <a:t>Project Management Plan Updates: </a:t>
            </a:r>
            <a:r>
              <a:rPr lang="en-US" dirty="0">
                <a:solidFill>
                  <a:schemeClr val="tx1"/>
                </a:solidFill>
              </a:rPr>
              <a:t>Updates to the project management plan as a result of approval of requested changes.</a:t>
            </a:r>
            <a:endParaRPr lang="en-US" b="1" dirty="0">
              <a:solidFill>
                <a:schemeClr val="tx1"/>
              </a:solidFill>
            </a:endParaRPr>
          </a:p>
          <a:p>
            <a:endParaRPr lang="en-US" dirty="0"/>
          </a:p>
        </p:txBody>
      </p:sp>
    </p:spTree>
    <p:extLst>
      <p:ext uri="{BB962C8B-B14F-4D97-AF65-F5344CB8AC3E}">
        <p14:creationId xmlns:p14="http://schemas.microsoft.com/office/powerpoint/2010/main" val="1335624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A4256F-123A-42FD-8126-7A06207A234B}"/>
              </a:ext>
            </a:extLst>
          </p:cNvPr>
          <p:cNvSpPr>
            <a:spLocks noGrp="1"/>
          </p:cNvSpPr>
          <p:nvPr>
            <p:ph type="title"/>
          </p:nvPr>
        </p:nvSpPr>
        <p:spPr/>
        <p:txBody>
          <a:bodyPr/>
          <a:lstStyle/>
          <a:p>
            <a:r>
              <a:rPr lang="en-US" dirty="0"/>
              <a:t>RISK MONITORING AND CONTROL</a:t>
            </a:r>
          </a:p>
        </p:txBody>
      </p:sp>
      <p:pic>
        <p:nvPicPr>
          <p:cNvPr id="4" name="Content Placeholder 3" descr="Kết quả hình ảnh cho risk monitoring and control example">
            <a:extLst>
              <a:ext uri="{FF2B5EF4-FFF2-40B4-BE49-F238E27FC236}">
                <a16:creationId xmlns="" xmlns:a16="http://schemas.microsoft.com/office/drawing/2014/main" id="{B38E1AE8-648D-48E3-BBB0-468A462E4A6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7095" y="1838736"/>
            <a:ext cx="7421217" cy="4276241"/>
          </a:xfrm>
          <a:prstGeom prst="rect">
            <a:avLst/>
          </a:prstGeom>
          <a:noFill/>
          <a:ln>
            <a:noFill/>
          </a:ln>
        </p:spPr>
      </p:pic>
    </p:spTree>
    <p:extLst>
      <p:ext uri="{BB962C8B-B14F-4D97-AF65-F5344CB8AC3E}">
        <p14:creationId xmlns:p14="http://schemas.microsoft.com/office/powerpoint/2010/main" val="1002197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C5D4E0-41C8-4FA2-A66A-F09786E06648}"/>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 xmlns:a16="http://schemas.microsoft.com/office/drawing/2014/main" id="{8A2DBCEE-68E5-4C62-B918-17510E9C8E7F}"/>
              </a:ext>
            </a:extLst>
          </p:cNvPr>
          <p:cNvSpPr>
            <a:spLocks noGrp="1"/>
          </p:cNvSpPr>
          <p:nvPr>
            <p:ph idx="1"/>
          </p:nvPr>
        </p:nvSpPr>
        <p:spPr>
          <a:xfrm>
            <a:off x="609600" y="1846262"/>
            <a:ext cx="10972800" cy="3419476"/>
          </a:xfrm>
        </p:spPr>
        <p:txBody>
          <a:bodyPr>
            <a:normAutofit lnSpcReduction="10000"/>
          </a:bodyPr>
          <a:lstStyle/>
          <a:p>
            <a:pPr marL="0" indent="0">
              <a:buNone/>
            </a:pPr>
            <a:r>
              <a:rPr lang="en-US" i="1" dirty="0"/>
              <a:t>The list of actions involved in monitoring and controlling risks are:</a:t>
            </a:r>
          </a:p>
          <a:p>
            <a:pPr lvl="1"/>
            <a:r>
              <a:rPr lang="en-US" sz="2400" dirty="0"/>
              <a:t>Determine the occurrences of risk triggers</a:t>
            </a:r>
          </a:p>
          <a:p>
            <a:pPr lvl="1"/>
            <a:r>
              <a:rPr lang="en-US" sz="2400" dirty="0"/>
              <a:t>Identify and monitor residual risks</a:t>
            </a:r>
          </a:p>
          <a:p>
            <a:pPr lvl="1"/>
            <a:r>
              <a:rPr lang="en-US" sz="2400" dirty="0"/>
              <a:t>Keep risk identification, analysis and monitoring an iterative process in the project</a:t>
            </a:r>
          </a:p>
          <a:p>
            <a:pPr lvl="1"/>
            <a:r>
              <a:rPr lang="en-US" sz="2400" dirty="0"/>
              <a:t>Evaluate the effectiveness of risk response plan</a:t>
            </a:r>
          </a:p>
          <a:p>
            <a:pPr lvl="1"/>
            <a:r>
              <a:rPr lang="en-US" sz="2400" dirty="0"/>
              <a:t>Risk status should be collected and communicated</a:t>
            </a:r>
          </a:p>
          <a:p>
            <a:pPr lvl="1"/>
            <a:r>
              <a:rPr lang="en-US" sz="2400" dirty="0"/>
              <a:t>Monitor the rigor of risk management procedures</a:t>
            </a:r>
          </a:p>
          <a:p>
            <a:pPr marL="0" indent="0">
              <a:buNone/>
            </a:pPr>
            <a:endParaRPr lang="en-US" dirty="0"/>
          </a:p>
        </p:txBody>
      </p:sp>
    </p:spTree>
    <p:extLst>
      <p:ext uri="{BB962C8B-B14F-4D97-AF65-F5344CB8AC3E}">
        <p14:creationId xmlns:p14="http://schemas.microsoft.com/office/powerpoint/2010/main" val="40606227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7575E0-58F7-4A8F-A961-B1C0490FDFE8}"/>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 xmlns:a16="http://schemas.microsoft.com/office/drawing/2014/main" id="{3E28F48C-28D7-413A-897E-5166534FFECC}"/>
              </a:ext>
            </a:extLst>
          </p:cNvPr>
          <p:cNvSpPr>
            <a:spLocks noGrp="1"/>
          </p:cNvSpPr>
          <p:nvPr>
            <p:ph idx="1"/>
          </p:nvPr>
        </p:nvSpPr>
        <p:spPr/>
        <p:txBody>
          <a:bodyPr/>
          <a:lstStyle/>
          <a:p>
            <a:pPr lvl="1"/>
            <a:r>
              <a:rPr lang="en-US" sz="2400" dirty="0"/>
              <a:t>Identify if additional risk responses need to be determined</a:t>
            </a:r>
          </a:p>
          <a:p>
            <a:pPr lvl="1"/>
            <a:r>
              <a:rPr lang="en-US" sz="2400" dirty="0"/>
              <a:t>Recommend corrective actions</a:t>
            </a:r>
          </a:p>
          <a:p>
            <a:pPr lvl="1"/>
            <a:r>
              <a:rPr lang="en-US" sz="2400" dirty="0"/>
              <a:t>Look for unexpected effects or consequences</a:t>
            </a:r>
          </a:p>
          <a:p>
            <a:pPr lvl="1"/>
            <a:r>
              <a:rPr lang="en-US" sz="2400" dirty="0"/>
              <a:t>Update risk management and risk response plans</a:t>
            </a:r>
          </a:p>
          <a:p>
            <a:pPr lvl="1"/>
            <a:r>
              <a:rPr lang="en-US" sz="2400" dirty="0"/>
              <a:t>Perform variance and trend analysis</a:t>
            </a:r>
          </a:p>
          <a:p>
            <a:pPr lvl="1"/>
            <a:r>
              <a:rPr lang="en-US" sz="2400" dirty="0"/>
              <a:t>Use contingency reserves and adjust for approved changes</a:t>
            </a:r>
          </a:p>
          <a:p>
            <a:endParaRPr lang="en-US" dirty="0"/>
          </a:p>
        </p:txBody>
      </p:sp>
    </p:spTree>
    <p:extLst>
      <p:ext uri="{BB962C8B-B14F-4D97-AF65-F5344CB8AC3E}">
        <p14:creationId xmlns:p14="http://schemas.microsoft.com/office/powerpoint/2010/main" val="2024248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935865-1EF5-488F-B792-D673A2B10F9C}"/>
              </a:ext>
            </a:extLst>
          </p:cNvPr>
          <p:cNvSpPr>
            <a:spLocks noGrp="1"/>
          </p:cNvSpPr>
          <p:nvPr>
            <p:ph type="title"/>
          </p:nvPr>
        </p:nvSpPr>
        <p:spPr/>
        <p:txBody>
          <a:bodyPr/>
          <a:lstStyle/>
          <a:p>
            <a:r>
              <a:rPr lang="en-US" dirty="0"/>
              <a:t>SUMMARY</a:t>
            </a:r>
          </a:p>
        </p:txBody>
      </p:sp>
      <p:pic>
        <p:nvPicPr>
          <p:cNvPr id="4" name="Content Placeholder 3" descr="Kết quả hình ảnh cho risk monitoring and control">
            <a:extLst>
              <a:ext uri="{FF2B5EF4-FFF2-40B4-BE49-F238E27FC236}">
                <a16:creationId xmlns="" xmlns:a16="http://schemas.microsoft.com/office/drawing/2014/main" id="{A60D8559-5158-4653-844F-FD057CBC21A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479" y="1846262"/>
            <a:ext cx="6255026" cy="4090711"/>
          </a:xfrm>
          <a:prstGeom prst="rect">
            <a:avLst/>
          </a:prstGeom>
          <a:noFill/>
          <a:ln>
            <a:noFill/>
          </a:ln>
        </p:spPr>
      </p:pic>
    </p:spTree>
    <p:extLst>
      <p:ext uri="{BB962C8B-B14F-4D97-AF65-F5344CB8AC3E}">
        <p14:creationId xmlns:p14="http://schemas.microsoft.com/office/powerpoint/2010/main" val="296109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F52F6A-5317-48C3-AA1E-E69C5C0B475A}"/>
              </a:ext>
            </a:extLst>
          </p:cNvPr>
          <p:cNvSpPr>
            <a:spLocks noGrp="1"/>
          </p:cNvSpPr>
          <p:nvPr>
            <p:ph type="title"/>
          </p:nvPr>
        </p:nvSpPr>
        <p:spPr/>
        <p:txBody>
          <a:bodyPr/>
          <a:lstStyle/>
          <a:p>
            <a:pPr algn="l"/>
            <a:r>
              <a:rPr lang="en-US" dirty="0">
                <a:latin typeface="+mn-lt"/>
              </a:rPr>
              <a:t>Why do risk management?</a:t>
            </a:r>
          </a:p>
        </p:txBody>
      </p:sp>
      <p:sp>
        <p:nvSpPr>
          <p:cNvPr id="3" name="Content Placeholder 2">
            <a:extLst>
              <a:ext uri="{FF2B5EF4-FFF2-40B4-BE49-F238E27FC236}">
                <a16:creationId xmlns="" xmlns:a16="http://schemas.microsoft.com/office/drawing/2014/main" id="{ED2F350C-540D-4BE5-955F-687F42E7C797}"/>
              </a:ext>
            </a:extLst>
          </p:cNvPr>
          <p:cNvSpPr>
            <a:spLocks noGrp="1"/>
          </p:cNvSpPr>
          <p:nvPr>
            <p:ph idx="1"/>
          </p:nvPr>
        </p:nvSpPr>
        <p:spPr/>
        <p:txBody>
          <a:bodyPr/>
          <a:lstStyle/>
          <a:p>
            <a:pPr marL="0" indent="0" fontAlgn="base">
              <a:buNone/>
            </a:pPr>
            <a:r>
              <a:rPr lang="en-US" dirty="0">
                <a:solidFill>
                  <a:schemeClr val="tx1"/>
                </a:solidFill>
              </a:rPr>
              <a:t>Additionally, continuous risk management will:</a:t>
            </a:r>
          </a:p>
          <a:p>
            <a:pPr fontAlgn="base"/>
            <a:r>
              <a:rPr lang="en-US" dirty="0">
                <a:solidFill>
                  <a:schemeClr val="tx1"/>
                </a:solidFill>
              </a:rPr>
              <a:t>Ensure that high priority risks are aggressively managed and that all risks are cost-effectively managed throughout the project.</a:t>
            </a:r>
          </a:p>
          <a:p>
            <a:pPr fontAlgn="base"/>
            <a:r>
              <a:rPr lang="en-US" dirty="0">
                <a:solidFill>
                  <a:schemeClr val="tx1"/>
                </a:solidFill>
              </a:rPr>
              <a:t>Provide management at all levels with the information required to make informed decisions on issues critical to project success.</a:t>
            </a:r>
          </a:p>
          <a:p>
            <a:endParaRPr lang="en-US" dirty="0"/>
          </a:p>
        </p:txBody>
      </p:sp>
    </p:spTree>
    <p:extLst>
      <p:ext uri="{BB962C8B-B14F-4D97-AF65-F5344CB8AC3E}">
        <p14:creationId xmlns:p14="http://schemas.microsoft.com/office/powerpoint/2010/main" val="182487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A541E9-9EA8-4D92-828D-FF7D9FEF555C}"/>
              </a:ext>
            </a:extLst>
          </p:cNvPr>
          <p:cNvSpPr>
            <a:spLocks noGrp="1"/>
          </p:cNvSpPr>
          <p:nvPr>
            <p:ph type="title"/>
          </p:nvPr>
        </p:nvSpPr>
        <p:spPr>
          <a:xfrm>
            <a:off x="397565" y="1258961"/>
            <a:ext cx="11436626" cy="2319129"/>
          </a:xfrm>
        </p:spPr>
        <p:txBody>
          <a:bodyPr/>
          <a:lstStyle/>
          <a:p>
            <a:r>
              <a:rPr lang="en-US" sz="6600" dirty="0">
                <a:latin typeface="+mn-lt"/>
              </a:rPr>
              <a:t>How to do risk management?</a:t>
            </a:r>
          </a:p>
        </p:txBody>
      </p:sp>
    </p:spTree>
    <p:extLst>
      <p:ext uri="{BB962C8B-B14F-4D97-AF65-F5344CB8AC3E}">
        <p14:creationId xmlns:p14="http://schemas.microsoft.com/office/powerpoint/2010/main" val="8154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CC4731-7024-4C30-AD18-44D09D635A0F}"/>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 xmlns:a16="http://schemas.microsoft.com/office/drawing/2014/main" id="{6AA6F14F-2383-4845-8714-04BF103E05B6}"/>
              </a:ext>
            </a:extLst>
          </p:cNvPr>
          <p:cNvSpPr>
            <a:spLocks noGrp="1"/>
          </p:cNvSpPr>
          <p:nvPr>
            <p:ph idx="1"/>
          </p:nvPr>
        </p:nvSpPr>
        <p:spPr>
          <a:xfrm>
            <a:off x="609600" y="1846262"/>
            <a:ext cx="10972800" cy="2382838"/>
          </a:xfrm>
        </p:spPr>
        <p:txBody>
          <a:bodyPr>
            <a:normAutofit/>
          </a:bodyPr>
          <a:lstStyle/>
          <a:p>
            <a:pPr marL="514350" indent="-514350">
              <a:buFont typeface="+mj-lt"/>
              <a:buAutoNum type="romanUcPeriod"/>
            </a:pPr>
            <a:r>
              <a:rPr lang="en-US" b="1" dirty="0"/>
              <a:t>What’s risk management planning</a:t>
            </a:r>
          </a:p>
          <a:p>
            <a:pPr marL="0" indent="0">
              <a:buNone/>
            </a:pPr>
            <a:r>
              <a:rPr lang="en-US" sz="2000" dirty="0"/>
              <a:t>	As stated above, risks are any events or conditions that affect the plan that affects the 	outcome of the project set out earlier, so what is the plan to manage risk, is the process 	by which We devise a risk management plan to approach risks scientifically and 	systematically to identify, control, prevent and minimize losses and loss of adverse 	effects of risks.</a:t>
            </a:r>
            <a:endParaRPr lang="en-US" dirty="0"/>
          </a:p>
        </p:txBody>
      </p:sp>
    </p:spTree>
    <p:extLst>
      <p:ext uri="{BB962C8B-B14F-4D97-AF65-F5344CB8AC3E}">
        <p14:creationId xmlns:p14="http://schemas.microsoft.com/office/powerpoint/2010/main" val="412843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1EBD7B-E782-4363-A4CF-C3934671F779}"/>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 xmlns:a16="http://schemas.microsoft.com/office/drawing/2014/main" id="{F81D5BA5-61C3-44DA-A6FB-E92E017B1B04}"/>
              </a:ext>
            </a:extLst>
          </p:cNvPr>
          <p:cNvSpPr>
            <a:spLocks noGrp="1"/>
          </p:cNvSpPr>
          <p:nvPr>
            <p:ph idx="1"/>
          </p:nvPr>
        </p:nvSpPr>
        <p:spPr>
          <a:xfrm>
            <a:off x="609600" y="1846262"/>
            <a:ext cx="10972800" cy="3628708"/>
          </a:xfrm>
        </p:spPr>
        <p:txBody>
          <a:bodyPr>
            <a:normAutofit fontScale="92500" lnSpcReduction="20000"/>
          </a:bodyPr>
          <a:lstStyle/>
          <a:p>
            <a:pPr marL="514350" indent="-514350">
              <a:buFont typeface="+mj-lt"/>
              <a:buAutoNum type="romanUcPeriod" startAt="2"/>
            </a:pPr>
            <a:r>
              <a:rPr lang="en-US" b="1" dirty="0"/>
              <a:t>Why we need to risk management </a:t>
            </a:r>
            <a:r>
              <a:rPr lang="en-US" b="1" dirty="0" smtClean="0"/>
              <a:t>planning</a:t>
            </a:r>
          </a:p>
          <a:p>
            <a:pPr marL="0" indent="0">
              <a:buNone/>
            </a:pPr>
            <a:endParaRPr lang="en-US" b="1" dirty="0"/>
          </a:p>
          <a:p>
            <a:pPr marL="457200" lvl="1" indent="0">
              <a:buNone/>
            </a:pPr>
            <a:r>
              <a:rPr lang="en-US" b="1" dirty="0"/>
              <a:t>	</a:t>
            </a:r>
            <a:r>
              <a:rPr lang="en-US" sz="2000" dirty="0"/>
              <a:t>There is no guarantee that your project will go smoothly with the plan you have set, any 	small fluctuations can occur in your project and it will also affect a somehow comes to 	the project plan and changes the results, schedule, plan of the project. And we call it risk.</a:t>
            </a:r>
          </a:p>
          <a:p>
            <a:pPr marL="457200" lvl="1" indent="0">
              <a:buNone/>
            </a:pPr>
            <a:r>
              <a:rPr lang="en-US" sz="2000" dirty="0"/>
              <a:t>	</a:t>
            </a:r>
          </a:p>
          <a:p>
            <a:pPr marL="457200" lvl="1" indent="0">
              <a:buNone/>
            </a:pPr>
            <a:r>
              <a:rPr lang="en-US" sz="2000" dirty="0"/>
              <a:t>	By the time the risk actually occurred to your project, it was too late to do anything about 	it. That's why you need to plan for risk in the first place and keep coming back for more 	planning throughout the project.</a:t>
            </a:r>
          </a:p>
          <a:p>
            <a:pPr marL="457200" lvl="1" indent="0">
              <a:buNone/>
            </a:pPr>
            <a:endParaRPr lang="en-US" sz="2000" dirty="0"/>
          </a:p>
          <a:p>
            <a:pPr marL="457200" lvl="1" indent="0">
              <a:buNone/>
            </a:pPr>
            <a:r>
              <a:rPr lang="en-US" sz="2000" dirty="0"/>
              <a:t>	The risk management plan tells you how you will handle risks in your project. This 	document records how you assess the risk, who is responsible for the 	implementation, and how often you conduct risk 	planning.</a:t>
            </a:r>
          </a:p>
        </p:txBody>
      </p:sp>
    </p:spTree>
    <p:extLst>
      <p:ext uri="{BB962C8B-B14F-4D97-AF65-F5344CB8AC3E}">
        <p14:creationId xmlns:p14="http://schemas.microsoft.com/office/powerpoint/2010/main" val="272191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D5578D-94AE-4863-A226-5C1949480AC1}"/>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 xmlns:a16="http://schemas.microsoft.com/office/drawing/2014/main" id="{F60FA422-85D3-4D8E-9C8F-4ED7610252B3}"/>
              </a:ext>
            </a:extLst>
          </p:cNvPr>
          <p:cNvSpPr>
            <a:spLocks noGrp="1"/>
          </p:cNvSpPr>
          <p:nvPr>
            <p:ph idx="1"/>
          </p:nvPr>
        </p:nvSpPr>
        <p:spPr>
          <a:xfrm>
            <a:off x="609600" y="1846262"/>
            <a:ext cx="10972800" cy="3903028"/>
          </a:xfrm>
        </p:spPr>
        <p:txBody>
          <a:bodyPr>
            <a:normAutofit fontScale="92500" lnSpcReduction="10000"/>
          </a:bodyPr>
          <a:lstStyle/>
          <a:p>
            <a:pPr marL="514350" indent="-514350">
              <a:buFont typeface="+mj-lt"/>
              <a:buAutoNum type="romanUcPeriod" startAt="3"/>
            </a:pPr>
            <a:r>
              <a:rPr lang="en-US" b="1" dirty="0"/>
              <a:t>How to </a:t>
            </a:r>
            <a:r>
              <a:rPr lang="en-US" b="1" dirty="0" smtClean="0"/>
              <a:t>planning </a:t>
            </a:r>
            <a:r>
              <a:rPr lang="en-US" b="1" dirty="0"/>
              <a:t>with risk.</a:t>
            </a:r>
          </a:p>
          <a:p>
            <a:pPr marL="0" indent="0">
              <a:buNone/>
            </a:pPr>
            <a:r>
              <a:rPr lang="en-US" dirty="0"/>
              <a:t>	</a:t>
            </a:r>
            <a:r>
              <a:rPr lang="en-US" sz="2000" dirty="0"/>
              <a:t>When you plan your project, the risks are still uncertain. But in the end, some of the 	risks 	you plan to take place, and that's when you need to deal with them. And here we 	have 	four basic ways to handle risk</a:t>
            </a:r>
          </a:p>
          <a:p>
            <a:pPr marL="0" indent="0">
              <a:buNone/>
            </a:pPr>
            <a:endParaRPr lang="en-US" sz="2000" dirty="0"/>
          </a:p>
          <a:p>
            <a:pPr lvl="1">
              <a:buFont typeface="Wingdings" panose="05000000000000000000" pitchFamily="2" charset="2"/>
              <a:buChar char="q"/>
            </a:pPr>
            <a:r>
              <a:rPr lang="en-US" sz="2000" b="1" dirty="0"/>
              <a:t>Avoid</a:t>
            </a:r>
          </a:p>
          <a:p>
            <a:pPr lvl="2"/>
            <a:r>
              <a:rPr lang="en-US" sz="2000" dirty="0"/>
              <a:t>Is trying to avoid, eliminate or minimize the likelihood of risk (it's like you will limit or not go out at 12 pm to avoid being killed)</a:t>
            </a:r>
          </a:p>
          <a:p>
            <a:pPr marL="914400" lvl="2" indent="0">
              <a:buNone/>
            </a:pPr>
            <a:endParaRPr lang="en-US" sz="2000" dirty="0"/>
          </a:p>
          <a:p>
            <a:pPr lvl="1">
              <a:buFont typeface="Wingdings" panose="05000000000000000000" pitchFamily="2" charset="2"/>
              <a:buChar char="q"/>
            </a:pPr>
            <a:r>
              <a:rPr lang="en-US" sz="2000" b="1" dirty="0"/>
              <a:t>Mitigate</a:t>
            </a:r>
          </a:p>
          <a:p>
            <a:pPr lvl="2"/>
            <a:r>
              <a:rPr lang="en-US" sz="2000" dirty="0"/>
              <a:t>As a measure to minimize the possible damage (this method is like you wear a helmet when driving to minimize the possibility of an accident and injure you)</a:t>
            </a:r>
          </a:p>
          <a:p>
            <a:pPr marL="0" indent="0">
              <a:buNone/>
            </a:pPr>
            <a:endParaRPr lang="en-US" dirty="0"/>
          </a:p>
          <a:p>
            <a:pPr marL="514350" indent="-514350">
              <a:buFont typeface="+mj-lt"/>
              <a:buAutoNum type="romanUcPeriod" startAt="3"/>
            </a:pPr>
            <a:endParaRPr lang="en-US" dirty="0"/>
          </a:p>
          <a:p>
            <a:pPr marL="0" indent="0">
              <a:buNone/>
            </a:pPr>
            <a:endParaRPr lang="en-US" dirty="0"/>
          </a:p>
        </p:txBody>
      </p:sp>
    </p:spTree>
    <p:extLst>
      <p:ext uri="{BB962C8B-B14F-4D97-AF65-F5344CB8AC3E}">
        <p14:creationId xmlns:p14="http://schemas.microsoft.com/office/powerpoint/2010/main" val="3296775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slides.potx" id="{C14410CA-75A1-4039-B0D2-306BA380D4B5}" vid="{F869618E-08B6-48F2-946D-30C4613A87FB}"/>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Seashore design slides</Template>
  <TotalTime>208</TotalTime>
  <Words>2620</Words>
  <Application>Microsoft Office PowerPoint</Application>
  <PresentationFormat>Widescreen</PresentationFormat>
  <Paragraphs>292</Paragraphs>
  <Slides>46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Century Gothic</vt:lpstr>
      <vt:lpstr>Courier New</vt:lpstr>
      <vt:lpstr>Palatino Linotype</vt:lpstr>
      <vt:lpstr>Symbol</vt:lpstr>
      <vt:lpstr>Times New Roman</vt:lpstr>
      <vt:lpstr>Wingdings</vt:lpstr>
      <vt:lpstr>Seashore design template</vt:lpstr>
      <vt:lpstr>SEMINAR PROJECT MANAGENMENT TOPIC: RISK MANAGEMENT</vt:lpstr>
      <vt:lpstr>MAIN CONTENTS</vt:lpstr>
      <vt:lpstr>What is risk/risk management? </vt:lpstr>
      <vt:lpstr>Why need risk management?</vt:lpstr>
      <vt:lpstr>Why do risk management?</vt:lpstr>
      <vt:lpstr>How to do risk management?</vt:lpstr>
      <vt:lpstr>Risk Management Planning</vt:lpstr>
      <vt:lpstr>Risk Management Planning</vt:lpstr>
      <vt:lpstr>Risk Management Planning</vt:lpstr>
      <vt:lpstr>Risk Management Planning</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Analysis</vt:lpstr>
      <vt:lpstr>Risk Analysis</vt:lpstr>
      <vt:lpstr>Quantitative Risk Analysis</vt:lpstr>
      <vt:lpstr>The Risk Assessment Matrix</vt:lpstr>
      <vt:lpstr>The Risk Assessment Matrix</vt:lpstr>
      <vt:lpstr>The Risk Assessment Matrix</vt:lpstr>
      <vt:lpstr>The Risk Assessment Matrix</vt:lpstr>
      <vt:lpstr>Qualitative Risk Assessment</vt:lpstr>
      <vt:lpstr>Qualitative Risk Analysis</vt:lpstr>
      <vt:lpstr>What is Quantitative Risk Analysis?</vt:lpstr>
      <vt:lpstr>Why Perform Quantitative Risk Analysis?</vt:lpstr>
      <vt:lpstr>When to Perform Quantitative Risk Analysis?</vt:lpstr>
      <vt:lpstr>What is the Difference Between Qualitative and Quantitative Risk Analysis?</vt:lpstr>
      <vt:lpstr>Quantitative Risk Assessment Tools &amp; Techniques</vt:lpstr>
      <vt:lpstr>Quantitative Risk Analysis Example</vt:lpstr>
      <vt:lpstr>RISK MONITORING AND CONTROL</vt:lpstr>
      <vt:lpstr>RISK MONITORING AND CONTROL</vt:lpstr>
      <vt:lpstr>RISK MONITORING AND CONTROL</vt:lpstr>
      <vt:lpstr>RISK MONITORING AND CONTROL</vt:lpstr>
      <vt:lpstr>PowerPoint Presentation</vt:lpstr>
      <vt:lpstr>RISK MONITORING AND CONTROL</vt:lpstr>
      <vt:lpstr>RISK MONITORING AND CONTROL</vt:lpstr>
      <vt:lpstr>RISK MONITORING AND CONTROL</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PROJECT MANAGENMENT CONTENT: RISK MANAGEMENT</dc:title>
  <dc:creator>Trịnh Mạnh</dc:creator>
  <cp:lastModifiedBy>ThanhHiep</cp:lastModifiedBy>
  <cp:revision>26</cp:revision>
  <dcterms:created xsi:type="dcterms:W3CDTF">2019-10-27T05:18:55Z</dcterms:created>
  <dcterms:modified xsi:type="dcterms:W3CDTF">2019-10-31T03:25:31Z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