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0"/>
  </p:notesMasterIdLst>
  <p:handoutMasterIdLst>
    <p:handoutMasterId r:id="rId51"/>
  </p:handoutMasterIdLst>
  <p:sldIdLst>
    <p:sldId id="259" r:id="rId2"/>
    <p:sldId id="260" r:id="rId3"/>
    <p:sldId id="264" r:id="rId4"/>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6" r:id="rId21"/>
    <p:sldId id="284" r:id="rId22"/>
    <p:sldId id="285" r:id="rId23"/>
    <p:sldId id="288" r:id="rId24"/>
    <p:sldId id="289" r:id="rId25"/>
    <p:sldId id="290" r:id="rId26"/>
    <p:sldId id="291" r:id="rId27"/>
    <p:sldId id="292" r:id="rId28"/>
    <p:sldId id="293" r:id="rId29"/>
    <p:sldId id="294" r:id="rId30"/>
    <p:sldId id="295" r:id="rId31"/>
    <p:sldId id="300" r:id="rId32"/>
    <p:sldId id="296" r:id="rId33"/>
    <p:sldId id="297" r:id="rId34"/>
    <p:sldId id="298" r:id="rId35"/>
    <p:sldId id="314" r:id="rId36"/>
    <p:sldId id="315" r:id="rId37"/>
    <p:sldId id="316" r:id="rId38"/>
    <p:sldId id="317" r:id="rId39"/>
    <p:sldId id="318" r:id="rId40"/>
    <p:sldId id="319" r:id="rId41"/>
    <p:sldId id="311" r:id="rId42"/>
    <p:sldId id="312" r:id="rId43"/>
    <p:sldId id="313" r:id="rId44"/>
    <p:sldId id="307" r:id="rId45"/>
    <p:sldId id="308" r:id="rId46"/>
    <p:sldId id="309" r:id="rId47"/>
    <p:sldId id="310" r:id="rId48"/>
    <p:sldId id="32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90"/>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a:xfrm>
            <a:off x="609600" y="1846262"/>
            <a:ext cx="10972800" cy="2129390"/>
          </a:xfrm>
        </p:spPr>
        <p:txBody>
          <a:bodyPr>
            <a:normAutofit/>
          </a:bodyPr>
          <a:lstStyle/>
          <a:p>
            <a:pPr marL="514350" indent="-514350">
              <a:buFont typeface="+mj-lt"/>
              <a:buAutoNum type="romanUcPeriod"/>
            </a:pPr>
            <a:r>
              <a:rPr lang="en-US" sz="2000" b="1" dirty="0">
                <a:solidFill>
                  <a:schemeClr val="tx1"/>
                </a:solidFill>
                <a:latin typeface="Arial" panose="020B0604020202020204" pitchFamily="34" charset="0"/>
                <a:cs typeface="Arial" panose="020B0604020202020204" pitchFamily="34" charset="0"/>
              </a:rPr>
              <a:t>What’s it?</a:t>
            </a:r>
          </a:p>
          <a:p>
            <a:pPr marL="400050" lvl="1" indent="0">
              <a:buNone/>
            </a:pPr>
            <a:r>
              <a:rPr lang="en-US" sz="1200" b="1" dirty="0">
                <a:solidFill>
                  <a:schemeClr val="tx1"/>
                </a:solidFill>
                <a:latin typeface="Arial" panose="020B0604020202020204" pitchFamily="34" charset="0"/>
                <a:cs typeface="Arial" panose="020B0604020202020204" pitchFamily="34" charset="0"/>
              </a:rPr>
              <a:t>	</a:t>
            </a:r>
          </a:p>
          <a:p>
            <a:pPr marL="400050" lvl="1" indent="0">
              <a:buNone/>
            </a:pPr>
            <a:r>
              <a:rPr lang="en-US" sz="2400" dirty="0">
                <a:solidFill>
                  <a:schemeClr val="tx1"/>
                </a:solidFill>
                <a:latin typeface="Arial" panose="020B0604020202020204" pitchFamily="34" charset="0"/>
                <a:cs typeface="Arial" panose="020B0604020202020204" pitchFamily="34" charset="0"/>
              </a:rPr>
              <a:t>The creative process consists of brainstorming sessions in which the team is required to create a list of everything that can go wrong. All ideas are welcome at this stage with the evaluation of ideas coming later.</a:t>
            </a:r>
          </a:p>
        </p:txBody>
      </p:sp>
    </p:spTree>
    <p:extLst>
      <p:ext uri="{BB962C8B-B14F-4D97-AF65-F5344CB8AC3E}">
        <p14:creationId xmlns:p14="http://schemas.microsoft.com/office/powerpoint/2010/main" val="182459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solidFill>
                  <a:schemeClr val="tx1"/>
                </a:solidFill>
                <a:latin typeface="Arial" panose="020B0604020202020204" pitchFamily="34" charset="0"/>
                <a:cs typeface="Arial" panose="020B0604020202020204" pitchFamily="34" charset="0"/>
              </a:rPr>
              <a:t>Risk Identification</a:t>
            </a:r>
          </a:p>
          <a:p>
            <a:pPr marL="0"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Identifying sources of risk according to the portfolio is another method to explore 	potential risks on a project. Some examples of categories for potential risks 	include:</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16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pic>
        <p:nvPicPr>
          <p:cNvPr id="5" name="Picture 4">
            <a:extLst>
              <a:ext uri="{FF2B5EF4-FFF2-40B4-BE49-F238E27FC236}">
                <a16:creationId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normAutofit/>
          </a:bodyPr>
          <a:lstStyle/>
          <a:p>
            <a:r>
              <a:rPr lang="en-US" dirty="0">
                <a:solidFill>
                  <a:schemeClr val="tx1"/>
                </a:solidFill>
                <a:latin typeface="Arial" panose="020B0604020202020204" pitchFamily="34" charset="0"/>
                <a:cs typeface="Arial" panose="020B0604020202020204" pitchFamily="34" charset="0"/>
              </a:rPr>
              <a:t>In fact, depending on the business, the company, there will be different frameworks to divide the work and develop risks.</a:t>
            </a:r>
          </a:p>
          <a:p>
            <a:r>
              <a:rPr lang="en-US" dirty="0">
                <a:solidFill>
                  <a:schemeClr val="tx1"/>
                </a:solidFill>
                <a:latin typeface="Arial" panose="020B0604020202020204" pitchFamily="34" charset="0"/>
                <a:cs typeface="Arial" panose="020B0604020202020204" pitchFamily="34" charset="0"/>
              </a:rPr>
              <a:t>Here we will describe a framework to divide and develop risks which are WBS (work breakdown structure).</a:t>
            </a:r>
          </a:p>
          <a:p>
            <a:r>
              <a:rPr lang="en-US" dirty="0">
                <a:solidFill>
                  <a:schemeClr val="tx1"/>
                </a:solidFill>
                <a:latin typeface="Arial" panose="020B0604020202020204" pitchFamily="34" charset="0"/>
                <a:cs typeface="Arial" panose="020B0604020202020204" pitchFamily="34" charset="0"/>
              </a:rPr>
              <a:t>This framework divides the work and risk structure into a table with 2 columns (1 column is the task and 1 column is the possible risk at that task).</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56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solidFill>
                  <a:schemeClr val="tx1"/>
                </a:solidFill>
                <a:latin typeface="Arial" panose="020B0604020202020204" pitchFamily="34" charset="0"/>
                <a:cs typeface="Arial" panose="020B0604020202020204" pitchFamily="34" charset="0"/>
              </a:rPr>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solidFill>
                  <a:schemeClr val="tx1"/>
                </a:solidFill>
                <a:latin typeface="Arial" panose="020B0604020202020204" pitchFamily="34" charset="0"/>
                <a:cs typeface="Arial" panose="020B0604020202020204" pitchFamily="34" charset="0"/>
              </a:rPr>
              <a:t>Risk Evaluation</a:t>
            </a:r>
          </a:p>
          <a:p>
            <a:pPr marL="800100" lvl="2" indent="0">
              <a:buNone/>
            </a:pPr>
            <a:r>
              <a:rPr lang="en-US" sz="2000" dirty="0">
                <a:solidFill>
                  <a:schemeClr val="tx1"/>
                </a:solidFill>
                <a:latin typeface="Arial" panose="020B0604020202020204" pitchFamily="34" charset="0"/>
                <a:cs typeface="Arial" panose="020B0604020202020204" pitchFamily="34" charset="0"/>
              </a:rPr>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solidFill>
                <a:schemeClr val="tx1"/>
              </a:solidFill>
              <a:latin typeface="Arial" panose="020B0604020202020204" pitchFamily="34" charset="0"/>
              <a:cs typeface="Arial" panose="020B0604020202020204" pitchFamily="34" charset="0"/>
            </a:endParaRPr>
          </a:p>
          <a:p>
            <a:pPr marL="800100" lvl="2" indent="0">
              <a:buNone/>
            </a:pPr>
            <a:r>
              <a:rPr lang="en-US" sz="2000" dirty="0">
                <a:solidFill>
                  <a:schemeClr val="tx1"/>
                </a:solidFill>
                <a:latin typeface="Arial" panose="020B0604020202020204" pitchFamily="34" charset="0"/>
                <a:cs typeface="Arial" panose="020B0604020202020204" pitchFamily="34" charset="0"/>
              </a:rPr>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PLANNING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866790" y="1746140"/>
            <a:ext cx="5266401" cy="4551303"/>
          </a:xfrm>
        </p:spPr>
      </p:pic>
    </p:spTree>
    <p:extLst>
      <p:ext uri="{BB962C8B-B14F-4D97-AF65-F5344CB8AC3E}">
        <p14:creationId xmlns:p14="http://schemas.microsoft.com/office/powerpoint/2010/main" val="211895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b="1" dirty="0">
                <a:solidFill>
                  <a:schemeClr val="tx1"/>
                </a:solidFill>
                <a:latin typeface="Arial" panose="020B0604020202020204" pitchFamily="34" charset="0"/>
                <a:cs typeface="Arial" panose="020B0604020202020204" pitchFamily="34" charset="0"/>
              </a:rPr>
              <a:t>Risk Mitigation</a:t>
            </a:r>
          </a:p>
          <a:p>
            <a:pPr marL="400050" lvl="1"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Avoid</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Mitigate</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Transfer</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Accept		</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12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a:xfrm>
            <a:off x="609600" y="1846261"/>
            <a:ext cx="10972800" cy="4103965"/>
          </a:xfrm>
        </p:spPr>
        <p:txBody>
          <a:bodyPr/>
          <a:lstStyle/>
          <a:p>
            <a:pPr marL="514350" indent="-514350">
              <a:buFont typeface="+mj-lt"/>
              <a:buAutoNum type="romanUcPeriod" startAt="5"/>
            </a:pPr>
            <a:r>
              <a:rPr lang="en-US" b="1" dirty="0">
                <a:solidFill>
                  <a:schemeClr val="tx1"/>
                </a:solidFill>
                <a:latin typeface="Arial" panose="020B0604020202020204" pitchFamily="34" charset="0"/>
                <a:cs typeface="Arial" panose="020B0604020202020204" pitchFamily="34" charset="0"/>
              </a:rPr>
              <a:t>Contingency Plan</a:t>
            </a:r>
          </a:p>
          <a:p>
            <a:pPr marL="800100" lvl="2" indent="0">
              <a:buNone/>
            </a:pPr>
            <a:r>
              <a:rPr lang="en-US" sz="2000" dirty="0">
                <a:solidFill>
                  <a:schemeClr val="tx1"/>
                </a:solidFill>
                <a:latin typeface="Arial" panose="020B0604020202020204" pitchFamily="34" charset="0"/>
                <a:cs typeface="Arial" panose="020B0604020202020204" pitchFamily="34" charset="0"/>
              </a:rPr>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solidFill>
                <a:schemeClr val="tx1"/>
              </a:solidFill>
              <a:latin typeface="Arial" panose="020B0604020202020204" pitchFamily="34" charset="0"/>
              <a:cs typeface="Arial" panose="020B0604020202020204" pitchFamily="34" charset="0"/>
            </a:endParaRPr>
          </a:p>
          <a:p>
            <a:pPr marL="800100" lvl="2" indent="0">
              <a:buNone/>
            </a:pPr>
            <a:r>
              <a:rPr lang="en-US" sz="2000" b="1" dirty="0">
                <a:solidFill>
                  <a:schemeClr val="tx1"/>
                </a:solidFill>
                <a:latin typeface="Arial" panose="020B0604020202020204" pitchFamily="34" charset="0"/>
                <a:cs typeface="Arial" panose="020B0604020202020204" pitchFamily="34" charset="0"/>
              </a:rPr>
              <a:t>Example</a:t>
            </a:r>
            <a:r>
              <a:rPr lang="en-US" sz="2000" dirty="0">
                <a:solidFill>
                  <a:schemeClr val="tx1"/>
                </a:solidFill>
                <a:latin typeface="Arial" panose="020B0604020202020204" pitchFamily="34" charset="0"/>
                <a:cs typeface="Arial" panose="020B0604020202020204" pitchFamily="34" charset="0"/>
              </a:rPr>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Planning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solidFill>
                  <a:schemeClr val="tx1"/>
                </a:solidFill>
                <a:latin typeface="Arial" panose="020B0604020202020204" pitchFamily="34" charset="0"/>
                <a:cs typeface="Arial" panose="020B0604020202020204" pitchFamily="34" charset="0"/>
              </a:rPr>
              <a:t>What is Risk Analysis?</a:t>
            </a:r>
          </a:p>
          <a:p>
            <a:r>
              <a:rPr lang="en-US" dirty="0">
                <a:solidFill>
                  <a:schemeClr val="tx1"/>
                </a:solidFill>
                <a:latin typeface="Arial" panose="020B0604020202020204" pitchFamily="34" charset="0"/>
                <a:cs typeface="Arial" panose="020B0604020202020204" pitchFamily="34" charset="0"/>
              </a:rPr>
              <a:t> Once you have identified the risks that could affect your project, you need to determine which ones you will spend time and money on.</a:t>
            </a:r>
          </a:p>
          <a:p>
            <a:r>
              <a:rPr lang="en-US" b="1" dirty="0">
                <a:solidFill>
                  <a:schemeClr val="tx1"/>
                </a:solidFill>
                <a:latin typeface="Arial" panose="020B0604020202020204" pitchFamily="34" charset="0"/>
                <a:cs typeface="Arial" panose="020B0604020202020204" pitchFamily="34" charset="0"/>
              </a:rPr>
              <a:t> Risk analysis</a:t>
            </a:r>
            <a:r>
              <a:rPr lang="en-US" dirty="0">
                <a:solidFill>
                  <a:schemeClr val="tx1"/>
                </a:solidFill>
                <a:latin typeface="Arial" panose="020B0604020202020204" pitchFamily="34" charset="0"/>
                <a:cs typeface="Arial" panose="020B0604020202020204" pitchFamily="34" charset="0"/>
              </a:rPr>
              <a:t> is the process of prioritizing risks based on the </a:t>
            </a:r>
            <a:r>
              <a:rPr lang="en-US" i="1" dirty="0">
                <a:solidFill>
                  <a:schemeClr val="tx1"/>
                </a:solidFill>
                <a:latin typeface="Arial" panose="020B0604020202020204" pitchFamily="34" charset="0"/>
                <a:cs typeface="Arial" panose="020B0604020202020204" pitchFamily="34" charset="0"/>
              </a:rPr>
              <a:t>probability</a:t>
            </a:r>
            <a:r>
              <a:rPr lang="en-US" dirty="0">
                <a:solidFill>
                  <a:schemeClr val="tx1"/>
                </a:solidFill>
                <a:latin typeface="Arial" panose="020B0604020202020204" pitchFamily="34" charset="0"/>
                <a:cs typeface="Arial" panose="020B0604020202020204" pitchFamily="34" charset="0"/>
              </a:rPr>
              <a:t> of the risk occurring and the </a:t>
            </a:r>
            <a:r>
              <a:rPr lang="en-US" i="1" dirty="0">
                <a:solidFill>
                  <a:schemeClr val="tx1"/>
                </a:solidFill>
                <a:latin typeface="Arial" panose="020B0604020202020204" pitchFamily="34" charset="0"/>
                <a:cs typeface="Arial" panose="020B0604020202020204" pitchFamily="34" charset="0"/>
              </a:rPr>
              <a:t>impact</a:t>
            </a:r>
            <a:r>
              <a:rPr lang="en-US" dirty="0">
                <a:solidFill>
                  <a:schemeClr val="tx1"/>
                </a:solidFill>
                <a:latin typeface="Arial" panose="020B0604020202020204" pitchFamily="34" charset="0"/>
                <a:cs typeface="Arial" panose="020B0604020202020204" pitchFamily="34" charset="0"/>
              </a:rPr>
              <a:t> it would have on the project.</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p>
        </p:txBody>
      </p:sp>
      <p:sp>
        <p:nvSpPr>
          <p:cNvPr id="3" name="Content Placeholder 2"/>
          <p:cNvSpPr>
            <a:spLocks noGrp="1"/>
          </p:cNvSpPr>
          <p:nvPr>
            <p:ph idx="1"/>
          </p:nvPr>
        </p:nvSpPr>
        <p:spPr/>
        <p:txBody>
          <a:bodyPr>
            <a:normAutofit/>
          </a:bodyPr>
          <a:lstStyle/>
          <a:p>
            <a:pPr lvl="1"/>
            <a:r>
              <a:rPr lang="en-US" sz="2400" dirty="0">
                <a:solidFill>
                  <a:schemeClr val="tx1"/>
                </a:solidFill>
                <a:latin typeface="Arial" panose="020B0604020202020204" pitchFamily="34" charset="0"/>
                <a:cs typeface="Arial" panose="020B0604020202020204" pitchFamily="34" charset="0"/>
              </a:rPr>
              <a:t>There are two primary methods of risk analysis you can use on your project</a:t>
            </a:r>
            <a:endParaRPr lang="en-US" sz="2400" b="1" i="1"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Quantitative Risk Analysis</a:t>
            </a:r>
            <a:endParaRPr lang="en-US" sz="2400"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Qualitative Risk Analysis</a:t>
            </a: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QUANTITATIVE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 </a:t>
            </a:r>
            <a:r>
              <a:rPr lang="en-US" b="1" dirty="0">
                <a:solidFill>
                  <a:schemeClr val="tx1"/>
                </a:solidFill>
                <a:latin typeface="Arial" panose="020B0604020202020204" pitchFamily="34" charset="0"/>
                <a:cs typeface="Arial" panose="020B0604020202020204" pitchFamily="34" charset="0"/>
              </a:rPr>
              <a:t>Risk Assessment Matrix</a:t>
            </a:r>
            <a:r>
              <a:rPr lang="en-US" dirty="0">
                <a:solidFill>
                  <a:schemeClr val="tx1"/>
                </a:solidFill>
                <a:latin typeface="Arial" panose="020B0604020202020204" pitchFamily="34" charset="0"/>
                <a:cs typeface="Arial" panose="020B0604020202020204" pitchFamily="34" charset="0"/>
              </a:rPr>
              <a:t> (RAM) is a tool to help you determine which risks you need to develop a risk response for.</a:t>
            </a:r>
          </a:p>
          <a:p>
            <a:r>
              <a:rPr lang="en-US" dirty="0">
                <a:solidFill>
                  <a:schemeClr val="tx1"/>
                </a:solidFill>
                <a:latin typeface="Arial" panose="020B0604020202020204" pitchFamily="34" charset="0"/>
                <a:cs typeface="Arial" panose="020B0604020202020204" pitchFamily="34" charset="0"/>
              </a:rPr>
              <a:t>The first step in developing a RAM is to define the rating scales for likelihood and impact.</a:t>
            </a:r>
          </a:p>
          <a:p>
            <a:r>
              <a:rPr lang="en-US" dirty="0">
                <a:solidFill>
                  <a:schemeClr val="tx1"/>
                </a:solidFill>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solidFill>
                  <a:schemeClr val="tx1"/>
                </a:solidFill>
                <a:latin typeface="Arial" panose="020B0604020202020204" pitchFamily="34" charset="0"/>
                <a:cs typeface="Arial" panose="020B0604020202020204" pitchFamily="34" charset="0"/>
              </a:rPr>
              <a:t>Likelihood Scale</a:t>
            </a:r>
            <a:r>
              <a:rPr lang="en-US" dirty="0">
                <a:solidFill>
                  <a:schemeClr val="tx1"/>
                </a:solidFill>
                <a:latin typeface="Arial" panose="020B0604020202020204" pitchFamily="34" charset="0"/>
                <a:cs typeface="Arial" panose="020B0604020202020204" pitchFamily="34" charset="0"/>
              </a:rPr>
              <a:t> definition...</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extLst>
                    <a:ext uri="{9D8B030D-6E8A-4147-A177-3AD203B41FA5}">
                      <a16:colId xmlns:a16="http://schemas.microsoft.com/office/drawing/2014/main" val="20000"/>
                    </a:ext>
                  </a:extLst>
                </a:gridCol>
                <a:gridCol w="1339741">
                  <a:extLst>
                    <a:ext uri="{9D8B030D-6E8A-4147-A177-3AD203B41FA5}">
                      <a16:colId xmlns:a16="http://schemas.microsoft.com/office/drawing/2014/main" val="20001"/>
                    </a:ext>
                  </a:extLst>
                </a:gridCol>
                <a:gridCol w="7033638">
                  <a:extLst>
                    <a:ext uri="{9D8B030D-6E8A-4147-A177-3AD203B41FA5}">
                      <a16:colId xmlns:a16="http://schemas.microsoft.com/office/drawing/2014/main" val="20002"/>
                    </a:ext>
                  </a:extLst>
                </a:gridCol>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Here's an example Impact Scale definition...</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extLst>
                    <a:ext uri="{9D8B030D-6E8A-4147-A177-3AD203B41FA5}">
                      <a16:colId xmlns:a16="http://schemas.microsoft.com/office/drawing/2014/main" val="20000"/>
                    </a:ext>
                  </a:extLst>
                </a:gridCol>
                <a:gridCol w="1426837">
                  <a:extLst>
                    <a:ext uri="{9D8B030D-6E8A-4147-A177-3AD203B41FA5}">
                      <a16:colId xmlns:a16="http://schemas.microsoft.com/office/drawing/2014/main" val="20001"/>
                    </a:ext>
                  </a:extLst>
                </a:gridCol>
                <a:gridCol w="3122564">
                  <a:extLst>
                    <a:ext uri="{9D8B030D-6E8A-4147-A177-3AD203B41FA5}">
                      <a16:colId xmlns:a16="http://schemas.microsoft.com/office/drawing/2014/main" val="20002"/>
                    </a:ext>
                  </a:extLst>
                </a:gridCol>
                <a:gridCol w="3466831">
                  <a:extLst>
                    <a:ext uri="{9D8B030D-6E8A-4147-A177-3AD203B41FA5}">
                      <a16:colId xmlns:a16="http://schemas.microsoft.com/office/drawing/2014/main" val="20003"/>
                    </a:ext>
                  </a:extLst>
                </a:gridCol>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0"/>
                  </a:ext>
                </a:extLst>
              </a:tr>
              <a:tr h="458546">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a:t>
                      </a: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1"/>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2"/>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3"/>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4"/>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p>
          <a:p>
            <a:pPr lvl="1"/>
            <a:r>
              <a:rPr lang="en-US" sz="2000" dirty="0">
                <a:solidFill>
                  <a:schemeClr val="tx1"/>
                </a:solidFill>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a:solidFill>
                  <a:schemeClr val="tx1"/>
                </a:solidFill>
                <a:latin typeface="Arial" panose="020B0604020202020204" pitchFamily="34" charset="0"/>
                <a:cs typeface="Arial" panose="020B0604020202020204" pitchFamily="34" charset="0"/>
              </a:rPr>
              <a:t>The impact scale for your project could also include other considerations such as scope, political, and employee impacts.</a:t>
            </a:r>
          </a:p>
          <a:p>
            <a:pPr marL="457200" lvl="1"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ASSESSMENT</a:t>
            </a:r>
          </a:p>
        </p:txBody>
      </p:sp>
      <p:sp>
        <p:nvSpPr>
          <p:cNvPr id="3" name="Content Placeholder 2"/>
          <p:cNvSpPr>
            <a:spLocks noGrp="1"/>
          </p:cNvSpPr>
          <p:nvPr>
            <p:ph idx="1"/>
          </p:nvPr>
        </p:nvSpPr>
        <p:spPr>
          <a:xfrm>
            <a:off x="609600" y="1846262"/>
            <a:ext cx="10972800" cy="4374234"/>
          </a:xfrm>
        </p:spPr>
        <p:txBody>
          <a:bodyPr>
            <a:noAutofit/>
          </a:bodyPr>
          <a:lstStyle/>
          <a:p>
            <a:r>
              <a:rPr lang="en-US" dirty="0">
                <a:solidFill>
                  <a:schemeClr val="tx1"/>
                </a:solidFill>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solidFill>
                  <a:schemeClr val="tx1"/>
                </a:solidFill>
                <a:latin typeface="Arial" panose="020B0604020202020204" pitchFamily="34" charset="0"/>
                <a:cs typeface="Arial" panose="020B0604020202020204" pitchFamily="34" charset="0"/>
              </a:rPr>
              <a:t>Risk Level</a:t>
            </a:r>
            <a:r>
              <a:rPr lang="en-US" dirty="0">
                <a:solidFill>
                  <a:schemeClr val="tx1"/>
                </a:solidFill>
                <a:latin typeface="Arial" panose="020B0604020202020204" pitchFamily="34" charset="0"/>
                <a:cs typeface="Arial" panose="020B0604020202020204" pitchFamily="34" charset="0"/>
              </a:rPr>
              <a:t> it is at. This will give you the information you need to prioritize your list of </a:t>
            </a:r>
            <a:r>
              <a:rPr lang="en-US" b="1"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project risks</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A </a:t>
            </a:r>
            <a:r>
              <a:rPr lang="en-US" i="1" dirty="0">
                <a:solidFill>
                  <a:schemeClr val="tx1"/>
                </a:solidFill>
                <a:latin typeface="Arial" panose="020B0604020202020204" pitchFamily="34" charset="0"/>
                <a:cs typeface="Arial" panose="020B0604020202020204" pitchFamily="34" charset="0"/>
              </a:rPr>
              <a:t>qualitative risk assessment</a:t>
            </a:r>
            <a:r>
              <a:rPr lang="en-US" dirty="0">
                <a:solidFill>
                  <a:schemeClr val="tx1"/>
                </a:solidFill>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solidFill>
                  <a:schemeClr val="tx1"/>
                </a:solidFill>
                <a:latin typeface="Arial" panose="020B0604020202020204" pitchFamily="34" charset="0"/>
                <a:cs typeface="Arial" panose="020B0604020202020204" pitchFamily="34" charset="0"/>
              </a:rPr>
              <a:t>The most challenging aspect of performing a </a:t>
            </a:r>
            <a:r>
              <a:rPr lang="en-US" i="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1548"/>
            <a:ext cx="10972800" cy="160020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QUANTITATIVE RISK ANALYSIS?</a:t>
            </a:r>
          </a:p>
        </p:txBody>
      </p:sp>
      <p:sp>
        <p:nvSpPr>
          <p:cNvPr id="3" name="Content Placeholder 2"/>
          <p:cNvSpPr>
            <a:spLocks noGrp="1"/>
          </p:cNvSpPr>
          <p:nvPr>
            <p:ph idx="1"/>
          </p:nvPr>
        </p:nvSpPr>
        <p:spPr>
          <a:xfrm>
            <a:off x="609600" y="2319129"/>
            <a:ext cx="10972800" cy="3198399"/>
          </a:xfrm>
        </p:spPr>
        <p:txBody>
          <a:bodyPr/>
          <a:lstStyle/>
          <a:p>
            <a:r>
              <a:rPr lang="en-US" dirty="0">
                <a:solidFill>
                  <a:schemeClr val="tx1"/>
                </a:solidFill>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Arial" panose="020B0604020202020204" pitchFamily="34" charset="0"/>
                <a:cs typeface="Arial" panose="020B0604020202020204" pitchFamily="34" charset="0"/>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pPr marL="0" indent="0">
              <a:buNone/>
            </a:pPr>
            <a:r>
              <a:rPr lang="en-GB" b="1" dirty="0">
                <a:solidFill>
                  <a:schemeClr val="tx1"/>
                </a:solidFill>
                <a:latin typeface="Arial" panose="020B0604020202020204" pitchFamily="34" charset="0"/>
                <a:cs typeface="Arial" panose="020B0604020202020204" pitchFamily="34" charset="0"/>
              </a:rPr>
              <a:t>What’s risk ?</a:t>
            </a:r>
          </a:p>
          <a:p>
            <a:pPr marL="0" indent="0">
              <a:buNone/>
            </a:pPr>
            <a:r>
              <a:rPr lang="en-GB" dirty="0">
                <a:solidFill>
                  <a:schemeClr val="tx1"/>
                </a:solidFill>
                <a:latin typeface="Arial" panose="020B0604020202020204" pitchFamily="34" charset="0"/>
                <a:cs typeface="Arial" panose="020B0604020202020204" pitchFamily="34" charset="0"/>
              </a:rPr>
              <a:t>	- Any time and anything occurred in project and change the result 		  project.</a:t>
            </a:r>
          </a:p>
          <a:p>
            <a:pPr marL="0" indent="0">
              <a:buNone/>
            </a:pPr>
            <a:r>
              <a:rPr lang="en-GB" dirty="0">
                <a:solidFill>
                  <a:schemeClr val="tx1"/>
                </a:solidFill>
                <a:latin typeface="Arial" panose="020B0604020202020204" pitchFamily="34" charset="0"/>
                <a:cs typeface="Arial" panose="020B0604020202020204" pitchFamily="34" charset="0"/>
              </a:rPr>
              <a:t>	- It’s make </a:t>
            </a:r>
            <a:r>
              <a:rPr lang="en-US" dirty="0">
                <a:solidFill>
                  <a:schemeClr val="tx1"/>
                </a:solidFill>
                <a:latin typeface="Arial" panose="020B0604020202020204" pitchFamily="34" charset="0"/>
                <a:cs typeface="Arial" panose="020B0604020202020204" pitchFamily="34" charset="0"/>
              </a:rPr>
              <a:t>us have to change plan project before.</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r>
              <a:rPr lang="en-US" b="1" dirty="0">
                <a:solidFill>
                  <a:schemeClr val="tx1"/>
                </a:solidFill>
                <a:latin typeface="Arial" panose="020B0604020202020204" pitchFamily="34" charset="0"/>
                <a:cs typeface="Arial" panose="020B0604020202020204" pitchFamily="34" charset="0"/>
              </a:rPr>
              <a:t>What’s risk management ?</a:t>
            </a:r>
          </a:p>
          <a:p>
            <a:pPr marL="0" indent="0">
              <a:buNone/>
            </a:pPr>
            <a:r>
              <a:rPr lang="en-US" dirty="0">
                <a:solidFill>
                  <a:schemeClr val="tx1"/>
                </a:solidFill>
                <a:latin typeface="Arial" panose="020B0604020202020204" pitchFamily="34" charset="0"/>
                <a:cs typeface="Arial" panose="020B0604020202020204" pitchFamily="34" charset="0"/>
              </a:rPr>
              <a:t>	- Risk Management is the process of identifying, analyzing and 	   	  responding.</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609600" y="1846261"/>
            <a:ext cx="10972800" cy="4050956"/>
          </a:xfrm>
        </p:spPr>
        <p:txBody>
          <a:bodyPr>
            <a:normAutofit/>
          </a:bodyPr>
          <a:lstStyle/>
          <a:p>
            <a:r>
              <a:rPr lang="en-US" dirty="0">
                <a:solidFill>
                  <a:schemeClr val="tx1"/>
                </a:solidFill>
                <a:latin typeface="Arial" panose="020B0604020202020204" pitchFamily="34" charset="0"/>
                <a:cs typeface="Arial" panose="020B0604020202020204" pitchFamily="34" charset="0"/>
              </a:rPr>
              <a:t>Better Overall Project Risk Analysis</a:t>
            </a:r>
          </a:p>
          <a:p>
            <a:pPr lvl="1"/>
            <a:r>
              <a:rPr lang="en-US" dirty="0">
                <a:solidFill>
                  <a:schemeClr val="tx1"/>
                </a:solidFill>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p>
          <a:p>
            <a:r>
              <a:rPr lang="en-US" dirty="0">
                <a:solidFill>
                  <a:schemeClr val="tx1"/>
                </a:solidFill>
                <a:latin typeface="Arial" panose="020B0604020202020204" pitchFamily="34" charset="0"/>
                <a:cs typeface="Arial" panose="020B0604020202020204" pitchFamily="34" charset="0"/>
              </a:rPr>
              <a:t>Better Business Decisions</a:t>
            </a:r>
          </a:p>
          <a:p>
            <a:pPr lvl="1"/>
            <a:r>
              <a:rPr lang="en-US" dirty="0">
                <a:solidFill>
                  <a:schemeClr val="tx1"/>
                </a:solidFill>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solidFill>
                  <a:schemeClr val="tx1"/>
                </a:solidFill>
                <a:latin typeface="Arial" panose="020B0604020202020204" pitchFamily="34" charset="0"/>
                <a:cs typeface="Arial" panose="020B0604020202020204" pitchFamily="34" charset="0"/>
              </a:rPr>
              <a:t>Better Estimates</a:t>
            </a:r>
          </a:p>
          <a:p>
            <a:pPr lvl="1" fontAlgn="base"/>
            <a:r>
              <a:rPr lang="en-US" dirty="0">
                <a:solidFill>
                  <a:schemeClr val="tx1"/>
                </a:solidFill>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solidFill>
                <a:schemeClr val="tx1"/>
              </a:solidFill>
              <a:latin typeface="Arial" panose="020B0604020202020204" pitchFamily="34" charset="0"/>
              <a:cs typeface="Arial" panose="020B0604020202020204" pitchFamily="34" charset="0"/>
            </a:endParaRPr>
          </a:p>
          <a:p>
            <a:pPr lvl="1" fontAlgn="base"/>
            <a:r>
              <a:rPr lang="en-US" dirty="0">
                <a:solidFill>
                  <a:schemeClr val="tx1"/>
                </a:solidFill>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solidFill>
                <a:schemeClr val="tx1"/>
              </a:solidFill>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WHEN TO </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First, we </a:t>
            </a:r>
            <a:r>
              <a:rPr lang="en-US"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identify risks</a:t>
            </a:r>
            <a:r>
              <a:rPr lang="en-US" dirty="0">
                <a:solidFill>
                  <a:schemeClr val="tx1"/>
                </a:solidFill>
                <a:latin typeface="Arial" panose="020B0604020202020204" pitchFamily="34" charset="0"/>
                <a:cs typeface="Arial" panose="020B0604020202020204" pitchFamily="34" charset="0"/>
              </a:rPr>
              <a:t>. Then we can evaluate the risks qualitatively and quantitatively.</a:t>
            </a:r>
          </a:p>
          <a:p>
            <a:pPr fontAlgn="base"/>
            <a:r>
              <a:rPr lang="en-US" dirty="0">
                <a:solidFill>
                  <a:schemeClr val="tx1"/>
                </a:solidFill>
                <a:latin typeface="Arial" panose="020B0604020202020204" pitchFamily="34" charset="0"/>
                <a:cs typeface="Arial" panose="020B0604020202020204" pitchFamily="34" charset="0"/>
              </a:rPr>
              <a:t>Consider using Quantitative Risk Analysis for:</a:t>
            </a:r>
          </a:p>
          <a:p>
            <a:pPr lvl="1" fontAlgn="base"/>
            <a:r>
              <a:rPr lang="en-US" sz="2000" dirty="0">
                <a:solidFill>
                  <a:schemeClr val="tx1"/>
                </a:solidFill>
                <a:latin typeface="Arial" panose="020B0604020202020204" pitchFamily="34" charset="0"/>
                <a:cs typeface="Arial" panose="020B0604020202020204" pitchFamily="34" charset="0"/>
              </a:rPr>
              <a:t>Projects that require a Contingency Reserve for the schedule and budget.</a:t>
            </a:r>
          </a:p>
          <a:p>
            <a:pPr lvl="1" fontAlgn="base"/>
            <a:r>
              <a:rPr lang="en-US" sz="2000" dirty="0">
                <a:solidFill>
                  <a:schemeClr val="tx1"/>
                </a:solidFill>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sz="2000" dirty="0">
                <a:solidFill>
                  <a:schemeClr val="tx1"/>
                </a:solidFill>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THE DIFFERENCE BETWEEN QUALITATIVE AND QUANTITATIVE RISK ANALYSIS?</a:t>
            </a: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solidFill>
                  <a:schemeClr val="tx1"/>
                </a:solidFill>
                <a:latin typeface="Arial" panose="020B0604020202020204" pitchFamily="34" charset="0"/>
                <a:cs typeface="Arial" panose="020B0604020202020204" pitchFamily="34" charset="0"/>
              </a:rPr>
              <a:t>The main difference between these two methods of risk analysis is that </a:t>
            </a:r>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uses a relative or descriptive scale to measure the probability of occurrence whereas </a:t>
            </a:r>
            <a:r>
              <a:rPr lang="en-US" b="1" dirty="0">
                <a:solidFill>
                  <a:schemeClr val="tx1"/>
                </a:solidFill>
                <a:latin typeface="Arial" panose="020B0604020202020204" pitchFamily="34" charset="0"/>
                <a:cs typeface="Arial" panose="020B0604020202020204" pitchFamily="34" charset="0"/>
              </a:rPr>
              <a:t>quantitative risk analysis</a:t>
            </a:r>
            <a:r>
              <a:rPr lang="en-US" dirty="0">
                <a:solidFill>
                  <a:schemeClr val="tx1"/>
                </a:solidFill>
                <a:latin typeface="Arial" panose="020B0604020202020204" pitchFamily="34" charset="0"/>
                <a:cs typeface="Arial" panose="020B0604020202020204" pitchFamily="34" charset="0"/>
              </a:rPr>
              <a:t> uses a numerical scale.</a:t>
            </a:r>
          </a:p>
          <a:p>
            <a:r>
              <a:rPr lang="en-US" dirty="0">
                <a:solidFill>
                  <a:schemeClr val="tx1"/>
                </a:solidFill>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solidFill>
                  <a:schemeClr val="tx1"/>
                </a:solidFill>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ASSESSMENT TOOLS &amp; TECHNIQUES</a:t>
            </a:r>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solidFill>
                  <a:schemeClr val="tx1"/>
                </a:solidFill>
                <a:latin typeface="Arial" panose="020B0604020202020204" pitchFamily="34" charset="0"/>
                <a:cs typeface="Arial" panose="020B0604020202020204" pitchFamily="34" charset="0"/>
              </a:rPr>
              <a:t>Three Point Estimate</a:t>
            </a:r>
            <a:r>
              <a:rPr lang="en-US" dirty="0">
                <a:solidFill>
                  <a:schemeClr val="tx1"/>
                </a:solidFill>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solidFill>
                  <a:schemeClr val="tx1"/>
                </a:solidFill>
                <a:latin typeface="Arial" panose="020B0604020202020204" pitchFamily="34" charset="0"/>
                <a:cs typeface="Arial" panose="020B0604020202020204" pitchFamily="34" charset="0"/>
              </a:rPr>
              <a:t>Decision Tree Analysis</a:t>
            </a:r>
            <a:r>
              <a:rPr lang="en-US" dirty="0">
                <a:solidFill>
                  <a:schemeClr val="tx1"/>
                </a:solidFill>
                <a:latin typeface="Arial" panose="020B0604020202020204" pitchFamily="34" charset="0"/>
                <a:cs typeface="Arial" panose="020B0604020202020204" pitchFamily="34" charset="0"/>
              </a:rPr>
              <a:t> – a diagram that shows the implications of choosing one or other alternatives. </a:t>
            </a:r>
          </a:p>
          <a:p>
            <a:pPr lvl="0" fontAlgn="base"/>
            <a:r>
              <a:rPr lang="en-US" b="1" dirty="0">
                <a:solidFill>
                  <a:schemeClr val="tx1"/>
                </a:solidFill>
                <a:latin typeface="Arial" panose="020B0604020202020204" pitchFamily="34" charset="0"/>
                <a:cs typeface="Arial" panose="020B0604020202020204" pitchFamily="34" charset="0"/>
              </a:rPr>
              <a:t>Expected Monetary Value (EMV)</a:t>
            </a:r>
            <a:r>
              <a:rPr lang="en-US" dirty="0">
                <a:solidFill>
                  <a:schemeClr val="tx1"/>
                </a:solidFill>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solidFill>
                  <a:schemeClr val="tx1"/>
                </a:solidFill>
                <a:latin typeface="Arial" panose="020B0604020202020204" pitchFamily="34" charset="0"/>
                <a:cs typeface="Arial" panose="020B0604020202020204" pitchFamily="34" charset="0"/>
              </a:rPr>
              <a:t>Monte Carlo Analysis</a:t>
            </a:r>
            <a:r>
              <a:rPr lang="en-US" dirty="0">
                <a:solidFill>
                  <a:schemeClr val="tx1"/>
                </a:solidFill>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p>
          <a:p>
            <a:pPr lvl="0" fontAlgn="base"/>
            <a:r>
              <a:rPr lang="en-US" b="1" dirty="0">
                <a:solidFill>
                  <a:schemeClr val="tx1"/>
                </a:solidFill>
                <a:latin typeface="Arial" panose="020B0604020202020204" pitchFamily="34" charset="0"/>
                <a:cs typeface="Arial" panose="020B0604020202020204" pitchFamily="34" charset="0"/>
              </a:rPr>
              <a:t>Sensitivity Analysis</a:t>
            </a:r>
            <a:r>
              <a:rPr lang="en-US" dirty="0">
                <a:solidFill>
                  <a:schemeClr val="tx1"/>
                </a:solidFill>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solidFill>
                  <a:schemeClr val="tx1"/>
                </a:solidFill>
                <a:latin typeface="Arial" panose="020B0604020202020204" pitchFamily="34" charset="0"/>
                <a:cs typeface="Arial" panose="020B0604020202020204" pitchFamily="34" charset="0"/>
              </a:rPr>
              <a:t>Fault Tree Analysis (FMEA)</a:t>
            </a:r>
            <a:r>
              <a:rPr lang="en-US" dirty="0">
                <a:solidFill>
                  <a:schemeClr val="tx1"/>
                </a:solidFill>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 EXAMPLE</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Let’s look at a simple Expected Monetary Value (EMV) example:</a:t>
            </a:r>
          </a:p>
          <a:p>
            <a:pPr fontAlgn="base"/>
            <a:r>
              <a:rPr lang="en-US" dirty="0">
                <a:solidFill>
                  <a:schemeClr val="tx1"/>
                </a:solidFill>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extLst>
                    <a:ext uri="{9D8B030D-6E8A-4147-A177-3AD203B41FA5}">
                      <a16:colId xmlns:a16="http://schemas.microsoft.com/office/drawing/2014/main" val="20000"/>
                    </a:ext>
                  </a:extLst>
                </a:gridCol>
                <a:gridCol w="1211095">
                  <a:extLst>
                    <a:ext uri="{9D8B030D-6E8A-4147-A177-3AD203B41FA5}">
                      <a16:colId xmlns:a16="http://schemas.microsoft.com/office/drawing/2014/main" val="20001"/>
                    </a:ext>
                  </a:extLst>
                </a:gridCol>
                <a:gridCol w="1355652">
                  <a:extLst>
                    <a:ext uri="{9D8B030D-6E8A-4147-A177-3AD203B41FA5}">
                      <a16:colId xmlns:a16="http://schemas.microsoft.com/office/drawing/2014/main" val="20002"/>
                    </a:ext>
                  </a:extLst>
                </a:gridCol>
                <a:gridCol w="1237539">
                  <a:extLst>
                    <a:ext uri="{9D8B030D-6E8A-4147-A177-3AD203B41FA5}">
                      <a16:colId xmlns:a16="http://schemas.microsoft.com/office/drawing/2014/main" val="20003"/>
                    </a:ext>
                  </a:extLst>
                </a:gridCol>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1"/>
                  </a:ext>
                </a:extLst>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2"/>
                  </a:ext>
                </a:extLst>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3"/>
                  </a:ext>
                </a:extLst>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The risk response planning is the process of developing options, and determining actions to enhance opportunities and reduce threats to the project’s objectives. It follows the Qualitative Risk Analysis and Quantitative Risk Analysis processes. It includes the identification and assignment of one or more persons (the “risk response owner”) to take responsibility for each agreed-to and funded risk response. Risk Response Planning addresses the risks by their priority, inserting resources and activities into the budget, schedule, and project management plan, as needed.</a:t>
            </a:r>
            <a:r>
              <a:rPr lang="en-US" b="1"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65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BE43-1619-4272-97AB-9378452702FA}"/>
              </a:ext>
            </a:extLst>
          </p:cNvPr>
          <p:cNvSpPr>
            <a:spLocks noGrp="1"/>
          </p:cNvSpPr>
          <p:nvPr>
            <p:ph type="title"/>
          </p:nvPr>
        </p:nvSpPr>
        <p:spPr>
          <a:xfrm>
            <a:off x="609600" y="185532"/>
            <a:ext cx="10972800" cy="1600200"/>
          </a:xfrm>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A36409B3-F55B-4D7E-8D2D-C03AC6CD7683}"/>
              </a:ext>
            </a:extLst>
          </p:cNvPr>
          <p:cNvSpPr>
            <a:spLocks noGrp="1"/>
          </p:cNvSpPr>
          <p:nvPr>
            <p:ph idx="1"/>
          </p:nvPr>
        </p:nvSpPr>
        <p:spPr>
          <a:xfrm>
            <a:off x="609600" y="2425148"/>
            <a:ext cx="10972800" cy="3379303"/>
          </a:xfrm>
        </p:spPr>
        <p:txBody>
          <a:bodyPr>
            <a:normAutofit/>
          </a:bodyPr>
          <a:lstStyle/>
          <a:p>
            <a:r>
              <a:rPr lang="en-US" sz="2600" b="1" dirty="0">
                <a:solidFill>
                  <a:schemeClr val="tx1"/>
                </a:solidFill>
                <a:latin typeface="Arial" panose="020B0604020202020204" pitchFamily="34" charset="0"/>
                <a:cs typeface="Arial" panose="020B0604020202020204" pitchFamily="34" charset="0"/>
              </a:rPr>
              <a:t>The purpose of this process</a:t>
            </a:r>
            <a:r>
              <a:rPr lang="en-US" sz="2600" dirty="0">
                <a:solidFill>
                  <a:schemeClr val="tx1"/>
                </a:solidFill>
                <a:latin typeface="Arial" panose="020B0604020202020204" pitchFamily="34" charset="0"/>
                <a:cs typeface="Arial" panose="020B0604020202020204" pitchFamily="34" charset="0"/>
              </a:rPr>
              <a:t> is to ensure that each of the identified risks on the Risk Register has appropriate actions or plans to mitigate or avoid a risk before it happens or to provide a response when a risk occurs and turns into a project issue.</a:t>
            </a:r>
          </a:p>
          <a:p>
            <a:endParaRPr lang="en-US" dirty="0"/>
          </a:p>
        </p:txBody>
      </p:sp>
    </p:spTree>
    <p:extLst>
      <p:ext uri="{BB962C8B-B14F-4D97-AF65-F5344CB8AC3E}">
        <p14:creationId xmlns:p14="http://schemas.microsoft.com/office/powerpoint/2010/main" val="104733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42E-595F-456F-A7D2-1FB5866E3CDD}"/>
              </a:ext>
            </a:extLst>
          </p:cNvPr>
          <p:cNvSpPr>
            <a:spLocks noGrp="1"/>
          </p:cNvSpPr>
          <p:nvPr>
            <p:ph type="title"/>
          </p:nvPr>
        </p:nvSpPr>
        <p:spPr/>
        <p:txBody>
          <a:bodyPr/>
          <a:lstStyle/>
          <a:p>
            <a:r>
              <a:rPr lang="en-US" dirty="0"/>
              <a:t>RISK RESPONSE PLANNING</a:t>
            </a:r>
          </a:p>
        </p:txBody>
      </p:sp>
      <p:sp>
        <p:nvSpPr>
          <p:cNvPr id="3" name="Content Placeholder 2">
            <a:extLst>
              <a:ext uri="{FF2B5EF4-FFF2-40B4-BE49-F238E27FC236}">
                <a16:creationId xmlns:a16="http://schemas.microsoft.com/office/drawing/2014/main" id="{AC05F4D0-DEAB-436F-860C-3E16242A25D0}"/>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Parts of a Risk Response:</a:t>
            </a:r>
          </a:p>
          <a:p>
            <a:pPr lvl="1"/>
            <a:r>
              <a:rPr lang="en-US" sz="2400" dirty="0">
                <a:solidFill>
                  <a:schemeClr val="tx1"/>
                </a:solidFill>
                <a:latin typeface="Arial" panose="020B0604020202020204" pitchFamily="34" charset="0"/>
                <a:cs typeface="Arial" panose="020B0604020202020204" pitchFamily="34" charset="0"/>
              </a:rPr>
              <a:t>Cost effective relative to the significance of the risk</a:t>
            </a:r>
          </a:p>
          <a:p>
            <a:pPr lvl="1"/>
            <a:r>
              <a:rPr lang="en-US" sz="2400" dirty="0">
                <a:solidFill>
                  <a:schemeClr val="tx1"/>
                </a:solidFill>
                <a:latin typeface="Arial" panose="020B0604020202020204" pitchFamily="34" charset="0"/>
                <a:cs typeface="Arial" panose="020B0604020202020204" pitchFamily="34" charset="0"/>
              </a:rPr>
              <a:t>Scaled to the magnitude of the risk</a:t>
            </a:r>
          </a:p>
          <a:p>
            <a:pPr lvl="1"/>
            <a:r>
              <a:rPr lang="en-US" sz="2400" dirty="0">
                <a:solidFill>
                  <a:schemeClr val="tx1"/>
                </a:solidFill>
                <a:latin typeface="Arial" panose="020B0604020202020204" pitchFamily="34" charset="0"/>
                <a:cs typeface="Arial" panose="020B0604020202020204" pitchFamily="34" charset="0"/>
              </a:rPr>
              <a:t>Agreed upon by the applicable project stakeholders</a:t>
            </a:r>
          </a:p>
          <a:p>
            <a:pPr lvl="1"/>
            <a:r>
              <a:rPr lang="en-US" sz="2400" dirty="0">
                <a:solidFill>
                  <a:schemeClr val="tx1"/>
                </a:solidFill>
                <a:latin typeface="Arial" panose="020B0604020202020204" pitchFamily="34" charset="0"/>
                <a:cs typeface="Arial" panose="020B0604020202020204" pitchFamily="34" charset="0"/>
              </a:rPr>
              <a:t>Achievable and realistic</a:t>
            </a:r>
          </a:p>
          <a:p>
            <a:endParaRPr lang="en-US" dirty="0"/>
          </a:p>
        </p:txBody>
      </p:sp>
    </p:spTree>
    <p:extLst>
      <p:ext uri="{BB962C8B-B14F-4D97-AF65-F5344CB8AC3E}">
        <p14:creationId xmlns:p14="http://schemas.microsoft.com/office/powerpoint/2010/main" val="219062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ECC4-DC90-4319-B663-44B6DD0589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2B0C572-73DD-41D4-A385-98E9B697B8D2}"/>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How to Response:</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Kết quả hình ảnh cho risk response planning">
            <a:extLst>
              <a:ext uri="{FF2B5EF4-FFF2-40B4-BE49-F238E27FC236}">
                <a16:creationId xmlns:a16="http://schemas.microsoft.com/office/drawing/2014/main" id="{98F751D6-7FF6-45FC-9DE7-272B517757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585" y="1846262"/>
            <a:ext cx="6424405" cy="4408350"/>
          </a:xfrm>
          <a:prstGeom prst="rect">
            <a:avLst/>
          </a:prstGeom>
          <a:noFill/>
          <a:ln>
            <a:noFill/>
          </a:ln>
        </p:spPr>
      </p:pic>
    </p:spTree>
    <p:extLst>
      <p:ext uri="{BB962C8B-B14F-4D97-AF65-F5344CB8AC3E}">
        <p14:creationId xmlns:p14="http://schemas.microsoft.com/office/powerpoint/2010/main" val="1683897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370F-F580-46F0-9CCB-94B55EB5942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5E3597E3-4A5A-4F9A-9579-EF0034FF207B}"/>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Example:</a:t>
            </a:r>
          </a:p>
        </p:txBody>
      </p:sp>
      <p:pic>
        <p:nvPicPr>
          <p:cNvPr id="4" name="Picture 3" descr="Kết quả hình ảnh cho risk response planning">
            <a:extLst>
              <a:ext uri="{FF2B5EF4-FFF2-40B4-BE49-F238E27FC236}">
                <a16:creationId xmlns:a16="http://schemas.microsoft.com/office/drawing/2014/main" id="{4F88675A-7AEB-48E9-8F95-103D09DA6C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5417" y="1600199"/>
            <a:ext cx="7066722" cy="4880113"/>
          </a:xfrm>
          <a:prstGeom prst="rect">
            <a:avLst/>
          </a:prstGeom>
          <a:noFill/>
          <a:ln>
            <a:noFill/>
          </a:ln>
        </p:spPr>
      </p:pic>
    </p:spTree>
    <p:extLst>
      <p:ext uri="{BB962C8B-B14F-4D97-AF65-F5344CB8AC3E}">
        <p14:creationId xmlns:p14="http://schemas.microsoft.com/office/powerpoint/2010/main" val="373993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latin typeface="Arial" panose="020B0604020202020204" pitchFamily="34" charset="0"/>
                <a:cs typeface="Arial" panose="020B0604020202020204" pitchFamily="34" charset="0"/>
              </a:rPr>
              <a:t>The purpose of risk management is to:</a:t>
            </a:r>
          </a:p>
          <a:p>
            <a:pPr fontAlgn="base"/>
            <a:r>
              <a:rPr lang="en-US" dirty="0">
                <a:solidFill>
                  <a:schemeClr val="tx1"/>
                </a:solidFill>
                <a:latin typeface="Arial" panose="020B0604020202020204" pitchFamily="34" charset="0"/>
                <a:cs typeface="Arial" panose="020B0604020202020204" pitchFamily="34" charset="0"/>
              </a:rPr>
              <a:t>Identify possible risks.</a:t>
            </a:r>
          </a:p>
          <a:p>
            <a:pPr fontAlgn="base"/>
            <a:r>
              <a:rPr lang="en-US" dirty="0">
                <a:solidFill>
                  <a:schemeClr val="tx1"/>
                </a:solidFill>
                <a:latin typeface="Arial" panose="020B0604020202020204" pitchFamily="34" charset="0"/>
                <a:cs typeface="Arial" panose="020B0604020202020204" pitchFamily="34" charset="0"/>
              </a:rPr>
              <a:t>Reduce or allocate risks.</a:t>
            </a:r>
          </a:p>
          <a:p>
            <a:pPr fontAlgn="base"/>
            <a:r>
              <a:rPr lang="en-US" dirty="0">
                <a:solidFill>
                  <a:schemeClr val="tx1"/>
                </a:solidFill>
                <a:latin typeface="Arial" panose="020B0604020202020204" pitchFamily="34" charset="0"/>
                <a:cs typeface="Arial" panose="020B0604020202020204" pitchFamily="34" charset="0"/>
              </a:rPr>
              <a:t>Provide a rational basis for better decision making in regards to all risks.</a:t>
            </a:r>
          </a:p>
          <a:p>
            <a:pPr marL="0" indent="0" fontAlgn="base">
              <a:buNone/>
            </a:pPr>
            <a:r>
              <a:rPr lang="en-US" sz="2800" i="1" dirty="0">
                <a:solidFill>
                  <a:schemeClr val="tx1"/>
                </a:solidFill>
                <a:latin typeface="Arial" panose="020B0604020202020204" pitchFamily="34" charset="0"/>
                <a:cs typeface="Arial" panose="020B0604020202020204" pitchFamily="34" charset="0"/>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C09A-2BAC-45C1-BE49-105810536B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0C2A9E9-803F-4217-9A88-D2624B53E036}"/>
              </a:ext>
            </a:extLst>
          </p:cNvPr>
          <p:cNvSpPr>
            <a:spLocks noGrp="1"/>
          </p:cNvSpPr>
          <p:nvPr>
            <p:ph idx="1"/>
          </p:nvPr>
        </p:nvSpPr>
        <p:spPr/>
        <p:txBody>
          <a:bodyPr/>
          <a:lstStyle/>
          <a:p>
            <a:pPr>
              <a:buClr>
                <a:srgbClr val="C00000"/>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is not required to eliminate all the risks of the project due to resource and time constraints. A project manager should review risk throughout the project. Planning for risks is iterative. Qualitative risk, quantitative risk, and risk response planning do not end ones you begin work on the project.</a:t>
            </a:r>
          </a:p>
          <a:p>
            <a:endParaRPr lang="en-US" dirty="0"/>
          </a:p>
        </p:txBody>
      </p:sp>
    </p:spTree>
    <p:extLst>
      <p:ext uri="{BB962C8B-B14F-4D97-AF65-F5344CB8AC3E}">
        <p14:creationId xmlns:p14="http://schemas.microsoft.com/office/powerpoint/2010/main" val="1006632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C1F3-FA97-4860-ABA9-FD5572C898C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0DCDFBCF-EF0F-4071-9BB0-D0E8EBFB1EAB}"/>
              </a:ext>
            </a:extLst>
          </p:cNvPr>
          <p:cNvSpPr>
            <a:spLocks noGrp="1"/>
          </p:cNvSpPr>
          <p:nvPr>
            <p:ph idx="1"/>
          </p:nvPr>
        </p:nvSpPr>
        <p:spPr/>
        <p:txBody>
          <a:bodyPr/>
          <a:lstStyle/>
          <a:p>
            <a:pPr marL="0" indent="0">
              <a:buNone/>
            </a:pPr>
            <a:r>
              <a:rPr lang="en-US" dirty="0">
                <a:solidFill>
                  <a:schemeClr val="tx1"/>
                </a:solidFill>
                <a:latin typeface="Arial" panose="020B0604020202020204" pitchFamily="34" charset="0"/>
                <a:cs typeface="Arial" panose="020B0604020202020204" pitchFamily="34" charset="0"/>
              </a:rPr>
              <a:t>Risk monitoring and control is the process of </a:t>
            </a:r>
            <a:r>
              <a:rPr lang="en-US" i="1" dirty="0">
                <a:solidFill>
                  <a:schemeClr val="tx1"/>
                </a:solidFill>
                <a:latin typeface="Arial" panose="020B0604020202020204" pitchFamily="34" charset="0"/>
                <a:cs typeface="Arial" panose="020B0604020202020204" pitchFamily="34" charset="0"/>
              </a:rPr>
              <a:t>identifying, analyzing, and planning for newly discovered risks and managing identified risks</a:t>
            </a:r>
            <a:r>
              <a:rPr lang="en-US" dirty="0">
                <a:solidFill>
                  <a:schemeClr val="tx1"/>
                </a:solidFill>
                <a:latin typeface="Arial" panose="020B0604020202020204" pitchFamily="34" charset="0"/>
                <a:cs typeface="Arial" panose="020B0604020202020204" pitchFamily="34" charset="0"/>
              </a:rPr>
              <a:t>. Throughout the process, the risk owners track identified risks, reveal new risks, implement risk response plans, and gage the risk response plans effectiveness. The key point is throughout this phase constant monitoring and due diligence is key to the success</a:t>
            </a:r>
          </a:p>
        </p:txBody>
      </p:sp>
    </p:spTree>
    <p:extLst>
      <p:ext uri="{BB962C8B-B14F-4D97-AF65-F5344CB8AC3E}">
        <p14:creationId xmlns:p14="http://schemas.microsoft.com/office/powerpoint/2010/main" val="422292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529-F891-4F20-882F-357D640B41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2E267E94-F74E-4EAB-A149-C48DA2906E31}"/>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Risk monitoring and control is required in order to:</a:t>
            </a:r>
          </a:p>
          <a:p>
            <a:pPr lvl="1"/>
            <a:r>
              <a:rPr lang="en-US" sz="2400" dirty="0">
                <a:solidFill>
                  <a:schemeClr val="tx1"/>
                </a:solidFill>
                <a:latin typeface="Arial" panose="020B0604020202020204" pitchFamily="34" charset="0"/>
                <a:cs typeface="Arial" panose="020B0604020202020204" pitchFamily="34" charset="0"/>
              </a:rPr>
              <a:t>Ensure the execution of the risk plans and evaluate their effectiveness in reducing risk. </a:t>
            </a:r>
          </a:p>
          <a:p>
            <a:pPr lvl="1"/>
            <a:r>
              <a:rPr lang="en-US" sz="2400" dirty="0">
                <a:solidFill>
                  <a:schemeClr val="tx1"/>
                </a:solidFill>
                <a:latin typeface="Arial" panose="020B0604020202020204" pitchFamily="34" charset="0"/>
                <a:cs typeface="Arial" panose="020B0604020202020204" pitchFamily="34" charset="0"/>
              </a:rPr>
              <a:t>Keep track of the identified risks, including the watch list.</a:t>
            </a:r>
          </a:p>
          <a:p>
            <a:pPr lvl="1"/>
            <a:r>
              <a:rPr lang="en-US" sz="2400" dirty="0">
                <a:solidFill>
                  <a:schemeClr val="tx1"/>
                </a:solidFill>
                <a:latin typeface="Arial" panose="020B0604020202020204" pitchFamily="34" charset="0"/>
                <a:cs typeface="Arial" panose="020B0604020202020204" pitchFamily="34" charset="0"/>
              </a:rPr>
              <a:t>Monitor trigger conditions for contingencies</a:t>
            </a:r>
          </a:p>
          <a:p>
            <a:pPr lvl="1"/>
            <a:r>
              <a:rPr lang="en-US" sz="2400" dirty="0">
                <a:solidFill>
                  <a:schemeClr val="tx1"/>
                </a:solidFill>
                <a:latin typeface="Arial" panose="020B0604020202020204" pitchFamily="34" charset="0"/>
                <a:cs typeface="Arial" panose="020B0604020202020204" pitchFamily="34" charset="0"/>
              </a:rPr>
              <a:t>Monitor residual risks and identify new risks arising during project execution.</a:t>
            </a:r>
          </a:p>
          <a:p>
            <a:pPr lvl="1"/>
            <a:r>
              <a:rPr lang="en-US" sz="2400" dirty="0">
                <a:solidFill>
                  <a:schemeClr val="tx1"/>
                </a:solidFill>
                <a:latin typeface="Arial" panose="020B0604020202020204" pitchFamily="34" charset="0"/>
                <a:cs typeface="Arial" panose="020B0604020202020204" pitchFamily="34" charset="0"/>
              </a:rPr>
              <a:t>Update the organizational process assets.</a:t>
            </a:r>
          </a:p>
        </p:txBody>
      </p:sp>
    </p:spTree>
    <p:extLst>
      <p:ext uri="{BB962C8B-B14F-4D97-AF65-F5344CB8AC3E}">
        <p14:creationId xmlns:p14="http://schemas.microsoft.com/office/powerpoint/2010/main" val="3300350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CC7-DCAE-4337-BAFF-5D7C1E0B8F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1C5983B6-889D-4DB7-95B5-B679608D7BA5}"/>
              </a:ext>
            </a:extLst>
          </p:cNvPr>
          <p:cNvSpPr>
            <a:spLocks noGrp="1"/>
          </p:cNvSpPr>
          <p:nvPr>
            <p:ph idx="1"/>
          </p:nvPr>
        </p:nvSpPr>
        <p:spPr>
          <a:xfrm>
            <a:off x="609600" y="1846261"/>
            <a:ext cx="10972800" cy="4037703"/>
          </a:xfrm>
        </p:spPr>
        <p:txBody>
          <a:bodyPr>
            <a:normAutofit/>
          </a:bodyPr>
          <a:lstStyle/>
          <a:p>
            <a:pPr marL="0" indent="0">
              <a:buNone/>
            </a:pPr>
            <a:r>
              <a:rPr lang="en-US" b="1" u="sng" dirty="0">
                <a:solidFill>
                  <a:schemeClr val="tx1"/>
                </a:solidFill>
                <a:latin typeface="Arial" panose="020B0604020202020204" pitchFamily="34" charset="0"/>
                <a:cs typeface="Arial" panose="020B0604020202020204" pitchFamily="34" charset="0"/>
              </a:rPr>
              <a:t>The purpose is to determine if:</a:t>
            </a:r>
          </a:p>
          <a:p>
            <a:pPr lvl="1"/>
            <a:r>
              <a:rPr lang="en-US" sz="2400" dirty="0">
                <a:solidFill>
                  <a:schemeClr val="tx1"/>
                </a:solidFill>
                <a:latin typeface="Arial" panose="020B0604020202020204" pitchFamily="34" charset="0"/>
                <a:cs typeface="Arial" panose="020B0604020202020204" pitchFamily="34" charset="0"/>
              </a:rPr>
              <a:t>Risk responses have been implemented as planned.</a:t>
            </a:r>
          </a:p>
          <a:p>
            <a:pPr lvl="1"/>
            <a:r>
              <a:rPr lang="en-US" sz="2400" dirty="0">
                <a:solidFill>
                  <a:schemeClr val="tx1"/>
                </a:solidFill>
                <a:latin typeface="Arial" panose="020B0604020202020204" pitchFamily="34" charset="0"/>
                <a:cs typeface="Arial" panose="020B0604020202020204" pitchFamily="34" charset="0"/>
              </a:rPr>
              <a:t>Risk response actions are as effective as expected or if new responses should be developed. </a:t>
            </a:r>
          </a:p>
          <a:p>
            <a:pPr lvl="1"/>
            <a:r>
              <a:rPr lang="en-US" sz="2400" dirty="0">
                <a:solidFill>
                  <a:schemeClr val="tx1"/>
                </a:solidFill>
                <a:latin typeface="Arial" panose="020B0604020202020204" pitchFamily="34" charset="0"/>
                <a:cs typeface="Arial" panose="020B0604020202020204" pitchFamily="34" charset="0"/>
              </a:rPr>
              <a:t>Project assumptions are still valid.</a:t>
            </a:r>
          </a:p>
          <a:p>
            <a:pPr lvl="1"/>
            <a:r>
              <a:rPr lang="en-US" sz="2400" dirty="0">
                <a:solidFill>
                  <a:schemeClr val="tx1"/>
                </a:solidFill>
                <a:latin typeface="Arial" panose="020B0604020202020204" pitchFamily="34" charset="0"/>
                <a:cs typeface="Arial" panose="020B0604020202020204" pitchFamily="34" charset="0"/>
              </a:rPr>
              <a:t>Risk exposure has changed from its prior state, with analysis of trends.</a:t>
            </a:r>
          </a:p>
          <a:p>
            <a:pPr lvl="1"/>
            <a:r>
              <a:rPr lang="en-US" sz="2400" dirty="0">
                <a:solidFill>
                  <a:schemeClr val="tx1"/>
                </a:solidFill>
                <a:latin typeface="Arial" panose="020B0604020202020204" pitchFamily="34" charset="0"/>
                <a:cs typeface="Arial" panose="020B0604020202020204" pitchFamily="34" charset="0"/>
              </a:rPr>
              <a:t>A risk trigger has occurred.</a:t>
            </a:r>
          </a:p>
          <a:p>
            <a:pPr lvl="1"/>
            <a:r>
              <a:rPr lang="en-US" sz="2400" dirty="0">
                <a:solidFill>
                  <a:schemeClr val="tx1"/>
                </a:solidFill>
                <a:latin typeface="Arial" panose="020B0604020202020204" pitchFamily="34" charset="0"/>
                <a:cs typeface="Arial" panose="020B0604020202020204" pitchFamily="34" charset="0"/>
              </a:rPr>
              <a:t>Proper policies and procedures are followed.</a:t>
            </a:r>
          </a:p>
          <a:p>
            <a:pPr lvl="1"/>
            <a:r>
              <a:rPr lang="en-US" sz="2400" dirty="0">
                <a:solidFill>
                  <a:schemeClr val="tx1"/>
                </a:solidFill>
                <a:latin typeface="Arial" panose="020B0604020202020204" pitchFamily="34" charset="0"/>
                <a:cs typeface="Arial" panose="020B0604020202020204" pitchFamily="34" charset="0"/>
              </a:rPr>
              <a:t>New risks have occurred that were not previously identified.</a:t>
            </a:r>
          </a:p>
        </p:txBody>
      </p:sp>
    </p:spTree>
    <p:extLst>
      <p:ext uri="{BB962C8B-B14F-4D97-AF65-F5344CB8AC3E}">
        <p14:creationId xmlns:p14="http://schemas.microsoft.com/office/powerpoint/2010/main" val="3104206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56F-123A-42FD-8126-7A06207A23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D4E0-41C8-4FA2-A66A-F09786E066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p>
          <a:p>
            <a:pPr lvl="1"/>
            <a:r>
              <a:rPr lang="en-US" sz="2400" dirty="0">
                <a:solidFill>
                  <a:schemeClr val="tx1"/>
                </a:solidFill>
                <a:latin typeface="Arial" panose="020B0604020202020204" pitchFamily="34" charset="0"/>
                <a:cs typeface="Arial" panose="020B0604020202020204" pitchFamily="34" charset="0"/>
              </a:rPr>
              <a:t>Determine the occurrences of risk triggers</a:t>
            </a:r>
          </a:p>
          <a:p>
            <a:pPr lvl="1"/>
            <a:r>
              <a:rPr lang="en-US" sz="2400" dirty="0">
                <a:solidFill>
                  <a:schemeClr val="tx1"/>
                </a:solidFill>
                <a:latin typeface="Arial" panose="020B0604020202020204" pitchFamily="34" charset="0"/>
                <a:cs typeface="Arial" panose="020B0604020202020204" pitchFamily="34" charset="0"/>
              </a:rPr>
              <a:t>Identify and monitor residual risks</a:t>
            </a:r>
          </a:p>
          <a:p>
            <a:pPr lvl="1"/>
            <a:r>
              <a:rPr lang="en-US" sz="2400" dirty="0">
                <a:solidFill>
                  <a:schemeClr val="tx1"/>
                </a:solidFill>
                <a:latin typeface="Arial" panose="020B0604020202020204" pitchFamily="34" charset="0"/>
                <a:cs typeface="Arial" panose="020B0604020202020204" pitchFamily="34" charset="0"/>
              </a:rPr>
              <a:t>Keep risk identification, analysis and monitoring an iterative process in the project</a:t>
            </a:r>
          </a:p>
          <a:p>
            <a:pPr lvl="1"/>
            <a:r>
              <a:rPr lang="en-US" sz="2400" dirty="0">
                <a:solidFill>
                  <a:schemeClr val="tx1"/>
                </a:solidFill>
                <a:latin typeface="Arial" panose="020B0604020202020204" pitchFamily="34" charset="0"/>
                <a:cs typeface="Arial" panose="020B0604020202020204" pitchFamily="34" charset="0"/>
              </a:rPr>
              <a:t>Evaluate the effectiveness of risk response plan</a:t>
            </a:r>
          </a:p>
          <a:p>
            <a:pPr lvl="1"/>
            <a:r>
              <a:rPr lang="en-US" sz="2400" dirty="0">
                <a:solidFill>
                  <a:schemeClr val="tx1"/>
                </a:solidFill>
                <a:latin typeface="Arial" panose="020B0604020202020204" pitchFamily="34" charset="0"/>
                <a:cs typeface="Arial" panose="020B0604020202020204" pitchFamily="34" charset="0"/>
              </a:rPr>
              <a:t>Risk status should be collected and communicated</a:t>
            </a:r>
          </a:p>
          <a:p>
            <a:pPr lvl="1"/>
            <a:r>
              <a:rPr lang="en-US" sz="2400" dirty="0">
                <a:solidFill>
                  <a:schemeClr val="tx1"/>
                </a:solidFill>
                <a:latin typeface="Arial" panose="020B0604020202020204" pitchFamily="34" charset="0"/>
                <a:cs typeface="Arial" panose="020B0604020202020204" pitchFamily="34" charset="0"/>
              </a:rPr>
              <a:t>Monitor the rigor of risk management procedures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622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75E0-58F7-4A8F-A961-B1C0490FDF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3E28F48C-28D7-413A-897E-5166534FFECC}"/>
              </a:ext>
            </a:extLst>
          </p:cNvPr>
          <p:cNvSpPr>
            <a:spLocks noGrp="1"/>
          </p:cNvSpPr>
          <p:nvPr>
            <p:ph idx="1"/>
          </p:nvPr>
        </p:nvSpPr>
        <p:spPr/>
        <p:txBody>
          <a:bodyPr>
            <a:normAutofit/>
          </a:bodyPr>
          <a:lstStyle/>
          <a:p>
            <a:pPr marL="5715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r>
              <a:rPr lang="en-US" b="1" u="sng" dirty="0" err="1">
                <a:solidFill>
                  <a:schemeClr val="tx1"/>
                </a:solidFill>
                <a:latin typeface="Arial" panose="020B0604020202020204" pitchFamily="34" charset="0"/>
                <a:cs typeface="Arial" panose="020B0604020202020204" pitchFamily="34" charset="0"/>
              </a:rPr>
              <a:t>cont</a:t>
            </a:r>
            <a:r>
              <a:rPr lang="en-US" b="1" u="sng"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lvl="1"/>
            <a:r>
              <a:rPr lang="en-US" sz="2400" dirty="0">
                <a:solidFill>
                  <a:schemeClr val="tx1"/>
                </a:solidFill>
                <a:latin typeface="Arial" panose="020B0604020202020204" pitchFamily="34" charset="0"/>
                <a:cs typeface="Arial" panose="020B0604020202020204" pitchFamily="34" charset="0"/>
              </a:rPr>
              <a:t>Identify if additional risk responses need to be determined</a:t>
            </a:r>
          </a:p>
          <a:p>
            <a:pPr lvl="1"/>
            <a:r>
              <a:rPr lang="en-US" sz="2400" dirty="0">
                <a:solidFill>
                  <a:schemeClr val="tx1"/>
                </a:solidFill>
                <a:latin typeface="Arial" panose="020B0604020202020204" pitchFamily="34" charset="0"/>
                <a:cs typeface="Arial" panose="020B0604020202020204" pitchFamily="34" charset="0"/>
              </a:rPr>
              <a:t>Recommend corrective actions</a:t>
            </a:r>
          </a:p>
          <a:p>
            <a:pPr lvl="1"/>
            <a:r>
              <a:rPr lang="en-US" sz="2400" dirty="0">
                <a:solidFill>
                  <a:schemeClr val="tx1"/>
                </a:solidFill>
                <a:latin typeface="Arial" panose="020B0604020202020204" pitchFamily="34" charset="0"/>
                <a:cs typeface="Arial" panose="020B0604020202020204" pitchFamily="34" charset="0"/>
              </a:rPr>
              <a:t>Look for unexpected effects or consequences</a:t>
            </a:r>
          </a:p>
          <a:p>
            <a:pPr lvl="1"/>
            <a:r>
              <a:rPr lang="en-US" sz="2400" dirty="0">
                <a:solidFill>
                  <a:schemeClr val="tx1"/>
                </a:solidFill>
                <a:latin typeface="Arial" panose="020B0604020202020204" pitchFamily="34" charset="0"/>
                <a:cs typeface="Arial" panose="020B0604020202020204" pitchFamily="34" charset="0"/>
              </a:rPr>
              <a:t>Update risk management and risk response plans</a:t>
            </a:r>
          </a:p>
          <a:p>
            <a:pPr lvl="1"/>
            <a:r>
              <a:rPr lang="en-US" sz="2400" dirty="0">
                <a:solidFill>
                  <a:schemeClr val="tx1"/>
                </a:solidFill>
                <a:latin typeface="Arial" panose="020B0604020202020204" pitchFamily="34" charset="0"/>
                <a:cs typeface="Arial" panose="020B0604020202020204" pitchFamily="34" charset="0"/>
              </a:rPr>
              <a:t>Perform variance and trend analysis</a:t>
            </a:r>
          </a:p>
          <a:p>
            <a:pPr lvl="1"/>
            <a:r>
              <a:rPr lang="en-US" sz="2400" dirty="0">
                <a:solidFill>
                  <a:schemeClr val="tx1"/>
                </a:solidFill>
                <a:latin typeface="Arial" panose="020B0604020202020204" pitchFamily="34" charset="0"/>
                <a:cs typeface="Arial" panose="020B0604020202020204" pitchFamily="34" charset="0"/>
              </a:rPr>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865-1EF5-488F-B792-D673A2B10F9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pic>
        <p:nvPicPr>
          <p:cNvPr id="4" name="Content Placeholder 3" descr="Kết quả hình ảnh cho risk monitoring and control">
            <a:extLst>
              <a:ext uri="{FF2B5EF4-FFF2-40B4-BE49-F238E27FC236}">
                <a16:creationId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BD6-BC9B-4633-91A9-DC2D0DAD3A89}"/>
              </a:ext>
            </a:extLst>
          </p:cNvPr>
          <p:cNvSpPr>
            <a:spLocks noGrp="1"/>
          </p:cNvSpPr>
          <p:nvPr>
            <p:ph type="title"/>
          </p:nvPr>
        </p:nvSpPr>
        <p:spPr>
          <a:xfrm>
            <a:off x="609600" y="1987828"/>
            <a:ext cx="10972800" cy="1600200"/>
          </a:xfrm>
          <a:solidFill>
            <a:schemeClr val="bg1">
              <a:lumMod val="95000"/>
            </a:schemeClr>
          </a:solidFill>
          <a:ln w="38100">
            <a:solidFill>
              <a:schemeClr val="accent1">
                <a:lumMod val="60000"/>
                <a:lumOff val="40000"/>
              </a:schemeClr>
            </a:solidFill>
          </a:ln>
          <a:effectLst>
            <a:outerShdw blurRad="63500" sx="102000" sy="102000" algn="ctr" rotWithShape="0">
              <a:prstClr val="black">
                <a:alpha val="40000"/>
              </a:prstClr>
            </a:outerShdw>
            <a:reflection blurRad="6350" stA="50000" endA="295" endPos="92000" dist="101600" dir="5400000" sy="-100000" algn="bl" rotWithShape="0"/>
          </a:effectLst>
        </p:spPr>
        <p:txBody>
          <a:bodyPr/>
          <a:lstStyle/>
          <a:p>
            <a:r>
              <a:rPr lang="en-US" sz="6000" dirty="0"/>
              <a:t>THANK YOU FOR LISTENING AND WATCHING</a:t>
            </a:r>
          </a:p>
        </p:txBody>
      </p:sp>
    </p:spTree>
    <p:extLst>
      <p:ext uri="{BB962C8B-B14F-4D97-AF65-F5344CB8AC3E}">
        <p14:creationId xmlns:p14="http://schemas.microsoft.com/office/powerpoint/2010/main" val="286336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Arial" panose="020B0604020202020204" pitchFamily="34" charset="0"/>
                <a:cs typeface="Arial" panose="020B0604020202020204" pitchFamily="34" charset="0"/>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a:t>
            </a:r>
            <a:endParaRPr lang="en-US" dirty="0"/>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1"/>
            <a:ext cx="10972800" cy="3414852"/>
          </a:xfrm>
        </p:spPr>
        <p:txBody>
          <a:bodyPr>
            <a:normAutofit/>
          </a:bodyPr>
          <a:lstStyle/>
          <a:p>
            <a:pPr marL="514350" indent="-514350">
              <a:buFont typeface="+mj-lt"/>
              <a:buAutoNum type="romanUcPeriod"/>
            </a:pPr>
            <a:r>
              <a:rPr lang="en-US" b="1" dirty="0">
                <a:solidFill>
                  <a:schemeClr val="tx1"/>
                </a:solidFill>
                <a:latin typeface="Arial" panose="020B0604020202020204" pitchFamily="34" charset="0"/>
                <a:cs typeface="Arial" panose="020B0604020202020204" pitchFamily="34" charset="0"/>
              </a:rPr>
              <a:t>What’s risk management planning</a:t>
            </a:r>
          </a:p>
          <a:p>
            <a:pPr lvl="1"/>
            <a:r>
              <a:rPr lang="en-US" sz="2400" dirty="0">
                <a:solidFill>
                  <a:schemeClr val="tx1"/>
                </a:solidFill>
                <a:latin typeface="Arial" panose="020B0604020202020204" pitchFamily="34" charset="0"/>
                <a:cs typeface="Arial" panose="020B0604020202020204" pitchFamily="34" charset="0"/>
              </a:rPr>
              <a:t>As stated above, risks are any events or conditions and occurred on project and it 	make us have to change the plans before and change the outcome of project.</a:t>
            </a:r>
          </a:p>
          <a:p>
            <a:pPr lvl="1"/>
            <a:r>
              <a:rPr lang="en-US" sz="2400" dirty="0">
                <a:solidFill>
                  <a:schemeClr val="tx1"/>
                </a:solidFill>
                <a:latin typeface="Arial" panose="020B0604020202020204" pitchFamily="34" charset="0"/>
                <a:cs typeface="Arial" panose="020B0604020202020204" pitchFamily="34" charset="0"/>
              </a:rPr>
              <a:t>So, risk project management planning is process we create the plan to risk management, approach, handle to minimize the disadvantages of risks caused.</a:t>
            </a:r>
          </a:p>
        </p:txBody>
      </p:sp>
    </p:spTree>
    <p:extLst>
      <p:ext uri="{BB962C8B-B14F-4D97-AF65-F5344CB8AC3E}">
        <p14:creationId xmlns:p14="http://schemas.microsoft.com/office/powerpoint/2010/main" val="412843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1"/>
            <a:ext cx="10972800" cy="3891929"/>
          </a:xfrm>
        </p:spPr>
        <p:txBody>
          <a:bodyPr>
            <a:normAutofit fontScale="92500" lnSpcReduction="20000"/>
          </a:bodyPr>
          <a:lstStyle/>
          <a:p>
            <a:pPr marL="514350" indent="-514350">
              <a:buFont typeface="+mj-lt"/>
              <a:buAutoNum type="romanUcPeriod" startAt="2"/>
            </a:pPr>
            <a:r>
              <a:rPr lang="en-US" b="1" dirty="0">
                <a:solidFill>
                  <a:schemeClr val="tx1"/>
                </a:solidFill>
              </a:rPr>
              <a:t>Why we need to risk management planning</a:t>
            </a:r>
            <a:endParaRPr lang="en-US" sz="2200" b="1" dirty="0">
              <a:solidFill>
                <a:schemeClr val="tx1"/>
              </a:solidFill>
            </a:endParaRPr>
          </a:p>
          <a:p>
            <a:pPr lvl="1"/>
            <a:r>
              <a:rPr lang="en-US" sz="2200" b="1" dirty="0">
                <a:solidFill>
                  <a:schemeClr val="tx1"/>
                </a:solidFill>
              </a:rPr>
              <a:t>	</a:t>
            </a:r>
            <a:r>
              <a:rPr lang="en-US" sz="2200" dirty="0">
                <a:solidFill>
                  <a:schemeClr val="tx1"/>
                </a:solidFill>
              </a:rPr>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200" dirty="0">
                <a:solidFill>
                  <a:schemeClr val="tx1"/>
                </a:solidFill>
              </a:rPr>
              <a:t>	</a:t>
            </a:r>
          </a:p>
          <a:p>
            <a:pPr lvl="1"/>
            <a:r>
              <a:rPr lang="en-US" sz="2200" dirty="0">
                <a:solidFill>
                  <a:schemeClr val="tx1"/>
                </a:solidFill>
              </a:rPr>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200" dirty="0">
              <a:solidFill>
                <a:schemeClr val="tx1"/>
              </a:solidFill>
            </a:endParaRPr>
          </a:p>
          <a:p>
            <a:pPr lvl="1"/>
            <a:r>
              <a:rPr lang="en-US" sz="2200" dirty="0">
                <a:solidFill>
                  <a:schemeClr val="tx1"/>
                </a:solidFill>
              </a:rPr>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948070"/>
            <a:ext cx="10972800" cy="3801220"/>
          </a:xfrm>
        </p:spPr>
        <p:txBody>
          <a:bodyPr>
            <a:normAutofit fontScale="92500" lnSpcReduction="10000"/>
          </a:bodyPr>
          <a:lstStyle/>
          <a:p>
            <a:pPr marL="514350" indent="-514350">
              <a:buFont typeface="+mj-lt"/>
              <a:buAutoNum type="romanUcPeriod" startAt="3"/>
            </a:pPr>
            <a:r>
              <a:rPr lang="en-US" b="1" dirty="0">
                <a:solidFill>
                  <a:schemeClr val="tx1"/>
                </a:solidFill>
              </a:rPr>
              <a:t>How to planning with risk.</a:t>
            </a:r>
          </a:p>
          <a:p>
            <a:pPr marL="0" indent="0">
              <a:buNone/>
            </a:pPr>
            <a:r>
              <a:rPr lang="en-US" dirty="0">
                <a:solidFill>
                  <a:schemeClr val="tx1"/>
                </a:solidFill>
              </a:rPr>
              <a:t>	</a:t>
            </a:r>
            <a:r>
              <a:rPr lang="en-US" sz="2000" dirty="0">
                <a:solidFill>
                  <a:schemeClr val="tx1"/>
                </a:solidFill>
              </a:rPr>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solidFill>
                <a:schemeClr val="tx1"/>
              </a:solidFill>
            </a:endParaRPr>
          </a:p>
          <a:p>
            <a:pPr lvl="1">
              <a:buFont typeface="Wingdings" panose="05000000000000000000" pitchFamily="2" charset="2"/>
              <a:buChar char="q"/>
            </a:pPr>
            <a:r>
              <a:rPr lang="en-US" sz="2000" b="1" dirty="0">
                <a:solidFill>
                  <a:schemeClr val="tx1"/>
                </a:solidFill>
              </a:rPr>
              <a:t>Avoid</a:t>
            </a:r>
          </a:p>
          <a:p>
            <a:pPr lvl="2"/>
            <a:r>
              <a:rPr lang="en-US" sz="2000" dirty="0">
                <a:solidFill>
                  <a:schemeClr val="tx1"/>
                </a:solidFill>
              </a:rPr>
              <a:t>Is trying to avoid, eliminate or minimize the likelihood of risk (it's like you will limit or not go out at 12 pm to avoid being killed)</a:t>
            </a:r>
          </a:p>
          <a:p>
            <a:pPr marL="914400" lvl="2" indent="0">
              <a:buNone/>
            </a:pPr>
            <a:endParaRPr lang="en-US" sz="2000" dirty="0">
              <a:solidFill>
                <a:schemeClr val="tx1"/>
              </a:solidFill>
            </a:endParaRPr>
          </a:p>
          <a:p>
            <a:pPr lvl="1">
              <a:buFont typeface="Wingdings" panose="05000000000000000000" pitchFamily="2" charset="2"/>
              <a:buChar char="q"/>
            </a:pPr>
            <a:r>
              <a:rPr lang="en-US" sz="2000" b="1" dirty="0">
                <a:solidFill>
                  <a:schemeClr val="tx1"/>
                </a:solidFill>
              </a:rPr>
              <a:t>Mitigate</a:t>
            </a:r>
          </a:p>
          <a:p>
            <a:pPr lvl="2"/>
            <a:r>
              <a:rPr lang="en-US" sz="2000" dirty="0">
                <a:solidFill>
                  <a:schemeClr val="tx1"/>
                </a:solidFill>
              </a:rPr>
              <a:t>As a measure to minimize the possible damage (this method is like you wear a helmet when driving to minimize the possibility of an accident and injure you)</a:t>
            </a:r>
          </a:p>
          <a:p>
            <a:pPr marL="0" indent="0">
              <a:buNone/>
            </a:pPr>
            <a:endParaRPr lang="en-US" dirty="0">
              <a:solidFill>
                <a:schemeClr val="tx1"/>
              </a:solidFill>
            </a:endParaRPr>
          </a:p>
          <a:p>
            <a:pPr marL="514350" indent="-514350">
              <a:buFont typeface="+mj-lt"/>
              <a:buAutoNum type="romanUcPeriod" startAt="3"/>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29677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a:bodyPr>
          <a:lstStyle/>
          <a:p>
            <a:pPr lvl="1">
              <a:buFont typeface="Wingdings" panose="05000000000000000000" pitchFamily="2" charset="2"/>
              <a:buChar char="q"/>
            </a:pPr>
            <a:r>
              <a:rPr lang="en-US" sz="1900" b="1" dirty="0">
                <a:solidFill>
                  <a:schemeClr val="tx1"/>
                </a:solidFill>
                <a:latin typeface="Arial" panose="020B0604020202020204" pitchFamily="34" charset="0"/>
                <a:cs typeface="Arial" panose="020B0604020202020204" pitchFamily="34" charset="0"/>
              </a:rPr>
              <a:t>Transfer</a:t>
            </a:r>
          </a:p>
          <a:p>
            <a:pPr lvl="2"/>
            <a:r>
              <a:rPr lang="en-US" sz="1900" dirty="0">
                <a:solidFill>
                  <a:schemeClr val="tx1"/>
                </a:solidFill>
                <a:latin typeface="Arial" panose="020B0604020202020204" pitchFamily="34" charset="0"/>
                <a:cs typeface="Arial" panose="020B0604020202020204" pitchFamily="34" charset="0"/>
              </a:rPr>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lvl="1">
              <a:buFont typeface="Wingdings" panose="05000000000000000000" pitchFamily="2" charset="2"/>
              <a:buChar char="q"/>
            </a:pPr>
            <a:r>
              <a:rPr lang="en-US" sz="1900" b="1" dirty="0">
                <a:solidFill>
                  <a:schemeClr val="tx1"/>
                </a:solidFill>
                <a:latin typeface="Arial" panose="020B0604020202020204" pitchFamily="34" charset="0"/>
                <a:cs typeface="Arial" panose="020B0604020202020204" pitchFamily="34" charset="0"/>
              </a:rPr>
              <a:t>Accept</a:t>
            </a:r>
          </a:p>
          <a:p>
            <a:pPr lvl="2"/>
            <a:r>
              <a:rPr lang="en-US" sz="1900" dirty="0">
                <a:solidFill>
                  <a:schemeClr val="tx1"/>
                </a:solidFill>
                <a:latin typeface="Arial" panose="020B0604020202020204" pitchFamily="34" charset="0"/>
                <a:cs typeface="Arial" panose="020B0604020202020204" pitchFamily="34" charset="0"/>
              </a:rPr>
              <a:t>This is the form by which the victim accepts that loss and usually, there are two ways to accept the risk, which is to be proactive and passive.</a:t>
            </a:r>
          </a:p>
          <a:p>
            <a:pPr lvl="2"/>
            <a:r>
              <a:rPr lang="en-US" sz="1900" dirty="0">
                <a:solidFill>
                  <a:schemeClr val="tx1"/>
                </a:solidFill>
                <a:latin typeface="Arial" panose="020B0604020202020204" pitchFamily="34" charset="0"/>
                <a:cs typeface="Arial" panose="020B0604020202020204" pitchFamily="34" charset="0"/>
              </a:rPr>
              <a:t>Passive acceptance is the absence of preparation for risk to find a solution and compensate.</a:t>
            </a:r>
          </a:p>
          <a:p>
            <a:pPr lvl="2"/>
            <a:r>
              <a:rPr lang="en-US" sz="1900" dirty="0">
                <a:solidFill>
                  <a:schemeClr val="tx1"/>
                </a:solidFill>
                <a:latin typeface="Arial" panose="020B0604020202020204" pitchFamily="34" charset="0"/>
                <a:cs typeface="Arial" panose="020B0604020202020204" pitchFamily="34" charset="0"/>
              </a:rPr>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solidFill>
                <a:schemeClr val="tx1"/>
              </a:solidFill>
              <a:latin typeface="Arial" panose="020B0604020202020204" pitchFamily="34" charset="0"/>
              <a:cs typeface="Arial" panose="020B0604020202020204" pitchFamily="34" charset="0"/>
            </a:endParaRPr>
          </a:p>
          <a:p>
            <a:pPr marL="914400" lvl="2" indent="0">
              <a:buNone/>
            </a:pPr>
            <a:endParaRPr lang="en-US" dirty="0">
              <a:solidFill>
                <a:schemeClr val="tx1"/>
              </a:solidFill>
              <a:latin typeface="Arial" panose="020B0604020202020204" pitchFamily="34" charset="0"/>
              <a:cs typeface="Arial" panose="020B0604020202020204" pitchFamily="34" charset="0"/>
            </a:endParaRPr>
          </a:p>
          <a:p>
            <a:pPr marL="914400" lvl="2"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268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372</TotalTime>
  <Words>2217</Words>
  <Application>Microsoft Office PowerPoint</Application>
  <PresentationFormat>Widescreen</PresentationFormat>
  <Paragraphs>281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How to do risk management?</vt:lpstr>
      <vt:lpstr>RISK MANAGEMENT PLANNING</vt:lpstr>
      <vt:lpstr>RISK MANAGEMENT PLANNING</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RESPONSE PLANNING</vt:lpstr>
      <vt:lpstr>RISK RESPONSE PLANNING</vt:lpstr>
      <vt:lpstr>RISK RESPONSE PLANNING</vt:lpstr>
      <vt:lpstr>RISK RESPONSE PLANNING</vt:lpstr>
      <vt:lpstr>RISK RESPONSE PLANNING</vt:lpstr>
      <vt:lpstr>RISK RESPONSE PLANNING</vt:lpstr>
      <vt:lpstr>RISK MONITORING AND CONTROL</vt:lpstr>
      <vt:lpstr>RISK MONITORING AND CONTROL</vt:lpstr>
      <vt:lpstr>RISK MONITORING AND CONTROL</vt:lpstr>
      <vt:lpstr>RISK MONITORING AND CONTROL</vt:lpstr>
      <vt:lpstr>RISK MONITORING AND CONTROL</vt:lpstr>
      <vt:lpstr>RISK MONITORING AND CONTROL</vt:lpstr>
      <vt:lpstr>SUMMARY</vt:lpstr>
      <vt:lpstr>THANK YOU FOR LISTENING AND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Jing</cp:lastModifiedBy>
  <cp:revision>39</cp:revision>
  <dcterms:created xsi:type="dcterms:W3CDTF">2019-10-27T05:18:55Z</dcterms:created>
  <dcterms:modified xsi:type="dcterms:W3CDTF">2019-10-31T16:31:15Z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