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8"/>
  </p:notesMasterIdLst>
  <p:handoutMasterIdLst>
    <p:handoutMasterId r:id="rId49"/>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10/27/2019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10/27/2019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10/27/2019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10/27/2019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xmlns=""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xmlns=""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xmlns=""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xmlns=""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217228"/>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xmlns="" val="1872366866"/>
                    </a:ext>
                  </a:extLst>
                </a:gridCol>
                <a:gridCol w="3777518">
                  <a:extLst>
                    <a:ext uri="{9D8B030D-6E8A-4147-A177-3AD203B41FA5}">
                      <a16:colId xmlns:a16="http://schemas.microsoft.com/office/drawing/2014/main" xmlns=""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xmlns=""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t>What is Risk Analysis?</a:t>
            </a:r>
          </a:p>
          <a:p>
            <a:r>
              <a:rPr lang="en-US" dirty="0" smtClean="0"/>
              <a:t> Once </a:t>
            </a:r>
            <a:r>
              <a:rPr lang="en-US" dirty="0"/>
              <a:t>you have identified the risks that could affect your project, you need to determine which ones you will spend time and money on.</a:t>
            </a:r>
          </a:p>
          <a:p>
            <a:r>
              <a:rPr lang="en-US" b="1" dirty="0" smtClean="0"/>
              <a:t> Risk </a:t>
            </a:r>
            <a:r>
              <a:rPr lang="en-US" b="1" dirty="0"/>
              <a:t>analysis</a:t>
            </a:r>
            <a:r>
              <a:rPr lang="en-US" dirty="0"/>
              <a:t> is the process of prioritizing risks based on the </a:t>
            </a:r>
            <a:r>
              <a:rPr lang="en-US" i="1" dirty="0"/>
              <a:t>probability</a:t>
            </a:r>
            <a:r>
              <a:rPr lang="en-US" dirty="0"/>
              <a:t> of the risk occurring and the </a:t>
            </a:r>
            <a:r>
              <a:rPr lang="en-US" i="1" dirty="0"/>
              <a:t>impact</a:t>
            </a:r>
            <a:r>
              <a:rPr lang="en-US" dirty="0"/>
              <a:t> it would have on the project.</a:t>
            </a:r>
          </a:p>
          <a:p>
            <a:endParaRPr lang="en-US" dirty="0"/>
          </a:p>
        </p:txBody>
      </p:sp>
      <p:pic>
        <p:nvPicPr>
          <p:cNvPr id="4" name="Picture 3" descr="https://www.project-management-skills.com/images/xqualitative-risk-analysis.jpg.pagespeed.ic.vUVvm0MPuJ.jpg"/>
          <p:cNvPicPr/>
          <p:nvPr/>
        </p:nvPicPr>
        <p:blipFill>
          <a:blip r:embed="rId2">
            <a:extLst>
              <a:ext uri="{28A0092B-C50C-407E-A947-70E740481C1C}">
                <a14:useLocalDpi xmlns:a14="http://schemas.microsoft.com/office/drawing/2010/main" val="0"/>
              </a:ext>
            </a:extLst>
          </a:blip>
          <a:srcRect/>
          <a:stretch>
            <a:fillRect/>
          </a:stretch>
        </p:blipFill>
        <p:spPr bwMode="auto">
          <a:xfrm>
            <a:off x="4905375" y="4075113"/>
            <a:ext cx="2381250" cy="2381250"/>
          </a:xfrm>
          <a:prstGeom prst="rect">
            <a:avLst/>
          </a:prstGeom>
          <a:noFill/>
          <a:ln>
            <a:noFill/>
          </a:ln>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t>
            </a:r>
            <a:r>
              <a:rPr lang="en-US" dirty="0" smtClean="0">
                <a:effectLst>
                  <a:outerShdw blurRad="38100" dist="38100" dir="2700000" algn="tl">
                    <a:srgbClr val="000000">
                      <a:alpha val="43137"/>
                    </a:srgbClr>
                  </a:outerShdw>
                </a:effectLst>
              </a:rPr>
              <a:t>Analysis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1"/>
            <a:r>
              <a:rPr lang="en-US" sz="2400" dirty="0"/>
              <a:t>There are two primary methods of risk analysis you can use on your project</a:t>
            </a:r>
            <a:endParaRPr lang="en-US" sz="2400" b="1" i="1" dirty="0" smtClean="0"/>
          </a:p>
          <a:p>
            <a:pPr lvl="1">
              <a:buFont typeface="Arial" panose="020B0604020202020204" pitchFamily="34" charset="0"/>
              <a:buChar char="•"/>
            </a:pPr>
            <a:r>
              <a:rPr lang="en-US" sz="2400" b="1" i="1" dirty="0" smtClean="0"/>
              <a:t>Quantitative </a:t>
            </a:r>
            <a:r>
              <a:rPr lang="en-US" sz="2400" b="1" i="1" dirty="0"/>
              <a:t>Risk </a:t>
            </a:r>
            <a:r>
              <a:rPr lang="en-US" sz="2400" b="1" i="1" dirty="0" smtClean="0"/>
              <a:t>Analysis</a:t>
            </a:r>
            <a:endParaRPr lang="en-US" sz="2400" dirty="0" smtClean="0"/>
          </a:p>
          <a:p>
            <a:pPr lvl="1">
              <a:buFont typeface="Arial" panose="020B0604020202020204" pitchFamily="34" charset="0"/>
              <a:buChar char="•"/>
            </a:pPr>
            <a:r>
              <a:rPr lang="en-US" sz="2400" b="1" i="1" dirty="0" smtClean="0"/>
              <a:t>Qualitative </a:t>
            </a:r>
            <a:r>
              <a:rPr lang="en-US" sz="2400" b="1" i="1" dirty="0"/>
              <a:t>Risk Analysis</a:t>
            </a:r>
            <a:endParaRPr lang="en-US" sz="2400" b="1" i="1" dirty="0" smtClean="0"/>
          </a:p>
        </p:txBody>
      </p:sp>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Content Placeholder 2"/>
          <p:cNvSpPr>
            <a:spLocks noGrp="1"/>
          </p:cNvSpPr>
          <p:nvPr>
            <p:ph idx="1"/>
          </p:nvPr>
        </p:nvSpPr>
        <p:spPr/>
        <p:txBody>
          <a:bodyPr/>
          <a:lstStyle/>
          <a:p>
            <a:r>
              <a:rPr lang="en-US" b="1" dirty="0"/>
              <a:t>Qualitative risk analysis</a:t>
            </a:r>
            <a:r>
              <a:rPr lang="en-US" dirty="0"/>
              <a:t> is a technique used to quantify risk associated with a particular hazard. Risk assessment is used for uncertain events that could have many outcomes and for which there could be significant consequences</a:t>
            </a:r>
            <a:r>
              <a:rPr lang="en-US" dirty="0" smtClean="0"/>
              <a:t>.</a:t>
            </a:r>
          </a:p>
          <a:p>
            <a:endParaRPr lang="en-US" dirty="0"/>
          </a:p>
        </p:txBody>
      </p:sp>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a:t>
            </a:r>
            <a:r>
              <a:rPr lang="en-US" dirty="0" smtClean="0">
                <a:effectLst>
                  <a:outerShdw blurRad="38100" dist="38100" dir="2700000" algn="tl">
                    <a:srgbClr val="000000">
                      <a:alpha val="43137"/>
                    </a:srgbClr>
                  </a:outerShdw>
                </a:effectLst>
              </a:rPr>
              <a:t>Matrix</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A </a:t>
            </a:r>
            <a:r>
              <a:rPr lang="en-US" b="1" dirty="0"/>
              <a:t>Risk Assessment Matrix</a:t>
            </a:r>
            <a:r>
              <a:rPr lang="en-US" dirty="0"/>
              <a:t> (RAM) is a tool to help you determine which risks you need to develop a risk response for.</a:t>
            </a:r>
          </a:p>
          <a:p>
            <a:r>
              <a:rPr lang="en-US" dirty="0"/>
              <a:t>The first step in developing a RAM is to define the rating scales for likelihood and impact.</a:t>
            </a:r>
          </a:p>
          <a:p>
            <a:r>
              <a:rPr lang="en-US" dirty="0"/>
              <a:t>In a qualitative analysis, likelihood or probability is measured using a relative scale. Here's an example </a:t>
            </a:r>
            <a:r>
              <a:rPr lang="en-US" b="1" dirty="0"/>
              <a:t>Likelihood Scale</a:t>
            </a:r>
            <a:r>
              <a:rPr lang="en-US" dirty="0"/>
              <a:t> definition...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gridCol w="1339741"/>
                <a:gridCol w="7033638"/>
              </a:tblGrid>
              <a:tr h="316027">
                <a:tc>
                  <a:txBody>
                    <a:bodyPr/>
                    <a:lstStyle/>
                    <a:p>
                      <a:pPr marL="0" marR="0" algn="ctr">
                        <a:lnSpc>
                          <a:spcPct val="107000"/>
                        </a:lnSpc>
                        <a:spcBef>
                          <a:spcPts val="1200"/>
                        </a:spcBef>
                        <a:spcAft>
                          <a:spcPts val="300"/>
                        </a:spcAft>
                      </a:pPr>
                      <a:r>
                        <a:rPr lang="en-US" sz="1200" cap="all" spc="120">
                          <a:effectLst/>
                        </a:rPr>
                        <a:t>RATING</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LIKELIHOOD</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Most likely will not occur. Infrequent occurrence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Here's an example Impact Scale definition</a:t>
            </a:r>
            <a:r>
              <a:rPr lang="en-US" dirty="0" smtClean="0"/>
              <a:t>...</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gridCol w="1426837"/>
                <a:gridCol w="3122564"/>
                <a:gridCol w="3466831"/>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dirty="0" smtClean="0">
                          <a:effectLst/>
                          <a:latin typeface="Arial" panose="020B0604020202020204" pitchFamily="34" charset="0"/>
                          <a:cs typeface="Arial" panose="020B0604020202020204" pitchFamily="34" charset="0"/>
                        </a:rPr>
                        <a:t>1</a:t>
                      </a:r>
                      <a:endParaRPr lang="en-US" sz="1400" dirty="0">
                        <a:effectLst/>
                        <a:latin typeface="Arial" panose="020B0604020202020204" pitchFamily="34"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rPr>
              <a:t>Remember, these scales are very dependent on the specific details of your project</a:t>
            </a:r>
            <a:r>
              <a:rPr lang="en-US" dirty="0" smtClean="0">
                <a:solidFill>
                  <a:srgbClr val="222222"/>
                </a:solidFill>
                <a:latin typeface="arial" panose="020B0604020202020204" pitchFamily="34" charset="0"/>
              </a:rPr>
              <a:t>.</a:t>
            </a:r>
          </a:p>
          <a:p>
            <a:pPr lvl="1"/>
            <a:r>
              <a:rPr lang="en-US" sz="1800" dirty="0" smtClean="0"/>
              <a:t>For example, a "Low" likelihood of occurrence for one project may mean a risk event is unlikely to occur within the next 10 deployments.</a:t>
            </a:r>
          </a:p>
          <a:p>
            <a:r>
              <a:rPr lang="en-US" dirty="0" smtClean="0">
                <a:solidFill>
                  <a:schemeClr val="tx1"/>
                </a:solidFill>
              </a:rPr>
              <a:t>The </a:t>
            </a:r>
            <a:r>
              <a:rPr lang="en-US" dirty="0">
                <a:solidFill>
                  <a:schemeClr val="tx1"/>
                </a:solidFill>
              </a:rPr>
              <a:t>impact scale for your project could also include other considerations such as scope, political, and employee impacts.</a:t>
            </a:r>
            <a:endParaRPr lang="en-US" dirty="0">
              <a:solidFill>
                <a:schemeClr val="tx1"/>
              </a:solidFill>
            </a:endParaRPr>
          </a:p>
          <a:p>
            <a:pPr marL="457200" lvl="1" indent="0">
              <a:buNone/>
            </a:pPr>
            <a:endParaRPr lang="en-US" sz="1800" dirty="0" smtClean="0"/>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rPr>
              <a:t>With your rating scales prepared, you can create a Risk Assessment Matrix to help you categorize the Risk Level for each risk event</a:t>
            </a:r>
            <a:r>
              <a:rPr lang="en-US" dirty="0" smtClean="0">
                <a:solidFill>
                  <a:schemeClr val="tx1"/>
                </a:solidFill>
              </a:rPr>
              <a:t>.</a:t>
            </a:r>
          </a:p>
          <a:p>
            <a:pPr marL="0" indent="0">
              <a:buNone/>
            </a:pPr>
            <a:endParaRPr lang="en-US" dirty="0">
              <a:solidFill>
                <a:schemeClr val="tx1"/>
              </a:solidFill>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3929263" cy="2472364"/>
          </a:xfrm>
          <a:prstGeom prst="rect">
            <a:avLst/>
          </a:prstGeom>
          <a:noFill/>
          <a:ln>
            <a:noFill/>
          </a:ln>
        </p:spPr>
      </p:pic>
      <p:sp>
        <p:nvSpPr>
          <p:cNvPr id="5" name="Rectangle 4"/>
          <p:cNvSpPr/>
          <p:nvPr/>
        </p:nvSpPr>
        <p:spPr>
          <a:xfrm>
            <a:off x="4416247" y="5225380"/>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xmlns=""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Qualitative Risk </a:t>
            </a:r>
            <a:r>
              <a:rPr lang="en-US" dirty="0" smtClean="0">
                <a:effectLst/>
              </a:rPr>
              <a:t>Assessment</a:t>
            </a:r>
            <a:endParaRPr lang="en-US" dirty="0"/>
          </a:p>
        </p:txBody>
      </p:sp>
      <p:sp>
        <p:nvSpPr>
          <p:cNvPr id="3" name="Content Placeholder 2"/>
          <p:cNvSpPr>
            <a:spLocks noGrp="1"/>
          </p:cNvSpPr>
          <p:nvPr>
            <p:ph idx="1"/>
          </p:nvPr>
        </p:nvSpPr>
        <p:spPr/>
        <p:txBody>
          <a:bodyPr>
            <a:normAutofit fontScale="92500"/>
          </a:bodyPr>
          <a:lstStyle/>
          <a:p>
            <a:r>
              <a:rPr lang="en-US" dirty="0"/>
              <a:t>Using your RAM and Rating Scales, you can then analyze the likelihood of each risk event occurring and its impact to determine what </a:t>
            </a:r>
            <a:r>
              <a:rPr lang="en-US" b="1" dirty="0"/>
              <a:t>Risk Level</a:t>
            </a:r>
            <a:r>
              <a:rPr lang="en-US" dirty="0"/>
              <a:t> it is at. This will give you the information you need to prioritize your list of </a:t>
            </a:r>
            <a:r>
              <a:rPr lang="en-US" b="1" u="sng" dirty="0">
                <a:hlinkClick r:id="rId2"/>
              </a:rPr>
              <a:t>project risks</a:t>
            </a:r>
            <a:r>
              <a:rPr lang="en-US" dirty="0"/>
              <a:t>.</a:t>
            </a:r>
          </a:p>
          <a:p>
            <a:r>
              <a:rPr lang="en-US" dirty="0"/>
              <a:t>A </a:t>
            </a:r>
            <a:r>
              <a:rPr lang="en-US" i="1" dirty="0"/>
              <a:t>qualitative risk assessment</a:t>
            </a:r>
            <a:r>
              <a:rPr lang="en-US" dirty="0"/>
              <a:t> can also help you determine if there are any specific types or categories of risks that would require special attention or any risk events that need to be handled in the near-term.</a:t>
            </a:r>
          </a:p>
          <a:p>
            <a:r>
              <a:rPr lang="en-US" dirty="0"/>
              <a:t>The most challenging aspect of performing a </a:t>
            </a:r>
            <a:r>
              <a:rPr lang="en-US" i="1" dirty="0"/>
              <a:t>qualitative risk analysis</a:t>
            </a:r>
            <a:r>
              <a:rPr lang="en-US" dirty="0"/>
              <a:t> is defining your rating scales. But once that has been done, you can use them for the duration of the project to effectively manage your project's risks in a timely manner.</a:t>
            </a:r>
          </a:p>
          <a:p>
            <a:pPr lvl="2"/>
            <a:endParaRPr lang="en-US" dirty="0"/>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Qualitative Risk Analysis</a:t>
            </a:r>
            <a:endParaRPr lang="en-US" dirty="0"/>
          </a:p>
        </p:txBody>
      </p:sp>
      <p:sp>
        <p:nvSpPr>
          <p:cNvPr id="3" name="Content Placeholder 2"/>
          <p:cNvSpPr>
            <a:spLocks noGrp="1"/>
          </p:cNvSpPr>
          <p:nvPr>
            <p:ph idx="1"/>
          </p:nvPr>
        </p:nvSpPr>
        <p:spPr/>
        <p:txBody>
          <a:bodyPr/>
          <a:lstStyle/>
          <a:p>
            <a:pPr fontAlgn="base"/>
            <a:r>
              <a:rPr lang="en-US" dirty="0">
                <a:solidFill>
                  <a:schemeClr val="tx1"/>
                </a:solidFill>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r>
              <a:rPr lang="en-US" dirty="0"/>
              <a:t>Qualitative risk analysis is a numeric estimate of the overall effect of risk on the project objectives such as cost and schedule objectives. The results provide insight into the likelihood of project success and is used to develop contingency reserves. </a:t>
            </a:r>
            <a:endParaRPr lang="en-US" dirty="0"/>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Quantitative Risk Analysis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panose="020B0604020202020204" pitchFamily="34" charset="0"/>
                <a:cs typeface="Arial" panose="020B0604020202020204" pitchFamily="34" charset="0"/>
              </a:rPr>
              <a:t>Better </a:t>
            </a:r>
            <a:r>
              <a:rPr lang="en-US" dirty="0">
                <a:latin typeface="Arial" panose="020B0604020202020204" pitchFamily="34" charset="0"/>
                <a:cs typeface="Arial" panose="020B0604020202020204" pitchFamily="34" charset="0"/>
              </a:rPr>
              <a:t>Overall Project Risk </a:t>
            </a:r>
            <a:r>
              <a:rPr lang="en-US" dirty="0" smtClean="0">
                <a:latin typeface="Arial" panose="020B0604020202020204" pitchFamily="34" charset="0"/>
                <a:cs typeface="Arial" panose="020B0604020202020204" pitchFamily="34" charset="0"/>
              </a:rPr>
              <a:t>Analysis</a:t>
            </a:r>
          </a:p>
          <a:p>
            <a:pPr lvl="1"/>
            <a:r>
              <a:rPr lang="en-US" dirty="0">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Better Business Decisions</a:t>
            </a:r>
          </a:p>
          <a:p>
            <a:pPr lvl="1"/>
            <a:r>
              <a:rPr lang="en-US" dirty="0">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latin typeface="Arial" panose="020B0604020202020204" pitchFamily="34" charset="0"/>
                <a:cs typeface="Arial" panose="020B0604020202020204" pitchFamily="34" charset="0"/>
              </a:rPr>
              <a:t>Better </a:t>
            </a:r>
            <a:r>
              <a:rPr lang="en-US" dirty="0" smtClean="0">
                <a:latin typeface="Arial" panose="020B0604020202020204" pitchFamily="34" charset="0"/>
                <a:cs typeface="Arial" panose="020B0604020202020204" pitchFamily="34" charset="0"/>
              </a:rPr>
              <a:t>Estimates</a:t>
            </a:r>
          </a:p>
          <a:p>
            <a:pPr lvl="1" fontAlgn="base"/>
            <a:r>
              <a:rPr lang="en-US" dirty="0">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latin typeface="Arial" panose="020B0604020202020204" pitchFamily="34" charset="0"/>
              <a:cs typeface="Arial" panose="020B0604020202020204" pitchFamily="34" charset="0"/>
            </a:endParaRPr>
          </a:p>
          <a:p>
            <a:pPr lvl="1" fontAlgn="base"/>
            <a:r>
              <a:rPr lang="en-US" dirty="0">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When to Perform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pPr fontAlgn="base"/>
            <a:r>
              <a:rPr lang="en-US" dirty="0"/>
              <a:t>First, we </a:t>
            </a:r>
            <a:r>
              <a:rPr lang="en-US" u="sng" dirty="0">
                <a:hlinkClick r:id="rId2"/>
              </a:rPr>
              <a:t>identify risks</a:t>
            </a:r>
            <a:r>
              <a:rPr lang="en-US" dirty="0"/>
              <a:t>. Then we can evaluate the risks qualitatively and quantitatively.</a:t>
            </a:r>
          </a:p>
          <a:p>
            <a:pPr fontAlgn="base"/>
            <a:r>
              <a:rPr lang="en-US" dirty="0"/>
              <a:t>Consider using Quantitative Risk Analysis for:</a:t>
            </a:r>
          </a:p>
          <a:p>
            <a:pPr lvl="1" fontAlgn="base"/>
            <a:r>
              <a:rPr lang="en-US" dirty="0"/>
              <a:t>Projects that require a Contingency Reserve for the schedule and budget.</a:t>
            </a:r>
          </a:p>
          <a:p>
            <a:pPr lvl="1" fontAlgn="base"/>
            <a:r>
              <a:rPr lang="en-US" dirty="0"/>
              <a:t>Large, complex projects that require Go/No Go decisions (the Go/No Go decision may occur multiple times in a project).</a:t>
            </a:r>
          </a:p>
          <a:p>
            <a:pPr lvl="1" fontAlgn="base"/>
            <a:r>
              <a:rPr lang="en-US" dirty="0"/>
              <a:t>Projects where upper management wants more detail about the probability of completing the project on schedule and within budget.</a:t>
            </a:r>
          </a:p>
          <a:p>
            <a:endParaRPr lang="en-US" dirty="0"/>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cs typeface="Arial" panose="020B0604020202020204" pitchFamily="34" charset="0"/>
              </a:rPr>
              <a:t>What is the Difference Between Qualitative and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The main difference between these two methods of risk analysis is that </a:t>
            </a:r>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uses a relative or descriptive scale to measure the probability of occurrence whereas </a:t>
            </a:r>
            <a:r>
              <a:rPr lang="en-US" b="1" dirty="0">
                <a:latin typeface="Arial" panose="020B0604020202020204" pitchFamily="34" charset="0"/>
                <a:cs typeface="Arial" panose="020B0604020202020204" pitchFamily="34" charset="0"/>
              </a:rPr>
              <a:t>quantitative risk analysis</a:t>
            </a:r>
            <a:r>
              <a:rPr lang="en-US" dirty="0">
                <a:latin typeface="Arial" panose="020B0604020202020204" pitchFamily="34" charset="0"/>
                <a:cs typeface="Arial" panose="020B0604020202020204" pitchFamily="34" charset="0"/>
              </a:rPr>
              <a:t> uses a numerical scale.</a:t>
            </a:r>
          </a:p>
          <a:p>
            <a:r>
              <a:rPr lang="en-US" dirty="0">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Assessment Tools &amp; </a:t>
            </a:r>
            <a:r>
              <a:rPr lang="en-US" dirty="0" smtClean="0">
                <a:effectLst/>
              </a:rPr>
              <a:t>Techniques</a:t>
            </a:r>
            <a:endParaRPr lang="en-US" dirty="0"/>
          </a:p>
        </p:txBody>
      </p:sp>
      <p:sp>
        <p:nvSpPr>
          <p:cNvPr id="3" name="Content Placeholder 2"/>
          <p:cNvSpPr>
            <a:spLocks noGrp="1"/>
          </p:cNvSpPr>
          <p:nvPr>
            <p:ph idx="1"/>
          </p:nvPr>
        </p:nvSpPr>
        <p:spPr>
          <a:xfrm>
            <a:off x="609600" y="1846261"/>
            <a:ext cx="11071538" cy="4129535"/>
          </a:xfrm>
        </p:spPr>
        <p:txBody>
          <a:bodyPr>
            <a:normAutofit fontScale="92500" lnSpcReduction="10000"/>
          </a:bodyPr>
          <a:lstStyle/>
          <a:p>
            <a:pPr lvl="0" fontAlgn="base"/>
            <a:r>
              <a:rPr lang="en-US" b="1" dirty="0"/>
              <a:t>Three Point Estimate</a:t>
            </a:r>
            <a:r>
              <a:rPr lang="en-US" dirty="0"/>
              <a:t> – a technique that uses the optimistic, most likely, and pessimistic values to determine the best estimate.</a:t>
            </a:r>
          </a:p>
          <a:p>
            <a:pPr lvl="0" fontAlgn="base"/>
            <a:r>
              <a:rPr lang="en-US" b="1" dirty="0"/>
              <a:t>Decision Tree Analysis</a:t>
            </a:r>
            <a:r>
              <a:rPr lang="en-US" dirty="0"/>
              <a:t> – a diagram that shows the implications of choosing one or other alternatives. </a:t>
            </a:r>
            <a:endParaRPr lang="en-US" dirty="0" smtClean="0"/>
          </a:p>
          <a:p>
            <a:pPr lvl="0" fontAlgn="base"/>
            <a:r>
              <a:rPr lang="en-US" b="1" dirty="0" smtClean="0"/>
              <a:t>Expected </a:t>
            </a:r>
            <a:r>
              <a:rPr lang="en-US" b="1" dirty="0"/>
              <a:t>Monetary Value (EMV)</a:t>
            </a:r>
            <a:r>
              <a:rPr lang="en-US" dirty="0"/>
              <a:t> – a method used to establish the contingency reserves for a project budget and schedule.</a:t>
            </a:r>
          </a:p>
          <a:p>
            <a:pPr lvl="0" fontAlgn="base"/>
            <a:r>
              <a:rPr lang="en-US" b="1" dirty="0"/>
              <a:t>Monte Carlo Analysis</a:t>
            </a:r>
            <a:r>
              <a:rPr lang="en-US" dirty="0"/>
              <a:t> – a technique that uses optimistic, most likely, and pessimistic estimates to determine the total project cost and project completion dates. </a:t>
            </a:r>
            <a:endParaRPr lang="en-US" dirty="0" smtClean="0"/>
          </a:p>
          <a:p>
            <a:pPr lvl="0" fontAlgn="base"/>
            <a:r>
              <a:rPr lang="en-US" b="1" dirty="0" smtClean="0"/>
              <a:t>Sensitivity </a:t>
            </a:r>
            <a:r>
              <a:rPr lang="en-US" b="1" dirty="0"/>
              <a:t>Analysis</a:t>
            </a:r>
            <a:r>
              <a:rPr lang="en-US" dirty="0"/>
              <a:t> – a technique used to determine which risks have the greatest impact on a project.</a:t>
            </a:r>
          </a:p>
          <a:p>
            <a:pPr lvl="0" fontAlgn="base"/>
            <a:r>
              <a:rPr lang="en-US" b="1" dirty="0"/>
              <a:t>Fault Tree Analysis (FMEA)</a:t>
            </a:r>
            <a:r>
              <a:rPr lang="en-US" dirty="0"/>
              <a:t> – the analysis of a structured diagram which identifies elements that can cause system failure.</a:t>
            </a:r>
          </a:p>
          <a:p>
            <a:endParaRPr lang="en-US" dirty="0"/>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Analysis </a:t>
            </a:r>
            <a:r>
              <a:rPr lang="en-US" dirty="0" smtClean="0">
                <a:effectLst/>
              </a:rPr>
              <a:t>Example</a:t>
            </a:r>
            <a:endParaRPr lang="en-US" dirty="0"/>
          </a:p>
        </p:txBody>
      </p:sp>
      <p:sp>
        <p:nvSpPr>
          <p:cNvPr id="3" name="Content Placeholder 2"/>
          <p:cNvSpPr>
            <a:spLocks noGrp="1"/>
          </p:cNvSpPr>
          <p:nvPr>
            <p:ph idx="1"/>
          </p:nvPr>
        </p:nvSpPr>
        <p:spPr/>
        <p:txBody>
          <a:bodyPr/>
          <a:lstStyle/>
          <a:p>
            <a:pPr fontAlgn="base"/>
            <a:r>
              <a:rPr lang="en-US" dirty="0"/>
              <a:t>Let’s look at a simple Expected Monetary Value (EMV) example:</a:t>
            </a:r>
          </a:p>
          <a:p>
            <a:pPr fontAlgn="base"/>
            <a:r>
              <a:rPr lang="en-US" dirty="0"/>
              <a:t>Keep in mind that risks include both threats and opportunities. Threats have adverse impacts on cost. Opportunities are benefits that reduce cost. Expected Monetary Value = Probability x Impact.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gridCol w="1211095"/>
                <a:gridCol w="1355652"/>
                <a:gridCol w="1237539"/>
              </a:tblGrid>
              <a:tr h="240752">
                <a:tc>
                  <a:txBody>
                    <a:bodyPr/>
                    <a:lstStyle/>
                    <a:p>
                      <a:pPr marL="0" marR="0" algn="ctr">
                        <a:lnSpc>
                          <a:spcPct val="107000"/>
                        </a:lnSpc>
                        <a:spcBef>
                          <a:spcPts val="0"/>
                        </a:spcBef>
                        <a:spcAft>
                          <a:spcPts val="0"/>
                        </a:spcAft>
                      </a:pPr>
                      <a:r>
                        <a:rPr lang="en-US" sz="12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500EA-79DA-44C2-A119-07E105C43C99}"/>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6FE0847-AF1F-4C59-853A-E624B683C708}"/>
              </a:ext>
            </a:extLst>
          </p:cNvPr>
          <p:cNvSpPr>
            <a:spLocks noGrp="1"/>
          </p:cNvSpPr>
          <p:nvPr>
            <p:ph idx="1"/>
          </p:nvPr>
        </p:nvSpPr>
        <p:spPr>
          <a:xfrm>
            <a:off x="609600" y="1846262"/>
            <a:ext cx="10972800" cy="3958190"/>
          </a:xfrm>
        </p:spPr>
        <p:txBody>
          <a:bodyPr>
            <a:normAutofit lnSpcReduction="10000"/>
          </a:bodyPr>
          <a:lstStyle/>
          <a:p>
            <a:pPr marL="0" indent="0">
              <a:buNone/>
            </a:pPr>
            <a:r>
              <a:rPr lang="en-US" dirty="0">
                <a:solidFill>
                  <a:schemeClr val="tx1"/>
                </a:solidFill>
              </a:rPr>
              <a:t>Inputs to Risk Monitoring and Control</a:t>
            </a:r>
          </a:p>
          <a:p>
            <a:pPr marL="457200" indent="-457200">
              <a:buAutoNum type="arabicPeriod"/>
            </a:pPr>
            <a:r>
              <a:rPr lang="en-US" dirty="0">
                <a:solidFill>
                  <a:schemeClr val="tx1"/>
                </a:solidFill>
              </a:rPr>
              <a:t>Risk management plan</a:t>
            </a:r>
          </a:p>
          <a:p>
            <a:pPr marL="457200" indent="-457200">
              <a:buAutoNum type="arabicPeriod"/>
            </a:pPr>
            <a:r>
              <a:rPr lang="en-US" dirty="0">
                <a:solidFill>
                  <a:schemeClr val="tx1"/>
                </a:solidFill>
              </a:rPr>
              <a:t>Risk Register Contains outputs of the other processes: identified risks &amp; owners, risk responses, triggers and warning signs</a:t>
            </a:r>
          </a:p>
          <a:p>
            <a:pPr marL="457200" indent="-457200">
              <a:buAutoNum type="arabicPeriod"/>
            </a:pPr>
            <a:r>
              <a:rPr lang="en-US" dirty="0">
                <a:solidFill>
                  <a:schemeClr val="tx1"/>
                </a:solidFill>
              </a:rPr>
              <a:t>Approved Change Requests Approved changes include modifications such as to scope, schedule, method of work, or contract terms. This may often require new risk analysis to consider impact on existing plan and identifying new risks and corresponding responses </a:t>
            </a:r>
          </a:p>
          <a:p>
            <a:pPr marL="457200" indent="-457200">
              <a:buAutoNum type="arabicPeriod"/>
            </a:pPr>
            <a:r>
              <a:rPr lang="en-US" dirty="0">
                <a:solidFill>
                  <a:schemeClr val="tx1"/>
                </a:solidFill>
              </a:rPr>
              <a:t>Work Performance Information Project status and performance reports are necessary for risk monitoring and control of risks. </a:t>
            </a:r>
          </a:p>
        </p:txBody>
      </p:sp>
    </p:spTree>
    <p:extLst>
      <p:ext uri="{BB962C8B-B14F-4D97-AF65-F5344CB8AC3E}">
        <p14:creationId xmlns:p14="http://schemas.microsoft.com/office/powerpoint/2010/main" val="341536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D23C8-5582-4A79-BA46-D5896BD99290}"/>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572CA650-3786-4191-8034-815C99E97112}"/>
              </a:ext>
            </a:extLst>
          </p:cNvPr>
          <p:cNvSpPr>
            <a:spLocks noGrp="1"/>
          </p:cNvSpPr>
          <p:nvPr>
            <p:ph idx="1"/>
          </p:nvPr>
        </p:nvSpPr>
        <p:spPr>
          <a:xfrm>
            <a:off x="609600" y="1846262"/>
            <a:ext cx="10972800" cy="3653390"/>
          </a:xfrm>
        </p:spPr>
        <p:txBody>
          <a:bodyPr>
            <a:normAutofit/>
          </a:bodyPr>
          <a:lstStyle/>
          <a:p>
            <a:pPr marL="0" indent="0">
              <a:buNone/>
            </a:pPr>
            <a:r>
              <a:rPr lang="en-US" dirty="0">
                <a:solidFill>
                  <a:schemeClr val="tx1"/>
                </a:solidFill>
              </a:rPr>
              <a:t>Tools and Techniques for Risk Monitoring and Control</a:t>
            </a:r>
          </a:p>
          <a:p>
            <a:pPr marL="0" indent="0">
              <a:buNone/>
            </a:pPr>
            <a:r>
              <a:rPr lang="en-US" b="1" dirty="0">
                <a:solidFill>
                  <a:schemeClr val="tx1"/>
                </a:solidFill>
              </a:rPr>
              <a:t>1. Risk Reassessment: </a:t>
            </a:r>
          </a:p>
          <a:p>
            <a:r>
              <a:rPr lang="en-US" dirty="0">
                <a:solidFill>
                  <a:schemeClr val="tx1"/>
                </a:solidFill>
              </a:rPr>
              <a:t>Project risk reviews at all team meetings. </a:t>
            </a:r>
          </a:p>
          <a:p>
            <a:r>
              <a:rPr lang="en-US" dirty="0">
                <a:solidFill>
                  <a:schemeClr val="tx1"/>
                </a:solidFill>
              </a:rPr>
              <a:t>Major reviews at major milestones </a:t>
            </a:r>
          </a:p>
          <a:p>
            <a:r>
              <a:rPr lang="en-US" dirty="0">
                <a:solidFill>
                  <a:schemeClr val="tx1"/>
                </a:solidFill>
              </a:rPr>
              <a:t>Risk ratings and prioritization may change during the life of the project. Changes may require additional qualitative or quantitative risk analysis. </a:t>
            </a:r>
          </a:p>
          <a:p>
            <a:pPr marL="0" indent="0">
              <a:buNone/>
            </a:pPr>
            <a:r>
              <a:rPr lang="en-US" b="1" dirty="0">
                <a:solidFill>
                  <a:schemeClr val="tx1"/>
                </a:solidFill>
              </a:rPr>
              <a:t>2. Risk audits: </a:t>
            </a:r>
            <a:r>
              <a:rPr lang="en-US" dirty="0">
                <a:solidFill>
                  <a:schemeClr val="tx1"/>
                </a:solidFill>
              </a:rPr>
              <a:t>Examine and document the effectiveness of the risk response planning in controlling risk and the effectiveness of the risk owner. </a:t>
            </a:r>
          </a:p>
        </p:txBody>
      </p:sp>
    </p:spTree>
    <p:extLst>
      <p:ext uri="{BB962C8B-B14F-4D97-AF65-F5344CB8AC3E}">
        <p14:creationId xmlns:p14="http://schemas.microsoft.com/office/powerpoint/2010/main" val="274287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xmlns=""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C6901-B410-48AC-9E9B-755C82E4B5A4}"/>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5D76BC1-1376-4FD7-B9AA-FDF9CE651D72}"/>
              </a:ext>
            </a:extLst>
          </p:cNvPr>
          <p:cNvSpPr>
            <a:spLocks noGrp="1"/>
          </p:cNvSpPr>
          <p:nvPr>
            <p:ph idx="1"/>
          </p:nvPr>
        </p:nvSpPr>
        <p:spPr>
          <a:xfrm>
            <a:off x="609600" y="1846262"/>
            <a:ext cx="10972800" cy="3971442"/>
          </a:xfrm>
        </p:spPr>
        <p:txBody>
          <a:bodyPr>
            <a:normAutofit lnSpcReduction="10000"/>
          </a:bodyPr>
          <a:lstStyle/>
          <a:p>
            <a:pPr marL="0" indent="0">
              <a:buNone/>
            </a:pPr>
            <a:r>
              <a:rPr lang="en-US" dirty="0">
                <a:solidFill>
                  <a:schemeClr val="tx1"/>
                </a:solidFill>
              </a:rPr>
              <a:t>Tools and Techniques for Risk Monitoring &amp; Control(</a:t>
            </a:r>
            <a:r>
              <a:rPr lang="en-US" dirty="0" err="1">
                <a:solidFill>
                  <a:schemeClr val="tx1"/>
                </a:solidFill>
              </a:rPr>
              <a:t>cont</a:t>
            </a:r>
            <a:r>
              <a:rPr lang="en-US" dirty="0">
                <a:solidFill>
                  <a:schemeClr val="tx1"/>
                </a:solidFill>
              </a:rPr>
              <a:t>):</a:t>
            </a:r>
          </a:p>
          <a:p>
            <a:pPr marL="0" indent="0">
              <a:buNone/>
            </a:pPr>
            <a:r>
              <a:rPr lang="en-US" dirty="0">
                <a:solidFill>
                  <a:schemeClr val="tx1"/>
                </a:solidFill>
              </a:rPr>
              <a:t>3. </a:t>
            </a:r>
            <a:r>
              <a:rPr lang="en-US" b="1" dirty="0">
                <a:solidFill>
                  <a:schemeClr val="tx1"/>
                </a:solidFill>
              </a:rPr>
              <a:t>Variance and Trend Analysis: </a:t>
            </a:r>
            <a:r>
              <a:rPr lang="en-US" dirty="0">
                <a:solidFill>
                  <a:schemeClr val="tx1"/>
                </a:solidFill>
              </a:rPr>
              <a:t>Used for monitoring overall project cost &amp; Schedule performance against a baseline plan. Significant deviations indicate that updated risk identification and analysis should be performed. Technical performance measurement.</a:t>
            </a:r>
          </a:p>
          <a:p>
            <a:pPr marL="0" indent="0">
              <a:buNone/>
            </a:pPr>
            <a:r>
              <a:rPr lang="en-US" dirty="0">
                <a:solidFill>
                  <a:schemeClr val="tx1"/>
                </a:solidFill>
              </a:rPr>
              <a:t>4. </a:t>
            </a:r>
            <a:r>
              <a:rPr lang="en-US" b="1" dirty="0">
                <a:solidFill>
                  <a:schemeClr val="tx1"/>
                </a:solidFill>
              </a:rPr>
              <a:t>Reserve Analysis: </a:t>
            </a:r>
            <a:r>
              <a:rPr lang="en-US" dirty="0">
                <a:solidFill>
                  <a:schemeClr val="tx1"/>
                </a:solidFill>
              </a:rPr>
              <a:t>As execution progresses, some risk events may happen with positive or negative impact on cost or schedule contingency reserves. Reserve analysis compares available reserves with amount of risk remaining at the time and determines whether reserves are sufficient </a:t>
            </a:r>
          </a:p>
          <a:p>
            <a:pPr marL="0" indent="0">
              <a:buNone/>
            </a:pPr>
            <a:r>
              <a:rPr lang="en-US" dirty="0">
                <a:solidFill>
                  <a:schemeClr val="tx1"/>
                </a:solidFill>
              </a:rPr>
              <a:t>5. </a:t>
            </a:r>
            <a:r>
              <a:rPr lang="en-US" b="1" dirty="0">
                <a:solidFill>
                  <a:schemeClr val="tx1"/>
                </a:solidFill>
              </a:rPr>
              <a:t>Status meetings: </a:t>
            </a:r>
            <a:r>
              <a:rPr lang="en-US" dirty="0">
                <a:solidFill>
                  <a:schemeClr val="tx1"/>
                </a:solidFill>
              </a:rPr>
              <a:t>Risk management can be addressed regularly by including the subject in project meetings. </a:t>
            </a:r>
          </a:p>
          <a:p>
            <a:pPr marL="0" indent="0">
              <a:buNone/>
            </a:pPr>
            <a:endParaRPr lang="en-US" dirty="0"/>
          </a:p>
        </p:txBody>
      </p:sp>
    </p:spTree>
    <p:extLst>
      <p:ext uri="{BB962C8B-B14F-4D97-AF65-F5344CB8AC3E}">
        <p14:creationId xmlns:p14="http://schemas.microsoft.com/office/powerpoint/2010/main" val="340507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E7A9B-A41D-442E-802D-434172309D2A}"/>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0521ED67-64D5-4B3C-AE59-AA02C5781830}"/>
              </a:ext>
            </a:extLst>
          </p:cNvPr>
          <p:cNvSpPr>
            <a:spLocks noGrp="1"/>
          </p:cNvSpPr>
          <p:nvPr>
            <p:ph idx="1"/>
          </p:nvPr>
        </p:nvSpPr>
        <p:spPr>
          <a:xfrm>
            <a:off x="609600" y="1846261"/>
            <a:ext cx="10972800" cy="4024451"/>
          </a:xfrm>
        </p:spPr>
        <p:txBody>
          <a:bodyPr>
            <a:normAutofit fontScale="92500" lnSpcReduction="20000"/>
          </a:bodyPr>
          <a:lstStyle/>
          <a:p>
            <a:pPr marL="0" indent="0">
              <a:buNone/>
            </a:pPr>
            <a:r>
              <a:rPr lang="en-US" sz="2600" b="1" dirty="0">
                <a:solidFill>
                  <a:schemeClr val="tx1"/>
                </a:solidFill>
              </a:rPr>
              <a:t>Outputs from Risk Monitoring and Control</a:t>
            </a:r>
          </a:p>
          <a:p>
            <a:pPr marL="457200" indent="-457200">
              <a:buAutoNum type="arabicPeriod"/>
            </a:pPr>
            <a:r>
              <a:rPr lang="en-US" b="1" dirty="0">
                <a:solidFill>
                  <a:schemeClr val="tx1"/>
                </a:solidFill>
              </a:rPr>
              <a:t>Risk Register Updates: </a:t>
            </a:r>
            <a:r>
              <a:rPr lang="en-US" dirty="0">
                <a:solidFill>
                  <a:schemeClr val="tx1"/>
                </a:solidFill>
              </a:rPr>
              <a:t>Risk register is updated to include: </a:t>
            </a:r>
          </a:p>
          <a:p>
            <a:pPr lvl="1"/>
            <a:r>
              <a:rPr lang="en-US" sz="2400" dirty="0">
                <a:solidFill>
                  <a:schemeClr val="tx1"/>
                </a:solidFill>
              </a:rPr>
              <a:t>Outcomes of risk reassessments, audits, and risk reviews. Update may affect risk probability, impact, rank, response, etc.. </a:t>
            </a:r>
          </a:p>
          <a:p>
            <a:pPr lvl="1"/>
            <a:r>
              <a:rPr lang="en-US" sz="2400" dirty="0">
                <a:solidFill>
                  <a:schemeClr val="tx1"/>
                </a:solidFill>
              </a:rPr>
              <a:t>Actual outcome of risks, and of risk responses that becomes part of the project file to be utilized on future projects. </a:t>
            </a:r>
          </a:p>
          <a:p>
            <a:pPr marL="457200" indent="-457200">
              <a:buFont typeface="+mj-lt"/>
              <a:buAutoNum type="arabicPeriod" startAt="2"/>
            </a:pPr>
            <a:r>
              <a:rPr lang="en-US" b="1" dirty="0">
                <a:solidFill>
                  <a:schemeClr val="tx1"/>
                </a:solidFill>
              </a:rPr>
              <a:t>Corrective action</a:t>
            </a:r>
            <a:r>
              <a:rPr lang="en-US" dirty="0">
                <a:solidFill>
                  <a:schemeClr val="tx1"/>
                </a:solidFill>
              </a:rPr>
              <a:t>: Corrective action consists of performing the contingency plan or workaround. Workarounds are previously unplanned responses to emerging risks. Workarounds must be properly documented and incorporated into the project plan and risk response plan. </a:t>
            </a:r>
          </a:p>
          <a:p>
            <a:pPr marL="457200" indent="-457200">
              <a:buAutoNum type="arabicPeriod" startAt="2"/>
            </a:pPr>
            <a:r>
              <a:rPr lang="en-US" b="1" dirty="0">
                <a:solidFill>
                  <a:schemeClr val="tx1"/>
                </a:solidFill>
              </a:rPr>
              <a:t>Recommended Preventive Actions: </a:t>
            </a:r>
            <a:r>
              <a:rPr lang="en-US" dirty="0">
                <a:solidFill>
                  <a:schemeClr val="tx1"/>
                </a:solidFill>
              </a:rPr>
              <a:t>Used to direct project towards compliance with the project management plan</a:t>
            </a:r>
          </a:p>
        </p:txBody>
      </p:sp>
    </p:spTree>
    <p:extLst>
      <p:ext uri="{BB962C8B-B14F-4D97-AF65-F5344CB8AC3E}">
        <p14:creationId xmlns:p14="http://schemas.microsoft.com/office/powerpoint/2010/main" val="1017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F8DBE-CC60-47A6-AE57-E8A2BD56F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3EA9189-7F2B-4F4F-91C7-BBBD9E0737B6}"/>
              </a:ext>
            </a:extLst>
          </p:cNvPr>
          <p:cNvSpPr>
            <a:spLocks noGrp="1"/>
          </p:cNvSpPr>
          <p:nvPr>
            <p:ph idx="1"/>
          </p:nvPr>
        </p:nvSpPr>
        <p:spPr>
          <a:xfrm>
            <a:off x="609600" y="1846261"/>
            <a:ext cx="10972800" cy="3865425"/>
          </a:xfrm>
        </p:spPr>
        <p:txBody>
          <a:bodyPr>
            <a:normAutofit fontScale="92500" lnSpcReduction="10000"/>
          </a:bodyPr>
          <a:lstStyle/>
          <a:p>
            <a:pPr marL="0" indent="0">
              <a:buNone/>
            </a:pPr>
            <a:r>
              <a:rPr lang="en-US" b="1" dirty="0">
                <a:solidFill>
                  <a:schemeClr val="tx1"/>
                </a:solidFill>
              </a:rPr>
              <a:t>Outputs from Risk Monitoring and Control(</a:t>
            </a:r>
            <a:r>
              <a:rPr lang="en-US" b="1" dirty="0" err="1">
                <a:solidFill>
                  <a:schemeClr val="tx1"/>
                </a:solidFill>
              </a:rPr>
              <a:t>cont</a:t>
            </a:r>
            <a:r>
              <a:rPr lang="en-US" b="1" dirty="0">
                <a:solidFill>
                  <a:schemeClr val="tx1"/>
                </a:solidFill>
              </a:rPr>
              <a:t>)</a:t>
            </a:r>
          </a:p>
          <a:p>
            <a:pPr marL="457200" indent="-457200">
              <a:buFont typeface="+mj-lt"/>
              <a:buAutoNum type="arabicPeriod" startAt="4"/>
            </a:pPr>
            <a:r>
              <a:rPr lang="en-US" b="1" dirty="0">
                <a:solidFill>
                  <a:schemeClr val="tx1"/>
                </a:solidFill>
              </a:rPr>
              <a:t>Project change requests: </a:t>
            </a:r>
            <a:r>
              <a:rPr lang="en-US" dirty="0">
                <a:solidFill>
                  <a:schemeClr val="tx1"/>
                </a:solidFill>
              </a:rPr>
              <a:t>Implementing contingency plans or workarounds frequently results in a requirement to change the project plan to respond to risks. The result is issuance of a change request that is managed by overall change control. </a:t>
            </a:r>
          </a:p>
          <a:p>
            <a:pPr marL="457200" indent="-457200">
              <a:buFont typeface="+mj-lt"/>
              <a:buAutoNum type="arabicPeriod" startAt="4"/>
            </a:pPr>
            <a:r>
              <a:rPr lang="en-US" b="1" dirty="0">
                <a:solidFill>
                  <a:schemeClr val="tx1"/>
                </a:solidFill>
              </a:rPr>
              <a:t>Organizational Process Assets Updates: </a:t>
            </a:r>
            <a:r>
              <a:rPr lang="en-US" dirty="0">
                <a:solidFill>
                  <a:schemeClr val="tx1"/>
                </a:solidFill>
              </a:rPr>
              <a:t>Information gained through the risk management processes are collected and kept for use by future projects: Templates for risk management plan, probability-impact matrix, risk register, lessons learned, updated RBS. </a:t>
            </a:r>
          </a:p>
          <a:p>
            <a:pPr marL="457200" indent="-457200">
              <a:buFont typeface="+mj-lt"/>
              <a:buAutoNum type="arabicPeriod" startAt="4"/>
            </a:pPr>
            <a:r>
              <a:rPr lang="en-US" b="1" dirty="0">
                <a:solidFill>
                  <a:schemeClr val="tx1"/>
                </a:solidFill>
              </a:rPr>
              <a:t>Project Management Plan Updates: </a:t>
            </a:r>
            <a:r>
              <a:rPr lang="en-US" dirty="0">
                <a:solidFill>
                  <a:schemeClr val="tx1"/>
                </a:solidFill>
              </a:rPr>
              <a:t>Updates to the project management plan as a result of approval of requested changes.</a:t>
            </a:r>
            <a:endParaRPr lang="en-US" b="1" dirty="0">
              <a:solidFill>
                <a:schemeClr val="tx1"/>
              </a:solidFill>
            </a:endParaRPr>
          </a:p>
          <a:p>
            <a:endParaRPr lang="en-US" dirty="0"/>
          </a:p>
        </p:txBody>
      </p:sp>
    </p:spTree>
    <p:extLst>
      <p:ext uri="{BB962C8B-B14F-4D97-AF65-F5344CB8AC3E}">
        <p14:creationId xmlns:p14="http://schemas.microsoft.com/office/powerpoint/2010/main" val="1335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4256F-123A-42FD-8126-7A06207A234B}"/>
              </a:ext>
            </a:extLst>
          </p:cNvPr>
          <p:cNvSpPr>
            <a:spLocks noGrp="1"/>
          </p:cNvSpPr>
          <p:nvPr>
            <p:ph type="title"/>
          </p:nvPr>
        </p:nvSpPr>
        <p:spPr/>
        <p:txBody>
          <a:bodyPr/>
          <a:lstStyle/>
          <a:p>
            <a:r>
              <a:rPr lang="en-US" dirty="0"/>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xmlns=""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5D4E0-41C8-4FA2-A66A-F09786E0664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i="1" dirty="0"/>
              <a:t>The list of actions involved in monitoring and controlling risks are:</a:t>
            </a:r>
          </a:p>
          <a:p>
            <a:pPr lvl="1"/>
            <a:r>
              <a:rPr lang="en-US" sz="2400" dirty="0"/>
              <a:t>Determine the occurrences of risk triggers</a:t>
            </a:r>
          </a:p>
          <a:p>
            <a:pPr lvl="1"/>
            <a:r>
              <a:rPr lang="en-US" sz="2400" dirty="0"/>
              <a:t>Identify and monitor residual risks</a:t>
            </a:r>
          </a:p>
          <a:p>
            <a:pPr lvl="1"/>
            <a:r>
              <a:rPr lang="en-US" sz="2400" dirty="0"/>
              <a:t>Keep risk identification, analysis and monitoring an iterative process in the project</a:t>
            </a:r>
          </a:p>
          <a:p>
            <a:pPr lvl="1"/>
            <a:r>
              <a:rPr lang="en-US" sz="2400" dirty="0"/>
              <a:t>Evaluate the effectiveness of risk response plan</a:t>
            </a:r>
          </a:p>
          <a:p>
            <a:pPr lvl="1"/>
            <a:r>
              <a:rPr lang="en-US" sz="2400" dirty="0"/>
              <a:t>Risk status should be collected and communicated</a:t>
            </a:r>
          </a:p>
          <a:p>
            <a:pPr lvl="1"/>
            <a:r>
              <a:rPr lang="en-US" sz="2400" dirty="0"/>
              <a:t>Monitor the rigor of risk management procedures</a:t>
            </a:r>
          </a:p>
          <a:p>
            <a:pPr marL="0" indent="0">
              <a:buNone/>
            </a:pPr>
            <a:endParaRPr lang="en-US" dirty="0"/>
          </a:p>
        </p:txBody>
      </p:sp>
    </p:spTree>
    <p:extLst>
      <p:ext uri="{BB962C8B-B14F-4D97-AF65-F5344CB8AC3E}">
        <p14:creationId xmlns:p14="http://schemas.microsoft.com/office/powerpoint/2010/main" val="4060622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575E0-58F7-4A8F-A961-B1C0490FDFE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E28F48C-28D7-413A-897E-5166534FFECC}"/>
              </a:ext>
            </a:extLst>
          </p:cNvPr>
          <p:cNvSpPr>
            <a:spLocks noGrp="1"/>
          </p:cNvSpPr>
          <p:nvPr>
            <p:ph idx="1"/>
          </p:nvPr>
        </p:nvSpPr>
        <p:spPr/>
        <p:txBody>
          <a:bodyPr/>
          <a:lstStyle/>
          <a:p>
            <a:pPr lvl="1"/>
            <a:r>
              <a:rPr lang="en-US" sz="2400" dirty="0"/>
              <a:t>Identify if additional risk responses need to be determined</a:t>
            </a:r>
          </a:p>
          <a:p>
            <a:pPr lvl="1"/>
            <a:r>
              <a:rPr lang="en-US" sz="2400" dirty="0"/>
              <a:t>Recommend corrective actions</a:t>
            </a:r>
          </a:p>
          <a:p>
            <a:pPr lvl="1"/>
            <a:r>
              <a:rPr lang="en-US" sz="2400" dirty="0"/>
              <a:t>Look for unexpected effects or consequences</a:t>
            </a:r>
          </a:p>
          <a:p>
            <a:pPr lvl="1"/>
            <a:r>
              <a:rPr lang="en-US" sz="2400" dirty="0"/>
              <a:t>Update risk management and risk response plans</a:t>
            </a:r>
          </a:p>
          <a:p>
            <a:pPr lvl="1"/>
            <a:r>
              <a:rPr lang="en-US" sz="2400" dirty="0"/>
              <a:t>Perform variance and trend analysis</a:t>
            </a:r>
          </a:p>
          <a:p>
            <a:pPr lvl="1"/>
            <a:r>
              <a:rPr lang="en-US" sz="2400" dirty="0"/>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35865-1EF5-488F-B792-D673A2B10F9C}"/>
              </a:ext>
            </a:extLst>
          </p:cNvPr>
          <p:cNvSpPr>
            <a:spLocks noGrp="1"/>
          </p:cNvSpPr>
          <p:nvPr>
            <p:ph type="title"/>
          </p:nvPr>
        </p:nvSpPr>
        <p:spPr/>
        <p:txBody>
          <a:bodyPr/>
          <a:lstStyle/>
          <a:p>
            <a:r>
              <a:rPr lang="en-US" dirty="0"/>
              <a:t>SUMMARY</a:t>
            </a:r>
          </a:p>
        </p:txBody>
      </p:sp>
      <p:pic>
        <p:nvPicPr>
          <p:cNvPr id="4" name="Content Placeholder 3" descr="Kết quả hình ảnh cho risk monitoring and control">
            <a:extLst>
              <a:ext uri="{FF2B5EF4-FFF2-40B4-BE49-F238E27FC236}">
                <a16:creationId xmlns:a16="http://schemas.microsoft.com/office/drawing/2014/main" xmlns=""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xmlns=""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a:t>
            </a:r>
            <a:r>
              <a:rPr lang="en-US" b="1" dirty="0" smtClean="0"/>
              <a:t>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a:t>
            </a:r>
            <a:r>
              <a:rPr lang="en-US" b="1" dirty="0" smtClean="0"/>
              <a:t>planning</a:t>
            </a:r>
            <a:r>
              <a:rPr lang="en-US" b="1" dirty="0" smtClean="0"/>
              <a:t> </a:t>
            </a:r>
            <a:r>
              <a:rPr lang="en-US" b="1" dirty="0"/>
              <a:t>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191</TotalTime>
  <Words>2608</Words>
  <Application>Microsoft Office PowerPoint</Application>
  <PresentationFormat>Widescreen</PresentationFormat>
  <Paragraphs>289</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vt:lpstr>
      <vt:lpstr>Calibri</vt:lpstr>
      <vt:lpstr>Century Gothic</vt:lpstr>
      <vt:lpstr>Courier New</vt:lpstr>
      <vt:lpstr>Palatino Linotype</vt:lpstr>
      <vt:lpstr>Symbol</vt:lpstr>
      <vt:lpstr>Times New Roman</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PowerPoint Presentation</vt:lpstr>
      <vt:lpstr>PowerPoint Presentation</vt:lpstr>
      <vt:lpstr>PowerPoint Presentation</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MONITORING AND CONTROL</vt:lpstr>
      <vt:lpstr>RISK MONITORING AND CONTROL</vt:lpstr>
      <vt:lpstr>RISK MONITORING AND CONTROL</vt:lpstr>
      <vt:lpstr>RISK MONITORING AND CONTROL</vt:lpstr>
      <vt:lpstr>PowerPoint Presentation</vt:lpstr>
      <vt:lpstr>RISK MONITORING AND CONTROL</vt:lpstr>
      <vt:lpstr>RISK MONITORING AND CONTROL</vt:lpstr>
      <vt:lpstr>RISK MONITORING AND CONTROL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ThanhHiep</cp:lastModifiedBy>
  <cp:revision>24</cp:revision>
  <dcterms:created xsi:type="dcterms:W3CDTF">2019-10-27T05:18:55Z</dcterms:created>
  <dcterms:modified xsi:type="dcterms:W3CDTF">2019-10-27T08:53:19Z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