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9"/>
  </p:notesMasterIdLst>
  <p:sldIdLst>
    <p:sldId id="258" r:id="rId2"/>
    <p:sldId id="320" r:id="rId3"/>
    <p:sldId id="271" r:id="rId4"/>
    <p:sldId id="259" r:id="rId5"/>
    <p:sldId id="260" r:id="rId6"/>
    <p:sldId id="282" r:id="rId7"/>
    <p:sldId id="284" r:id="rId8"/>
    <p:sldId id="261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3" r:id="rId24"/>
    <p:sldId id="298" r:id="rId25"/>
    <p:sldId id="299" r:id="rId26"/>
    <p:sldId id="300" r:id="rId27"/>
    <p:sldId id="301" r:id="rId28"/>
    <p:sldId id="302" r:id="rId29"/>
    <p:sldId id="303" r:id="rId30"/>
    <p:sldId id="265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4" r:id="rId40"/>
    <p:sldId id="313" r:id="rId41"/>
    <p:sldId id="312" r:id="rId42"/>
    <p:sldId id="315" r:id="rId43"/>
    <p:sldId id="316" r:id="rId44"/>
    <p:sldId id="317" r:id="rId45"/>
    <p:sldId id="318" r:id="rId46"/>
    <p:sldId id="319" r:id="rId47"/>
    <p:sldId id="32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7306"/>
    <a:srgbClr val="D96505"/>
    <a:srgbClr val="F60000"/>
    <a:srgbClr val="B00000"/>
    <a:srgbClr val="D60000"/>
    <a:srgbClr val="009A46"/>
    <a:srgbClr val="007434"/>
    <a:srgbClr val="A04B04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44BE-C7AB-49E7-93E6-A114D4A65917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C07-2307-4496-8EFD-662F03C17B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3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7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77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6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51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62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18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5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39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48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1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20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1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70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7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15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65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16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03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379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11686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0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55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7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1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3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14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4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2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2BF93-3BE9-F793-703A-007DCF252E26}"/>
              </a:ext>
            </a:extLst>
          </p:cNvPr>
          <p:cNvGrpSpPr/>
          <p:nvPr/>
        </p:nvGrpSpPr>
        <p:grpSpPr>
          <a:xfrm>
            <a:off x="373227" y="192911"/>
            <a:ext cx="9744271" cy="3934502"/>
            <a:chOff x="373227" y="192911"/>
            <a:chExt cx="9744271" cy="3934502"/>
          </a:xfrm>
        </p:grpSpPr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B667237E-20B6-F2D6-56BF-6E34649D1DD0}"/>
                </a:ext>
              </a:extLst>
            </p:cNvPr>
            <p:cNvSpPr/>
            <p:nvPr/>
          </p:nvSpPr>
          <p:spPr>
            <a:xfrm>
              <a:off x="394520" y="192911"/>
              <a:ext cx="1949123" cy="3934502"/>
            </a:xfrm>
            <a:custGeom>
              <a:avLst/>
              <a:gdLst>
                <a:gd name="connsiteX0" fmla="*/ 0 w 1435100"/>
                <a:gd name="connsiteY0" fmla="*/ 0 h 2757487"/>
                <a:gd name="connsiteX1" fmla="*/ 1435100 w 1435100"/>
                <a:gd name="connsiteY1" fmla="*/ 0 h 2757487"/>
                <a:gd name="connsiteX2" fmla="*/ 1435100 w 1435100"/>
                <a:gd name="connsiteY2" fmla="*/ 496887 h 2757487"/>
                <a:gd name="connsiteX3" fmla="*/ 1352094 w 1435100"/>
                <a:gd name="connsiteY3" fmla="*/ 496887 h 2757487"/>
                <a:gd name="connsiteX4" fmla="*/ 1352094 w 1435100"/>
                <a:gd name="connsiteY4" fmla="*/ 83006 h 2757487"/>
                <a:gd name="connsiteX5" fmla="*/ 83006 w 1435100"/>
                <a:gd name="connsiteY5" fmla="*/ 83006 h 2757487"/>
                <a:gd name="connsiteX6" fmla="*/ 83006 w 1435100"/>
                <a:gd name="connsiteY6" fmla="*/ 2674481 h 2757487"/>
                <a:gd name="connsiteX7" fmla="*/ 1352094 w 1435100"/>
                <a:gd name="connsiteY7" fmla="*/ 2674481 h 2757487"/>
                <a:gd name="connsiteX8" fmla="*/ 1352094 w 1435100"/>
                <a:gd name="connsiteY8" fmla="*/ 2260540 h 2757487"/>
                <a:gd name="connsiteX9" fmla="*/ 1435100 w 1435100"/>
                <a:gd name="connsiteY9" fmla="*/ 2260540 h 2757487"/>
                <a:gd name="connsiteX10" fmla="*/ 1435100 w 1435100"/>
                <a:gd name="connsiteY10" fmla="*/ 2757487 h 2757487"/>
                <a:gd name="connsiteX11" fmla="*/ 0 w 1435100"/>
                <a:gd name="connsiteY11" fmla="*/ 2757487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5100" h="2757487">
                  <a:moveTo>
                    <a:pt x="0" y="0"/>
                  </a:moveTo>
                  <a:lnTo>
                    <a:pt x="1435100" y="0"/>
                  </a:lnTo>
                  <a:lnTo>
                    <a:pt x="1435100" y="496887"/>
                  </a:lnTo>
                  <a:lnTo>
                    <a:pt x="1352094" y="496887"/>
                  </a:lnTo>
                  <a:lnTo>
                    <a:pt x="1352094" y="83006"/>
                  </a:lnTo>
                  <a:lnTo>
                    <a:pt x="83006" y="83006"/>
                  </a:lnTo>
                  <a:lnTo>
                    <a:pt x="83006" y="2674481"/>
                  </a:lnTo>
                  <a:lnTo>
                    <a:pt x="1352094" y="2674481"/>
                  </a:lnTo>
                  <a:lnTo>
                    <a:pt x="1352094" y="2260540"/>
                  </a:lnTo>
                  <a:lnTo>
                    <a:pt x="1435100" y="2260540"/>
                  </a:lnTo>
                  <a:lnTo>
                    <a:pt x="1435100" y="2757487"/>
                  </a:lnTo>
                  <a:lnTo>
                    <a:pt x="0" y="2757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90438A1-97F3-0FFD-66E1-80379CB3E72E}"/>
                </a:ext>
              </a:extLst>
            </p:cNvPr>
            <p:cNvSpPr txBox="1"/>
            <p:nvPr/>
          </p:nvSpPr>
          <p:spPr>
            <a:xfrm>
              <a:off x="373227" y="867500"/>
              <a:ext cx="97442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000" b="1" dirty="0">
                  <a:latin typeface="Calibri" panose="020F0502020204030204" pitchFamily="34" charset="0"/>
                </a:rPr>
                <a:t>QUẢN LÝ ĐỀ ÁN PHẦN MỀM</a:t>
              </a:r>
            </a:p>
            <a:p>
              <a:pPr lvl="0" algn="ctr">
                <a:defRPr/>
              </a:pPr>
              <a:r>
                <a:rPr lang="en-US" altLang="zh-CN" sz="2400" b="1" dirty="0">
                  <a:latin typeface="Calibri" panose="020F0502020204030204" pitchFamily="34" charset="0"/>
                </a:rPr>
                <a:t>CHỦ ĐỀ</a:t>
              </a:r>
            </a:p>
            <a:p>
              <a:pPr lvl="0" algn="ctr">
                <a:defRPr/>
              </a:pPr>
              <a:r>
                <a:rPr lang="en-US" altLang="zh-CN" sz="5400" b="1" noProof="0" dirty="0">
                  <a:latin typeface="Calibri" panose="020F0502020204030204" pitchFamily="34" charset="0"/>
                </a:rPr>
                <a:t>WEBSITE BÁN THIẾT BỊ MÁY TÍNH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F7D8A-F380-60AE-8F96-C067A801169E}"/>
              </a:ext>
            </a:extLst>
          </p:cNvPr>
          <p:cNvSpPr txBox="1"/>
          <p:nvPr/>
        </p:nvSpPr>
        <p:spPr>
          <a:xfrm>
            <a:off x="3352866" y="4400459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GVBM: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C4B5-2A7C-7008-CF2A-B41504BC42AF}"/>
              </a:ext>
            </a:extLst>
          </p:cNvPr>
          <p:cNvSpPr txBox="1"/>
          <p:nvPr/>
        </p:nvSpPr>
        <p:spPr>
          <a:xfrm>
            <a:off x="9240576" y="75335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DH20TH1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62620"/>
              </p:ext>
            </p:extLst>
          </p:nvPr>
        </p:nvGraphicFramePr>
        <p:xfrm>
          <a:off x="2629987" y="209011"/>
          <a:ext cx="7437121" cy="503216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017550">
                  <a:extLst>
                    <a:ext uri="{9D8B030D-6E8A-4147-A177-3AD203B41FA5}">
                      <a16:colId xmlns:a16="http://schemas.microsoft.com/office/drawing/2014/main" val="1967826704"/>
                    </a:ext>
                  </a:extLst>
                </a:gridCol>
                <a:gridCol w="1419571">
                  <a:extLst>
                    <a:ext uri="{9D8B030D-6E8A-4147-A177-3AD203B41FA5}">
                      <a16:colId xmlns:a16="http://schemas.microsoft.com/office/drawing/2014/main" val="3028056111"/>
                    </a:ext>
                  </a:extLst>
                </a:gridCol>
              </a:tblGrid>
              <a:tr h="3145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 </a:t>
                      </a:r>
                      <a:r>
                        <a:rPr lang="en-US" sz="1600" b="1" dirty="0" err="1">
                          <a:effectLst/>
                        </a:rPr>
                        <a:t>Yếu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tố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phức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tạp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kỹ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thuật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0-5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60632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Truyền thông dữ liệu (Data Communications)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268646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dữ liệu phân tán (Distributed Functions)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78866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năng (Performance)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85146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Cấu hình sử dụng cao (Heavily Used Configuration)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84361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Tỷ lệ giao dịch (Transaction Rate)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09946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Dữ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liệu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vào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trực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tuyến</a:t>
                      </a:r>
                      <a:r>
                        <a:rPr lang="en-US" sz="1600" b="1" dirty="0">
                          <a:effectLst/>
                        </a:rPr>
                        <a:t> (Online Data Entry)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51514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quả người dùng cuối (End-User Efficiency)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954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Cập nhật dữ liệu trực tuyến (On-line Update)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291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phức tạp (Complex Processing)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4202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Khả năng dùng lại (Reusability)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185344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cài đặt (Installation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54313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vận hành (Operational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8280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Đa địa điểm (Multiple Sites)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0069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Thay đổi dễ dàng (Facilities Change)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170498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Tổng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trọng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16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0426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22446" y="5286375"/>
            <a:ext cx="9138971" cy="525463"/>
            <a:chOff x="22446" y="5286375"/>
            <a:chExt cx="8280152" cy="525463"/>
          </a:xfrm>
        </p:grpSpPr>
        <p:sp>
          <p:nvSpPr>
            <p:cNvPr id="8" name="Rectangle 7"/>
            <p:cNvSpPr/>
            <p:nvPr/>
          </p:nvSpPr>
          <p:spPr>
            <a:xfrm>
              <a:off x="22446" y="5330447"/>
              <a:ext cx="521508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Các</a:t>
              </a:r>
              <a:r>
                <a:rPr lang="en-US" b="1" dirty="0"/>
                <a:t> </a:t>
              </a:r>
              <a:r>
                <a:rPr lang="en-US" b="1" dirty="0" err="1"/>
                <a:t>yếu</a:t>
              </a:r>
              <a:r>
                <a:rPr lang="en-US" b="1" dirty="0"/>
                <a:t> </a:t>
              </a:r>
              <a:r>
                <a:rPr lang="en-US" b="1" dirty="0" err="1"/>
                <a:t>tố</a:t>
              </a:r>
              <a:r>
                <a:rPr lang="en-US" b="1" dirty="0"/>
                <a:t> </a:t>
              </a:r>
              <a:r>
                <a:rPr lang="en-US" b="1" dirty="0" err="1"/>
                <a:t>phức</a:t>
              </a:r>
              <a:r>
                <a:rPr lang="en-US" b="1" dirty="0"/>
                <a:t> </a:t>
              </a:r>
              <a:r>
                <a:rPr lang="en-US" b="1" dirty="0" err="1"/>
                <a:t>tạp</a:t>
              </a:r>
              <a:r>
                <a:rPr lang="en-US" b="1" dirty="0"/>
                <a:t> </a:t>
              </a:r>
              <a:r>
                <a:rPr lang="en-US" b="1" dirty="0" err="1"/>
                <a:t>kỹ</a:t>
              </a:r>
              <a:r>
                <a:rPr lang="en-US" b="1" dirty="0"/>
                <a:t> </a:t>
              </a:r>
              <a:r>
                <a:rPr lang="en-US" b="1" dirty="0" err="1"/>
                <a:t>thuật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mềm</a:t>
              </a:r>
              <a:r>
                <a:rPr lang="en-US" b="1" dirty="0"/>
                <a:t> (TCF)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240975"/>
                </p:ext>
              </p:extLst>
            </p:nvPr>
          </p:nvGraphicFramePr>
          <p:xfrm>
            <a:off x="5093753" y="5286375"/>
            <a:ext cx="2358841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76400" imgH="292100" progId="Equation.3">
                    <p:embed/>
                  </p:oleObj>
                </mc:Choice>
                <mc:Fallback>
                  <p:oleObj r:id="rId3" imgW="1676400" imgH="2921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753" y="5286375"/>
                          <a:ext cx="2358841" cy="52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537645" y="5330447"/>
              <a:ext cx="7649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 0.81</a:t>
              </a:r>
              <a:endParaRPr lang="vi-V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02" y="5820793"/>
            <a:ext cx="7171639" cy="401072"/>
            <a:chOff x="297063" y="5329117"/>
            <a:chExt cx="7174989" cy="401072"/>
          </a:xfrm>
        </p:grpSpPr>
        <p:sp>
          <p:nvSpPr>
            <p:cNvPr id="19" name="Rectangle 18"/>
            <p:cNvSpPr/>
            <p:nvPr/>
          </p:nvSpPr>
          <p:spPr>
            <a:xfrm>
              <a:off x="297063" y="5329117"/>
              <a:ext cx="364244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Điểm</a:t>
              </a:r>
              <a:r>
                <a:rPr lang="en-US" b="1" dirty="0"/>
                <a:t> </a:t>
              </a:r>
              <a:r>
                <a:rPr lang="en-US" b="1" dirty="0" err="1"/>
                <a:t>chức</a:t>
              </a:r>
              <a:r>
                <a:rPr lang="en-US" b="1" dirty="0"/>
                <a:t> </a:t>
              </a:r>
              <a:r>
                <a:rPr lang="en-US" b="1" dirty="0" err="1"/>
                <a:t>năng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chỉnh</a:t>
              </a:r>
              <a:r>
                <a:rPr lang="en-US" b="1" dirty="0"/>
                <a:t> (AFP)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9667" y="5348466"/>
              <a:ext cx="882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= 78.57</a:t>
              </a:r>
              <a:endParaRPr lang="vi-VN" dirty="0"/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44337"/>
              </p:ext>
            </p:extLst>
          </p:nvPr>
        </p:nvGraphicFramePr>
        <p:xfrm>
          <a:off x="3935952" y="5856665"/>
          <a:ext cx="2236438" cy="3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2504" imgH="177723" progId="Equation.3">
                  <p:embed/>
                </p:oleObj>
              </mc:Choice>
              <mc:Fallback>
                <p:oleObj r:id="rId5" imgW="114250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52" y="5856665"/>
                        <a:ext cx="2236438" cy="362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-202401" y="6298714"/>
            <a:ext cx="10069212" cy="40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C# (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FP </a:t>
            </a:r>
            <a:r>
              <a:rPr lang="en-US" b="1" dirty="0" err="1"/>
              <a:t>là</a:t>
            </a:r>
            <a:r>
              <a:rPr lang="en-US" b="1" dirty="0"/>
              <a:t> 54) :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4243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7" name="Group 6"/>
          <p:cNvGrpSpPr/>
          <p:nvPr/>
        </p:nvGrpSpPr>
        <p:grpSpPr>
          <a:xfrm>
            <a:off x="2580669" y="960520"/>
            <a:ext cx="5040725" cy="2557740"/>
            <a:chOff x="2580669" y="960520"/>
            <a:chExt cx="5040725" cy="2557740"/>
          </a:xfrm>
        </p:grpSpPr>
        <p:sp>
          <p:nvSpPr>
            <p:cNvPr id="2" name="Rectangle 1"/>
            <p:cNvSpPr/>
            <p:nvPr/>
          </p:nvSpPr>
          <p:spPr>
            <a:xfrm>
              <a:off x="2580669" y="960520"/>
              <a:ext cx="2235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b="1" dirty="0" err="1"/>
                <a:t>Ước</a:t>
              </a:r>
              <a:r>
                <a:rPr lang="en-US" b="1" dirty="0"/>
                <a:t> </a:t>
              </a:r>
              <a:r>
                <a:rPr lang="en-US" b="1" dirty="0" err="1"/>
                <a:t>lượng</a:t>
              </a:r>
              <a:r>
                <a:rPr lang="en-US" b="1" dirty="0"/>
                <a:t> </a:t>
              </a:r>
              <a:r>
                <a:rPr lang="en-US" b="1" dirty="0" err="1"/>
                <a:t>nổ</a:t>
              </a:r>
              <a:r>
                <a:rPr lang="en-US" b="1" dirty="0"/>
                <a:t> </a:t>
              </a:r>
              <a:r>
                <a:rPr lang="en-US" b="1" dirty="0" err="1"/>
                <a:t>lực</a:t>
              </a:r>
              <a:r>
                <a:rPr lang="en-US" b="1" dirty="0"/>
                <a:t>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9400" y="1669343"/>
              <a:ext cx="3981994" cy="1848917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2580669" y="3818739"/>
            <a:ext cx="468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hệ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số</a:t>
            </a:r>
            <a:r>
              <a:rPr lang="en-US" b="1" dirty="0">
                <a:ea typeface="Calibri" panose="020F0502020204030204" pitchFamily="34" charset="0"/>
              </a:rPr>
              <a:t> a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c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: </a:t>
            </a:r>
            <a:r>
              <a:rPr lang="en-US" b="1" dirty="0" err="1">
                <a:ea typeface="Calibri" panose="020F0502020204030204" pitchFamily="34" charset="0"/>
              </a:rPr>
              <a:t>được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cho</a:t>
            </a:r>
            <a:r>
              <a:rPr lang="en-US" b="1" dirty="0">
                <a:ea typeface="Calibri" panose="020F0502020204030204" pitchFamily="34" charset="0"/>
              </a:rPr>
              <a:t> ở </a:t>
            </a:r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sau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8031"/>
              </p:ext>
            </p:extLst>
          </p:nvPr>
        </p:nvGraphicFramePr>
        <p:xfrm>
          <a:off x="2699658" y="4488550"/>
          <a:ext cx="6061166" cy="150023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12290">
                  <a:extLst>
                    <a:ext uri="{9D8B030D-6E8A-4147-A177-3AD203B41FA5}">
                      <a16:colId xmlns:a16="http://schemas.microsoft.com/office/drawing/2014/main" val="1467531387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57296962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3455649722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02069390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1778996513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b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8808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Organic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2,4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0,38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349161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Semi-detached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1,12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656156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Embedded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3,6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0,32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00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319601"/>
            <a:ext cx="453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175"/>
              </p:ext>
            </p:extLst>
          </p:nvPr>
        </p:nvGraphicFramePr>
        <p:xfrm>
          <a:off x="724923" y="2023793"/>
          <a:ext cx="5463540" cy="35634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59978255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53774192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658114444"/>
                    </a:ext>
                  </a:extLst>
                </a:gridCol>
                <a:gridCol w="886888">
                  <a:extLst>
                    <a:ext uri="{9D8B030D-6E8A-4147-A177-3AD203B41FA5}">
                      <a16:colId xmlns:a16="http://schemas.microsoft.com/office/drawing/2014/main" val="2174300849"/>
                    </a:ext>
                  </a:extLst>
                </a:gridCol>
                <a:gridCol w="588852">
                  <a:extLst>
                    <a:ext uri="{9D8B030D-6E8A-4147-A177-3AD203B41FA5}">
                      <a16:colId xmlns:a16="http://schemas.microsoft.com/office/drawing/2014/main" val="95230762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số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0579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hệ thống khác qua API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091665"/>
                  </a:ext>
                </a:extLst>
              </a:tr>
              <a:tr h="13419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endParaRPr lang="vi-VN" sz="14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con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dòng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lệnh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199415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con người thông qua giao diện đồ họa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04408"/>
                  </a:ext>
                </a:extLst>
              </a:tr>
              <a:tr h="205129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UAW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012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21722"/>
              </p:ext>
            </p:extLst>
          </p:nvPr>
        </p:nvGraphicFramePr>
        <p:xfrm>
          <a:off x="6516123" y="2023793"/>
          <a:ext cx="5463540" cy="35689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50285770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41924055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404144527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35354931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38219843"/>
                    </a:ext>
                  </a:extLst>
                </a:gridCol>
              </a:tblGrid>
              <a:tr h="4868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Loại Use 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Mô tả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Trọng số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63699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Đơn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giản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02147"/>
                  </a:ext>
                </a:extLst>
              </a:tr>
              <a:tr h="144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263062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Phức tạp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 giao dịch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44267"/>
                  </a:ext>
                </a:extLst>
              </a:tr>
              <a:tr h="339162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UUCW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80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491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81695" y="5683767"/>
            <a:ext cx="357123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nhân</a:t>
            </a:r>
            <a:r>
              <a:rPr lang="en-US" b="1" dirty="0">
                <a:ea typeface="Calibri" panose="020F0502020204030204" pitchFamily="34" charset="0"/>
              </a:rPr>
              <a:t> (UAW)</a:t>
            </a:r>
            <a:endParaRPr lang="vi-VN" b="1" dirty="0"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1506" y="5739167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trường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hợp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sử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dụng</a:t>
            </a:r>
            <a:r>
              <a:rPr lang="en-US" b="1" dirty="0">
                <a:ea typeface="Calibri" panose="020F0502020204030204" pitchFamily="34" charset="0"/>
              </a:rPr>
              <a:t> (UUCW)</a:t>
            </a:r>
            <a:endParaRPr lang="vi-VN" b="1" dirty="0"/>
          </a:p>
        </p:txBody>
      </p:sp>
      <p:sp>
        <p:nvSpPr>
          <p:cNvPr id="15" name="Rectangle 14"/>
          <p:cNvSpPr/>
          <p:nvPr/>
        </p:nvSpPr>
        <p:spPr>
          <a:xfrm>
            <a:off x="568064" y="6283932"/>
            <a:ext cx="5215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ea typeface="Calibri" panose="020F0502020204030204" pitchFamily="34" charset="0"/>
              </a:rPr>
              <a:t>Tổng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trường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sử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dụng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chưa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điều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chỉnh</a:t>
            </a:r>
            <a:r>
              <a:rPr lang="en-US" dirty="0">
                <a:ea typeface="Calibri" panose="020F0502020204030204" pitchFamily="34" charset="0"/>
              </a:rPr>
              <a:t>:</a:t>
            </a:r>
            <a:endParaRPr lang="vi-VN" sz="20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45451"/>
              </p:ext>
            </p:extLst>
          </p:nvPr>
        </p:nvGraphicFramePr>
        <p:xfrm>
          <a:off x="5783274" y="6398407"/>
          <a:ext cx="2004077" cy="2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8728" imgH="177723" progId="Equation.3">
                  <p:embed/>
                </p:oleObj>
              </mc:Choice>
              <mc:Fallback>
                <p:oleObj r:id="rId3" imgW="1548728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74" y="6398407"/>
                        <a:ext cx="2004077" cy="23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787351" y="6298583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89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92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319601"/>
            <a:ext cx="432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(TCF)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7657"/>
              </p:ext>
            </p:extLst>
          </p:nvPr>
        </p:nvGraphicFramePr>
        <p:xfrm>
          <a:off x="1799846" y="1828801"/>
          <a:ext cx="8706789" cy="3890679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224478">
                  <a:extLst>
                    <a:ext uri="{9D8B030D-6E8A-4147-A177-3AD203B41FA5}">
                      <a16:colId xmlns:a16="http://schemas.microsoft.com/office/drawing/2014/main" val="424424985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428838195"/>
                    </a:ext>
                  </a:extLst>
                </a:gridCol>
                <a:gridCol w="1428718">
                  <a:extLst>
                    <a:ext uri="{9D8B030D-6E8A-4147-A177-3AD203B41FA5}">
                      <a16:colId xmlns:a16="http://schemas.microsoft.com/office/drawing/2014/main" val="911168958"/>
                    </a:ext>
                  </a:extLst>
                </a:gridCol>
                <a:gridCol w="892823">
                  <a:extLst>
                    <a:ext uri="{9D8B030D-6E8A-4147-A177-3AD203B41FA5}">
                      <a16:colId xmlns:a16="http://schemas.microsoft.com/office/drawing/2014/main" val="4211450590"/>
                    </a:ext>
                  </a:extLst>
                </a:gridCol>
              </a:tblGrid>
              <a:tr h="6371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Yếu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tố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kỹ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thuật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Trọng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số</a:t>
                      </a:r>
                      <a:endParaRPr lang="vi-VN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(W</a:t>
                      </a:r>
                      <a:r>
                        <a:rPr lang="en-GB" sz="1400" baseline="-25000" dirty="0">
                          <a:effectLst/>
                        </a:rPr>
                        <a:t>i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Giá trị xếp hạng (AV</a:t>
                      </a:r>
                      <a:r>
                        <a:rPr lang="en-GB" sz="1400" baseline="-25000">
                          <a:effectLst/>
                        </a:rPr>
                        <a:t>i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Tổng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54808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29820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thời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đảm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37743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50256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0046982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nguồn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242490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đặt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25064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3841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chuyển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475329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đổi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52158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tranh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7612977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mật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cao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744647"/>
                  </a:ext>
                </a:extLst>
              </a:tr>
              <a:tr h="271125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Tổng</a:t>
                      </a:r>
                      <a:r>
                        <a:rPr lang="en-GB" sz="1400" dirty="0">
                          <a:effectLst/>
                        </a:rPr>
                        <a:t> TF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6308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41" y="5828570"/>
            <a:ext cx="3458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024" y="1319601"/>
            <a:ext cx="402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28675"/>
              </p:ext>
            </p:extLst>
          </p:nvPr>
        </p:nvGraphicFramePr>
        <p:xfrm>
          <a:off x="1962749" y="1919766"/>
          <a:ext cx="8281849" cy="349529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318265">
                  <a:extLst>
                    <a:ext uri="{9D8B030D-6E8A-4147-A177-3AD203B41FA5}">
                      <a16:colId xmlns:a16="http://schemas.microsoft.com/office/drawing/2014/main" val="1988048220"/>
                    </a:ext>
                  </a:extLst>
                </a:gridCol>
                <a:gridCol w="1343460">
                  <a:extLst>
                    <a:ext uri="{9D8B030D-6E8A-4147-A177-3AD203B41FA5}">
                      <a16:colId xmlns:a16="http://schemas.microsoft.com/office/drawing/2014/main" val="815169804"/>
                    </a:ext>
                  </a:extLst>
                </a:gridCol>
                <a:gridCol w="1540088">
                  <a:extLst>
                    <a:ext uri="{9D8B030D-6E8A-4147-A177-3AD203B41FA5}">
                      <a16:colId xmlns:a16="http://schemas.microsoft.com/office/drawing/2014/main" val="2978038237"/>
                    </a:ext>
                  </a:extLst>
                </a:gridCol>
                <a:gridCol w="1080036">
                  <a:extLst>
                    <a:ext uri="{9D8B030D-6E8A-4147-A177-3AD203B41FA5}">
                      <a16:colId xmlns:a16="http://schemas.microsoft.com/office/drawing/2014/main" val="2339377217"/>
                    </a:ext>
                  </a:extLst>
                </a:gridCol>
              </a:tblGrid>
              <a:tr h="6906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Yếu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tố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môi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trường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Trọng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số</a:t>
                      </a:r>
                      <a:endParaRPr lang="vi-VN" sz="13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(W</a:t>
                      </a:r>
                      <a:r>
                        <a:rPr lang="en-GB" sz="1300" baseline="-25000" dirty="0">
                          <a:effectLst/>
                        </a:rPr>
                        <a:t>i</a:t>
                      </a:r>
                      <a:r>
                        <a:rPr lang="en-GB" sz="1300" dirty="0">
                          <a:effectLst/>
                        </a:rPr>
                        <a:t>)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Giá trị xếp hạng (AV</a:t>
                      </a:r>
                      <a:r>
                        <a:rPr lang="en-GB" sz="1300" baseline="-25000">
                          <a:effectLst/>
                        </a:rPr>
                        <a:t>i</a:t>
                      </a:r>
                      <a:r>
                        <a:rPr lang="en-GB" sz="1300">
                          <a:effectLst/>
                        </a:rPr>
                        <a:t>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Tổng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69621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Quen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thuộc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với</a:t>
                      </a:r>
                      <a:r>
                        <a:rPr lang="en-GB" sz="1300" dirty="0">
                          <a:effectLst/>
                        </a:rPr>
                        <a:t> UML, RUP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08695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kinh nghiệm về ứng dụng tương tự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0.5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6455346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kinh nghiệm về hướng đối tượng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7894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khả năng lảnh đạo nhóm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0.5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0.5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23968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động lực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38732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Độ ổn định của các yêu cầu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24297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nhân viên làm việc bán thời gian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-1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-5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31460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Dùng ngôn ngữ lập trình có độ khó cao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-1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-1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53303"/>
                  </a:ext>
                </a:extLst>
              </a:tr>
              <a:tr h="311631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Tổng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1.5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1013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65" y="5603054"/>
            <a:ext cx="333421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485039"/>
            <a:ext cx="6341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(UCP)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51" y="2250642"/>
            <a:ext cx="3296110" cy="838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6546" y="3762329"/>
            <a:ext cx="6934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20 p-h (person-hour)</a:t>
            </a:r>
          </a:p>
        </p:txBody>
      </p:sp>
    </p:spTree>
    <p:extLst>
      <p:ext uri="{BB962C8B-B14F-4D97-AF65-F5344CB8AC3E}">
        <p14:creationId xmlns:p14="http://schemas.microsoft.com/office/powerpoint/2010/main" val="32573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55094"/>
              </p:ext>
            </p:extLst>
          </p:nvPr>
        </p:nvGraphicFramePr>
        <p:xfrm>
          <a:off x="2405028" y="1119546"/>
          <a:ext cx="7792709" cy="545037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08789">
                  <a:extLst>
                    <a:ext uri="{9D8B030D-6E8A-4147-A177-3AD203B41FA5}">
                      <a16:colId xmlns:a16="http://schemas.microsoft.com/office/drawing/2014/main" val="1079814969"/>
                    </a:ext>
                  </a:extLst>
                </a:gridCol>
                <a:gridCol w="4537813">
                  <a:extLst>
                    <a:ext uri="{9D8B030D-6E8A-4147-A177-3AD203B41FA5}">
                      <a16:colId xmlns:a16="http://schemas.microsoft.com/office/drawing/2014/main" val="1227773858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3552433012"/>
                    </a:ext>
                  </a:extLst>
                </a:gridCol>
                <a:gridCol w="1074857">
                  <a:extLst>
                    <a:ext uri="{9D8B030D-6E8A-4147-A177-3AD203B41FA5}">
                      <a16:colId xmlns:a16="http://schemas.microsoft.com/office/drawing/2014/main" val="1058511267"/>
                    </a:ext>
                  </a:extLst>
                </a:gridCol>
              </a:tblGrid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spc="5" dirty="0">
                          <a:effectLst/>
                        </a:rPr>
                        <a:t>TT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spc="5" dirty="0" err="1">
                          <a:effectLst/>
                        </a:rPr>
                        <a:t>M</a:t>
                      </a:r>
                      <a:r>
                        <a:rPr lang="en-US" sz="1000" b="1" dirty="0" err="1">
                          <a:effectLst/>
                        </a:rPr>
                        <a:t>ô</a:t>
                      </a:r>
                      <a:r>
                        <a:rPr lang="en-US" sz="1000" b="1" spc="15" dirty="0">
                          <a:effectLst/>
                        </a:rPr>
                        <a:t> </a:t>
                      </a:r>
                      <a:r>
                        <a:rPr lang="en-US" sz="1000" b="1" spc="-5" dirty="0" err="1">
                          <a:effectLst/>
                        </a:rPr>
                        <a:t>t</a:t>
                      </a:r>
                      <a:r>
                        <a:rPr lang="en-US" sz="1000" b="1" dirty="0" err="1">
                          <a:effectLst/>
                        </a:rPr>
                        <a:t>ả</a:t>
                      </a:r>
                      <a:r>
                        <a:rPr lang="en-US" sz="1000" b="1" spc="15" dirty="0">
                          <a:effectLst/>
                        </a:rPr>
                        <a:t> </a:t>
                      </a:r>
                      <a:r>
                        <a:rPr lang="en-US" sz="1000" b="1" spc="-10" dirty="0" err="1">
                          <a:effectLst/>
                        </a:rPr>
                        <a:t>y</a:t>
                      </a:r>
                      <a:r>
                        <a:rPr lang="en-US" sz="1000" b="1" spc="15" dirty="0" err="1">
                          <a:effectLst/>
                        </a:rPr>
                        <a:t>ê</a:t>
                      </a:r>
                      <a:r>
                        <a:rPr lang="en-US" sz="1000" b="1" dirty="0" err="1">
                          <a:effectLst/>
                        </a:rPr>
                        <a:t>u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spc="5" dirty="0" err="1">
                          <a:effectLst/>
                        </a:rPr>
                        <a:t>c</a:t>
                      </a:r>
                      <a:r>
                        <a:rPr lang="en-US" sz="1000" b="1" dirty="0" err="1">
                          <a:effectLst/>
                        </a:rPr>
                        <a:t>ầu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spc="-5" dirty="0" err="1">
                          <a:effectLst/>
                        </a:rPr>
                        <a:t>P</a:t>
                      </a:r>
                      <a:r>
                        <a:rPr lang="en-US" sz="1000" b="1" dirty="0" err="1">
                          <a:effectLst/>
                        </a:rPr>
                        <a:t>hân</a:t>
                      </a:r>
                      <a:r>
                        <a:rPr lang="en-US" sz="1000" b="1" spc="10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loại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Ghi</a:t>
                      </a:r>
                      <a:r>
                        <a:rPr lang="en-US" sz="1000" b="1" spc="10" dirty="0">
                          <a:effectLst/>
                        </a:rPr>
                        <a:t> </a:t>
                      </a:r>
                      <a:r>
                        <a:rPr lang="en-US" sz="1000" b="1" spc="15" dirty="0" err="1">
                          <a:effectLst/>
                        </a:rPr>
                        <a:t>c</a:t>
                      </a:r>
                      <a:r>
                        <a:rPr lang="en-US" sz="1000" b="1" spc="-15" dirty="0" err="1">
                          <a:effectLst/>
                        </a:rPr>
                        <a:t>h</a:t>
                      </a:r>
                      <a:r>
                        <a:rPr lang="en-US" sz="1000" b="1" dirty="0" err="1">
                          <a:effectLst/>
                        </a:rPr>
                        <a:t>ú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493755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thông</a:t>
                      </a:r>
                      <a:r>
                        <a:rPr lang="en-US" sz="1000" b="1" dirty="0">
                          <a:effectLst/>
                        </a:rPr>
                        <a:t> tin </a:t>
                      </a:r>
                      <a:r>
                        <a:rPr lang="en-US" sz="1000" b="1" dirty="0" err="1">
                          <a:effectLst/>
                        </a:rPr>
                        <a:t>cấu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hình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của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hệ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thống</a:t>
                      </a:r>
                      <a:endParaRPr lang="vi-VN" sz="10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0511753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Giao diện hệ thống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3315607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các tham số hệ thống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9601102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dữ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liệu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hệ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thống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6104825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danh mục sản phẩm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1325020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sản phẩm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6313818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hóa đơn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808944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tài khoản người dùng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2897970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thông</a:t>
                      </a:r>
                      <a:r>
                        <a:rPr lang="en-US" sz="1000" b="1" dirty="0">
                          <a:effectLst/>
                        </a:rPr>
                        <a:t> tin </a:t>
                      </a:r>
                      <a:r>
                        <a:rPr lang="en-US" sz="1000" b="1" dirty="0" err="1">
                          <a:effectLst/>
                        </a:rPr>
                        <a:t>tài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khoản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0719798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tài khoản nhân viên bán hàng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6177043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tài khoản nhân viên quản lý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9202312"/>
                  </a:ext>
                </a:extLst>
              </a:tr>
              <a:tr h="191473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Quản lý tài khoản chủ cửa hàng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304022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thông</a:t>
                      </a:r>
                      <a:r>
                        <a:rPr lang="en-US" sz="1000" b="1" dirty="0">
                          <a:effectLst/>
                        </a:rPr>
                        <a:t> tin </a:t>
                      </a:r>
                      <a:r>
                        <a:rPr lang="en-US" sz="1000" b="1" dirty="0" err="1">
                          <a:effectLst/>
                        </a:rPr>
                        <a:t>sản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phẩm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8390396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Thêm mới thông tin sản phẩm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4068289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Chỉnh sửa thông tin sản phẩm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2262028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Xóa thông tin sản phẩm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1926547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biểu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mẫu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3809159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Hóa đơn bán hàng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96168566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Thống kê doanh thu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4225053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Phân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quyền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người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dùng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1294128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Phân quyền người dùng trong hệ thống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6242717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Khóa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chuyển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quyền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người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dùng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95645352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Quản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lý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doanh</a:t>
                      </a:r>
                      <a:r>
                        <a:rPr lang="en-US" sz="1000" b="1" dirty="0">
                          <a:effectLst/>
                        </a:rPr>
                        <a:t> </a:t>
                      </a:r>
                      <a:r>
                        <a:rPr lang="en-US" sz="1000" b="1" dirty="0" err="1">
                          <a:effectLst/>
                        </a:rPr>
                        <a:t>thu</a:t>
                      </a:r>
                      <a:endParaRPr lang="vi-VN" sz="1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214213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Danh sách hóa đơn đã thanh toán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6926601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In </a:t>
                      </a:r>
                      <a:r>
                        <a:rPr lang="fr-FR" sz="1000" dirty="0" err="1">
                          <a:effectLst/>
                        </a:rPr>
                        <a:t>hóa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đơn</a:t>
                      </a:r>
                      <a:endParaRPr lang="vi-VN" sz="100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080069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000" b="1" dirty="0" err="1">
                          <a:effectLst/>
                        </a:rPr>
                        <a:t>Quản</a:t>
                      </a:r>
                      <a:r>
                        <a:rPr lang="fr-FR" sz="1000" b="1" dirty="0">
                          <a:effectLst/>
                        </a:rPr>
                        <a:t> </a:t>
                      </a:r>
                      <a:r>
                        <a:rPr lang="fr-FR" sz="1000" b="1" dirty="0" err="1">
                          <a:effectLst/>
                        </a:rPr>
                        <a:t>lý</a:t>
                      </a:r>
                      <a:r>
                        <a:rPr lang="fr-FR" sz="1000" b="1" dirty="0">
                          <a:effectLst/>
                        </a:rPr>
                        <a:t> </a:t>
                      </a:r>
                      <a:r>
                        <a:rPr lang="fr-FR" sz="1000" b="1" dirty="0" err="1">
                          <a:effectLst/>
                        </a:rPr>
                        <a:t>danh</a:t>
                      </a:r>
                      <a:r>
                        <a:rPr lang="fr-FR" sz="1000" b="1" dirty="0">
                          <a:effectLst/>
                        </a:rPr>
                        <a:t> </a:t>
                      </a:r>
                      <a:r>
                        <a:rPr lang="fr-FR" sz="1000" b="1" dirty="0" err="1">
                          <a:effectLst/>
                        </a:rPr>
                        <a:t>mục</a:t>
                      </a:r>
                      <a:r>
                        <a:rPr lang="fr-FR" sz="1000" b="1" dirty="0">
                          <a:effectLst/>
                        </a:rPr>
                        <a:t> </a:t>
                      </a:r>
                      <a:r>
                        <a:rPr lang="fr-FR" sz="1000" b="1" dirty="0" err="1">
                          <a:effectLst/>
                        </a:rPr>
                        <a:t>sản</a:t>
                      </a:r>
                      <a:r>
                        <a:rPr lang="fr-FR" sz="1000" b="1" dirty="0">
                          <a:effectLst/>
                        </a:rPr>
                        <a:t> </a:t>
                      </a:r>
                      <a:r>
                        <a:rPr lang="fr-FR" sz="1000" b="1" dirty="0" err="1">
                          <a:effectLst/>
                        </a:rPr>
                        <a:t>phẩm</a:t>
                      </a:r>
                      <a:endParaRPr lang="vi-VN" sz="10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3742102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dirty="0" err="1">
                          <a:effectLst/>
                        </a:rPr>
                        <a:t>Hiển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thị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danh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mục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sản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phẩm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Yêu cầu truy vấn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9963342"/>
                  </a:ext>
                </a:extLst>
              </a:tr>
              <a:tr h="18781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20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 err="1">
                          <a:effectLst/>
                        </a:rPr>
                        <a:t>Thêm</a:t>
                      </a:r>
                      <a:r>
                        <a:rPr lang="fr-FR" sz="1000" dirty="0">
                          <a:effectLst/>
                        </a:rPr>
                        <a:t>/</a:t>
                      </a:r>
                      <a:r>
                        <a:rPr lang="fr-FR" sz="1000" dirty="0" err="1">
                          <a:effectLst/>
                        </a:rPr>
                        <a:t>Xóa</a:t>
                      </a:r>
                      <a:r>
                        <a:rPr lang="fr-FR" sz="1000" dirty="0">
                          <a:effectLst/>
                        </a:rPr>
                        <a:t>/</a:t>
                      </a:r>
                      <a:r>
                        <a:rPr lang="fr-FR" sz="1000" dirty="0" err="1">
                          <a:effectLst/>
                        </a:rPr>
                        <a:t>Sửa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danh</a:t>
                      </a:r>
                      <a:r>
                        <a:rPr lang="fr-FR" sz="1000" dirty="0">
                          <a:effectLst/>
                        </a:rPr>
                        <a:t> </a:t>
                      </a:r>
                      <a:r>
                        <a:rPr lang="fr-FR" sz="1000" dirty="0" err="1">
                          <a:effectLst/>
                        </a:rPr>
                        <a:t>mục</a:t>
                      </a:r>
                      <a:endParaRPr lang="vi-VN" sz="10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Yêu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cầu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truy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vấn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832468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7222" y="2845828"/>
            <a:ext cx="206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sắp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xếp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thứ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tự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ưu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tiên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yêu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cầu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chức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năng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của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phần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mềm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326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21" y="2770306"/>
            <a:ext cx="19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sang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70466"/>
              </p:ext>
            </p:extLst>
          </p:nvPr>
        </p:nvGraphicFramePr>
        <p:xfrm>
          <a:off x="2267990" y="1119546"/>
          <a:ext cx="8393644" cy="555967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48025">
                  <a:extLst>
                    <a:ext uri="{9D8B030D-6E8A-4147-A177-3AD203B41FA5}">
                      <a16:colId xmlns:a16="http://schemas.microsoft.com/office/drawing/2014/main" val="1323167420"/>
                    </a:ext>
                  </a:extLst>
                </a:gridCol>
                <a:gridCol w="4244457">
                  <a:extLst>
                    <a:ext uri="{9D8B030D-6E8A-4147-A177-3AD203B41FA5}">
                      <a16:colId xmlns:a16="http://schemas.microsoft.com/office/drawing/2014/main" val="1119619833"/>
                    </a:ext>
                  </a:extLst>
                </a:gridCol>
                <a:gridCol w="1414516">
                  <a:extLst>
                    <a:ext uri="{9D8B030D-6E8A-4147-A177-3AD203B41FA5}">
                      <a16:colId xmlns:a16="http://schemas.microsoft.com/office/drawing/2014/main" val="13843624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3544018080"/>
                    </a:ext>
                  </a:extLst>
                </a:gridCol>
                <a:gridCol w="1286584">
                  <a:extLst>
                    <a:ext uri="{9D8B030D-6E8A-4147-A177-3AD203B41FA5}">
                      <a16:colId xmlns:a16="http://schemas.microsoft.com/office/drawing/2014/main" val="2738268555"/>
                    </a:ext>
                  </a:extLst>
                </a:gridCol>
              </a:tblGrid>
              <a:tr h="508058">
                <a:tc>
                  <a:txBody>
                    <a:bodyPr/>
                    <a:lstStyle/>
                    <a:p>
                      <a:pPr marR="2794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spc="5" dirty="0">
                          <a:effectLst/>
                        </a:rPr>
                        <a:t>T</a:t>
                      </a:r>
                      <a:r>
                        <a:rPr lang="en-US" sz="950" b="1" dirty="0">
                          <a:effectLst/>
                        </a:rPr>
                        <a:t>T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spc="5">
                          <a:effectLst/>
                        </a:rPr>
                        <a:t>Tê</a:t>
                      </a:r>
                      <a:r>
                        <a:rPr lang="en-US" sz="950" b="1">
                          <a:effectLst/>
                        </a:rPr>
                        <a:t>n</a:t>
                      </a:r>
                      <a:r>
                        <a:rPr lang="en-US" sz="950" b="1" spc="10">
                          <a:effectLst/>
                        </a:rPr>
                        <a:t> </a:t>
                      </a:r>
                      <a:r>
                        <a:rPr lang="en-US" sz="950" b="1" spc="5">
                          <a:effectLst/>
                        </a:rPr>
                        <a:t>U</a:t>
                      </a:r>
                      <a:r>
                        <a:rPr lang="en-US" sz="950" b="1" spc="-20">
                          <a:effectLst/>
                        </a:rPr>
                        <a:t>s</a:t>
                      </a:r>
                      <a:r>
                        <a:rPr lang="en-US" sz="950" b="1" spc="15">
                          <a:effectLst/>
                        </a:rPr>
                        <a:t>e</a:t>
                      </a:r>
                      <a:r>
                        <a:rPr lang="en-US" sz="950" b="1" spc="-5">
                          <a:effectLst/>
                        </a:rPr>
                        <a:t>-</a:t>
                      </a:r>
                      <a:r>
                        <a:rPr lang="en-US" sz="950" b="1" spc="5">
                          <a:effectLst/>
                        </a:rPr>
                        <a:t>c</a:t>
                      </a:r>
                      <a:r>
                        <a:rPr lang="en-US" sz="950" b="1">
                          <a:effectLst/>
                        </a:rPr>
                        <a:t>a</a:t>
                      </a:r>
                      <a:r>
                        <a:rPr lang="en-US" sz="950" b="1" spc="-5">
                          <a:effectLst/>
                        </a:rPr>
                        <a:t>s</a:t>
                      </a:r>
                      <a:r>
                        <a:rPr lang="en-US" sz="950" b="1">
                          <a:effectLst/>
                        </a:rPr>
                        <a:t>e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spc="5">
                          <a:effectLst/>
                        </a:rPr>
                        <a:t>Tê</a:t>
                      </a:r>
                      <a:r>
                        <a:rPr lang="en-US" sz="950" b="1">
                          <a:effectLst/>
                        </a:rPr>
                        <a:t>n</a:t>
                      </a:r>
                      <a:r>
                        <a:rPr lang="en-US" sz="950" b="1" spc="10">
                          <a:effectLst/>
                        </a:rPr>
                        <a:t> </a:t>
                      </a:r>
                      <a:r>
                        <a:rPr lang="en-US" sz="950" b="1" spc="-5">
                          <a:effectLst/>
                        </a:rPr>
                        <a:t>t</a:t>
                      </a:r>
                      <a:r>
                        <a:rPr lang="en-US" sz="950" b="1" spc="-10">
                          <a:effectLst/>
                        </a:rPr>
                        <a:t>á</a:t>
                      </a:r>
                      <a:r>
                        <a:rPr lang="en-US" sz="950" b="1">
                          <a:effectLst/>
                        </a:rPr>
                        <a:t>c n</a:t>
                      </a:r>
                      <a:r>
                        <a:rPr lang="en-US" sz="950" b="1" spc="-15">
                          <a:effectLst/>
                        </a:rPr>
                        <a:t>h</a:t>
                      </a:r>
                      <a:r>
                        <a:rPr lang="en-US" sz="950" b="1" spc="15">
                          <a:effectLst/>
                        </a:rPr>
                        <a:t>â</a:t>
                      </a:r>
                      <a:r>
                        <a:rPr lang="en-US" sz="950" b="1">
                          <a:effectLst/>
                        </a:rPr>
                        <a:t>n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spc="15">
                          <a:effectLst/>
                        </a:rPr>
                        <a:t>Stt chức năng yêu cầu tương ứng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 spc="5">
                          <a:effectLst/>
                        </a:rPr>
                        <a:t>M</a:t>
                      </a:r>
                      <a:r>
                        <a:rPr lang="en-US" sz="950" b="1" spc="-5">
                          <a:effectLst/>
                        </a:rPr>
                        <a:t>ứ</a:t>
                      </a:r>
                      <a:r>
                        <a:rPr lang="en-US" sz="950" b="1">
                          <a:effectLst/>
                        </a:rPr>
                        <a:t>c</a:t>
                      </a:r>
                      <a:r>
                        <a:rPr lang="en-US" sz="950" b="1" spc="15">
                          <a:effectLst/>
                        </a:rPr>
                        <a:t> </a:t>
                      </a:r>
                      <a:r>
                        <a:rPr lang="en-US" sz="950" b="1">
                          <a:effectLst/>
                        </a:rPr>
                        <a:t>độ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2781036"/>
                  </a:ext>
                </a:extLst>
              </a:tr>
              <a:tr h="173468">
                <a:tc gridSpan="2"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Phân hệ quản lý danh mục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3726470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 </a:t>
                      </a:r>
                      <a:endParaRPr lang="vi-VN" sz="9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thông tin cấu hình của hệ thống</a:t>
                      </a:r>
                      <a:endParaRPr lang="vi-VN" sz="95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0439882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Giao diện hệ thống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Nhà thiết kế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287837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2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các tham số hệ thống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2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7534628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 </a:t>
                      </a:r>
                      <a:endParaRPr lang="vi-VN" sz="9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dữ liệu hệ thống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9998075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3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danh mục sản phẩm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3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0037703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4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sản phẩm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4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4107038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5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hóa đơn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5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5897678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6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tài khoản người dùng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6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445714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thông tin tài khoản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550810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7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tài khoản nhân viên bán hàng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7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6700985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8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tài khoản nhân viên quản lý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8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7801380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9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Quản lý tài khoản chủ cửa hàng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9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4655282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 </a:t>
                      </a:r>
                      <a:endParaRPr lang="vi-VN" sz="9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thông tin sản phẩm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522055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10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Thêm mới thông tin sản phẩm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10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9106715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11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Chỉnh sửa thông tin sản phẩm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11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5734064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12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Xóa thông tin sản phẩm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12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1274597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biểu mẫu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7637467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13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Hóa đơn bán hàng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13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2952984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14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Thống kê doanh thu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14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8246447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Phân quyền người dùng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6995591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15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Phân quyền người dùng trong hệ thống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15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164057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16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Chuyển quyền người dùng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16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4749605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b="1">
                          <a:effectLst/>
                        </a:rPr>
                        <a:t>Quản lý doanh thu</a:t>
                      </a:r>
                      <a:endParaRPr lang="vi-VN" sz="9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85334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17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Danh sách hóa đơn đã thanh toán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17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5559429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18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950">
                          <a:effectLst/>
                        </a:rPr>
                        <a:t>In hóa đơn</a:t>
                      </a:r>
                      <a:endParaRPr lang="vi-VN" sz="95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18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0246262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950" b="1">
                          <a:effectLst/>
                        </a:rPr>
                        <a:t>Quản lý danh mục sản phẩm</a:t>
                      </a:r>
                      <a:endParaRPr lang="fr-FR" sz="95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1925932"/>
                  </a:ext>
                </a:extLst>
              </a:tr>
              <a:tr h="173468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19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>
                          <a:effectLst/>
                        </a:rPr>
                        <a:t>Hiển thị danh mục sản phẩm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Admin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19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Trung bình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9309609"/>
                  </a:ext>
                </a:extLst>
              </a:tr>
              <a:tr h="193876"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20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950">
                          <a:effectLst/>
                        </a:rPr>
                        <a:t>Thêm/Xóa/Sửa danh mục</a:t>
                      </a:r>
                      <a:endParaRPr lang="vi-VN" sz="95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>
                          <a:effectLst/>
                        </a:rPr>
                        <a:t>20</a:t>
                      </a:r>
                      <a:endParaRPr lang="vi-VN" sz="9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dirty="0" err="1">
                          <a:effectLst/>
                        </a:rPr>
                        <a:t>Trung</a:t>
                      </a:r>
                      <a:r>
                        <a:rPr lang="en-US" sz="950" dirty="0">
                          <a:effectLst/>
                        </a:rPr>
                        <a:t> </a:t>
                      </a:r>
                      <a:r>
                        <a:rPr lang="en-US" sz="950" dirty="0" err="1">
                          <a:effectLst/>
                        </a:rPr>
                        <a:t>bình</a:t>
                      </a:r>
                      <a:endParaRPr lang="vi-VN" sz="9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489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6742" y="5786358"/>
            <a:ext cx="698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(Actors)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, </a:t>
            </a:r>
            <a:r>
              <a:rPr lang="en-US" b="1" dirty="0" err="1"/>
              <a:t>trao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28920"/>
              </p:ext>
            </p:extLst>
          </p:nvPr>
        </p:nvGraphicFramePr>
        <p:xfrm>
          <a:off x="3146742" y="1465463"/>
          <a:ext cx="6981327" cy="411915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6308">
                  <a:extLst>
                    <a:ext uri="{9D8B030D-6E8A-4147-A177-3AD203B41FA5}">
                      <a16:colId xmlns:a16="http://schemas.microsoft.com/office/drawing/2014/main" val="1143971097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890632841"/>
                    </a:ext>
                  </a:extLst>
                </a:gridCol>
                <a:gridCol w="1849612">
                  <a:extLst>
                    <a:ext uri="{9D8B030D-6E8A-4147-A177-3AD203B41FA5}">
                      <a16:colId xmlns:a16="http://schemas.microsoft.com/office/drawing/2014/main" val="2628665207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37399041"/>
                    </a:ext>
                  </a:extLst>
                </a:gridCol>
                <a:gridCol w="1119838">
                  <a:extLst>
                    <a:ext uri="{9D8B030D-6E8A-4147-A177-3AD203B41FA5}">
                      <a16:colId xmlns:a16="http://schemas.microsoft.com/office/drawing/2014/main" val="3648352515"/>
                    </a:ext>
                  </a:extLst>
                </a:gridCol>
                <a:gridCol w="1188231">
                  <a:extLst>
                    <a:ext uri="{9D8B030D-6E8A-4147-A177-3AD203B41FA5}">
                      <a16:colId xmlns:a16="http://schemas.microsoft.com/office/drawing/2014/main" val="1813989261"/>
                    </a:ext>
                  </a:extLst>
                </a:gridCol>
              </a:tblGrid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 dirty="0">
                          <a:effectLst/>
                        </a:rPr>
                        <a:t>TT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>
                          <a:effectLst/>
                        </a:rPr>
                        <a:t>Loại Actor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>
                          <a:effectLst/>
                        </a:rPr>
                        <a:t>Mô tả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Số tác nhân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Trọng số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-5">
                          <a:effectLst/>
                        </a:rPr>
                        <a:t>Điểm của từng loại tác nhân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374394"/>
                  </a:ext>
                </a:extLst>
              </a:tr>
              <a:tr h="742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Thuộc loại giao diện của chương trình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190102"/>
                  </a:ext>
                </a:extLst>
              </a:tr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Giao diện tương tác hoặc phục vụ một giao thức hoạt động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15354"/>
                  </a:ext>
                </a:extLst>
              </a:tr>
              <a:tr h="6908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Giao diện đồ họa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08175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Cộng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TAW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9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24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9027" y="5903681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70342"/>
              </p:ext>
            </p:extLst>
          </p:nvPr>
        </p:nvGraphicFramePr>
        <p:xfrm>
          <a:off x="2569027" y="1243433"/>
          <a:ext cx="7541624" cy="435133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40712">
                  <a:extLst>
                    <a:ext uri="{9D8B030D-6E8A-4147-A177-3AD203B41FA5}">
                      <a16:colId xmlns:a16="http://schemas.microsoft.com/office/drawing/2014/main" val="258698375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92960664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661653391"/>
                    </a:ext>
                  </a:extLst>
                </a:gridCol>
                <a:gridCol w="1234518">
                  <a:extLst>
                    <a:ext uri="{9D8B030D-6E8A-4147-A177-3AD203B41FA5}">
                      <a16:colId xmlns:a16="http://schemas.microsoft.com/office/drawing/2014/main" val="1647420476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3216191571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559530331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STT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Loại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UCP </a:t>
                      </a:r>
                      <a:r>
                        <a:rPr lang="en-US" sz="1400" dirty="0" err="1">
                          <a:effectLst/>
                        </a:rPr>
                        <a:t>chuẩn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Hệ số BMT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extLst>
                  <a:ext uri="{0D108BD9-81ED-4DB2-BD59-A6C34878D82A}">
                    <a16:rowId xmlns:a16="http://schemas.microsoft.com/office/drawing/2014/main" val="1163958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4355115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681701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9887158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7650750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vi-VN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2652771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981205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591372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0229638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T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3097013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203155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6064426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2753064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Cộng</a:t>
                      </a:r>
                      <a:r>
                        <a:rPr lang="en-US" sz="1400" b="1" dirty="0">
                          <a:effectLst/>
                        </a:rPr>
                        <a:t> 1+2+3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TBF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089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14"/>
          <p:cNvSpPr/>
          <p:nvPr/>
        </p:nvSpPr>
        <p:spPr>
          <a:xfrm>
            <a:off x="1110861" y="3921787"/>
            <a:ext cx="173551" cy="191642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8325" y="511786"/>
            <a:ext cx="7653004" cy="4435175"/>
            <a:chOff x="2771548" y="2111738"/>
            <a:chExt cx="7653004" cy="4435175"/>
          </a:xfrm>
        </p:grpSpPr>
        <p:sp>
          <p:nvSpPr>
            <p:cNvPr id="39" name="Rounded Rectangle 38"/>
            <p:cNvSpPr/>
            <p:nvPr/>
          </p:nvSpPr>
          <p:spPr>
            <a:xfrm>
              <a:off x="2771548" y="2111738"/>
              <a:ext cx="6992983" cy="5921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THÀNH VIÊN NHÓM</a:t>
              </a:r>
              <a:endParaRPr lang="vi-V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94261" y="3136087"/>
              <a:ext cx="6938274" cy="376756"/>
              <a:chOff x="2579375" y="3316422"/>
              <a:chExt cx="6938274" cy="376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79375" y="3316422"/>
                <a:ext cx="376756" cy="376756"/>
                <a:chOff x="2702358" y="3316422"/>
                <a:chExt cx="376756" cy="376756"/>
              </a:xfrm>
            </p:grpSpPr>
            <p:sp>
              <p:nvSpPr>
                <p:cNvPr id="33" name="圆角矩形 14"/>
                <p:cNvSpPr/>
                <p:nvPr/>
              </p:nvSpPr>
              <p:spPr>
                <a:xfrm rot="2700000">
                  <a:off x="2702358" y="3316422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4" name="椭圆 14"/>
                <p:cNvSpPr/>
                <p:nvPr/>
              </p:nvSpPr>
              <p:spPr>
                <a:xfrm>
                  <a:off x="2803961" y="3408979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18283" y="3320134"/>
                <a:ext cx="639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Nhơn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Hòa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DTH195278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23064" y="4635047"/>
              <a:ext cx="6883851" cy="402274"/>
              <a:chOff x="2579375" y="4701713"/>
              <a:chExt cx="6883851" cy="402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79375" y="4701713"/>
                <a:ext cx="376756" cy="376756"/>
                <a:chOff x="2579375" y="4701713"/>
                <a:chExt cx="376756" cy="376756"/>
              </a:xfrm>
            </p:grpSpPr>
            <p:sp>
              <p:nvSpPr>
                <p:cNvPr id="35" name="圆角矩形 14"/>
                <p:cNvSpPr/>
                <p:nvPr/>
              </p:nvSpPr>
              <p:spPr>
                <a:xfrm rot="2700000">
                  <a:off x="2579375" y="4701713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6" name="椭圆 14"/>
                <p:cNvSpPr/>
                <p:nvPr/>
              </p:nvSpPr>
              <p:spPr>
                <a:xfrm>
                  <a:off x="2680978" y="4794270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18283" y="4734655"/>
                <a:ext cx="634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Nguyễn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Thanh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Hùng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DTH195280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3617" y="3899440"/>
              <a:ext cx="6856419" cy="376756"/>
              <a:chOff x="2579375" y="3996397"/>
              <a:chExt cx="6856419" cy="3767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101824" y="4000109"/>
                <a:ext cx="633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Khoa                                                 DTH195288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79375" y="3996397"/>
                <a:ext cx="376756" cy="376756"/>
                <a:chOff x="2767753" y="3841157"/>
                <a:chExt cx="376756" cy="376756"/>
              </a:xfrm>
            </p:grpSpPr>
            <p:sp>
              <p:nvSpPr>
                <p:cNvPr id="40" name="圆角矩形 14"/>
                <p:cNvSpPr/>
                <p:nvPr/>
              </p:nvSpPr>
              <p:spPr>
                <a:xfrm rot="2700000">
                  <a:off x="2767753" y="3841157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41" name="椭圆 14"/>
                <p:cNvSpPr/>
                <p:nvPr/>
              </p:nvSpPr>
              <p:spPr>
                <a:xfrm>
                  <a:off x="2869356" y="3933714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34882" y="5369757"/>
              <a:ext cx="6946270" cy="376756"/>
              <a:chOff x="2565752" y="6045665"/>
              <a:chExt cx="6946270" cy="37675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65752" y="6045665"/>
                <a:ext cx="376756" cy="376756"/>
                <a:chOff x="2565752" y="6045665"/>
                <a:chExt cx="376756" cy="376756"/>
              </a:xfrm>
            </p:grpSpPr>
            <p:sp>
              <p:nvSpPr>
                <p:cNvPr id="30" name="圆角矩形 14"/>
                <p:cNvSpPr/>
                <p:nvPr/>
              </p:nvSpPr>
              <p:spPr>
                <a:xfrm rot="2700000">
                  <a:off x="2565752" y="6045665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1" name="椭圆 14"/>
                <p:cNvSpPr/>
                <p:nvPr/>
              </p:nvSpPr>
              <p:spPr>
                <a:xfrm>
                  <a:off x="2667354" y="6099876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118283" y="6047188"/>
                <a:ext cx="6393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Huỳnh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Văn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Huy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DTH195269      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52906" y="6158501"/>
              <a:ext cx="6971646" cy="388412"/>
              <a:chOff x="2579375" y="5333681"/>
              <a:chExt cx="6971646" cy="38841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01824" y="5333681"/>
                <a:ext cx="644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Đinh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Hữu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Phi                                          DTH195334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579375" y="5345337"/>
                <a:ext cx="376756" cy="376756"/>
                <a:chOff x="2579375" y="5313251"/>
                <a:chExt cx="376756" cy="376756"/>
              </a:xfrm>
            </p:grpSpPr>
            <p:sp>
              <p:nvSpPr>
                <p:cNvPr id="54" name="圆角矩形 14"/>
                <p:cNvSpPr/>
                <p:nvPr/>
              </p:nvSpPr>
              <p:spPr>
                <a:xfrm rot="2700000">
                  <a:off x="2579375" y="5313251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55" name="椭圆 14"/>
                <p:cNvSpPr/>
                <p:nvPr/>
              </p:nvSpPr>
              <p:spPr>
                <a:xfrm>
                  <a:off x="2680978" y="5405808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86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3302" y="6279086"/>
            <a:ext cx="854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thuật-công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00395"/>
              </p:ext>
            </p:extLst>
          </p:nvPr>
        </p:nvGraphicFramePr>
        <p:xfrm>
          <a:off x="1933303" y="1119546"/>
          <a:ext cx="8543109" cy="52207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6043">
                  <a:extLst>
                    <a:ext uri="{9D8B030D-6E8A-4147-A177-3AD203B41FA5}">
                      <a16:colId xmlns:a16="http://schemas.microsoft.com/office/drawing/2014/main" val="2998316919"/>
                    </a:ext>
                  </a:extLst>
                </a:gridCol>
                <a:gridCol w="3676745">
                  <a:extLst>
                    <a:ext uri="{9D8B030D-6E8A-4147-A177-3AD203B41FA5}">
                      <a16:colId xmlns:a16="http://schemas.microsoft.com/office/drawing/2014/main" val="1683091939"/>
                    </a:ext>
                  </a:extLst>
                </a:gridCol>
                <a:gridCol w="784779">
                  <a:extLst>
                    <a:ext uri="{9D8B030D-6E8A-4147-A177-3AD203B41FA5}">
                      <a16:colId xmlns:a16="http://schemas.microsoft.com/office/drawing/2014/main" val="3479858383"/>
                    </a:ext>
                  </a:extLst>
                </a:gridCol>
                <a:gridCol w="1101088">
                  <a:extLst>
                    <a:ext uri="{9D8B030D-6E8A-4147-A177-3AD203B41FA5}">
                      <a16:colId xmlns:a16="http://schemas.microsoft.com/office/drawing/2014/main" val="2110767295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18276169"/>
                    </a:ext>
                  </a:extLst>
                </a:gridCol>
                <a:gridCol w="838265">
                  <a:extLst>
                    <a:ext uri="{9D8B030D-6E8A-4147-A177-3AD203B41FA5}">
                      <a16:colId xmlns:a16="http://schemas.microsoft.com/office/drawing/2014/main" val="4003664343"/>
                    </a:ext>
                  </a:extLst>
                </a:gridCol>
              </a:tblGrid>
              <a:tr h="5018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Ghi chú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extLst>
                  <a:ext uri="{0D108BD9-81ED-4DB2-BD59-A6C34878D82A}">
                    <a16:rowId xmlns:a16="http://schemas.microsoft.com/office/drawing/2014/main" val="411197136"/>
                  </a:ext>
                </a:extLst>
              </a:tr>
              <a:tr h="2475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I</a:t>
                      </a:r>
                      <a:endParaRPr lang="vi-V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KT-CN (TFW)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731088886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Hệ thống phân tán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3452364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đáp ứng tức thời hoặc yêu cầu đảm bảo thông lượng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88785219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Hiệu quả sử dụng trực tuyến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151184665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5">
                          <a:effectLst/>
                        </a:rPr>
                        <a:t>Độ phức tạp của xử lý bên trong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99318859"/>
                  </a:ext>
                </a:extLst>
              </a:tr>
              <a:tr h="2312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5">
                          <a:effectLst/>
                        </a:rPr>
                        <a:t>Mã nguồn phải tái sử dụng được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4191377109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Dễ cài đặt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0,5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0183883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Dễ sử dụng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0,5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92148687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20">
                          <a:effectLst/>
                        </a:rPr>
                        <a:t>Khả năng chuyển đổi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820923295"/>
                  </a:ext>
                </a:extLst>
              </a:tr>
              <a:tr h="2235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Khả năng dễ thay đổi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44099418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đồng thời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85480423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các tính năng bảo mật đặc biệt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606992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Cung cấp truy nhập trực tiếp tới các phần mềm của các hãng thứ ba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323120750"/>
                  </a:ext>
                </a:extLst>
              </a:tr>
              <a:tr h="3646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Yêu cầu phương tiện đào tạo đặc biệt cho người sử dụng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552082561"/>
                  </a:ext>
                </a:extLst>
              </a:tr>
              <a:tr h="9411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II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KT-CN (TCF)= TCF = 0.6 + (0.01 x TFW)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0.6+(0.01x8) = 0.68</a:t>
                      </a:r>
                      <a:endParaRPr lang="vi-VN" sz="1200" b="1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721" y="6521973"/>
            <a:ext cx="11806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Bảng</a:t>
            </a:r>
            <a:r>
              <a:rPr lang="en-US" sz="1600" b="1" dirty="0"/>
              <a:t> </a:t>
            </a:r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tác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r>
              <a:rPr lang="en-US" sz="1600" b="1" dirty="0"/>
              <a:t> </a:t>
            </a:r>
            <a:r>
              <a:rPr lang="en-US" sz="1600" b="1" dirty="0" err="1"/>
              <a:t>môi</a:t>
            </a:r>
            <a:r>
              <a:rPr lang="en-US" sz="1600" b="1" dirty="0"/>
              <a:t> </a:t>
            </a:r>
            <a:r>
              <a:rPr lang="en-US" sz="1600" b="1" dirty="0" err="1"/>
              <a:t>trường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nhóm</a:t>
            </a:r>
            <a:r>
              <a:rPr lang="en-US" sz="1600" b="1" dirty="0"/>
              <a:t> </a:t>
            </a:r>
            <a:r>
              <a:rPr lang="en-US" sz="1600" b="1" dirty="0" err="1"/>
              <a:t>làm</a:t>
            </a:r>
            <a:r>
              <a:rPr lang="en-US" sz="1600" b="1" dirty="0"/>
              <a:t> </a:t>
            </a:r>
            <a:r>
              <a:rPr lang="en-US" sz="1600" b="1" dirty="0" err="1"/>
              <a:t>việc</a:t>
            </a:r>
            <a:r>
              <a:rPr lang="en-US" sz="1600" b="1" dirty="0"/>
              <a:t>,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phức</a:t>
            </a:r>
            <a:r>
              <a:rPr lang="en-US" sz="1600" b="1" dirty="0"/>
              <a:t> </a:t>
            </a:r>
            <a:r>
              <a:rPr lang="en-US" sz="1600" b="1" dirty="0" err="1"/>
              <a:t>tạp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</a:t>
            </a:r>
            <a:r>
              <a:rPr lang="en-US" sz="1600" b="1" dirty="0" err="1"/>
              <a:t>môi</a:t>
            </a:r>
            <a:r>
              <a:rPr lang="en-US" sz="1600" b="1" dirty="0"/>
              <a:t> </a:t>
            </a:r>
            <a:r>
              <a:rPr lang="en-US" sz="1600" b="1" dirty="0" err="1"/>
              <a:t>trường</a:t>
            </a:r>
            <a:endParaRPr lang="vi-VN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06463"/>
              </p:ext>
            </p:extLst>
          </p:nvPr>
        </p:nvGraphicFramePr>
        <p:xfrm>
          <a:off x="181721" y="1299141"/>
          <a:ext cx="3806806" cy="457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465">
                  <a:extLst>
                    <a:ext uri="{9D8B030D-6E8A-4147-A177-3AD203B41FA5}">
                      <a16:colId xmlns:a16="http://schemas.microsoft.com/office/drawing/2014/main" val="552498893"/>
                    </a:ext>
                  </a:extLst>
                </a:gridCol>
                <a:gridCol w="1982755">
                  <a:extLst>
                    <a:ext uri="{9D8B030D-6E8A-4147-A177-3AD203B41FA5}">
                      <a16:colId xmlns:a16="http://schemas.microsoft.com/office/drawing/2014/main" val="2630006777"/>
                    </a:ext>
                  </a:extLst>
                </a:gridCol>
                <a:gridCol w="1415586">
                  <a:extLst>
                    <a:ext uri="{9D8B030D-6E8A-4147-A177-3AD203B41FA5}">
                      <a16:colId xmlns:a16="http://schemas.microsoft.com/office/drawing/2014/main" val="3498576678"/>
                    </a:ext>
                  </a:extLst>
                </a:gridCol>
              </a:tblGrid>
              <a:tr h="7133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Kỹ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4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Kỹ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năng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lập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trình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765883"/>
                  </a:ext>
                </a:extLst>
              </a:tr>
              <a:tr h="5575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85131"/>
                  </a:ext>
                </a:extLst>
              </a:tr>
              <a:tr h="7684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Kiến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phần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mềm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39987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Microsoft SQL Server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158598"/>
                  </a:ext>
                </a:extLst>
              </a:tr>
              <a:tr h="64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54919"/>
                  </a:ext>
                </a:extLst>
              </a:tr>
              <a:tr h="6650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90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86050"/>
              </p:ext>
            </p:extLst>
          </p:nvPr>
        </p:nvGraphicFramePr>
        <p:xfrm>
          <a:off x="4606364" y="1286689"/>
          <a:ext cx="7381666" cy="4608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050">
                  <a:extLst>
                    <a:ext uri="{9D8B030D-6E8A-4147-A177-3AD203B41FA5}">
                      <a16:colId xmlns:a16="http://schemas.microsoft.com/office/drawing/2014/main" val="1769192983"/>
                    </a:ext>
                  </a:extLst>
                </a:gridCol>
                <a:gridCol w="3323152">
                  <a:extLst>
                    <a:ext uri="{9D8B030D-6E8A-4147-A177-3AD203B41FA5}">
                      <a16:colId xmlns:a16="http://schemas.microsoft.com/office/drawing/2014/main" val="397265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763246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048249046"/>
                    </a:ext>
                  </a:extLst>
                </a:gridCol>
                <a:gridCol w="670766">
                  <a:extLst>
                    <a:ext uri="{9D8B030D-6E8A-4147-A177-3AD203B41FA5}">
                      <a16:colId xmlns:a16="http://schemas.microsoft.com/office/drawing/2014/main" val="87296242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566489819"/>
                    </a:ext>
                  </a:extLst>
                </a:gridCol>
              </a:tblGrid>
              <a:tr h="61571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trường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kinh nghiệm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09654443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tác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và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nhóm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làm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việc</a:t>
                      </a:r>
                      <a:r>
                        <a:rPr lang="en-US" sz="1200" b="1" dirty="0">
                          <a:effectLst/>
                        </a:rPr>
                        <a:t> (EFW)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 18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420492933"/>
                  </a:ext>
                </a:extLst>
              </a:tr>
              <a:tr h="2191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Đánh giá cho từng thành viên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2520425642"/>
                  </a:ext>
                </a:extLst>
              </a:tr>
              <a:tr h="620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88071422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ứng dụng tương tự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897883644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hướng đối tượng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610399914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khả năng lãnh đạo Nhóm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54066607"/>
                  </a:ext>
                </a:extLst>
              </a:tr>
              <a:tr h="214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năng động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56852058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1818390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các nhân viên làm bán thời gian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7127637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Dùng ngôn ngữ lập trình loại khó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6238940"/>
                  </a:ext>
                </a:extLst>
              </a:tr>
              <a:tr h="3176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(EF)=1.4+(-0.03xEFW)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effectLst/>
                        </a:rPr>
                        <a:t>0.86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789920213"/>
                  </a:ext>
                </a:extLst>
              </a:tr>
              <a:tr h="2401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Độ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ổn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định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kinh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nghiệm</a:t>
                      </a:r>
                      <a:r>
                        <a:rPr lang="en-US" sz="1200" b="1" dirty="0">
                          <a:effectLst/>
                        </a:rPr>
                        <a:t> (ES)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1285332832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Nội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suy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thời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gian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lao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(P)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34979426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1721" y="5903211"/>
            <a:ext cx="3806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5" dirty="0" err="1">
                <a:ea typeface="Calibri" panose="020F0502020204030204" pitchFamily="34" charset="0"/>
              </a:rPr>
              <a:t>D</a:t>
            </a:r>
            <a:r>
              <a:rPr lang="en-US" sz="1400" b="1" dirty="0" err="1">
                <a:ea typeface="Calibri" panose="020F0502020204030204" pitchFamily="34" charset="0"/>
              </a:rPr>
              <a:t>ự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k</a:t>
            </a:r>
            <a:r>
              <a:rPr lang="en-US" sz="1400" b="1" spc="10" dirty="0" err="1">
                <a:ea typeface="Calibri" panose="020F0502020204030204" pitchFamily="34" charset="0"/>
              </a:rPr>
              <a:t>i</a:t>
            </a:r>
            <a:r>
              <a:rPr lang="en-US" sz="1400" b="1" spc="5" dirty="0" err="1">
                <a:ea typeface="Calibri" panose="020F0502020204030204" pitchFamily="34" charset="0"/>
              </a:rPr>
              <a:t>ế</a:t>
            </a:r>
            <a:r>
              <a:rPr lang="en-US" sz="1400" b="1" dirty="0" err="1">
                <a:ea typeface="Calibri" panose="020F0502020204030204" pitchFamily="34" charset="0"/>
              </a:rPr>
              <a:t>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t</a:t>
            </a:r>
            <a:r>
              <a:rPr lang="en-US" sz="1400" b="1" spc="15" dirty="0" err="1">
                <a:ea typeface="Calibri" panose="020F0502020204030204" pitchFamily="34" charset="0"/>
              </a:rPr>
              <a:t>r</a:t>
            </a:r>
            <a:r>
              <a:rPr lang="en-US" sz="1400" b="1" dirty="0" err="1">
                <a:ea typeface="Calibri" panose="020F0502020204030204" pitchFamily="34" charset="0"/>
              </a:rPr>
              <a:t>ình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dirty="0" err="1">
                <a:ea typeface="Calibri" panose="020F0502020204030204" pitchFamily="34" charset="0"/>
              </a:rPr>
              <a:t>ộ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kinh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nghi</a:t>
            </a:r>
            <a:r>
              <a:rPr lang="en-US" sz="1400" b="1" spc="15" dirty="0" err="1">
                <a:ea typeface="Calibri" panose="020F0502020204030204" pitchFamily="34" charset="0"/>
              </a:rPr>
              <a:t>ệ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ần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1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ó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ủa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5" dirty="0" err="1">
                <a:ea typeface="Calibri" panose="020F0502020204030204" pitchFamily="34" charset="0"/>
              </a:rPr>
              <a:t>â</a:t>
            </a:r>
            <a:r>
              <a:rPr lang="en-US" sz="1400" b="1" dirty="0" err="1">
                <a:ea typeface="Calibri" panose="020F0502020204030204" pitchFamily="34" charset="0"/>
              </a:rPr>
              <a:t>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ông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lao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động</a:t>
            </a:r>
            <a:endParaRPr lang="vi-VN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606365" y="5934329"/>
            <a:ext cx="7381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ính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oán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hệ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ố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ác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dirty="0" err="1">
                <a:ea typeface="Calibri" panose="020F0502020204030204" pitchFamily="34" charset="0"/>
              </a:rPr>
              <a:t>ộng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m</a:t>
            </a:r>
            <a:r>
              <a:rPr lang="en-US" sz="1400" b="1" dirty="0" err="1">
                <a:ea typeface="Calibri" panose="020F0502020204030204" pitchFamily="34" charset="0"/>
              </a:rPr>
              <a:t>ôi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spc="15" dirty="0" err="1">
                <a:ea typeface="Calibri" panose="020F0502020204030204" pitchFamily="34" charset="0"/>
              </a:rPr>
              <a:t>r</a:t>
            </a:r>
            <a:r>
              <a:rPr lang="en-US" sz="1400" b="1" spc="-5" dirty="0" err="1">
                <a:ea typeface="Calibri" panose="020F0502020204030204" pitchFamily="34" charset="0"/>
              </a:rPr>
              <a:t>ư</a:t>
            </a:r>
            <a:r>
              <a:rPr lang="en-US" sz="1400" b="1" dirty="0" err="1">
                <a:ea typeface="Calibri" panose="020F0502020204030204" pitchFamily="34" charset="0"/>
              </a:rPr>
              <a:t>ờ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nh</a:t>
            </a:r>
            <a:r>
              <a:rPr lang="en-US" sz="1400" b="1" spc="15" dirty="0" err="1">
                <a:ea typeface="Calibri" panose="020F0502020204030204" pitchFamily="34" charset="0"/>
              </a:rPr>
              <a:t>ó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10" dirty="0" err="1">
                <a:ea typeface="Calibri" panose="020F0502020204030204" pitchFamily="34" charset="0"/>
              </a:rPr>
              <a:t>l</a:t>
            </a:r>
            <a:r>
              <a:rPr lang="en-US" sz="1400" b="1" dirty="0" err="1">
                <a:ea typeface="Calibri" panose="020F0502020204030204" pitchFamily="34" charset="0"/>
              </a:rPr>
              <a:t>àm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vi</a:t>
            </a:r>
            <a:r>
              <a:rPr lang="en-US" sz="1400" b="1" spc="15" dirty="0" err="1">
                <a:ea typeface="Calibri" panose="020F0502020204030204" pitchFamily="34" charset="0"/>
              </a:rPr>
              <a:t>ệ</a:t>
            </a:r>
            <a:r>
              <a:rPr lang="en-US" sz="1400" b="1" spc="-10" dirty="0" err="1">
                <a:ea typeface="Calibri" panose="020F0502020204030204" pitchFamily="34" charset="0"/>
              </a:rPr>
              <a:t>c</a:t>
            </a:r>
            <a:r>
              <a:rPr lang="en-US" sz="1400" b="1" dirty="0">
                <a:ea typeface="Calibri" panose="020F0502020204030204" pitchFamily="34" charset="0"/>
              </a:rPr>
              <a:t>,</a:t>
            </a:r>
            <a:r>
              <a:rPr lang="en-US" sz="1400" b="1" spc="2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hệ</a:t>
            </a:r>
            <a:r>
              <a:rPr lang="en-US" sz="1400" b="1" spc="5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ố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p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-5" dirty="0" err="1">
                <a:ea typeface="Calibri" panose="020F0502020204030204" pitchFamily="34" charset="0"/>
              </a:rPr>
              <a:t>ứ</a:t>
            </a:r>
            <a:r>
              <a:rPr lang="en-US" sz="1400" b="1" dirty="0" err="1">
                <a:ea typeface="Calibri" panose="020F0502020204030204" pitchFamily="34" charset="0"/>
              </a:rPr>
              <a:t>c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ạp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về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m</a:t>
            </a:r>
            <a:r>
              <a:rPr lang="en-US" sz="1400" b="1" dirty="0" err="1">
                <a:ea typeface="Calibri" panose="020F0502020204030204" pitchFamily="34" charset="0"/>
              </a:rPr>
              <a:t>ôi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spc="5" dirty="0" err="1">
                <a:ea typeface="Calibri" panose="020F0502020204030204" pitchFamily="34" charset="0"/>
              </a:rPr>
              <a:t>r</a:t>
            </a:r>
            <a:r>
              <a:rPr lang="en-US" sz="1400" b="1" spc="10" dirty="0" err="1">
                <a:ea typeface="Calibri" panose="020F0502020204030204" pitchFamily="34" charset="0"/>
              </a:rPr>
              <a:t>ư</a:t>
            </a:r>
            <a:r>
              <a:rPr lang="en-US" sz="1400" b="1" spc="-10" dirty="0" err="1">
                <a:ea typeface="Calibri" panose="020F0502020204030204" pitchFamily="34" charset="0"/>
              </a:rPr>
              <a:t>ờ</a:t>
            </a:r>
            <a:r>
              <a:rPr lang="en-US" sz="1400" b="1" dirty="0" err="1">
                <a:ea typeface="Calibri" panose="020F0502020204030204" pitchFamily="34" charset="0"/>
              </a:rPr>
              <a:t>ng</a:t>
            </a:r>
            <a:r>
              <a:rPr lang="en-US" sz="1400" b="1" dirty="0">
                <a:ea typeface="Calibri" panose="020F0502020204030204" pitchFamily="34" charset="0"/>
              </a:rPr>
              <a:t>, </a:t>
            </a:r>
            <a:r>
              <a:rPr lang="en-US" sz="1400" b="1" dirty="0" err="1">
                <a:ea typeface="Calibri" panose="020F0502020204030204" pitchFamily="34" charset="0"/>
              </a:rPr>
              <a:t>xác</a:t>
            </a:r>
            <a:r>
              <a:rPr lang="en-US" sz="1400" b="1" spc="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định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ổn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spc="10" dirty="0" err="1">
                <a:ea typeface="Calibri" panose="020F0502020204030204" pitchFamily="34" charset="0"/>
              </a:rPr>
              <a:t>ị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ki</a:t>
            </a:r>
            <a:r>
              <a:rPr lang="en-US" sz="1400" b="1" spc="10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nghi</a:t>
            </a:r>
            <a:r>
              <a:rPr lang="en-US" sz="1400" b="1" spc="5" dirty="0" err="1">
                <a:ea typeface="Calibri" panose="020F0502020204030204" pitchFamily="34" charset="0"/>
              </a:rPr>
              <a:t>ệ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nội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uy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 err="1">
                <a:ea typeface="Calibri" panose="020F0502020204030204" pitchFamily="34" charset="0"/>
              </a:rPr>
              <a:t>ờ</a:t>
            </a:r>
            <a:r>
              <a:rPr lang="en-US" sz="1400" b="1" dirty="0" err="1">
                <a:ea typeface="Calibri" panose="020F0502020204030204" pitchFamily="34" charset="0"/>
              </a:rPr>
              <a:t>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gian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lao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a typeface="Calibri" panose="020F0502020204030204" pitchFamily="34" charset="0"/>
              </a:rPr>
              <a:t>(P</a:t>
            </a:r>
            <a:r>
              <a:rPr lang="en-US" sz="1400" b="1" dirty="0">
                <a:ea typeface="Calibri" panose="020F0502020204030204" pitchFamily="34" charset="0"/>
              </a:rPr>
              <a:t>)</a:t>
            </a:r>
            <a:endParaRPr lang="vi-VN" sz="1400" b="1" dirty="0"/>
          </a:p>
        </p:txBody>
      </p:sp>
    </p:spTree>
    <p:extLst>
      <p:ext uri="{BB962C8B-B14F-4D97-AF65-F5344CB8AC3E}">
        <p14:creationId xmlns:p14="http://schemas.microsoft.com/office/powerpoint/2010/main" val="30914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2343" y="6174768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61507"/>
              </p:ext>
            </p:extLst>
          </p:nvPr>
        </p:nvGraphicFramePr>
        <p:xfrm>
          <a:off x="1872343" y="1435019"/>
          <a:ext cx="8839200" cy="442584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5116">
                  <a:extLst>
                    <a:ext uri="{9D8B030D-6E8A-4147-A177-3AD203B41FA5}">
                      <a16:colId xmlns:a16="http://schemas.microsoft.com/office/drawing/2014/main" val="1824744131"/>
                    </a:ext>
                  </a:extLst>
                </a:gridCol>
                <a:gridCol w="3444025">
                  <a:extLst>
                    <a:ext uri="{9D8B030D-6E8A-4147-A177-3AD203B41FA5}">
                      <a16:colId xmlns:a16="http://schemas.microsoft.com/office/drawing/2014/main" val="3281291167"/>
                    </a:ext>
                  </a:extLst>
                </a:gridCol>
                <a:gridCol w="3114961">
                  <a:extLst>
                    <a:ext uri="{9D8B030D-6E8A-4147-A177-3AD203B41FA5}">
                      <a16:colId xmlns:a16="http://schemas.microsoft.com/office/drawing/2014/main" val="2234526718"/>
                    </a:ext>
                  </a:extLst>
                </a:gridCol>
                <a:gridCol w="1635098">
                  <a:extLst>
                    <a:ext uri="{9D8B030D-6E8A-4147-A177-3AD203B41FA5}">
                      <a16:colId xmlns:a16="http://schemas.microsoft.com/office/drawing/2014/main" val="1416320886"/>
                    </a:ext>
                  </a:extLst>
                </a:gridCol>
              </a:tblGrid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</a:rPr>
                        <a:t>Hạng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mục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Diễn giải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Giá trị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extLst>
                  <a:ext uri="{0D108BD9-81ED-4DB2-BD59-A6C34878D82A}">
                    <a16:rowId xmlns:a16="http://schemas.microsoft.com/office/drawing/2014/main" val="175717790"/>
                  </a:ext>
                </a:extLst>
              </a:tr>
              <a:tr h="4835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>
                          <a:effectLst/>
                        </a:rPr>
                        <a:t>I</a:t>
                      </a:r>
                      <a:endParaRPr lang="vi-VN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Tính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điểm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trường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hợp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sử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dụng</a:t>
                      </a:r>
                      <a:r>
                        <a:rPr lang="en-US" sz="1300" b="1" dirty="0">
                          <a:effectLst/>
                        </a:rPr>
                        <a:t> (Use-case)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3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665046364"/>
                  </a:ext>
                </a:extLst>
              </a:tr>
              <a:tr h="2643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Điểm Actor (TAW)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Phụ lục III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9.0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85222630"/>
                  </a:ext>
                </a:extLst>
              </a:tr>
              <a:tr h="2772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Điểm Use-case (TBF)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Phụ lục IV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5004528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Tính điểm UUCP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UUCP = TAW +TBF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633516814"/>
                  </a:ext>
                </a:extLst>
              </a:tr>
              <a:tr h="330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Hệ số phức tạp về KT-CN (TCF)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TCF = 0,6 + (0,01 x TFW)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0.68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503796427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Hệ số phức tạp về môi trường (EF)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EF = 1,4 + (-0,03 x EFW)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0.86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26518452"/>
                  </a:ext>
                </a:extLst>
              </a:tr>
              <a:tr h="3178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Tính điểm 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AUCP = UUCP x TCF x EF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300">
                          <a:effectLst/>
                        </a:rPr>
                        <a:t>63.74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737680635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Nội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suy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thời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gian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lao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động</a:t>
                      </a:r>
                      <a:r>
                        <a:rPr lang="en-US" sz="1300" b="1" dirty="0">
                          <a:effectLst/>
                        </a:rPr>
                        <a:t> (P)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 : người/giờ/AUCP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64133686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Giá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trị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nỗ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lực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thực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tế</a:t>
                      </a:r>
                      <a:r>
                        <a:rPr lang="en-US" sz="1300" b="1" dirty="0">
                          <a:effectLst/>
                        </a:rPr>
                        <a:t> (E)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E = 10/6 x 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106.24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949783990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Mức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lương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lao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động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bình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quân</a:t>
                      </a:r>
                      <a:r>
                        <a:rPr lang="en-US" sz="1300" b="1" dirty="0">
                          <a:effectLst/>
                        </a:rPr>
                        <a:t> (H)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H: người/giờ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25 000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83559217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Giá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trị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phần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mềm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nội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bộ</a:t>
                      </a:r>
                      <a:r>
                        <a:rPr lang="en-US" sz="1300" b="1" dirty="0">
                          <a:effectLst/>
                        </a:rPr>
                        <a:t> (G)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 = 1,4 x E x P x 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74 368 000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369027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161" y="1090258"/>
            <a:ext cx="362483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LẬP KẾ HOẠCH</a:t>
            </a:r>
            <a:endParaRPr lang="zh-CN" altLang="en-US" sz="4400" b="1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6106D-E5E7-4A55-84AE-438F1BD4976C}"/>
              </a:ext>
            </a:extLst>
          </p:cNvPr>
          <p:cNvGrpSpPr/>
          <p:nvPr/>
        </p:nvGrpSpPr>
        <p:grpSpPr>
          <a:xfrm>
            <a:off x="2411896" y="384314"/>
            <a:ext cx="2186608" cy="1709530"/>
            <a:chOff x="1417983" y="2425148"/>
            <a:chExt cx="2186608" cy="170953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D0F209AF-2647-2559-97D8-87D03EAEF9A0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896" y="2352215"/>
            <a:ext cx="40325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thời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Lập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lịch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biểu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3.4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bổ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tài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nguyên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108" y="1365768"/>
            <a:ext cx="904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use case: </a:t>
            </a:r>
            <a:r>
              <a:rPr lang="en-US" sz="2000" b="1" dirty="0"/>
              <a:t>UUCP </a:t>
            </a:r>
            <a:r>
              <a:rPr lang="en-US" sz="2000" dirty="0"/>
              <a:t>* 20/10 = 89 * 20/10 </a:t>
            </a:r>
          </a:p>
          <a:p>
            <a:r>
              <a:rPr lang="en-US" sz="2000" dirty="0"/>
              <a:t>						 = 178 </a:t>
            </a:r>
            <a:r>
              <a:rPr lang="en-US" sz="2000" dirty="0" err="1"/>
              <a:t>ngày</a:t>
            </a:r>
            <a:r>
              <a:rPr lang="en-US" sz="2000" dirty="0"/>
              <a:t>/5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b="1" dirty="0"/>
              <a:t>36 </a:t>
            </a:r>
            <a:r>
              <a:rPr lang="en-US" sz="2000" b="1" dirty="0" err="1"/>
              <a:t>ngày</a:t>
            </a:r>
            <a:r>
              <a:rPr lang="en-US" sz="2000" b="1" dirty="0"/>
              <a:t> </a:t>
            </a:r>
            <a:endParaRPr lang="vi-V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134790" y="2393294"/>
            <a:ext cx="2376264" cy="2656312"/>
            <a:chOff x="-134790" y="2393294"/>
            <a:chExt cx="2376264" cy="2656312"/>
          </a:xfrm>
        </p:grpSpPr>
        <p:grpSp>
          <p:nvGrpSpPr>
            <p:cNvPr id="61" name="Group 60"/>
            <p:cNvGrpSpPr/>
            <p:nvPr/>
          </p:nvGrpSpPr>
          <p:grpSpPr>
            <a:xfrm>
              <a:off x="-134790" y="2393294"/>
              <a:ext cx="2376264" cy="2656312"/>
              <a:chOff x="-134790" y="2393294"/>
              <a:chExt cx="2376264" cy="265631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60072" y="2393294"/>
                <a:ext cx="1586969" cy="1815802"/>
                <a:chOff x="898490" y="1755251"/>
                <a:chExt cx="2448154" cy="2801165"/>
              </a:xfrm>
              <a:solidFill>
                <a:srgbClr val="FF0000"/>
              </a:solidFill>
            </p:grpSpPr>
            <p:sp>
              <p:nvSpPr>
                <p:cNvPr id="12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ngày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/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4790" y="4487206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yêu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cầu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23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918855" y="2381766"/>
            <a:ext cx="2376264" cy="2685366"/>
            <a:chOff x="1918855" y="2381766"/>
            <a:chExt cx="2376264" cy="2685366"/>
          </a:xfrm>
        </p:grpSpPr>
        <p:grpSp>
          <p:nvGrpSpPr>
            <p:cNvPr id="62" name="Group 61"/>
            <p:cNvGrpSpPr/>
            <p:nvPr/>
          </p:nvGrpSpPr>
          <p:grpSpPr>
            <a:xfrm>
              <a:off x="1918855" y="2381766"/>
              <a:ext cx="2376264" cy="2685366"/>
              <a:chOff x="1918855" y="2381766"/>
              <a:chExt cx="2376264" cy="2685366"/>
            </a:xfrm>
          </p:grpSpPr>
          <p:grpSp>
            <p:nvGrpSpPr>
              <p:cNvPr id="16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310461" y="2381766"/>
                <a:ext cx="1586969" cy="1815802"/>
                <a:chOff x="898490" y="1755251"/>
                <a:chExt cx="2448154" cy="2801165"/>
              </a:xfrm>
              <a:solidFill>
                <a:srgbClr val="00B050"/>
              </a:solidFill>
            </p:grpSpPr>
            <p:sp>
              <p:nvSpPr>
                <p:cNvPr id="19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8855" y="4504732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27" y="3371108"/>
              <a:ext cx="518921" cy="5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79584" y="2390438"/>
            <a:ext cx="2376264" cy="2651001"/>
            <a:chOff x="3979584" y="2390438"/>
            <a:chExt cx="2376264" cy="2651001"/>
          </a:xfrm>
        </p:grpSpPr>
        <p:grpSp>
          <p:nvGrpSpPr>
            <p:cNvPr id="63" name="Group 62"/>
            <p:cNvGrpSpPr/>
            <p:nvPr/>
          </p:nvGrpSpPr>
          <p:grpSpPr>
            <a:xfrm>
              <a:off x="3979584" y="2390438"/>
              <a:ext cx="2376264" cy="2651001"/>
              <a:chOff x="3979584" y="2390438"/>
              <a:chExt cx="2376264" cy="2651001"/>
            </a:xfrm>
          </p:grpSpPr>
          <p:grpSp>
            <p:nvGrpSpPr>
              <p:cNvPr id="24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4378281" y="2390438"/>
                <a:ext cx="1586969" cy="1815802"/>
                <a:chOff x="898490" y="1755251"/>
                <a:chExt cx="2448154" cy="2801165"/>
              </a:xfrm>
              <a:solidFill>
                <a:srgbClr val="F57306"/>
              </a:solidFill>
            </p:grpSpPr>
            <p:sp>
              <p:nvSpPr>
                <p:cNvPr id="27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9584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Thiết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kế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897" y="3369033"/>
              <a:ext cx="518921" cy="5189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33229" y="2381766"/>
            <a:ext cx="2376264" cy="2659673"/>
            <a:chOff x="6033229" y="2381766"/>
            <a:chExt cx="2376264" cy="2659673"/>
          </a:xfrm>
        </p:grpSpPr>
        <p:grpSp>
          <p:nvGrpSpPr>
            <p:cNvPr id="64" name="Group 63"/>
            <p:cNvGrpSpPr/>
            <p:nvPr/>
          </p:nvGrpSpPr>
          <p:grpSpPr>
            <a:xfrm>
              <a:off x="6033229" y="2381766"/>
              <a:ext cx="2376264" cy="2659673"/>
              <a:chOff x="6033229" y="2381766"/>
              <a:chExt cx="2376264" cy="2659673"/>
            </a:xfrm>
          </p:grpSpPr>
          <p:grpSp>
            <p:nvGrpSpPr>
              <p:cNvPr id="31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6424105" y="2381766"/>
                <a:ext cx="1586969" cy="1815802"/>
                <a:chOff x="898490" y="1755251"/>
                <a:chExt cx="2448154" cy="2801165"/>
              </a:xfrm>
              <a:solidFill>
                <a:srgbClr val="7030A0"/>
              </a:solidFill>
            </p:grpSpPr>
            <p:sp>
              <p:nvSpPr>
                <p:cNvPr id="36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13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3229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Cài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đặt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668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924482" y="2390439"/>
            <a:ext cx="2376264" cy="2649611"/>
            <a:chOff x="7924482" y="2390439"/>
            <a:chExt cx="2376264" cy="2649611"/>
          </a:xfrm>
        </p:grpSpPr>
        <p:grpSp>
          <p:nvGrpSpPr>
            <p:cNvPr id="65" name="Group 64"/>
            <p:cNvGrpSpPr/>
            <p:nvPr/>
          </p:nvGrpSpPr>
          <p:grpSpPr>
            <a:xfrm>
              <a:off x="7924482" y="2390439"/>
              <a:ext cx="2376264" cy="2649611"/>
              <a:chOff x="7924482" y="2390439"/>
              <a:chExt cx="2376264" cy="2649611"/>
            </a:xfrm>
          </p:grpSpPr>
          <p:grpSp>
            <p:nvGrpSpPr>
              <p:cNvPr id="40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8353149" y="2390439"/>
                <a:ext cx="1586969" cy="1815802"/>
                <a:chOff x="898490" y="1755251"/>
                <a:chExt cx="2448154" cy="2801165"/>
              </a:xfrm>
              <a:solidFill>
                <a:srgbClr val="FF3300"/>
              </a:solidFill>
            </p:grpSpPr>
            <p:sp>
              <p:nvSpPr>
                <p:cNvPr id="43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24482" y="4477650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Kiểm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thử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503" y="3367578"/>
              <a:ext cx="518921" cy="5189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933274" y="2381766"/>
            <a:ext cx="2376264" cy="2658284"/>
            <a:chOff x="9933274" y="2381766"/>
            <a:chExt cx="2376264" cy="2658284"/>
          </a:xfrm>
        </p:grpSpPr>
        <p:grpSp>
          <p:nvGrpSpPr>
            <p:cNvPr id="66" name="Group 65"/>
            <p:cNvGrpSpPr/>
            <p:nvPr/>
          </p:nvGrpSpPr>
          <p:grpSpPr>
            <a:xfrm>
              <a:off x="9933274" y="2381766"/>
              <a:ext cx="2376264" cy="2658284"/>
              <a:chOff x="9933274" y="2381766"/>
              <a:chExt cx="2376264" cy="2658284"/>
            </a:xfrm>
          </p:grpSpPr>
          <p:grpSp>
            <p:nvGrpSpPr>
              <p:cNvPr id="47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10331971" y="2381766"/>
                <a:ext cx="1586969" cy="1815802"/>
                <a:chOff x="898490" y="1755251"/>
                <a:chExt cx="2448154" cy="280116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0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933274" y="4477650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Phát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hành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sản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phẩm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389" y="3350621"/>
              <a:ext cx="518921" cy="5189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89345" y="5155615"/>
            <a:ext cx="9998286" cy="1352828"/>
            <a:chOff x="189345" y="5155615"/>
            <a:chExt cx="9998286" cy="1352828"/>
          </a:xfrm>
        </p:grpSpPr>
        <p:sp>
          <p:nvSpPr>
            <p:cNvPr id="7" name="Rectangle 6"/>
            <p:cNvSpPr/>
            <p:nvPr/>
          </p:nvSpPr>
          <p:spPr>
            <a:xfrm>
              <a:off x="1090383" y="5709462"/>
              <a:ext cx="9097248" cy="4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000" dirty="0" err="1">
                  <a:ea typeface="Calibri" panose="020F0502020204030204" pitchFamily="34" charset="0"/>
                </a:rPr>
                <a:t>Tổng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thời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gian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để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hoàn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dự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án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là</a:t>
              </a:r>
              <a:r>
                <a:rPr lang="en-US" sz="2000" dirty="0">
                  <a:ea typeface="Calibri" panose="020F0502020204030204" pitchFamily="34" charset="0"/>
                </a:rPr>
                <a:t>: </a:t>
              </a:r>
              <a:r>
                <a:rPr lang="en-US" sz="2000" b="1" dirty="0">
                  <a:ea typeface="Calibri" panose="020F0502020204030204" pitchFamily="34" charset="0"/>
                </a:rPr>
                <a:t>36 </a:t>
              </a:r>
              <a:r>
                <a:rPr lang="en-US" sz="2000" b="1" dirty="0" err="1">
                  <a:ea typeface="Calibri" panose="020F0502020204030204" pitchFamily="34" charset="0"/>
                </a:rPr>
                <a:t>ngày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với</a:t>
              </a:r>
              <a:r>
                <a:rPr lang="en-US" sz="2000" dirty="0">
                  <a:ea typeface="Calibri" panose="020F0502020204030204" pitchFamily="34" charset="0"/>
                </a:rPr>
                <a:t> 5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viên</a:t>
              </a:r>
              <a:endParaRPr lang="vi-VN" sz="2000" dirty="0"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5" y="5155615"/>
              <a:ext cx="1352828" cy="1352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45330" y="137316"/>
            <a:ext cx="3463492" cy="1245021"/>
            <a:chOff x="5145330" y="137316"/>
            <a:chExt cx="3463492" cy="12450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330" y="137316"/>
              <a:ext cx="1245021" cy="1245021"/>
            </a:xfrm>
            <a:prstGeom prst="rect">
              <a:avLst/>
            </a:prstGeom>
          </p:spPr>
        </p:pic>
        <p:sp>
          <p:nvSpPr>
            <p:cNvPr id="48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32558" y="583069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cs typeface="+mn-ea"/>
                  <a:sym typeface="+mn-lt"/>
                </a:rPr>
                <a:t>Thời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gian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dự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kiến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hoàn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thành</a:t>
              </a:r>
              <a:r>
                <a:rPr lang="en-US" altLang="zh-CN" sz="1600" b="1" dirty="0">
                  <a:cs typeface="+mn-ea"/>
                  <a:sym typeface="+mn-lt"/>
                </a:rPr>
                <a:t>: 36 </a:t>
              </a:r>
              <a:r>
                <a:rPr lang="en-US" altLang="zh-CN" sz="1600" b="1" dirty="0" err="1">
                  <a:cs typeface="+mn-ea"/>
                  <a:sym typeface="+mn-lt"/>
                </a:rPr>
                <a:t>ngày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73216" y="137316"/>
            <a:ext cx="3406603" cy="1151553"/>
            <a:chOff x="8773216" y="137316"/>
            <a:chExt cx="3406603" cy="11515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216" y="137316"/>
              <a:ext cx="1119546" cy="1151553"/>
            </a:xfrm>
            <a:prstGeom prst="rect">
              <a:avLst/>
            </a:prstGeom>
          </p:spPr>
        </p:pic>
        <p:sp>
          <p:nvSpPr>
            <p:cNvPr id="49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03555" y="557146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Chi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phí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mỗi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ngày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cho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nhân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viên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: 50.000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vnđ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9" name="Picture 58" descr="WBS_Nhom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96" y="1519656"/>
            <a:ext cx="9228183" cy="44435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/>
          <p:cNvGrpSpPr/>
          <p:nvPr/>
        </p:nvGrpSpPr>
        <p:grpSpPr>
          <a:xfrm>
            <a:off x="371606" y="5137987"/>
            <a:ext cx="8569194" cy="1650516"/>
            <a:chOff x="371606" y="5137987"/>
            <a:chExt cx="8569194" cy="1650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6" y="5137987"/>
              <a:ext cx="1650516" cy="1650516"/>
            </a:xfrm>
            <a:prstGeom prst="rect">
              <a:avLst/>
            </a:prstGeom>
          </p:spPr>
        </p:pic>
        <p:sp>
          <p:nvSpPr>
            <p:cNvPr id="60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22122" y="6078270"/>
              <a:ext cx="6918678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 dirty="0">
                  <a:cs typeface="+mn-ea"/>
                  <a:sym typeface="Wingdings" panose="05000000000000000000" pitchFamily="2" charset="2"/>
                </a:rPr>
                <a:t> </a:t>
              </a:r>
              <a:r>
                <a:rPr lang="en-US" altLang="zh-CN" sz="2400" b="1" dirty="0" err="1">
                  <a:cs typeface="+mn-ea"/>
                  <a:sym typeface="+mn-lt"/>
                </a:rPr>
                <a:t>Tổng</a:t>
              </a:r>
              <a:r>
                <a:rPr lang="en-US" altLang="zh-CN" sz="2400" b="1" dirty="0">
                  <a:cs typeface="+mn-ea"/>
                  <a:sym typeface="+mn-lt"/>
                </a:rPr>
                <a:t> chi </a:t>
              </a:r>
              <a:r>
                <a:rPr lang="en-US" altLang="zh-CN" sz="2400" b="1" dirty="0" err="1">
                  <a:cs typeface="+mn-ea"/>
                  <a:sym typeface="+mn-lt"/>
                </a:rPr>
                <a:t>phí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để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hoàn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thành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đề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án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là</a:t>
              </a:r>
              <a:r>
                <a:rPr lang="en-US" altLang="zh-CN" sz="2400" b="1" dirty="0">
                  <a:cs typeface="+mn-ea"/>
                  <a:sym typeface="+mn-lt"/>
                </a:rPr>
                <a:t>: 9.000.000 </a:t>
              </a:r>
              <a:r>
                <a:rPr lang="en-US" altLang="zh-CN" sz="2400" b="1" dirty="0" err="1">
                  <a:cs typeface="+mn-ea"/>
                  <a:sym typeface="+mn-lt"/>
                </a:rPr>
                <a:t>vnđ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38" y="1127760"/>
            <a:ext cx="8442960" cy="51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801638" y="6378694"/>
            <a:ext cx="844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1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16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036827"/>
            <a:ext cx="9215120" cy="47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37360" y="59857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2</a:t>
            </a:r>
            <a:endParaRPr lang="vi-V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033" y="9824"/>
            <a:ext cx="4480561" cy="946009"/>
            <a:chOff x="6583679" y="43932"/>
            <a:chExt cx="4480561" cy="94600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79" y="43932"/>
              <a:ext cx="946009" cy="94600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90833" y="332270"/>
              <a:ext cx="34734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ea typeface="Calibri" panose="020F0502020204030204" pitchFamily="34" charset="0"/>
                </a:rPr>
                <a:t>01/4/2021 </a:t>
              </a:r>
              <a:r>
                <a:rPr lang="en-US" sz="2400" b="1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400" b="1" dirty="0">
                  <a:ea typeface="Calibri" panose="020F0502020204030204" pitchFamily="34" charset="0"/>
                </a:rPr>
                <a:t>24/5/2021</a:t>
              </a:r>
              <a:endParaRPr lang="vi-V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62"/>
          <a:stretch>
            <a:fillRect/>
          </a:stretch>
        </p:blipFill>
        <p:spPr bwMode="auto">
          <a:xfrm>
            <a:off x="2021840" y="1188720"/>
            <a:ext cx="8290560" cy="4785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21840" y="6231374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1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097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65158"/>
            <a:ext cx="8361680" cy="4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153920" y="6137513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2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939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5922" y="1576924"/>
            <a:ext cx="8451802" cy="4226551"/>
            <a:chOff x="1815922" y="1576924"/>
            <a:chExt cx="8451802" cy="42265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5922" y="3228535"/>
              <a:ext cx="3228769" cy="923330"/>
              <a:chOff x="1815922" y="3412807"/>
              <a:chExt cx="3228769" cy="136209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256147" y="3789363"/>
                <a:ext cx="184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4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15922" y="3412807"/>
                <a:ext cx="3228769" cy="136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5400" b="1" i="1" dirty="0">
                    <a:latin typeface="Calibri" panose="020F0502020204030204" pitchFamily="34" charset="0"/>
                  </a:rPr>
                  <a:t>NỘI DUNG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1832" y="1576924"/>
              <a:ext cx="4625892" cy="4226551"/>
              <a:chOff x="5641832" y="1576924"/>
              <a:chExt cx="4625892" cy="42265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59913" y="1639257"/>
                <a:ext cx="2582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BÁO CÁO PHẠM VI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59913" y="2852664"/>
                <a:ext cx="300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QUẢN LÝ ƯỚC LƯỢNG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35941" y="3995068"/>
                <a:ext cx="2058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LẬP KẾ HOẠCH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641832" y="1576924"/>
                <a:ext cx="1215130" cy="4226551"/>
                <a:chOff x="6211830" y="2121918"/>
                <a:chExt cx="799372" cy="339495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2121918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3096580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4071242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5045903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6526927" y="2146657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01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526927" y="3130190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02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6926" y="4113723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03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6926" y="5097256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04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文本框 12"/>
              <p:cNvSpPr txBox="1"/>
              <p:nvPr/>
            </p:nvSpPr>
            <p:spPr>
              <a:xfrm>
                <a:off x="7259913" y="5281075"/>
                <a:ext cx="2817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KẾT QUẢ THỰC HIỆN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2923" y="967987"/>
            <a:ext cx="501791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KẾT QUẢ THỰC HIỆN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05" y="2413337"/>
            <a:ext cx="3254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Thiết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kế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dữ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liệu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diện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7136-1EB8-8E81-C304-C879D94DABAA}"/>
              </a:ext>
            </a:extLst>
          </p:cNvPr>
          <p:cNvGrpSpPr/>
          <p:nvPr/>
        </p:nvGrpSpPr>
        <p:grpSpPr>
          <a:xfrm>
            <a:off x="840571" y="371061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17B46421-FA6F-EDA0-43E1-313B4A95D689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6F32803-D717-FEE8-DE7F-FABB90024E85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50720" y="1036827"/>
            <a:ext cx="8341360" cy="52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14880" y="1816100"/>
            <a:ext cx="752856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04720" y="1239520"/>
            <a:ext cx="7670800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4320" y="1188721"/>
            <a:ext cx="902208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82800" y="1198880"/>
            <a:ext cx="821944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01520" y="1516380"/>
            <a:ext cx="849376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57680" y="1239521"/>
            <a:ext cx="93980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79600" y="1270000"/>
            <a:ext cx="8463280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4320" y="1300480"/>
            <a:ext cx="9144000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363" y="954736"/>
            <a:ext cx="458324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 CÁO PHẠM VI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538" y="2520009"/>
            <a:ext cx="69410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phạm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vi</a:t>
            </a: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Một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số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module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chính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Cấu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trúc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chia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công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việc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theo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WBS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C10A5-7B42-D884-0EB9-4734FD0AE884}"/>
              </a:ext>
            </a:extLst>
          </p:cNvPr>
          <p:cNvGrpSpPr/>
          <p:nvPr/>
        </p:nvGrpSpPr>
        <p:grpSpPr>
          <a:xfrm>
            <a:off x="309677" y="357810"/>
            <a:ext cx="2186608" cy="1709530"/>
            <a:chOff x="1417983" y="2425148"/>
            <a:chExt cx="2186608" cy="1709530"/>
          </a:xfrm>
        </p:grpSpPr>
        <p:sp>
          <p:nvSpPr>
            <p:cNvPr id="18" name="Dodecagon 17">
              <a:extLst>
                <a:ext uri="{FF2B5EF4-FFF2-40B4-BE49-F238E27FC236}">
                  <a16:creationId xmlns:a16="http://schemas.microsoft.com/office/drawing/2014/main" id="{766AED74-3739-878C-8034-B4B3011822A8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7C224F87-E80B-E894-2253-9FC675275436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60" y="1290320"/>
            <a:ext cx="920496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32560" y="1375410"/>
            <a:ext cx="8981440" cy="47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01520" y="1259840"/>
            <a:ext cx="82804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720" y="1107947"/>
            <a:ext cx="9326880" cy="52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444" y="1270000"/>
            <a:ext cx="947783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7600" y="1249681"/>
            <a:ext cx="9692639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27760" y="1341120"/>
            <a:ext cx="9662160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A15402C4-697A-EA44-10E8-5014A60B2458}"/>
              </a:ext>
            </a:extLst>
          </p:cNvPr>
          <p:cNvSpPr/>
          <p:nvPr/>
        </p:nvSpPr>
        <p:spPr>
          <a:xfrm>
            <a:off x="977900" y="435429"/>
            <a:ext cx="2104934" cy="440653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19DFE76-B03D-F5EE-97A0-E4F9544E4508}"/>
              </a:ext>
            </a:extLst>
          </p:cNvPr>
          <p:cNvSpPr txBox="1"/>
          <p:nvPr/>
        </p:nvSpPr>
        <p:spPr>
          <a:xfrm>
            <a:off x="1297070" y="2038532"/>
            <a:ext cx="75234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7200" b="1" dirty="0">
                <a:latin typeface="Calibri" panose="020F0502020204030204" pitchFamily="34" charset="0"/>
              </a:rPr>
              <a:t>Thank for watching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91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76" y="1708708"/>
            <a:ext cx="5757056" cy="4817695"/>
            <a:chOff x="174576" y="1708708"/>
            <a:chExt cx="5757056" cy="4817695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894125" y="1709645"/>
              <a:ext cx="1079694" cy="10778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126449" y="2001219"/>
              <a:ext cx="700446" cy="65709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2356" y="1821935"/>
              <a:ext cx="2998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CỦA SẢN PHẨM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576" y="3048528"/>
              <a:ext cx="575705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dùng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đẹp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thân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Cập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thường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xuyên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nhanh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chóng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xác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Khách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hàng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ổn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định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bảo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doing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mốc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tùy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chỉnh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cáo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15" y="1687418"/>
            <a:ext cx="45719" cy="4935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6481204" y="1721385"/>
            <a:ext cx="5344827" cy="2433900"/>
            <a:chOff x="6481204" y="1721385"/>
            <a:chExt cx="5344827" cy="2433900"/>
          </a:xfrm>
        </p:grpSpPr>
        <p:sp>
          <p:nvSpPr>
            <p:cNvPr id="26" name="圆角矩形 22"/>
            <p:cNvSpPr/>
            <p:nvPr/>
          </p:nvSpPr>
          <p:spPr>
            <a:xfrm rot="2700000">
              <a:off x="6480267" y="1722322"/>
              <a:ext cx="1079694" cy="10778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椭圆 33"/>
            <p:cNvSpPr/>
            <p:nvPr/>
          </p:nvSpPr>
          <p:spPr>
            <a:xfrm>
              <a:off x="6735470" y="2001219"/>
              <a:ext cx="569288" cy="529974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2911" y="1821935"/>
              <a:ext cx="3811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ĐÁNH GIÁ THÀNH CÔNG DỰ ÁN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2346" y="3139622"/>
              <a:ext cx="526368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Hoàn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đúng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đặt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Rút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ngắn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phí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Thực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đủ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cầu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58718" y="4714717"/>
            <a:ext cx="507094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1322" y="131594"/>
            <a:ext cx="5634568" cy="669349"/>
            <a:chOff x="4953596" y="91632"/>
            <a:chExt cx="4625311" cy="66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596" y="91632"/>
              <a:ext cx="580095" cy="66934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01572" y="252540"/>
              <a:ext cx="4077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Tên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dự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Website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máy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75890" y="158562"/>
            <a:ext cx="3424590" cy="669349"/>
            <a:chOff x="9283756" y="91632"/>
            <a:chExt cx="3424590" cy="6693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56" y="91632"/>
              <a:ext cx="669349" cy="66934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953105" y="241640"/>
              <a:ext cx="275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Ngày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bắt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05/10/2022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88212" y="636115"/>
            <a:ext cx="6852611" cy="1423006"/>
            <a:chOff x="1255925" y="590025"/>
            <a:chExt cx="3893090" cy="1088622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A180293F-FCFE-43AE-8C78-BC3D1AED0661}"/>
                </a:ext>
              </a:extLst>
            </p:cNvPr>
            <p:cNvGrpSpPr/>
            <p:nvPr/>
          </p:nvGrpSpPr>
          <p:grpSpPr>
            <a:xfrm>
              <a:off x="1255925" y="590025"/>
              <a:ext cx="3893090" cy="1088622"/>
              <a:chOff x="714483" y="1319285"/>
              <a:chExt cx="5190786" cy="1451496"/>
            </a:xfrm>
          </p:grpSpPr>
          <p:sp>
            <p:nvSpPr>
              <p:cNvPr id="31" name="íṩľíḍè-Freeform: Shape 112">
                <a:extLst>
                  <a:ext uri="{FF2B5EF4-FFF2-40B4-BE49-F238E27FC236}">
                    <a16:creationId xmlns:a16="http://schemas.microsoft.com/office/drawing/2014/main" id="{02C19E2B-B969-4A52-946D-CD594AF8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519" y="1724970"/>
                <a:ext cx="3687670" cy="642165"/>
              </a:xfrm>
              <a:custGeom>
                <a:avLst/>
                <a:gdLst>
                  <a:gd name="connsiteX0" fmla="*/ 0 w 3687670"/>
                  <a:gd name="connsiteY0" fmla="*/ 0 h 642165"/>
                  <a:gd name="connsiteX1" fmla="*/ 2315681 w 3687670"/>
                  <a:gd name="connsiteY1" fmla="*/ 0 h 642165"/>
                  <a:gd name="connsiteX2" fmla="*/ 2448189 w 3687670"/>
                  <a:gd name="connsiteY2" fmla="*/ 0 h 642165"/>
                  <a:gd name="connsiteX3" fmla="*/ 3687670 w 3687670"/>
                  <a:gd name="connsiteY3" fmla="*/ 0 h 642165"/>
                  <a:gd name="connsiteX4" fmla="*/ 3367607 w 3687670"/>
                  <a:gd name="connsiteY4" fmla="*/ 320063 h 642165"/>
                  <a:gd name="connsiteX5" fmla="*/ 3687670 w 3687670"/>
                  <a:gd name="connsiteY5" fmla="*/ 642165 h 642165"/>
                  <a:gd name="connsiteX6" fmla="*/ 2448189 w 3687670"/>
                  <a:gd name="connsiteY6" fmla="*/ 642165 h 642165"/>
                  <a:gd name="connsiteX7" fmla="*/ 2315681 w 3687670"/>
                  <a:gd name="connsiteY7" fmla="*/ 642165 h 642165"/>
                  <a:gd name="connsiteX8" fmla="*/ 0 w 3687670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70" h="642165">
                    <a:moveTo>
                      <a:pt x="0" y="0"/>
                    </a:moveTo>
                    <a:lnTo>
                      <a:pt x="2315681" y="0"/>
                    </a:lnTo>
                    <a:lnTo>
                      <a:pt x="2448189" y="0"/>
                    </a:lnTo>
                    <a:lnTo>
                      <a:pt x="3687670" y="0"/>
                    </a:lnTo>
                    <a:lnTo>
                      <a:pt x="3367607" y="320063"/>
                    </a:lnTo>
                    <a:lnTo>
                      <a:pt x="3687670" y="642165"/>
                    </a:lnTo>
                    <a:lnTo>
                      <a:pt x="2448189" y="642165"/>
                    </a:lnTo>
                    <a:lnTo>
                      <a:pt x="2315681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F6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Oval 33">
                <a:extLst>
                  <a:ext uri="{FF2B5EF4-FFF2-40B4-BE49-F238E27FC236}">
                    <a16:creationId xmlns:a16="http://schemas.microsoft.com/office/drawing/2014/main" id="{5690D02F-5BBE-4C46-8A3B-9D0E45D5F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924" y="1794283"/>
                <a:ext cx="493345" cy="493345"/>
              </a:xfrm>
              <a:prstGeom prst="ellipse">
                <a:avLst/>
              </a:prstGeom>
              <a:solidFill>
                <a:srgbClr val="F60000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3BB4857F-882F-4F02-B3CF-5C3C9AB7BA4D}"/>
                  </a:ext>
                </a:extLst>
              </p:cNvPr>
              <p:cNvGrpSpPr/>
              <p:nvPr/>
            </p:nvGrpSpPr>
            <p:grpSpPr>
              <a:xfrm>
                <a:off x="714483" y="1319285"/>
                <a:ext cx="1162011" cy="1451496"/>
                <a:chOff x="1778588" y="1179312"/>
                <a:chExt cx="904875" cy="1130301"/>
              </a:xfrm>
            </p:grpSpPr>
            <p:sp>
              <p:nvSpPr>
                <p:cNvPr id="42" name="íṩľíḍè-Freeform: Shape 73">
                  <a:extLst>
                    <a:ext uri="{FF2B5EF4-FFF2-40B4-BE49-F238E27FC236}">
                      <a16:creationId xmlns:a16="http://schemas.microsoft.com/office/drawing/2014/main" id="{39F710B3-14F1-4341-B0DF-8C99F7194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285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5" y="200"/>
                    </a:cxn>
                    <a:cxn ang="0">
                      <a:pos x="285" y="513"/>
                    </a:cxn>
                  </a:cxnLst>
                  <a:rect l="0" t="0" r="r" b="b"/>
                  <a:pathLst>
                    <a:path w="285" h="513">
                      <a:moveTo>
                        <a:pt x="285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5" y="200"/>
                      </a:lnTo>
                      <a:lnTo>
                        <a:pt x="285" y="513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ṩľíḍè-Freeform: Shape 74">
                  <a:extLst>
                    <a:ext uri="{FF2B5EF4-FFF2-40B4-BE49-F238E27FC236}">
                      <a16:creationId xmlns:a16="http://schemas.microsoft.com/office/drawing/2014/main" id="{427F5B8E-6236-4E7F-98DC-E409F50F3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4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4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ṩľíḍè-Freeform: Shape 75">
                  <a:extLst>
                    <a:ext uri="{FF2B5EF4-FFF2-40B4-BE49-F238E27FC236}">
                      <a16:creationId xmlns:a16="http://schemas.microsoft.com/office/drawing/2014/main" id="{2EBDB3A1-C73D-4532-91FF-11225DDD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179312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5" y="399"/>
                    </a:cxn>
                    <a:cxn ang="0">
                      <a:pos x="570" y="199"/>
                    </a:cxn>
                    <a:cxn ang="0">
                      <a:pos x="285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5" y="399"/>
                      </a:lnTo>
                      <a:lnTo>
                        <a:pt x="570" y="199"/>
                      </a:lnTo>
                      <a:lnTo>
                        <a:pt x="285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67CEC316-2C33-4F76-A837-68EA05DC86AA}"/>
                  </a:ext>
                </a:extLst>
              </p:cNvPr>
              <p:cNvGrpSpPr/>
              <p:nvPr/>
            </p:nvGrpSpPr>
            <p:grpSpPr>
              <a:xfrm>
                <a:off x="4693090" y="1869679"/>
                <a:ext cx="304533" cy="344523"/>
                <a:chOff x="1700193" y="1618181"/>
                <a:chExt cx="314325" cy="355600"/>
              </a:xfrm>
            </p:grpSpPr>
            <p:sp>
              <p:nvSpPr>
                <p:cNvPr id="40" name="íṩľíḍè-Freeform: Shape 86">
                  <a:extLst>
                    <a:ext uri="{FF2B5EF4-FFF2-40B4-BE49-F238E27FC236}">
                      <a16:creationId xmlns:a16="http://schemas.microsoft.com/office/drawing/2014/main" id="{1693ADCB-EE17-4BB7-8E45-B93EE4937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193" y="1618181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ṩľíḍè-Freeform: Shape 87">
                  <a:extLst>
                    <a:ext uri="{FF2B5EF4-FFF2-40B4-BE49-F238E27FC236}">
                      <a16:creationId xmlns:a16="http://schemas.microsoft.com/office/drawing/2014/main" id="{76332625-8318-4AB1-88CD-32A2FC2A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2265882" y="1018076"/>
              <a:ext cx="215951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sản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phẩm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43802" y="1654646"/>
            <a:ext cx="6836461" cy="1423005"/>
            <a:chOff x="1691680" y="1375913"/>
            <a:chExt cx="3883915" cy="1088621"/>
          </a:xfrm>
        </p:grpSpPr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C4DCB05C-28C4-4AA4-AD85-B3D9C34F13A7}"/>
                </a:ext>
              </a:extLst>
            </p:cNvPr>
            <p:cNvGrpSpPr/>
            <p:nvPr/>
          </p:nvGrpSpPr>
          <p:grpSpPr>
            <a:xfrm>
              <a:off x="1691680" y="1375913"/>
              <a:ext cx="3883915" cy="1088621"/>
              <a:chOff x="1295490" y="2367135"/>
              <a:chExt cx="5178553" cy="1451495"/>
            </a:xfrm>
          </p:grpSpPr>
          <p:sp>
            <p:nvSpPr>
              <p:cNvPr id="48" name="íṩľíḍè-Freeform: Shape 116">
                <a:extLst>
                  <a:ext uri="{FF2B5EF4-FFF2-40B4-BE49-F238E27FC236}">
                    <a16:creationId xmlns:a16="http://schemas.microsoft.com/office/drawing/2014/main" id="{2B6EEE40-197D-4899-94A8-B7C8F39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616" y="2773893"/>
                <a:ext cx="3813618" cy="642165"/>
              </a:xfrm>
              <a:custGeom>
                <a:avLst/>
                <a:gdLst>
                  <a:gd name="connsiteX0" fmla="*/ 0 w 3813618"/>
                  <a:gd name="connsiteY0" fmla="*/ 0 h 642165"/>
                  <a:gd name="connsiteX1" fmla="*/ 2448189 w 3813618"/>
                  <a:gd name="connsiteY1" fmla="*/ 0 h 642165"/>
                  <a:gd name="connsiteX2" fmla="*/ 2448189 w 3813618"/>
                  <a:gd name="connsiteY2" fmla="*/ 1019 h 642165"/>
                  <a:gd name="connsiteX3" fmla="*/ 3813618 w 3813618"/>
                  <a:gd name="connsiteY3" fmla="*/ 1019 h 642165"/>
                  <a:gd name="connsiteX4" fmla="*/ 3491517 w 3813618"/>
                  <a:gd name="connsiteY4" fmla="*/ 319044 h 642165"/>
                  <a:gd name="connsiteX5" fmla="*/ 3813618 w 3813618"/>
                  <a:gd name="connsiteY5" fmla="*/ 641145 h 642165"/>
                  <a:gd name="connsiteX6" fmla="*/ 2448189 w 3813618"/>
                  <a:gd name="connsiteY6" fmla="*/ 641145 h 642165"/>
                  <a:gd name="connsiteX7" fmla="*/ 2448189 w 3813618"/>
                  <a:gd name="connsiteY7" fmla="*/ 642165 h 642165"/>
                  <a:gd name="connsiteX8" fmla="*/ 0 w 3813618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3618" h="642165">
                    <a:moveTo>
                      <a:pt x="0" y="0"/>
                    </a:moveTo>
                    <a:lnTo>
                      <a:pt x="2448189" y="0"/>
                    </a:lnTo>
                    <a:lnTo>
                      <a:pt x="2448189" y="1019"/>
                    </a:lnTo>
                    <a:lnTo>
                      <a:pt x="3813618" y="1019"/>
                    </a:lnTo>
                    <a:lnTo>
                      <a:pt x="3491517" y="319044"/>
                    </a:lnTo>
                    <a:lnTo>
                      <a:pt x="3813618" y="641145"/>
                    </a:lnTo>
                    <a:lnTo>
                      <a:pt x="2448189" y="641145"/>
                    </a:lnTo>
                    <a:lnTo>
                      <a:pt x="2448189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íṩľíḍè-Oval 32">
                <a:extLst>
                  <a:ext uri="{FF2B5EF4-FFF2-40B4-BE49-F238E27FC236}">
                    <a16:creationId xmlns:a16="http://schemas.microsoft.com/office/drawing/2014/main" id="{8A575A95-D8B8-4AC2-BF49-9880F736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698" y="2850287"/>
                <a:ext cx="493345" cy="493345"/>
              </a:xfrm>
              <a:prstGeom prst="ellipse">
                <a:avLst/>
              </a:prstGeom>
              <a:solidFill>
                <a:srgbClr val="009A4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50" name="Group 42">
                <a:extLst>
                  <a:ext uri="{FF2B5EF4-FFF2-40B4-BE49-F238E27FC236}">
                    <a16:creationId xmlns:a16="http://schemas.microsoft.com/office/drawing/2014/main" id="{E618004D-4980-4D45-93D9-18228B18F975}"/>
                  </a:ext>
                </a:extLst>
              </p:cNvPr>
              <p:cNvGrpSpPr/>
              <p:nvPr/>
            </p:nvGrpSpPr>
            <p:grpSpPr>
              <a:xfrm>
                <a:off x="1295490" y="2367135"/>
                <a:ext cx="1162014" cy="1451495"/>
                <a:chOff x="2231025" y="1995288"/>
                <a:chExt cx="904876" cy="1130300"/>
              </a:xfrm>
            </p:grpSpPr>
            <p:sp>
              <p:nvSpPr>
                <p:cNvPr id="54" name="íṩľíḍè-Freeform: Shape 43">
                  <a:extLst>
                    <a:ext uri="{FF2B5EF4-FFF2-40B4-BE49-F238E27FC236}">
                      <a16:creationId xmlns:a16="http://schemas.microsoft.com/office/drawing/2014/main" id="{E04AD1F2-0EEA-4BD0-8380-68A2B6050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285" y="512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5" y="199"/>
                    </a:cxn>
                    <a:cxn ang="0">
                      <a:pos x="285" y="512"/>
                    </a:cxn>
                  </a:cxnLst>
                  <a:rect l="0" t="0" r="r" b="b"/>
                  <a:pathLst>
                    <a:path w="285" h="512">
                      <a:moveTo>
                        <a:pt x="285" y="512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5" y="199"/>
                      </a:lnTo>
                      <a:lnTo>
                        <a:pt x="285" y="512"/>
                      </a:lnTo>
                      <a:close/>
                    </a:path>
                  </a:pathLst>
                </a:custGeom>
                <a:solidFill>
                  <a:srgbClr val="0074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ṩľíḍè-Freeform: Shape 44">
                  <a:extLst>
                    <a:ext uri="{FF2B5EF4-FFF2-40B4-BE49-F238E27FC236}">
                      <a16:creationId xmlns:a16="http://schemas.microsoft.com/office/drawing/2014/main" id="{CBA448DD-59CF-4AE5-AF78-37469B5B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463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0" y="512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199"/>
                    </a:cxn>
                    <a:cxn ang="0">
                      <a:pos x="0" y="512"/>
                    </a:cxn>
                  </a:cxnLst>
                  <a:rect l="0" t="0" r="r" b="b"/>
                  <a:pathLst>
                    <a:path w="285" h="512">
                      <a:moveTo>
                        <a:pt x="0" y="512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199"/>
                      </a:lnTo>
                      <a:lnTo>
                        <a:pt x="0" y="512"/>
                      </a:lnTo>
                      <a:close/>
                    </a:path>
                  </a:pathLst>
                </a:custGeom>
                <a:solidFill>
                  <a:srgbClr val="00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íṩľíḍè-Freeform: Shape 45">
                  <a:extLst>
                    <a:ext uri="{FF2B5EF4-FFF2-40B4-BE49-F238E27FC236}">
                      <a16:creationId xmlns:a16="http://schemas.microsoft.com/office/drawing/2014/main" id="{581F6113-5763-40FE-9B7F-3FC024FDA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995288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85" y="399"/>
                    </a:cxn>
                    <a:cxn ang="0">
                      <a:pos x="570" y="200"/>
                    </a:cxn>
                    <a:cxn ang="0">
                      <a:pos x="285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570" h="399">
                      <a:moveTo>
                        <a:pt x="0" y="200"/>
                      </a:moveTo>
                      <a:lnTo>
                        <a:pt x="285" y="399"/>
                      </a:lnTo>
                      <a:lnTo>
                        <a:pt x="570" y="200"/>
                      </a:lnTo>
                      <a:lnTo>
                        <a:pt x="285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Group 78">
                <a:extLst>
                  <a:ext uri="{FF2B5EF4-FFF2-40B4-BE49-F238E27FC236}">
                    <a16:creationId xmlns:a16="http://schemas.microsoft.com/office/drawing/2014/main" id="{FD4FF268-C596-4D6E-A2C3-2AC6765E1EFE}"/>
                  </a:ext>
                </a:extLst>
              </p:cNvPr>
              <p:cNvGrpSpPr/>
              <p:nvPr/>
            </p:nvGrpSpPr>
            <p:grpSpPr>
              <a:xfrm>
                <a:off x="5262779" y="2924697"/>
                <a:ext cx="304533" cy="344523"/>
                <a:chOff x="1687513" y="1622425"/>
                <a:chExt cx="314325" cy="355600"/>
              </a:xfrm>
            </p:grpSpPr>
            <p:sp>
              <p:nvSpPr>
                <p:cNvPr id="52" name="íṩľíḍè-Freeform: Shape 79">
                  <a:extLst>
                    <a:ext uri="{FF2B5EF4-FFF2-40B4-BE49-F238E27FC236}">
                      <a16:creationId xmlns:a16="http://schemas.microsoft.com/office/drawing/2014/main" id="{E38F27EB-DEE8-40CE-BB88-FFB37C24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609590" y="1799299"/>
              <a:ext cx="2160240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89070" y="2665566"/>
            <a:ext cx="8159145" cy="1423006"/>
            <a:chOff x="1255925" y="2157212"/>
            <a:chExt cx="4635355" cy="10886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A4922CE-E460-468F-A5BF-5B98223337BB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60" name="íṩľíḍè-Freeform: Shape 117">
                <a:extLst>
                  <a:ext uri="{FF2B5EF4-FFF2-40B4-BE49-F238E27FC236}">
                    <a16:creationId xmlns:a16="http://schemas.microsoft.com/office/drawing/2014/main" id="{72CFA4FD-1684-49C9-B6F9-DBBD92E4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íṩľíḍè-Oval 31">
                <a:extLst>
                  <a:ext uri="{FF2B5EF4-FFF2-40B4-BE49-F238E27FC236}">
                    <a16:creationId xmlns:a16="http://schemas.microsoft.com/office/drawing/2014/main" id="{F408B4B4-A3CD-4F55-B172-2165AD6CD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62" name="Group 38">
                <a:extLst>
                  <a:ext uri="{FF2B5EF4-FFF2-40B4-BE49-F238E27FC236}">
                    <a16:creationId xmlns:a16="http://schemas.microsoft.com/office/drawing/2014/main" id="{D1F94D19-FE09-4CE3-8FE9-69687AC5C71D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66" name="íṩľíḍè-Freeform: Shape 39">
                  <a:extLst>
                    <a:ext uri="{FF2B5EF4-FFF2-40B4-BE49-F238E27FC236}">
                      <a16:creationId xmlns:a16="http://schemas.microsoft.com/office/drawing/2014/main" id="{3F8F12BC-B7C7-438A-8B87-C70BE10C5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íṩľíḍè-Freeform: Shape 40">
                  <a:extLst>
                    <a:ext uri="{FF2B5EF4-FFF2-40B4-BE49-F238E27FC236}">
                      <a16:creationId xmlns:a16="http://schemas.microsoft.com/office/drawing/2014/main" id="{CD6B3E51-FF29-4633-8386-1DCB77CEF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íṩľíḍè-Freeform: Shape 41">
                  <a:extLst>
                    <a:ext uri="{FF2B5EF4-FFF2-40B4-BE49-F238E27FC236}">
                      <a16:creationId xmlns:a16="http://schemas.microsoft.com/office/drawing/2014/main" id="{633A24D0-B5D3-44EC-A582-42318ECD2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Group 92">
                <a:extLst>
                  <a:ext uri="{FF2B5EF4-FFF2-40B4-BE49-F238E27FC236}">
                    <a16:creationId xmlns:a16="http://schemas.microsoft.com/office/drawing/2014/main" id="{D52AAD83-1D48-4B04-A767-EC55DA1EB950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64" name="íṩľíḍè-Freeform: Shape 93">
                  <a:extLst>
                    <a:ext uri="{FF2B5EF4-FFF2-40B4-BE49-F238E27FC236}">
                      <a16:creationId xmlns:a16="http://schemas.microsoft.com/office/drawing/2014/main" id="{F97E779D-C9B9-45A9-B713-B0BE8F4BF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ṩľíḍè-Freeform: Shape 94">
                  <a:extLst>
                    <a:ext uri="{FF2B5EF4-FFF2-40B4-BE49-F238E27FC236}">
                      <a16:creationId xmlns:a16="http://schemas.microsoft.com/office/drawing/2014/main" id="{E3B0F202-82BD-4DFB-8E4F-809DC40CC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351563" y="2593263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đăng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ký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tài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khoản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51872" y="3690850"/>
            <a:ext cx="6828391" cy="1423006"/>
            <a:chOff x="1697794" y="2936983"/>
            <a:chExt cx="3879330" cy="10886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557D31-5DC7-4F92-9F40-E0D4DC3EF703}"/>
                </a:ext>
              </a:extLst>
            </p:cNvPr>
            <p:cNvGrpSpPr/>
            <p:nvPr/>
          </p:nvGrpSpPr>
          <p:grpSpPr>
            <a:xfrm>
              <a:off x="1697794" y="2936983"/>
              <a:ext cx="3879330" cy="1088622"/>
              <a:chOff x="1303642" y="4448562"/>
              <a:chExt cx="5172440" cy="1451496"/>
            </a:xfrm>
          </p:grpSpPr>
          <p:sp>
            <p:nvSpPr>
              <p:cNvPr id="72" name="íṩľíḍè-Freeform: Shape 118">
                <a:extLst>
                  <a:ext uri="{FF2B5EF4-FFF2-40B4-BE49-F238E27FC236}">
                    <a16:creationId xmlns:a16="http://schemas.microsoft.com/office/drawing/2014/main" id="{620ED3C9-1A7C-45EC-B1A3-F353B8769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587" y="4855081"/>
                <a:ext cx="3664763" cy="642165"/>
              </a:xfrm>
              <a:custGeom>
                <a:avLst/>
                <a:gdLst>
                  <a:gd name="connsiteX0" fmla="*/ 0 w 3664763"/>
                  <a:gd name="connsiteY0" fmla="*/ 0 h 642165"/>
                  <a:gd name="connsiteX1" fmla="*/ 2292774 w 3664763"/>
                  <a:gd name="connsiteY1" fmla="*/ 0 h 642165"/>
                  <a:gd name="connsiteX2" fmla="*/ 2293219 w 3664763"/>
                  <a:gd name="connsiteY2" fmla="*/ 0 h 642165"/>
                  <a:gd name="connsiteX3" fmla="*/ 3664763 w 3664763"/>
                  <a:gd name="connsiteY3" fmla="*/ 0 h 642165"/>
                  <a:gd name="connsiteX4" fmla="*/ 3342662 w 3664763"/>
                  <a:gd name="connsiteY4" fmla="*/ 318025 h 642165"/>
                  <a:gd name="connsiteX5" fmla="*/ 3664763 w 3664763"/>
                  <a:gd name="connsiteY5" fmla="*/ 642165 h 642165"/>
                  <a:gd name="connsiteX6" fmla="*/ 2293219 w 3664763"/>
                  <a:gd name="connsiteY6" fmla="*/ 642165 h 642165"/>
                  <a:gd name="connsiteX7" fmla="*/ 2292774 w 3664763"/>
                  <a:gd name="connsiteY7" fmla="*/ 642165 h 642165"/>
                  <a:gd name="connsiteX8" fmla="*/ 0 w 3664763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4763" h="642165">
                    <a:moveTo>
                      <a:pt x="0" y="0"/>
                    </a:moveTo>
                    <a:lnTo>
                      <a:pt x="2292774" y="0"/>
                    </a:lnTo>
                    <a:lnTo>
                      <a:pt x="2293219" y="0"/>
                    </a:lnTo>
                    <a:lnTo>
                      <a:pt x="3664763" y="0"/>
                    </a:lnTo>
                    <a:lnTo>
                      <a:pt x="3342662" y="318025"/>
                    </a:lnTo>
                    <a:lnTo>
                      <a:pt x="3664763" y="642165"/>
                    </a:lnTo>
                    <a:lnTo>
                      <a:pt x="2293219" y="642165"/>
                    </a:lnTo>
                    <a:lnTo>
                      <a:pt x="2292774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íṩľíḍè-Oval 30">
                <a:extLst>
                  <a:ext uri="{FF2B5EF4-FFF2-40B4-BE49-F238E27FC236}">
                    <a16:creationId xmlns:a16="http://schemas.microsoft.com/office/drawing/2014/main" id="{C233F06B-62AA-4426-95DE-732D2E98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737" y="4925598"/>
                <a:ext cx="493345" cy="49334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id="{AD12F58B-7279-44CA-B5DF-8EF4C84E7DD3}"/>
                  </a:ext>
                </a:extLst>
              </p:cNvPr>
              <p:cNvGrpSpPr/>
              <p:nvPr/>
            </p:nvGrpSpPr>
            <p:grpSpPr>
              <a:xfrm>
                <a:off x="1303642" y="4448562"/>
                <a:ext cx="1159973" cy="1451496"/>
                <a:chOff x="2237375" y="3616125"/>
                <a:chExt cx="903288" cy="1130301"/>
              </a:xfrm>
            </p:grpSpPr>
            <p:sp>
              <p:nvSpPr>
                <p:cNvPr id="78" name="íṩľíḍè-Freeform: Shape 35">
                  <a:extLst>
                    <a:ext uri="{FF2B5EF4-FFF2-40B4-BE49-F238E27FC236}">
                      <a16:creationId xmlns:a16="http://schemas.microsoft.com/office/drawing/2014/main" id="{652D9DBB-0313-412B-ABE7-A0D2F25E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932038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ṩľíḍè-Freeform: Shape 36">
                  <a:extLst>
                    <a:ext uri="{FF2B5EF4-FFF2-40B4-BE49-F238E27FC236}">
                      <a16:creationId xmlns:a16="http://schemas.microsoft.com/office/drawing/2014/main" id="{8EF80E71-68A5-4304-BEFB-B13F09F44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225" y="3932038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ṩľíḍè-Freeform: Shape 37">
                  <a:extLst>
                    <a:ext uri="{FF2B5EF4-FFF2-40B4-BE49-F238E27FC236}">
                      <a16:creationId xmlns:a16="http://schemas.microsoft.com/office/drawing/2014/main" id="{AC459127-FD0F-4830-8C41-2EC967E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616125"/>
                  <a:ext cx="903288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69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69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69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" name="Group 99">
                <a:extLst>
                  <a:ext uri="{FF2B5EF4-FFF2-40B4-BE49-F238E27FC236}">
                    <a16:creationId xmlns:a16="http://schemas.microsoft.com/office/drawing/2014/main" id="{39FA9F59-25C7-4C26-AFC0-98056056D50E}"/>
                  </a:ext>
                </a:extLst>
              </p:cNvPr>
              <p:cNvGrpSpPr/>
              <p:nvPr/>
            </p:nvGrpSpPr>
            <p:grpSpPr>
              <a:xfrm>
                <a:off x="5287053" y="5003068"/>
                <a:ext cx="304533" cy="344523"/>
                <a:chOff x="1687513" y="1622425"/>
                <a:chExt cx="314325" cy="355600"/>
              </a:xfrm>
            </p:grpSpPr>
            <p:sp>
              <p:nvSpPr>
                <p:cNvPr id="76" name="íṩľíḍè-Freeform: Shape 100">
                  <a:extLst>
                    <a:ext uri="{FF2B5EF4-FFF2-40B4-BE49-F238E27FC236}">
                      <a16:creationId xmlns:a16="http://schemas.microsoft.com/office/drawing/2014/main" id="{16ABD75D-2B02-4748-BAB3-7BFDABFF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ṩľíḍè-Freeform: Shape 101">
                  <a:extLst>
                    <a:ext uri="{FF2B5EF4-FFF2-40B4-BE49-F238E27FC236}">
                      <a16:creationId xmlns:a16="http://schemas.microsoft.com/office/drawing/2014/main" id="{B6F7A5A1-3A91-4F12-9311-73535466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627784" y="3363838"/>
              <a:ext cx="2037102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thống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kê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84306" y="4710850"/>
            <a:ext cx="7231182" cy="1423005"/>
            <a:chOff x="1255925" y="3715377"/>
            <a:chExt cx="4108163" cy="1088621"/>
          </a:xfrm>
        </p:grpSpPr>
        <p:grpSp>
          <p:nvGrpSpPr>
            <p:cNvPr id="82" name="Group 81"/>
            <p:cNvGrpSpPr/>
            <p:nvPr/>
          </p:nvGrpSpPr>
          <p:grpSpPr>
            <a:xfrm>
              <a:off x="1255925" y="3715377"/>
              <a:ext cx="4108163" cy="1088621"/>
              <a:chOff x="1255925" y="3715377"/>
              <a:chExt cx="4108163" cy="1088621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C4DCB05C-28C4-4AA4-AD85-B3D9C34F13A7}"/>
                  </a:ext>
                </a:extLst>
              </p:cNvPr>
              <p:cNvGrpSpPr/>
              <p:nvPr/>
            </p:nvGrpSpPr>
            <p:grpSpPr>
              <a:xfrm>
                <a:off x="1255925" y="3715377"/>
                <a:ext cx="4108163" cy="1088621"/>
                <a:chOff x="1295490" y="2367135"/>
                <a:chExt cx="5477548" cy="1451495"/>
              </a:xfrm>
            </p:grpSpPr>
            <p:sp>
              <p:nvSpPr>
                <p:cNvPr id="86" name="íṩľíḍè-Freeform: Shape 116">
                  <a:extLst>
                    <a:ext uri="{FF2B5EF4-FFF2-40B4-BE49-F238E27FC236}">
                      <a16:creationId xmlns:a16="http://schemas.microsoft.com/office/drawing/2014/main" id="{2B6EEE40-197D-4899-94A8-B7C8F39F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616" y="2773892"/>
                  <a:ext cx="4060367" cy="642165"/>
                </a:xfrm>
                <a:custGeom>
                  <a:avLst/>
                  <a:gdLst>
                    <a:gd name="connsiteX0" fmla="*/ 0 w 3813618"/>
                    <a:gd name="connsiteY0" fmla="*/ 0 h 642165"/>
                    <a:gd name="connsiteX1" fmla="*/ 2448189 w 3813618"/>
                    <a:gd name="connsiteY1" fmla="*/ 0 h 642165"/>
                    <a:gd name="connsiteX2" fmla="*/ 2448189 w 3813618"/>
                    <a:gd name="connsiteY2" fmla="*/ 1019 h 642165"/>
                    <a:gd name="connsiteX3" fmla="*/ 3813618 w 3813618"/>
                    <a:gd name="connsiteY3" fmla="*/ 1019 h 642165"/>
                    <a:gd name="connsiteX4" fmla="*/ 3491517 w 3813618"/>
                    <a:gd name="connsiteY4" fmla="*/ 319044 h 642165"/>
                    <a:gd name="connsiteX5" fmla="*/ 3813618 w 3813618"/>
                    <a:gd name="connsiteY5" fmla="*/ 641145 h 642165"/>
                    <a:gd name="connsiteX6" fmla="*/ 2448189 w 3813618"/>
                    <a:gd name="connsiteY6" fmla="*/ 641145 h 642165"/>
                    <a:gd name="connsiteX7" fmla="*/ 2448189 w 3813618"/>
                    <a:gd name="connsiteY7" fmla="*/ 642165 h 642165"/>
                    <a:gd name="connsiteX8" fmla="*/ 0 w 3813618"/>
                    <a:gd name="connsiteY8" fmla="*/ 642165 h 64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13618" h="642165">
                      <a:moveTo>
                        <a:pt x="0" y="0"/>
                      </a:moveTo>
                      <a:lnTo>
                        <a:pt x="2448189" y="0"/>
                      </a:lnTo>
                      <a:lnTo>
                        <a:pt x="2448189" y="1019"/>
                      </a:lnTo>
                      <a:lnTo>
                        <a:pt x="3813618" y="1019"/>
                      </a:lnTo>
                      <a:lnTo>
                        <a:pt x="3491517" y="319044"/>
                      </a:lnTo>
                      <a:lnTo>
                        <a:pt x="3813618" y="641145"/>
                      </a:lnTo>
                      <a:lnTo>
                        <a:pt x="2448189" y="641145"/>
                      </a:lnTo>
                      <a:lnTo>
                        <a:pt x="2448189" y="642165"/>
                      </a:lnTo>
                      <a:lnTo>
                        <a:pt x="0" y="6421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ṩľíḍè-Oval 32">
                  <a:extLst>
                    <a:ext uri="{FF2B5EF4-FFF2-40B4-BE49-F238E27FC236}">
                      <a16:creationId xmlns:a16="http://schemas.microsoft.com/office/drawing/2014/main" id="{8A575A95-D8B8-4AC2-BF49-9880F736F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693" y="2850287"/>
                  <a:ext cx="493345" cy="493345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  <p:grpSp>
              <p:nvGrpSpPr>
                <p:cNvPr id="88" name="Group 42">
                  <a:extLst>
                    <a:ext uri="{FF2B5EF4-FFF2-40B4-BE49-F238E27FC236}">
                      <a16:creationId xmlns:a16="http://schemas.microsoft.com/office/drawing/2014/main" id="{E618004D-4980-4D45-93D9-18228B18F975}"/>
                    </a:ext>
                  </a:extLst>
                </p:cNvPr>
                <p:cNvGrpSpPr/>
                <p:nvPr/>
              </p:nvGrpSpPr>
              <p:grpSpPr>
                <a:xfrm>
                  <a:off x="1295490" y="2367135"/>
                  <a:ext cx="1162014" cy="1451495"/>
                  <a:chOff x="2231025" y="1995288"/>
                  <a:chExt cx="904876" cy="1130300"/>
                </a:xfrm>
              </p:grpSpPr>
              <p:sp>
                <p:nvSpPr>
                  <p:cNvPr id="90" name="íṩľíḍè-Freeform: Shape 43">
                    <a:extLst>
                      <a:ext uri="{FF2B5EF4-FFF2-40B4-BE49-F238E27FC236}">
                        <a16:creationId xmlns:a16="http://schemas.microsoft.com/office/drawing/2014/main" id="{E04AD1F2-0EEA-4BD0-8380-68A2B6050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285" y="512"/>
                      </a:cxn>
                      <a:cxn ang="0">
                        <a:pos x="0" y="313"/>
                      </a:cxn>
                      <a:cxn ang="0">
                        <a:pos x="0" y="0"/>
                      </a:cxn>
                      <a:cxn ang="0">
                        <a:pos x="285" y="199"/>
                      </a:cxn>
                      <a:cxn ang="0">
                        <a:pos x="285" y="512"/>
                      </a:cxn>
                    </a:cxnLst>
                    <a:rect l="0" t="0" r="r" b="b"/>
                    <a:pathLst>
                      <a:path w="285" h="512">
                        <a:moveTo>
                          <a:pt x="285" y="512"/>
                        </a:moveTo>
                        <a:lnTo>
                          <a:pt x="0" y="313"/>
                        </a:lnTo>
                        <a:lnTo>
                          <a:pt x="0" y="0"/>
                        </a:lnTo>
                        <a:lnTo>
                          <a:pt x="285" y="199"/>
                        </a:lnTo>
                        <a:lnTo>
                          <a:pt x="285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íṩľíḍè-Freeform: Shape 44">
                    <a:extLst>
                      <a:ext uri="{FF2B5EF4-FFF2-40B4-BE49-F238E27FC236}">
                        <a16:creationId xmlns:a16="http://schemas.microsoft.com/office/drawing/2014/main" id="{CBA448DD-59CF-4AE5-AF78-37469B5B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3463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0" y="512"/>
                      </a:cxn>
                      <a:cxn ang="0">
                        <a:pos x="285" y="313"/>
                      </a:cxn>
                      <a:cxn ang="0">
                        <a:pos x="285" y="0"/>
                      </a:cxn>
                      <a:cxn ang="0">
                        <a:pos x="0" y="199"/>
                      </a:cxn>
                      <a:cxn ang="0">
                        <a:pos x="0" y="512"/>
                      </a:cxn>
                    </a:cxnLst>
                    <a:rect l="0" t="0" r="r" b="b"/>
                    <a:pathLst>
                      <a:path w="285" h="512">
                        <a:moveTo>
                          <a:pt x="0" y="512"/>
                        </a:moveTo>
                        <a:lnTo>
                          <a:pt x="285" y="313"/>
                        </a:lnTo>
                        <a:lnTo>
                          <a:pt x="285" y="0"/>
                        </a:lnTo>
                        <a:lnTo>
                          <a:pt x="0" y="199"/>
                        </a:lnTo>
                        <a:lnTo>
                          <a:pt x="0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íṩľíḍè-Freeform: Shape 45">
                    <a:extLst>
                      <a:ext uri="{FF2B5EF4-FFF2-40B4-BE49-F238E27FC236}">
                        <a16:creationId xmlns:a16="http://schemas.microsoft.com/office/drawing/2014/main" id="{581F6113-5763-40FE-9B7F-3FC024F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1995288"/>
                    <a:ext cx="904875" cy="633413"/>
                  </a:xfrm>
                  <a:custGeom>
                    <a:avLst/>
                    <a:gdLst/>
                    <a:ahLst/>
                    <a:cxnLst>
                      <a:cxn ang="0">
                        <a:pos x="0" y="200"/>
                      </a:cxn>
                      <a:cxn ang="0">
                        <a:pos x="285" y="399"/>
                      </a:cxn>
                      <a:cxn ang="0">
                        <a:pos x="570" y="200"/>
                      </a:cxn>
                      <a:cxn ang="0">
                        <a:pos x="285" y="0"/>
                      </a:cxn>
                      <a:cxn ang="0">
                        <a:pos x="0" y="200"/>
                      </a:cxn>
                    </a:cxnLst>
                    <a:rect l="0" t="0" r="r" b="b"/>
                    <a:pathLst>
                      <a:path w="570" h="399">
                        <a:moveTo>
                          <a:pt x="0" y="200"/>
                        </a:moveTo>
                        <a:lnTo>
                          <a:pt x="285" y="399"/>
                        </a:lnTo>
                        <a:lnTo>
                          <a:pt x="570" y="200"/>
                        </a:lnTo>
                        <a:lnTo>
                          <a:pt x="285" y="0"/>
                        </a:lnTo>
                        <a:lnTo>
                          <a:pt x="0" y="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9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6584" y="3056979"/>
                  <a:ext cx="67675" cy="799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2006704" y="4126005"/>
                <a:ext cx="2566564" cy="23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Module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sự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kiện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và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khuyến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mãi</a:t>
                </a:r>
                <a:endParaRPr lang="vi-VN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sp>
          <p:nvSpPr>
            <p:cNvPr id="83" name="íṩľíḍè-Freeform: Shape 93">
              <a:extLst>
                <a:ext uri="{FF2B5EF4-FFF2-40B4-BE49-F238E27FC236}">
                  <a16:creationId xmlns:a16="http://schemas.microsoft.com/office/drawing/2014/main" id="{F97E779D-C9B9-45A9-B713-B0BE8F4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99" y="4132061"/>
              <a:ext cx="228400" cy="258392"/>
            </a:xfrm>
            <a:custGeom>
              <a:avLst/>
              <a:gdLst/>
              <a:ahLst/>
              <a:cxnLst>
                <a:cxn ang="0">
                  <a:pos x="17" y="264"/>
                </a:cxn>
                <a:cxn ang="0">
                  <a:pos x="9" y="262"/>
                </a:cxn>
                <a:cxn ang="0">
                  <a:pos x="0" y="247"/>
                </a:cxn>
                <a:cxn ang="0">
                  <a:pos x="0" y="17"/>
                </a:cxn>
                <a:cxn ang="0">
                  <a:pos x="9" y="3"/>
                </a:cxn>
                <a:cxn ang="0">
                  <a:pos x="25" y="3"/>
                </a:cxn>
                <a:cxn ang="0">
                  <a:pos x="225" y="118"/>
                </a:cxn>
                <a:cxn ang="0">
                  <a:pos x="233" y="132"/>
                </a:cxn>
                <a:cxn ang="0">
                  <a:pos x="225" y="147"/>
                </a:cxn>
                <a:cxn ang="0">
                  <a:pos x="25" y="262"/>
                </a:cxn>
                <a:cxn ang="0">
                  <a:pos x="17" y="264"/>
                </a:cxn>
              </a:cxnLst>
              <a:rect l="0" t="0" r="r" b="b"/>
              <a:pathLst>
                <a:path w="233" h="264">
                  <a:moveTo>
                    <a:pt x="17" y="264"/>
                  </a:moveTo>
                  <a:cubicBezTo>
                    <a:pt x="14" y="264"/>
                    <a:pt x="11" y="263"/>
                    <a:pt x="9" y="262"/>
                  </a:cubicBezTo>
                  <a:cubicBezTo>
                    <a:pt x="3" y="259"/>
                    <a:pt x="0" y="253"/>
                    <a:pt x="0" y="2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9" y="3"/>
                  </a:cubicBezTo>
                  <a:cubicBezTo>
                    <a:pt x="14" y="0"/>
                    <a:pt x="20" y="0"/>
                    <a:pt x="25" y="3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0" y="121"/>
                    <a:pt x="233" y="126"/>
                    <a:pt x="233" y="132"/>
                  </a:cubicBezTo>
                  <a:cubicBezTo>
                    <a:pt x="233" y="138"/>
                    <a:pt x="230" y="144"/>
                    <a:pt x="225" y="147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3" y="263"/>
                    <a:pt x="20" y="264"/>
                    <a:pt x="17" y="2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5" y="646865"/>
            <a:ext cx="10903130" cy="55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6782" y="1053141"/>
            <a:ext cx="536852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ea typeface="FangSong" panose="02010609060101010101" pitchFamily="49" charset="-122"/>
                <a:cs typeface="经典综艺体简" panose="02010609000101010101" pitchFamily="49" charset="-122"/>
              </a:rPr>
              <a:t>QUẢN LÝ ƯỚC LƯỢNG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FangSong" panose="0201060906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920" y="2762671"/>
            <a:ext cx="5149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điểm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chức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năng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Usecase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Tính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phần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mềm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4529F-B1E0-17BA-0457-E8A21AA55AC3}"/>
              </a:ext>
            </a:extLst>
          </p:cNvPr>
          <p:cNvGrpSpPr/>
          <p:nvPr/>
        </p:nvGrpSpPr>
        <p:grpSpPr>
          <a:xfrm>
            <a:off x="1060174" y="583097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920934D1-97EE-74FC-400E-A6E5E9F2B424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679873CB-75BC-70D0-F097-4D5B0ABF4B68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55165"/>
              </p:ext>
            </p:extLst>
          </p:nvPr>
        </p:nvGraphicFramePr>
        <p:xfrm>
          <a:off x="1741714" y="1249692"/>
          <a:ext cx="8429897" cy="4349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326">
                  <a:extLst>
                    <a:ext uri="{9D8B030D-6E8A-4147-A177-3AD203B41FA5}">
                      <a16:colId xmlns:a16="http://schemas.microsoft.com/office/drawing/2014/main" val="2285707968"/>
                    </a:ext>
                  </a:extLst>
                </a:gridCol>
                <a:gridCol w="1436697">
                  <a:extLst>
                    <a:ext uri="{9D8B030D-6E8A-4147-A177-3AD203B41FA5}">
                      <a16:colId xmlns:a16="http://schemas.microsoft.com/office/drawing/2014/main" val="2880244602"/>
                    </a:ext>
                  </a:extLst>
                </a:gridCol>
                <a:gridCol w="1526773">
                  <a:extLst>
                    <a:ext uri="{9D8B030D-6E8A-4147-A177-3AD203B41FA5}">
                      <a16:colId xmlns:a16="http://schemas.microsoft.com/office/drawing/2014/main" val="3071343076"/>
                    </a:ext>
                  </a:extLst>
                </a:gridCol>
                <a:gridCol w="1755335">
                  <a:extLst>
                    <a:ext uri="{9D8B030D-6E8A-4147-A177-3AD203B41FA5}">
                      <a16:colId xmlns:a16="http://schemas.microsoft.com/office/drawing/2014/main" val="2978437512"/>
                    </a:ext>
                  </a:extLst>
                </a:gridCol>
                <a:gridCol w="1669766">
                  <a:extLst>
                    <a:ext uri="{9D8B030D-6E8A-4147-A177-3AD203B41FA5}">
                      <a16:colId xmlns:a16="http://schemas.microsoft.com/office/drawing/2014/main" val="1321333831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Độ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Tạp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84412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Mô Tả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Thấp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Trung Bình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Cao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 cộng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7240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18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11402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Output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6256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Queries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16x3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48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7733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Files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x15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48438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Interfaces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50186"/>
                  </a:ext>
                </a:extLst>
              </a:tr>
              <a:tr h="5437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97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73462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44865" y="5786358"/>
            <a:ext cx="42235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4598" y="3080663"/>
            <a:ext cx="1924594" cy="687977"/>
          </a:xfrm>
          <a:prstGeom prst="rect">
            <a:avLst/>
          </a:prstGeom>
          <a:solidFill>
            <a:srgbClr val="D96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Điểm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chưa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chỉnh</a:t>
            </a:r>
            <a:endParaRPr lang="vi-V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10040983" y="3768640"/>
            <a:ext cx="1165912" cy="1605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2819</Words>
  <Application>Microsoft Office PowerPoint</Application>
  <PresentationFormat>Widescreen</PresentationFormat>
  <Paragraphs>1016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THANG</dc:creator>
  <cp:lastModifiedBy>Admin</cp:lastModifiedBy>
  <cp:revision>138</cp:revision>
  <dcterms:created xsi:type="dcterms:W3CDTF">2020-11-11T13:47:24Z</dcterms:created>
  <dcterms:modified xsi:type="dcterms:W3CDTF">2022-12-18T04:59:17Z</dcterms:modified>
</cp:coreProperties>
</file>