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45"/>
  </p:notesMasterIdLst>
  <p:sldIdLst>
    <p:sldId id="258" r:id="rId2"/>
    <p:sldId id="320" r:id="rId3"/>
    <p:sldId id="271" r:id="rId4"/>
    <p:sldId id="259" r:id="rId5"/>
    <p:sldId id="260" r:id="rId6"/>
    <p:sldId id="282" r:id="rId7"/>
    <p:sldId id="284" r:id="rId8"/>
    <p:sldId id="261" r:id="rId9"/>
    <p:sldId id="283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63" r:id="rId24"/>
    <p:sldId id="298" r:id="rId25"/>
    <p:sldId id="299" r:id="rId26"/>
    <p:sldId id="300" r:id="rId27"/>
    <p:sldId id="301" r:id="rId28"/>
    <p:sldId id="302" r:id="rId29"/>
    <p:sldId id="303" r:id="rId30"/>
    <p:sldId id="265" r:id="rId31"/>
    <p:sldId id="304" r:id="rId32"/>
    <p:sldId id="305" r:id="rId33"/>
    <p:sldId id="306" r:id="rId34"/>
    <p:sldId id="307" r:id="rId35"/>
    <p:sldId id="308" r:id="rId36"/>
    <p:sldId id="318" r:id="rId37"/>
    <p:sldId id="319" r:id="rId38"/>
    <p:sldId id="322" r:id="rId39"/>
    <p:sldId id="323" r:id="rId40"/>
    <p:sldId id="324" r:id="rId41"/>
    <p:sldId id="325" r:id="rId42"/>
    <p:sldId id="326" r:id="rId43"/>
    <p:sldId id="321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57306"/>
    <a:srgbClr val="D96505"/>
    <a:srgbClr val="F60000"/>
    <a:srgbClr val="B00000"/>
    <a:srgbClr val="D60000"/>
    <a:srgbClr val="009A46"/>
    <a:srgbClr val="007434"/>
    <a:srgbClr val="A04B04"/>
    <a:srgbClr val="4B7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32" autoAdjust="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D44BE-C7AB-49E7-93E6-A114D4A65917}" type="datetimeFigureOut">
              <a:rPr lang="vi-VN" smtClean="0"/>
              <a:t>30/12/2022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EDC07-2307-4496-8EFD-662F03C17B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30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6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338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591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642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043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335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700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264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633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685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542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6498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609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093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265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0875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0612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2598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2632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27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4220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319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05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6309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7912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9033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8380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9757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0226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9915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9201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717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162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101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964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063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622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595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30/12/2022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371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30/12/2022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308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30/12/2022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8004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30/12/2022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7707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30/12/2022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22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30/12/2022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4018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30/12/2022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0311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30/12/2022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1998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4407512" y="2425700"/>
            <a:ext cx="3352188" cy="1917700"/>
          </a:xfrm>
          <a:custGeom>
            <a:avLst/>
            <a:gdLst>
              <a:gd name="connsiteX0" fmla="*/ 0 w 3352188"/>
              <a:gd name="connsiteY0" fmla="*/ 0 h 1917700"/>
              <a:gd name="connsiteX1" fmla="*/ 3352188 w 3352188"/>
              <a:gd name="connsiteY1" fmla="*/ 0 h 1917700"/>
              <a:gd name="connsiteX2" fmla="*/ 3352188 w 3352188"/>
              <a:gd name="connsiteY2" fmla="*/ 1917700 h 1917700"/>
              <a:gd name="connsiteX3" fmla="*/ 0 w 3352188"/>
              <a:gd name="connsiteY3" fmla="*/ 191770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2188" h="1917700">
                <a:moveTo>
                  <a:pt x="0" y="0"/>
                </a:moveTo>
                <a:lnTo>
                  <a:pt x="3352188" y="0"/>
                </a:lnTo>
                <a:lnTo>
                  <a:pt x="3352188" y="1917700"/>
                </a:lnTo>
                <a:lnTo>
                  <a:pt x="0" y="191770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692909"/>
      </p:ext>
    </p:extLst>
  </p:cSld>
  <p:clrMapOvr>
    <a:masterClrMapping/>
  </p:clrMapOvr>
  <p:transition spd="slow" advTm="0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30/12/2022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268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30/12/2022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8333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30/12/2022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763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30/12/2022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326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30/12/2022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556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30/12/2022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229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30/12/2022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738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30/12/2022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49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40378-3BF6-404B-86D0-F359035CF48F}" type="datetimeFigureOut">
              <a:rPr lang="vi-VN" smtClean="0"/>
              <a:t>30/12/2022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298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8E2BF93-3BE9-F793-703A-007DCF252E26}"/>
              </a:ext>
            </a:extLst>
          </p:cNvPr>
          <p:cNvGrpSpPr/>
          <p:nvPr/>
        </p:nvGrpSpPr>
        <p:grpSpPr>
          <a:xfrm>
            <a:off x="373227" y="192911"/>
            <a:ext cx="9744271" cy="3934502"/>
            <a:chOff x="373227" y="192911"/>
            <a:chExt cx="9744271" cy="3934502"/>
          </a:xfrm>
        </p:grpSpPr>
        <p:sp>
          <p:nvSpPr>
            <p:cNvPr id="15" name="任意多边形 11">
              <a:extLst>
                <a:ext uri="{FF2B5EF4-FFF2-40B4-BE49-F238E27FC236}">
                  <a16:creationId xmlns:a16="http://schemas.microsoft.com/office/drawing/2014/main" id="{B667237E-20B6-F2D6-56BF-6E34649D1DD0}"/>
                </a:ext>
              </a:extLst>
            </p:cNvPr>
            <p:cNvSpPr/>
            <p:nvPr/>
          </p:nvSpPr>
          <p:spPr>
            <a:xfrm>
              <a:off x="394520" y="192911"/>
              <a:ext cx="1949123" cy="3934502"/>
            </a:xfrm>
            <a:custGeom>
              <a:avLst/>
              <a:gdLst>
                <a:gd name="connsiteX0" fmla="*/ 0 w 1435100"/>
                <a:gd name="connsiteY0" fmla="*/ 0 h 2757487"/>
                <a:gd name="connsiteX1" fmla="*/ 1435100 w 1435100"/>
                <a:gd name="connsiteY1" fmla="*/ 0 h 2757487"/>
                <a:gd name="connsiteX2" fmla="*/ 1435100 w 1435100"/>
                <a:gd name="connsiteY2" fmla="*/ 496887 h 2757487"/>
                <a:gd name="connsiteX3" fmla="*/ 1352094 w 1435100"/>
                <a:gd name="connsiteY3" fmla="*/ 496887 h 2757487"/>
                <a:gd name="connsiteX4" fmla="*/ 1352094 w 1435100"/>
                <a:gd name="connsiteY4" fmla="*/ 83006 h 2757487"/>
                <a:gd name="connsiteX5" fmla="*/ 83006 w 1435100"/>
                <a:gd name="connsiteY5" fmla="*/ 83006 h 2757487"/>
                <a:gd name="connsiteX6" fmla="*/ 83006 w 1435100"/>
                <a:gd name="connsiteY6" fmla="*/ 2674481 h 2757487"/>
                <a:gd name="connsiteX7" fmla="*/ 1352094 w 1435100"/>
                <a:gd name="connsiteY7" fmla="*/ 2674481 h 2757487"/>
                <a:gd name="connsiteX8" fmla="*/ 1352094 w 1435100"/>
                <a:gd name="connsiteY8" fmla="*/ 2260540 h 2757487"/>
                <a:gd name="connsiteX9" fmla="*/ 1435100 w 1435100"/>
                <a:gd name="connsiteY9" fmla="*/ 2260540 h 2757487"/>
                <a:gd name="connsiteX10" fmla="*/ 1435100 w 1435100"/>
                <a:gd name="connsiteY10" fmla="*/ 2757487 h 2757487"/>
                <a:gd name="connsiteX11" fmla="*/ 0 w 1435100"/>
                <a:gd name="connsiteY11" fmla="*/ 2757487 h 275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5100" h="2757487">
                  <a:moveTo>
                    <a:pt x="0" y="0"/>
                  </a:moveTo>
                  <a:lnTo>
                    <a:pt x="1435100" y="0"/>
                  </a:lnTo>
                  <a:lnTo>
                    <a:pt x="1435100" y="496887"/>
                  </a:lnTo>
                  <a:lnTo>
                    <a:pt x="1352094" y="496887"/>
                  </a:lnTo>
                  <a:lnTo>
                    <a:pt x="1352094" y="83006"/>
                  </a:lnTo>
                  <a:lnTo>
                    <a:pt x="83006" y="83006"/>
                  </a:lnTo>
                  <a:lnTo>
                    <a:pt x="83006" y="2674481"/>
                  </a:lnTo>
                  <a:lnTo>
                    <a:pt x="1352094" y="2674481"/>
                  </a:lnTo>
                  <a:lnTo>
                    <a:pt x="1352094" y="2260540"/>
                  </a:lnTo>
                  <a:lnTo>
                    <a:pt x="1435100" y="2260540"/>
                  </a:lnTo>
                  <a:lnTo>
                    <a:pt x="1435100" y="2757487"/>
                  </a:lnTo>
                  <a:lnTo>
                    <a:pt x="0" y="275748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/>
              </a:endParaRPr>
            </a:p>
          </p:txBody>
        </p:sp>
        <p:sp>
          <p:nvSpPr>
            <p:cNvPr id="19" name="文本框 8">
              <a:extLst>
                <a:ext uri="{FF2B5EF4-FFF2-40B4-BE49-F238E27FC236}">
                  <a16:creationId xmlns:a16="http://schemas.microsoft.com/office/drawing/2014/main" id="{F90438A1-97F3-0FFD-66E1-80379CB3E72E}"/>
                </a:ext>
              </a:extLst>
            </p:cNvPr>
            <p:cNvSpPr txBox="1"/>
            <p:nvPr/>
          </p:nvSpPr>
          <p:spPr>
            <a:xfrm>
              <a:off x="373227" y="867500"/>
              <a:ext cx="9744271" cy="175432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en-US" altLang="zh-CN" sz="3000" b="1" dirty="0">
                  <a:latin typeface="Calibri" panose="020F0502020204030204" pitchFamily="34" charset="0"/>
                </a:rPr>
                <a:t>QUẢN LÝ ĐỀ ÁN PHẦN MỀM</a:t>
              </a:r>
            </a:p>
            <a:p>
              <a:pPr lvl="0" algn="ctr">
                <a:defRPr/>
              </a:pPr>
              <a:r>
                <a:rPr lang="en-US" altLang="zh-CN" sz="2400" b="1" dirty="0">
                  <a:latin typeface="Calibri" panose="020F0502020204030204" pitchFamily="34" charset="0"/>
                </a:rPr>
                <a:t>CHỦ ĐỀ</a:t>
              </a:r>
            </a:p>
            <a:p>
              <a:pPr lvl="0" algn="ctr">
                <a:defRPr/>
              </a:pPr>
              <a:r>
                <a:rPr lang="en-US" altLang="zh-CN" sz="5400" b="1" noProof="0" dirty="0">
                  <a:latin typeface="Calibri" panose="020F0502020204030204" pitchFamily="34" charset="0"/>
                </a:rPr>
                <a:t>WEBSITE BÁN THIẾT BỊ MÁY TÍNH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55F7D8A-F380-60AE-8F96-C067A801169E}"/>
              </a:ext>
            </a:extLst>
          </p:cNvPr>
          <p:cNvSpPr txBox="1"/>
          <p:nvPr/>
        </p:nvSpPr>
        <p:spPr>
          <a:xfrm>
            <a:off x="3352866" y="4400459"/>
            <a:ext cx="334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GVBM: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Nguyễn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Văn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Hòa</a:t>
            </a:r>
            <a:endParaRPr lang="vi-V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83C4B5-2A7C-7008-CF2A-B41504BC42AF}"/>
              </a:ext>
            </a:extLst>
          </p:cNvPr>
          <p:cNvSpPr txBox="1"/>
          <p:nvPr/>
        </p:nvSpPr>
        <p:spPr>
          <a:xfrm>
            <a:off x="9240576" y="75335"/>
            <a:ext cx="334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DH20TH1</a:t>
            </a:r>
            <a:endParaRPr lang="vi-V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37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932940"/>
              </p:ext>
            </p:extLst>
          </p:nvPr>
        </p:nvGraphicFramePr>
        <p:xfrm>
          <a:off x="2629987" y="209011"/>
          <a:ext cx="7437121" cy="5032160"/>
        </p:xfrm>
        <a:graphic>
          <a:graphicData uri="http://schemas.openxmlformats.org/drawingml/2006/table">
            <a:tbl>
              <a:tblPr firstRow="1" firstCol="1" bandRow="1">
                <a:tableStyleId>{327F97BB-C833-4FB7-BDE5-3F7075034690}</a:tableStyleId>
              </a:tblPr>
              <a:tblGrid>
                <a:gridCol w="6017550">
                  <a:extLst>
                    <a:ext uri="{9D8B030D-6E8A-4147-A177-3AD203B41FA5}">
                      <a16:colId xmlns:a16="http://schemas.microsoft.com/office/drawing/2014/main" val="1967826704"/>
                    </a:ext>
                  </a:extLst>
                </a:gridCol>
                <a:gridCol w="1419571">
                  <a:extLst>
                    <a:ext uri="{9D8B030D-6E8A-4147-A177-3AD203B41FA5}">
                      <a16:colId xmlns:a16="http://schemas.microsoft.com/office/drawing/2014/main" val="3028056111"/>
                    </a:ext>
                  </a:extLst>
                </a:gridCol>
              </a:tblGrid>
              <a:tr h="31451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14 </a:t>
                      </a:r>
                      <a:r>
                        <a:rPr lang="en-US" sz="1600" b="1" dirty="0" err="1">
                          <a:effectLst/>
                        </a:rPr>
                        <a:t>Yếu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tố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phức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tạp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kỹ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thuật</a:t>
                      </a:r>
                      <a:endParaRPr lang="vi-VN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0-5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4606321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Truyền thông dữ liệu (Data Communications)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0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1268646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Xử lý dữ liệu phân tán (Distributed Functions)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0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0788662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Hiệu năng (Performance)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3851467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Cấu hình sử dụng cao (Heavily Used Configuration)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9843612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Tỷ lệ giao dịch (Transaction Rate)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4099461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</a:rPr>
                        <a:t>Dữ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liệu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vào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trực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tuyến</a:t>
                      </a:r>
                      <a:r>
                        <a:rPr lang="en-US" sz="1600" b="1" dirty="0">
                          <a:effectLst/>
                        </a:rPr>
                        <a:t> (Online Data Entry)</a:t>
                      </a:r>
                      <a:endParaRPr lang="vi-VN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8515147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Hiệu quả người dùng cuối (End-User Efficiency)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3195439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Cập nhật dữ liệu trực tuyến (On-line Update)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2915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Xử lý phức tạp (Complex Processing)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4420239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Khả năng dùng lại (Reusability)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3185344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Dễ cài đặt (Installation Ease)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3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7543135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Dễ vận hành (Operational Ease)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3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4318280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Đa địa điểm (Multiple Sites)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0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1500692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Thay đổi dễ dàng (Facilities Change)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7170498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</a:rPr>
                        <a:t>Tổng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trọng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số</a:t>
                      </a:r>
                      <a:endParaRPr lang="vi-VN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19</a:t>
                      </a:r>
                      <a:endParaRPr lang="vi-VN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3104266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pSp>
        <p:nvGrpSpPr>
          <p:cNvPr id="14" name="Group 13"/>
          <p:cNvGrpSpPr/>
          <p:nvPr/>
        </p:nvGrpSpPr>
        <p:grpSpPr>
          <a:xfrm>
            <a:off x="22446" y="5298008"/>
            <a:ext cx="9171841" cy="525463"/>
            <a:chOff x="22446" y="5298008"/>
            <a:chExt cx="8309932" cy="525463"/>
          </a:xfrm>
        </p:grpSpPr>
        <p:sp>
          <p:nvSpPr>
            <p:cNvPr id="8" name="Rectangle 7"/>
            <p:cNvSpPr/>
            <p:nvPr/>
          </p:nvSpPr>
          <p:spPr>
            <a:xfrm>
              <a:off x="22446" y="5330447"/>
              <a:ext cx="5215082" cy="4010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 algn="ctr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</a:pPr>
              <a:r>
                <a:rPr lang="en-US" b="1" dirty="0" err="1"/>
                <a:t>Các</a:t>
              </a:r>
              <a:r>
                <a:rPr lang="en-US" b="1" dirty="0"/>
                <a:t> </a:t>
              </a:r>
              <a:r>
                <a:rPr lang="en-US" b="1" dirty="0" err="1"/>
                <a:t>yếu</a:t>
              </a:r>
              <a:r>
                <a:rPr lang="en-US" b="1" dirty="0"/>
                <a:t> </a:t>
              </a:r>
              <a:r>
                <a:rPr lang="en-US" b="1" dirty="0" err="1"/>
                <a:t>tố</a:t>
              </a:r>
              <a:r>
                <a:rPr lang="en-US" b="1" dirty="0"/>
                <a:t> </a:t>
              </a:r>
              <a:r>
                <a:rPr lang="en-US" b="1" dirty="0" err="1"/>
                <a:t>phức</a:t>
              </a:r>
              <a:r>
                <a:rPr lang="en-US" b="1" dirty="0"/>
                <a:t> </a:t>
              </a:r>
              <a:r>
                <a:rPr lang="en-US" b="1" dirty="0" err="1"/>
                <a:t>tạp</a:t>
              </a:r>
              <a:r>
                <a:rPr lang="en-US" b="1" dirty="0"/>
                <a:t> </a:t>
              </a:r>
              <a:r>
                <a:rPr lang="en-US" b="1" dirty="0" err="1"/>
                <a:t>kỹ</a:t>
              </a:r>
              <a:r>
                <a:rPr lang="en-US" b="1" dirty="0"/>
                <a:t> </a:t>
              </a:r>
              <a:r>
                <a:rPr lang="en-US" b="1" dirty="0" err="1"/>
                <a:t>thuật</a:t>
              </a:r>
              <a:r>
                <a:rPr lang="en-US" b="1" dirty="0"/>
                <a:t> </a:t>
              </a:r>
              <a:r>
                <a:rPr lang="en-US" b="1" dirty="0" err="1"/>
                <a:t>của</a:t>
              </a:r>
              <a:r>
                <a:rPr lang="en-US" b="1" dirty="0"/>
                <a:t> </a:t>
              </a:r>
              <a:r>
                <a:rPr lang="en-US" b="1" dirty="0" err="1"/>
                <a:t>phần</a:t>
              </a:r>
              <a:r>
                <a:rPr lang="en-US" b="1" dirty="0"/>
                <a:t> </a:t>
              </a:r>
              <a:r>
                <a:rPr lang="en-US" b="1" dirty="0" err="1"/>
                <a:t>mềm</a:t>
              </a:r>
              <a:r>
                <a:rPr lang="en-US" b="1" dirty="0"/>
                <a:t> (TCF)</a:t>
              </a:r>
              <a:endParaRPr lang="vi-VN" b="1" dirty="0"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4067376"/>
                </p:ext>
              </p:extLst>
            </p:nvPr>
          </p:nvGraphicFramePr>
          <p:xfrm>
            <a:off x="5169221" y="5298008"/>
            <a:ext cx="2341581" cy="525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663560" imgH="291960" progId="Equation.3">
                    <p:embed/>
                  </p:oleObj>
                </mc:Choice>
                <mc:Fallback>
                  <p:oleObj name="Equation" r:id="rId3" imgW="1663560" imgH="29196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9221" y="5298008"/>
                          <a:ext cx="2341581" cy="5254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12"/>
            <p:cNvSpPr/>
            <p:nvPr/>
          </p:nvSpPr>
          <p:spPr>
            <a:xfrm>
              <a:off x="7537645" y="5330447"/>
              <a:ext cx="794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= 0.84</a:t>
              </a:r>
              <a:endParaRPr lang="vi-VN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97002" y="5820793"/>
            <a:ext cx="8083752" cy="401072"/>
            <a:chOff x="297063" y="5329117"/>
            <a:chExt cx="8087529" cy="401072"/>
          </a:xfrm>
        </p:grpSpPr>
        <p:sp>
          <p:nvSpPr>
            <p:cNvPr id="19" name="Rectangle 18"/>
            <p:cNvSpPr/>
            <p:nvPr/>
          </p:nvSpPr>
          <p:spPr>
            <a:xfrm>
              <a:off x="297063" y="5329117"/>
              <a:ext cx="3642442" cy="4010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 algn="ctr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</a:pPr>
              <a:r>
                <a:rPr lang="en-US" b="1" dirty="0" err="1"/>
                <a:t>Điểm</a:t>
              </a:r>
              <a:r>
                <a:rPr lang="en-US" b="1" dirty="0"/>
                <a:t> </a:t>
              </a:r>
              <a:r>
                <a:rPr lang="en-US" b="1" dirty="0" err="1"/>
                <a:t>chức</a:t>
              </a:r>
              <a:r>
                <a:rPr lang="en-US" b="1" dirty="0"/>
                <a:t> </a:t>
              </a:r>
              <a:r>
                <a:rPr lang="en-US" b="1" dirty="0" err="1"/>
                <a:t>năng</a:t>
              </a:r>
              <a:r>
                <a:rPr lang="en-US" b="1" dirty="0"/>
                <a:t> </a:t>
              </a:r>
              <a:r>
                <a:rPr lang="en-US" b="1" dirty="0" err="1"/>
                <a:t>điều</a:t>
              </a:r>
              <a:r>
                <a:rPr lang="en-US" b="1" dirty="0"/>
                <a:t> </a:t>
              </a:r>
              <a:r>
                <a:rPr lang="en-US" b="1" dirty="0" err="1"/>
                <a:t>chỉnh</a:t>
              </a:r>
              <a:r>
                <a:rPr lang="en-US" b="1" dirty="0"/>
                <a:t> (AFP)</a:t>
              </a:r>
              <a:endParaRPr lang="vi-VN" b="1" dirty="0"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110151" y="5350572"/>
              <a:ext cx="22744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=123*0.84= 103.32</a:t>
              </a:r>
              <a:endParaRPr lang="vi-VN" dirty="0"/>
            </a:p>
          </p:txBody>
        </p:sp>
      </p:grp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639400" y="591060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574390"/>
              </p:ext>
            </p:extLst>
          </p:nvPr>
        </p:nvGraphicFramePr>
        <p:xfrm>
          <a:off x="3935952" y="5856665"/>
          <a:ext cx="2236438" cy="362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142504" imgH="177723" progId="Equation.3">
                  <p:embed/>
                </p:oleObj>
              </mc:Choice>
              <mc:Fallback>
                <p:oleObj r:id="rId5" imgW="1142504" imgH="17772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952" y="5856665"/>
                        <a:ext cx="2236438" cy="3623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-773902" y="6298714"/>
            <a:ext cx="12965902" cy="400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ctr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b="1" dirty="0" err="1"/>
              <a:t>Ngôn</a:t>
            </a:r>
            <a:r>
              <a:rPr lang="en-US" b="1" dirty="0"/>
              <a:t> </a:t>
            </a:r>
            <a:r>
              <a:rPr lang="en-US" b="1" dirty="0" err="1"/>
              <a:t>ngữ</a:t>
            </a:r>
            <a:r>
              <a:rPr lang="en-US" b="1" dirty="0"/>
              <a:t> </a:t>
            </a: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php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sql</a:t>
            </a:r>
            <a:r>
              <a:rPr lang="en-US" b="1" dirty="0"/>
              <a:t> (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dòng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mỗi</a:t>
            </a:r>
            <a:r>
              <a:rPr lang="en-US" b="1" dirty="0"/>
              <a:t> FP </a:t>
            </a:r>
            <a:r>
              <a:rPr lang="en-US" b="1" dirty="0" err="1"/>
              <a:t>là</a:t>
            </a:r>
            <a:r>
              <a:rPr lang="en-US" b="1" dirty="0"/>
              <a:t> (67,21)) :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dòng</a:t>
            </a:r>
            <a:r>
              <a:rPr lang="en-US" b="1" dirty="0"/>
              <a:t> code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mềm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: </a:t>
            </a:r>
            <a:r>
              <a:rPr lang="en-US" b="1" dirty="0">
                <a:latin typeface="Times New Roman" panose="02020603050405020304" pitchFamily="18" charset="0"/>
              </a:rPr>
              <a:t>4546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vi-VN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73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639400" y="591060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2" name="Rectangle 1"/>
          <p:cNvSpPr/>
          <p:nvPr/>
        </p:nvSpPr>
        <p:spPr>
          <a:xfrm>
            <a:off x="1573504" y="430381"/>
            <a:ext cx="2235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/>
              <a:t>Ước</a:t>
            </a:r>
            <a:r>
              <a:rPr lang="en-US" b="1" dirty="0"/>
              <a:t> </a:t>
            </a:r>
            <a:r>
              <a:rPr lang="en-US" b="1" dirty="0" err="1"/>
              <a:t>lượng</a:t>
            </a:r>
            <a:r>
              <a:rPr lang="en-US" b="1" dirty="0"/>
              <a:t> </a:t>
            </a:r>
            <a:r>
              <a:rPr lang="en-US" b="1" dirty="0" err="1"/>
              <a:t>nổ</a:t>
            </a:r>
            <a:r>
              <a:rPr lang="en-US" b="1" dirty="0"/>
              <a:t> </a:t>
            </a:r>
            <a:r>
              <a:rPr lang="en-US" b="1" dirty="0" err="1"/>
              <a:t>lực</a:t>
            </a:r>
            <a:r>
              <a:rPr lang="en-US" b="1" dirty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1573504" y="3288600"/>
            <a:ext cx="4682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ea typeface="Calibri" panose="020F0502020204030204" pitchFamily="34" charset="0"/>
              </a:rPr>
              <a:t>Các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hệ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số</a:t>
            </a:r>
            <a:r>
              <a:rPr lang="en-US" b="1" dirty="0">
                <a:ea typeface="Calibri" panose="020F0502020204030204" pitchFamily="34" charset="0"/>
              </a:rPr>
              <a:t> a</a:t>
            </a:r>
            <a:r>
              <a:rPr lang="en-US" b="1" baseline="-25000" dirty="0">
                <a:ea typeface="Calibri" panose="020F0502020204030204" pitchFamily="34" charset="0"/>
              </a:rPr>
              <a:t>b</a:t>
            </a:r>
            <a:r>
              <a:rPr lang="en-US" b="1" dirty="0">
                <a:ea typeface="Calibri" panose="020F0502020204030204" pitchFamily="34" charset="0"/>
              </a:rPr>
              <a:t>, b</a:t>
            </a:r>
            <a:r>
              <a:rPr lang="en-US" b="1" baseline="-25000" dirty="0">
                <a:ea typeface="Calibri" panose="020F0502020204030204" pitchFamily="34" charset="0"/>
              </a:rPr>
              <a:t>b</a:t>
            </a:r>
            <a:r>
              <a:rPr lang="en-US" b="1" dirty="0">
                <a:ea typeface="Calibri" panose="020F0502020204030204" pitchFamily="34" charset="0"/>
              </a:rPr>
              <a:t>, </a:t>
            </a:r>
            <a:r>
              <a:rPr lang="en-US" b="1" dirty="0" err="1">
                <a:ea typeface="Calibri" panose="020F0502020204030204" pitchFamily="34" charset="0"/>
              </a:rPr>
              <a:t>c</a:t>
            </a:r>
            <a:r>
              <a:rPr lang="en-US" b="1" baseline="-25000" dirty="0" err="1">
                <a:ea typeface="Calibri" panose="020F0502020204030204" pitchFamily="34" charset="0"/>
              </a:rPr>
              <a:t>b</a:t>
            </a:r>
            <a:r>
              <a:rPr lang="en-US" b="1" dirty="0">
                <a:ea typeface="Calibri" panose="020F0502020204030204" pitchFamily="34" charset="0"/>
              </a:rPr>
              <a:t>, </a:t>
            </a:r>
            <a:r>
              <a:rPr lang="en-US" b="1" dirty="0" err="1">
                <a:ea typeface="Calibri" panose="020F0502020204030204" pitchFamily="34" charset="0"/>
              </a:rPr>
              <a:t>d</a:t>
            </a:r>
            <a:r>
              <a:rPr lang="en-US" b="1" baseline="-25000" dirty="0" err="1">
                <a:ea typeface="Calibri" panose="020F0502020204030204" pitchFamily="34" charset="0"/>
              </a:rPr>
              <a:t>b</a:t>
            </a:r>
            <a:r>
              <a:rPr lang="en-US" b="1" dirty="0">
                <a:ea typeface="Calibri" panose="020F0502020204030204" pitchFamily="34" charset="0"/>
              </a:rPr>
              <a:t>: </a:t>
            </a:r>
            <a:r>
              <a:rPr lang="en-US" b="1" dirty="0" err="1">
                <a:ea typeface="Calibri" panose="020F0502020204030204" pitchFamily="34" charset="0"/>
              </a:rPr>
              <a:t>được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cho</a:t>
            </a:r>
            <a:r>
              <a:rPr lang="en-US" b="1" dirty="0">
                <a:ea typeface="Calibri" panose="020F0502020204030204" pitchFamily="34" charset="0"/>
              </a:rPr>
              <a:t> ở </a:t>
            </a:r>
            <a:r>
              <a:rPr lang="en-US" b="1" dirty="0" err="1">
                <a:ea typeface="Calibri" panose="020F0502020204030204" pitchFamily="34" charset="0"/>
              </a:rPr>
              <a:t>bảng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sau</a:t>
            </a:r>
            <a:endParaRPr lang="vi-VN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302644"/>
              </p:ext>
            </p:extLst>
          </p:nvPr>
        </p:nvGraphicFramePr>
        <p:xfrm>
          <a:off x="1692493" y="3958411"/>
          <a:ext cx="6061166" cy="1500233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812290">
                  <a:extLst>
                    <a:ext uri="{9D8B030D-6E8A-4147-A177-3AD203B41FA5}">
                      <a16:colId xmlns:a16="http://schemas.microsoft.com/office/drawing/2014/main" val="1467531387"/>
                    </a:ext>
                  </a:extLst>
                </a:gridCol>
                <a:gridCol w="1060685">
                  <a:extLst>
                    <a:ext uri="{9D8B030D-6E8A-4147-A177-3AD203B41FA5}">
                      <a16:colId xmlns:a16="http://schemas.microsoft.com/office/drawing/2014/main" val="1572969626"/>
                    </a:ext>
                  </a:extLst>
                </a:gridCol>
                <a:gridCol w="1063753">
                  <a:extLst>
                    <a:ext uri="{9D8B030D-6E8A-4147-A177-3AD203B41FA5}">
                      <a16:colId xmlns:a16="http://schemas.microsoft.com/office/drawing/2014/main" val="3455649722"/>
                    </a:ext>
                  </a:extLst>
                </a:gridCol>
                <a:gridCol w="1060685">
                  <a:extLst>
                    <a:ext uri="{9D8B030D-6E8A-4147-A177-3AD203B41FA5}">
                      <a16:colId xmlns:a16="http://schemas.microsoft.com/office/drawing/2014/main" val="1020693906"/>
                    </a:ext>
                  </a:extLst>
                </a:gridCol>
                <a:gridCol w="1063753">
                  <a:extLst>
                    <a:ext uri="{9D8B030D-6E8A-4147-A177-3AD203B41FA5}">
                      <a16:colId xmlns:a16="http://schemas.microsoft.com/office/drawing/2014/main" val="1778996513"/>
                    </a:ext>
                  </a:extLst>
                </a:gridCol>
              </a:tblGrid>
              <a:tr h="28374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Loại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dự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án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phần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mềm</a:t>
                      </a:r>
                      <a:endParaRPr lang="vi-V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en-US" sz="1400" baseline="-25000">
                          <a:effectLst/>
                        </a:rPr>
                        <a:t>b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r>
                        <a:rPr lang="en-US" sz="1400" baseline="-25000" dirty="0">
                          <a:effectLst/>
                        </a:rPr>
                        <a:t>b</a:t>
                      </a:r>
                      <a:endParaRPr lang="vi-V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r>
                        <a:rPr lang="en-US" sz="1400" baseline="-25000">
                          <a:effectLst/>
                        </a:rPr>
                        <a:t>b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</a:t>
                      </a:r>
                      <a:r>
                        <a:rPr lang="en-US" sz="1400" baseline="-25000">
                          <a:effectLst/>
                        </a:rPr>
                        <a:t>b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1048808"/>
                  </a:ext>
                </a:extLst>
              </a:tr>
              <a:tr h="33552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Organic</a:t>
                      </a:r>
                      <a:endParaRPr lang="vi-V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2,4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1,05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2,5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0,38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4349161"/>
                  </a:ext>
                </a:extLst>
              </a:tr>
              <a:tr h="33552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Semi-detached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3,0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1,12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2,5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0,35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3656156"/>
                  </a:ext>
                </a:extLst>
              </a:tr>
              <a:tr h="33552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Embedded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3,6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1,20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2,5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0,32</a:t>
                      </a:r>
                      <a:endParaRPr lang="vi-V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500336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F4B0819-84D7-2D78-0E79-7BC6C2FE7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068" y="1115593"/>
            <a:ext cx="6714976" cy="149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3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6423" y="299183"/>
            <a:ext cx="4538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Ước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528153"/>
              </p:ext>
            </p:extLst>
          </p:nvPr>
        </p:nvGraphicFramePr>
        <p:xfrm>
          <a:off x="304800" y="1003375"/>
          <a:ext cx="5463540" cy="3563495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774065">
                  <a:extLst>
                    <a:ext uri="{9D8B030D-6E8A-4147-A177-3AD203B41FA5}">
                      <a16:colId xmlns:a16="http://schemas.microsoft.com/office/drawing/2014/main" val="599782556"/>
                    </a:ext>
                  </a:extLst>
                </a:gridCol>
                <a:gridCol w="2406650">
                  <a:extLst>
                    <a:ext uri="{9D8B030D-6E8A-4147-A177-3AD203B41FA5}">
                      <a16:colId xmlns:a16="http://schemas.microsoft.com/office/drawing/2014/main" val="3537741927"/>
                    </a:ext>
                  </a:extLst>
                </a:gridCol>
                <a:gridCol w="807085">
                  <a:extLst>
                    <a:ext uri="{9D8B030D-6E8A-4147-A177-3AD203B41FA5}">
                      <a16:colId xmlns:a16="http://schemas.microsoft.com/office/drawing/2014/main" val="2658114444"/>
                    </a:ext>
                  </a:extLst>
                </a:gridCol>
                <a:gridCol w="886888">
                  <a:extLst>
                    <a:ext uri="{9D8B030D-6E8A-4147-A177-3AD203B41FA5}">
                      <a16:colId xmlns:a16="http://schemas.microsoft.com/office/drawing/2014/main" val="2174300849"/>
                    </a:ext>
                  </a:extLst>
                </a:gridCol>
                <a:gridCol w="588852">
                  <a:extLst>
                    <a:ext uri="{9D8B030D-6E8A-4147-A177-3AD203B41FA5}">
                      <a16:colId xmlns:a16="http://schemas.microsoft.com/office/drawing/2014/main" val="952307623"/>
                    </a:ext>
                  </a:extLst>
                </a:gridCol>
              </a:tblGrid>
              <a:tr h="41571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Actor</a:t>
                      </a:r>
                      <a:endParaRPr lang="vi-VN" sz="14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Mô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tả</a:t>
                      </a:r>
                      <a:endParaRPr lang="vi-VN" sz="14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Trọng</a:t>
                      </a:r>
                      <a:r>
                        <a:rPr lang="en-US" sz="1400" baseline="0" dirty="0">
                          <a:effectLst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</a:rPr>
                        <a:t>số</a:t>
                      </a:r>
                      <a:endParaRPr lang="vi-VN" sz="14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Số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lượng</a:t>
                      </a:r>
                      <a:r>
                        <a:rPr lang="en-US" sz="1400" dirty="0">
                          <a:effectLst/>
                        </a:rPr>
                        <a:t> Actor</a:t>
                      </a:r>
                      <a:endParaRPr lang="vi-VN" sz="14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Tổng</a:t>
                      </a:r>
                      <a:endParaRPr lang="vi-VN" sz="14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6105799"/>
                  </a:ext>
                </a:extLst>
              </a:tr>
              <a:tr h="41571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Đơn giản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Tác nhân tương tác với hệ thống khác qua API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5091665"/>
                  </a:ext>
                </a:extLst>
              </a:tr>
              <a:tr h="134196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Trung Bình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nhân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tương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với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hệ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thống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khác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thông</a:t>
                      </a:r>
                      <a:r>
                        <a:rPr lang="en-US" sz="1400" dirty="0">
                          <a:effectLst/>
                        </a:rPr>
                        <a:t> qua </a:t>
                      </a:r>
                      <a:r>
                        <a:rPr lang="en-US" sz="1400" dirty="0" err="1">
                          <a:effectLst/>
                        </a:rPr>
                        <a:t>một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giao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thức</a:t>
                      </a:r>
                      <a:endParaRPr lang="vi-VN" sz="1400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Hoặc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là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nhân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tương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với</a:t>
                      </a:r>
                      <a:r>
                        <a:rPr lang="en-US" sz="1400" dirty="0">
                          <a:effectLst/>
                        </a:rPr>
                        <a:t> con </a:t>
                      </a:r>
                      <a:r>
                        <a:rPr lang="en-US" sz="1400" dirty="0" err="1">
                          <a:effectLst/>
                        </a:rPr>
                        <a:t>người</a:t>
                      </a:r>
                      <a:r>
                        <a:rPr lang="en-US" sz="1400" dirty="0">
                          <a:effectLst/>
                        </a:rPr>
                        <a:t> qua </a:t>
                      </a:r>
                      <a:r>
                        <a:rPr lang="en-US" sz="1400" dirty="0" err="1">
                          <a:effectLst/>
                        </a:rPr>
                        <a:t>giao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diện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dòng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lệnh</a:t>
                      </a:r>
                      <a:endParaRPr lang="vi-VN" sz="14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vi-VN" sz="14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9199415"/>
                  </a:ext>
                </a:extLst>
              </a:tr>
              <a:tr h="6312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Phức tạp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Tác nhân tương tác với con người thông qua giao diện đồ họa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2</a:t>
                      </a:r>
                      <a:endParaRPr lang="vi-VN" sz="14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6</a:t>
                      </a:r>
                      <a:endParaRPr lang="vi-VN" sz="14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2904408"/>
                  </a:ext>
                </a:extLst>
              </a:tr>
              <a:tr h="205129">
                <a:tc gridSpan="4"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UAW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6</a:t>
                      </a:r>
                      <a:endParaRPr lang="vi-VN" sz="14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00128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366484"/>
              </p:ext>
            </p:extLst>
          </p:nvPr>
        </p:nvGraphicFramePr>
        <p:xfrm>
          <a:off x="6096000" y="1003375"/>
          <a:ext cx="5463540" cy="3568958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774065">
                  <a:extLst>
                    <a:ext uri="{9D8B030D-6E8A-4147-A177-3AD203B41FA5}">
                      <a16:colId xmlns:a16="http://schemas.microsoft.com/office/drawing/2014/main" val="2502857709"/>
                    </a:ext>
                  </a:extLst>
                </a:gridCol>
                <a:gridCol w="2406650">
                  <a:extLst>
                    <a:ext uri="{9D8B030D-6E8A-4147-A177-3AD203B41FA5}">
                      <a16:colId xmlns:a16="http://schemas.microsoft.com/office/drawing/2014/main" val="3419240557"/>
                    </a:ext>
                  </a:extLst>
                </a:gridCol>
                <a:gridCol w="807085">
                  <a:extLst>
                    <a:ext uri="{9D8B030D-6E8A-4147-A177-3AD203B41FA5}">
                      <a16:colId xmlns:a16="http://schemas.microsoft.com/office/drawing/2014/main" val="4041445271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3535493192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38219843"/>
                    </a:ext>
                  </a:extLst>
                </a:gridCol>
              </a:tblGrid>
              <a:tr h="48683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Loại Use Case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Mô tả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Trọng số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Số lượng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Tổng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4963699"/>
                  </a:ext>
                </a:extLst>
              </a:tr>
              <a:tr h="65032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Đơn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giản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Số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lượng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giao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dịch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sym typeface="Symbol" panose="05050102010706020507" pitchFamily="18" charset="2"/>
                        </a:rPr>
                        <a:t>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3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18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9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1002147"/>
                  </a:ext>
                </a:extLst>
              </a:tr>
              <a:tr h="144230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Trung bình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Số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lượng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giao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dịch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từ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4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đến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7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9263062"/>
                  </a:ext>
                </a:extLst>
              </a:tr>
              <a:tr h="65032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Phức tạp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Số lượng giao dịch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sym typeface="Symbol" panose="05050102010706020507" pitchFamily="18" charset="2"/>
                        </a:rPr>
                        <a:t>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1644267"/>
                  </a:ext>
                </a:extLst>
              </a:tr>
              <a:tr h="339162">
                <a:tc gridSpan="4"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+mn-lt"/>
                        </a:rPr>
                        <a:t>UUCW</a:t>
                      </a:r>
                      <a:endParaRPr lang="vi-VN" sz="13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+mn-ea"/>
                        </a:rPr>
                        <a:t>90</a:t>
                      </a:r>
                      <a:endParaRPr lang="vi-VN" sz="13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249163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961572" y="4663349"/>
            <a:ext cx="3571234" cy="4007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b="1" dirty="0" err="1">
                <a:ea typeface="Calibri" panose="020F0502020204030204" pitchFamily="34" charset="0"/>
              </a:rPr>
              <a:t>Tổng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giá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trị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điểm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tác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nhân</a:t>
            </a:r>
            <a:r>
              <a:rPr lang="en-US" b="1" dirty="0">
                <a:ea typeface="Calibri" panose="020F0502020204030204" pitchFamily="34" charset="0"/>
              </a:rPr>
              <a:t> (UAW)</a:t>
            </a:r>
            <a:endParaRPr lang="vi-VN" b="1" dirty="0">
              <a:ea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71383" y="4718749"/>
            <a:ext cx="4589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ea typeface="Calibri" panose="020F0502020204030204" pitchFamily="34" charset="0"/>
              </a:rPr>
              <a:t>Tổng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giá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trị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điểm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trường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hợp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sử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dụng</a:t>
            </a:r>
            <a:r>
              <a:rPr lang="en-US" b="1" dirty="0">
                <a:ea typeface="Calibri" panose="020F0502020204030204" pitchFamily="34" charset="0"/>
              </a:rPr>
              <a:t> (UUCW)</a:t>
            </a:r>
            <a:endParaRPr lang="vi-VN" b="1" dirty="0"/>
          </a:p>
        </p:txBody>
      </p:sp>
      <p:sp>
        <p:nvSpPr>
          <p:cNvPr id="15" name="Rectangle 14"/>
          <p:cNvSpPr/>
          <p:nvPr/>
        </p:nvSpPr>
        <p:spPr>
          <a:xfrm>
            <a:off x="147941" y="5263514"/>
            <a:ext cx="521521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sym typeface="Wingdings" panose="05000000000000000000" pitchFamily="2" charset="2"/>
              </a:rPr>
              <a:t></a:t>
            </a:r>
            <a:r>
              <a:rPr lang="en-US" dirty="0" err="1">
                <a:ea typeface="Calibri" panose="020F0502020204030204" pitchFamily="34" charset="0"/>
              </a:rPr>
              <a:t>Tổng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điểm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trường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hợp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sử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dụng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chưa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điều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chỉnh</a:t>
            </a:r>
            <a:r>
              <a:rPr lang="en-US" dirty="0">
                <a:ea typeface="Calibri" panose="020F0502020204030204" pitchFamily="34" charset="0"/>
              </a:rPr>
              <a:t>:</a:t>
            </a:r>
            <a:endParaRPr lang="vi-VN" sz="2000" dirty="0">
              <a:effectLst/>
              <a:ea typeface="Calibri" panose="020F0502020204030204" pitchFamily="34" charset="0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705760"/>
              </p:ext>
            </p:extLst>
          </p:nvPr>
        </p:nvGraphicFramePr>
        <p:xfrm>
          <a:off x="5768340" y="5385992"/>
          <a:ext cx="2004077" cy="2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548728" imgH="177723" progId="Equation.3">
                  <p:embed/>
                </p:oleObj>
              </mc:Choice>
              <mc:Fallback>
                <p:oleObj r:id="rId3" imgW="1548728" imgH="17772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340" y="5385992"/>
                        <a:ext cx="2004077" cy="23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>
          <a:xfrm>
            <a:off x="7772417" y="5308063"/>
            <a:ext cx="150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6 + 90 = 96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1924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5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66662"/>
            <a:ext cx="43237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yếu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tố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phức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tạp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kỹ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(TCF)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381880"/>
              </p:ext>
            </p:extLst>
          </p:nvPr>
        </p:nvGraphicFramePr>
        <p:xfrm>
          <a:off x="1153300" y="675862"/>
          <a:ext cx="8706789" cy="4716927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5224478">
                  <a:extLst>
                    <a:ext uri="{9D8B030D-6E8A-4147-A177-3AD203B41FA5}">
                      <a16:colId xmlns:a16="http://schemas.microsoft.com/office/drawing/2014/main" val="4244249850"/>
                    </a:ext>
                  </a:extLst>
                </a:gridCol>
                <a:gridCol w="1160770">
                  <a:extLst>
                    <a:ext uri="{9D8B030D-6E8A-4147-A177-3AD203B41FA5}">
                      <a16:colId xmlns:a16="http://schemas.microsoft.com/office/drawing/2014/main" val="1428838195"/>
                    </a:ext>
                  </a:extLst>
                </a:gridCol>
                <a:gridCol w="1428718">
                  <a:extLst>
                    <a:ext uri="{9D8B030D-6E8A-4147-A177-3AD203B41FA5}">
                      <a16:colId xmlns:a16="http://schemas.microsoft.com/office/drawing/2014/main" val="911168958"/>
                    </a:ext>
                  </a:extLst>
                </a:gridCol>
                <a:gridCol w="892823">
                  <a:extLst>
                    <a:ext uri="{9D8B030D-6E8A-4147-A177-3AD203B41FA5}">
                      <a16:colId xmlns:a16="http://schemas.microsoft.com/office/drawing/2014/main" val="4211450590"/>
                    </a:ext>
                  </a:extLst>
                </a:gridCol>
              </a:tblGrid>
              <a:tr h="637179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</a:rPr>
                        <a:t>Yếu</a:t>
                      </a:r>
                      <a:r>
                        <a:rPr lang="en-GB" sz="1800" dirty="0">
                          <a:effectLst/>
                        </a:rPr>
                        <a:t> </a:t>
                      </a:r>
                      <a:r>
                        <a:rPr lang="en-GB" sz="1800" dirty="0" err="1">
                          <a:effectLst/>
                        </a:rPr>
                        <a:t>tố</a:t>
                      </a:r>
                      <a:r>
                        <a:rPr lang="en-GB" sz="1800" dirty="0">
                          <a:effectLst/>
                        </a:rPr>
                        <a:t> </a:t>
                      </a:r>
                      <a:r>
                        <a:rPr lang="en-GB" sz="1800" dirty="0" err="1">
                          <a:effectLst/>
                        </a:rPr>
                        <a:t>kỹ</a:t>
                      </a:r>
                      <a:r>
                        <a:rPr lang="en-GB" sz="1800" dirty="0">
                          <a:effectLst/>
                        </a:rPr>
                        <a:t> </a:t>
                      </a:r>
                      <a:r>
                        <a:rPr lang="en-GB" sz="1800" dirty="0" err="1">
                          <a:effectLst/>
                        </a:rPr>
                        <a:t>thuật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Trọng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số</a:t>
                      </a:r>
                      <a:endParaRPr lang="vi-VN" sz="1400" dirty="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(W</a:t>
                      </a:r>
                      <a:r>
                        <a:rPr lang="en-GB" sz="1400" baseline="-25000" dirty="0">
                          <a:effectLst/>
                        </a:rPr>
                        <a:t>i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Giá trị xếp hạng (AV</a:t>
                      </a:r>
                      <a:r>
                        <a:rPr lang="en-GB" sz="1400" baseline="-25000">
                          <a:effectLst/>
                        </a:rPr>
                        <a:t>i</a:t>
                      </a:r>
                      <a:r>
                        <a:rPr lang="en-GB" sz="1400">
                          <a:effectLst/>
                        </a:rPr>
                        <a:t>)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Tổng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5254808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Hệ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thống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phân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tán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45298201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Tính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chất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đáp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ứng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tức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thời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hoặc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yêu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cầu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đảm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bảo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lưu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thông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737743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Hiệu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quả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sử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dụng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7950256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Xử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lý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bên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trong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là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phức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tạp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70046982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Khả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năng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tái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sử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dụng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mã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nguồn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19242490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Dễ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cài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đặt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1.5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94250644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Dễ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sử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dụng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1.5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82338411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Tính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khả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chuyển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56475329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Khả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năng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dễ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thay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đổi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28521584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Xử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lý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tương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tranh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57612977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Có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tính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bảo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mật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cao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44744647"/>
                  </a:ext>
                </a:extLst>
              </a:tr>
              <a:tr h="271125">
                <a:tc gridSpan="3"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</a:rPr>
                        <a:t>Tổng</a:t>
                      </a:r>
                      <a:r>
                        <a:rPr lang="en-GB" sz="1800" dirty="0">
                          <a:effectLst/>
                        </a:rPr>
                        <a:t> 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11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2363083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443" y="5392789"/>
            <a:ext cx="3458058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6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24470"/>
            <a:ext cx="4028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yếu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tố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phức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tạp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môi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419359"/>
              </p:ext>
            </p:extLst>
          </p:nvPr>
        </p:nvGraphicFramePr>
        <p:xfrm>
          <a:off x="967409" y="1124635"/>
          <a:ext cx="8483166" cy="3844931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4423234">
                  <a:extLst>
                    <a:ext uri="{9D8B030D-6E8A-4147-A177-3AD203B41FA5}">
                      <a16:colId xmlns:a16="http://schemas.microsoft.com/office/drawing/2014/main" val="1988048220"/>
                    </a:ext>
                  </a:extLst>
                </a:gridCol>
                <a:gridCol w="1376117">
                  <a:extLst>
                    <a:ext uri="{9D8B030D-6E8A-4147-A177-3AD203B41FA5}">
                      <a16:colId xmlns:a16="http://schemas.microsoft.com/office/drawing/2014/main" val="815169804"/>
                    </a:ext>
                  </a:extLst>
                </a:gridCol>
                <a:gridCol w="1577525">
                  <a:extLst>
                    <a:ext uri="{9D8B030D-6E8A-4147-A177-3AD203B41FA5}">
                      <a16:colId xmlns:a16="http://schemas.microsoft.com/office/drawing/2014/main" val="2978038237"/>
                    </a:ext>
                  </a:extLst>
                </a:gridCol>
                <a:gridCol w="1106290">
                  <a:extLst>
                    <a:ext uri="{9D8B030D-6E8A-4147-A177-3AD203B41FA5}">
                      <a16:colId xmlns:a16="http://schemas.microsoft.com/office/drawing/2014/main" val="2339377217"/>
                    </a:ext>
                  </a:extLst>
                </a:gridCol>
              </a:tblGrid>
              <a:tr h="759695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</a:rPr>
                        <a:t>Yếu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tố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môi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trường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</a:rPr>
                        <a:t>Trọng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số</a:t>
                      </a:r>
                      <a:endParaRPr lang="vi-VN" sz="1600" dirty="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(W</a:t>
                      </a:r>
                      <a:r>
                        <a:rPr lang="en-GB" sz="1600" baseline="-25000" dirty="0">
                          <a:effectLst/>
                        </a:rPr>
                        <a:t>i</a:t>
                      </a:r>
                      <a:r>
                        <a:rPr lang="en-GB" sz="1600" dirty="0">
                          <a:effectLst/>
                        </a:rPr>
                        <a:t>)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Giá trị xếp hạng (AV</a:t>
                      </a:r>
                      <a:r>
                        <a:rPr lang="en-GB" sz="1600" baseline="-25000">
                          <a:effectLst/>
                        </a:rPr>
                        <a:t>i</a:t>
                      </a:r>
                      <a:r>
                        <a:rPr lang="en-GB" sz="1600">
                          <a:effectLst/>
                        </a:rPr>
                        <a:t>)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Tổng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60696213"/>
                  </a:ext>
                </a:extLst>
              </a:tr>
              <a:tr h="342804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</a:rPr>
                        <a:t>Quen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thuộc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với</a:t>
                      </a:r>
                      <a:r>
                        <a:rPr lang="en-GB" sz="1600" dirty="0">
                          <a:effectLst/>
                        </a:rPr>
                        <a:t> UML, RUP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1.5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+mn-lt"/>
                          <a:ea typeface="+mn-ea"/>
                        </a:rPr>
                        <a:t>2.5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87086950"/>
                  </a:ext>
                </a:extLst>
              </a:tr>
              <a:tr h="342804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Có kinh nghiệm về ứng dụng tương tự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0.5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36455346"/>
                  </a:ext>
                </a:extLst>
              </a:tr>
              <a:tr h="342804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Có kinh nghiệm về hướng đối tượng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1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3178947"/>
                  </a:ext>
                </a:extLst>
              </a:tr>
              <a:tr h="342804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dirty="0" err="1">
                          <a:effectLst/>
                        </a:rPr>
                        <a:t>Có</a:t>
                      </a:r>
                      <a:r>
                        <a:rPr lang="en-GB" sz="1600" kern="1200" dirty="0">
                          <a:effectLst/>
                        </a:rPr>
                        <a:t> </a:t>
                      </a:r>
                      <a:r>
                        <a:rPr lang="en-GB" sz="1600" kern="1200" dirty="0" err="1">
                          <a:effectLst/>
                        </a:rPr>
                        <a:t>khả</a:t>
                      </a:r>
                      <a:r>
                        <a:rPr lang="en-GB" sz="1600" kern="1200" dirty="0">
                          <a:effectLst/>
                        </a:rPr>
                        <a:t> </a:t>
                      </a:r>
                      <a:r>
                        <a:rPr lang="en-GB" sz="1600" kern="1200" dirty="0" err="1">
                          <a:effectLst/>
                        </a:rPr>
                        <a:t>năng</a:t>
                      </a:r>
                      <a:r>
                        <a:rPr lang="en-GB" sz="1600" kern="1200" dirty="0">
                          <a:effectLst/>
                        </a:rPr>
                        <a:t> </a:t>
                      </a:r>
                      <a:r>
                        <a:rPr lang="en-GB" sz="1600" kern="1200" dirty="0" err="1">
                          <a:effectLst/>
                        </a:rPr>
                        <a:t>lảnh</a:t>
                      </a:r>
                      <a:r>
                        <a:rPr lang="en-GB" sz="1600" kern="1200" dirty="0">
                          <a:effectLst/>
                        </a:rPr>
                        <a:t> </a:t>
                      </a:r>
                      <a:r>
                        <a:rPr lang="en-GB" sz="1600" kern="1200" dirty="0" err="1">
                          <a:effectLst/>
                        </a:rPr>
                        <a:t>đạo</a:t>
                      </a:r>
                      <a:r>
                        <a:rPr lang="en-GB" sz="1600" kern="1200" dirty="0">
                          <a:effectLst/>
                        </a:rPr>
                        <a:t> </a:t>
                      </a:r>
                      <a:r>
                        <a:rPr lang="en-GB" sz="1600" kern="1200" dirty="0" err="1">
                          <a:effectLst/>
                        </a:rPr>
                        <a:t>nhóm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0.5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97239687"/>
                  </a:ext>
                </a:extLst>
              </a:tr>
              <a:tr h="342804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Có động lực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1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63387320"/>
                  </a:ext>
                </a:extLst>
              </a:tr>
              <a:tr h="342804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Độ ổn định của các yêu cầu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2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79242973"/>
                  </a:ext>
                </a:extLst>
              </a:tr>
              <a:tr h="342804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Có nhân viên làm việc bán thời gian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-1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-0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69314607"/>
                  </a:ext>
                </a:extLst>
              </a:tr>
              <a:tr h="342804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Dùng ngôn ngữ lập trình có độ khó cao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-1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-0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653303"/>
                  </a:ext>
                </a:extLst>
              </a:tr>
              <a:tr h="342804">
                <a:tc gridSpan="3"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Tổng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13.5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8401013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511" y="5169621"/>
            <a:ext cx="4921929" cy="122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9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1688" y="928448"/>
            <a:ext cx="74991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chỉnh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(UCP)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0339" y="3205738"/>
            <a:ext cx="81149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Ước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nổ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lực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chỉnh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20 p-h (person-hour)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636" y="1615109"/>
            <a:ext cx="4221810" cy="105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0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7222" y="2845828"/>
            <a:ext cx="2068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ea typeface="Calibri" panose="020F0502020204030204" pitchFamily="34" charset="0"/>
              </a:rPr>
              <a:t>Bảng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sắp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xếp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thứ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tự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ưu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tiên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các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yêu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cầu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chức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năng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của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phần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mềm</a:t>
            </a:r>
            <a:endParaRPr lang="vi-VN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333593"/>
              </p:ext>
            </p:extLst>
          </p:nvPr>
        </p:nvGraphicFramePr>
        <p:xfrm>
          <a:off x="2730135" y="220344"/>
          <a:ext cx="8151225" cy="647629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32196">
                  <a:extLst>
                    <a:ext uri="{9D8B030D-6E8A-4147-A177-3AD203B41FA5}">
                      <a16:colId xmlns:a16="http://schemas.microsoft.com/office/drawing/2014/main" val="51411790"/>
                    </a:ext>
                  </a:extLst>
                </a:gridCol>
                <a:gridCol w="4746584">
                  <a:extLst>
                    <a:ext uri="{9D8B030D-6E8A-4147-A177-3AD203B41FA5}">
                      <a16:colId xmlns:a16="http://schemas.microsoft.com/office/drawing/2014/main" val="34511762"/>
                    </a:ext>
                  </a:extLst>
                </a:gridCol>
                <a:gridCol w="1748140">
                  <a:extLst>
                    <a:ext uri="{9D8B030D-6E8A-4147-A177-3AD203B41FA5}">
                      <a16:colId xmlns:a16="http://schemas.microsoft.com/office/drawing/2014/main" val="2227141549"/>
                    </a:ext>
                  </a:extLst>
                </a:gridCol>
                <a:gridCol w="1124305">
                  <a:extLst>
                    <a:ext uri="{9D8B030D-6E8A-4147-A177-3AD203B41FA5}">
                      <a16:colId xmlns:a16="http://schemas.microsoft.com/office/drawing/2014/main" val="2796941261"/>
                    </a:ext>
                  </a:extLst>
                </a:gridCol>
              </a:tblGrid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TT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 dirty="0" err="1">
                          <a:effectLst/>
                        </a:rPr>
                        <a:t>Mô</a:t>
                      </a:r>
                      <a:r>
                        <a:rPr lang="en-US" sz="950" kern="1200" dirty="0">
                          <a:effectLst/>
                        </a:rPr>
                        <a:t> </a:t>
                      </a:r>
                      <a:r>
                        <a:rPr lang="en-US" sz="950" kern="1200" dirty="0" err="1">
                          <a:effectLst/>
                        </a:rPr>
                        <a:t>tả</a:t>
                      </a:r>
                      <a:r>
                        <a:rPr lang="en-US" sz="950" kern="1200" dirty="0">
                          <a:effectLst/>
                        </a:rPr>
                        <a:t> </a:t>
                      </a:r>
                      <a:r>
                        <a:rPr lang="en-US" sz="950" kern="1200" dirty="0" err="1">
                          <a:effectLst/>
                        </a:rPr>
                        <a:t>yêu</a:t>
                      </a:r>
                      <a:r>
                        <a:rPr lang="en-US" sz="950" kern="1200" dirty="0">
                          <a:effectLst/>
                        </a:rPr>
                        <a:t> </a:t>
                      </a:r>
                      <a:r>
                        <a:rPr lang="en-US" sz="950" kern="1200" dirty="0" err="1">
                          <a:effectLst/>
                        </a:rPr>
                        <a:t>cầu</a:t>
                      </a:r>
                      <a:endParaRPr lang="en-US" sz="9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Phân loại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Ghi chú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67595809"/>
                  </a:ext>
                </a:extLst>
              </a:tr>
              <a:tr h="466758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 dirty="0" err="1">
                          <a:effectLst/>
                        </a:rPr>
                        <a:t>Quản</a:t>
                      </a:r>
                      <a:r>
                        <a:rPr lang="en-US" sz="950" kern="1200" dirty="0">
                          <a:effectLst/>
                        </a:rPr>
                        <a:t> </a:t>
                      </a:r>
                      <a:r>
                        <a:rPr lang="en-US" sz="950" kern="1200" dirty="0" err="1">
                          <a:effectLst/>
                        </a:rPr>
                        <a:t>lý</a:t>
                      </a:r>
                      <a:r>
                        <a:rPr lang="en-US" sz="950" kern="1200" dirty="0">
                          <a:effectLst/>
                        </a:rPr>
                        <a:t> </a:t>
                      </a:r>
                      <a:r>
                        <a:rPr lang="en-US" sz="950" kern="1200" dirty="0" err="1">
                          <a:effectLst/>
                        </a:rPr>
                        <a:t>thông</a:t>
                      </a:r>
                      <a:r>
                        <a:rPr lang="en-US" sz="950" kern="1200" dirty="0">
                          <a:effectLst/>
                        </a:rPr>
                        <a:t> tin </a:t>
                      </a:r>
                      <a:r>
                        <a:rPr lang="en-US" sz="950" kern="1200" dirty="0" err="1">
                          <a:effectLst/>
                        </a:rPr>
                        <a:t>cấu</a:t>
                      </a:r>
                      <a:r>
                        <a:rPr lang="en-US" sz="950" kern="1200" dirty="0">
                          <a:effectLst/>
                        </a:rPr>
                        <a:t> </a:t>
                      </a:r>
                      <a:r>
                        <a:rPr lang="en-US" sz="950" kern="1200" dirty="0" err="1">
                          <a:effectLst/>
                        </a:rPr>
                        <a:t>hình</a:t>
                      </a:r>
                      <a:r>
                        <a:rPr lang="en-US" sz="950" kern="1200" dirty="0">
                          <a:effectLst/>
                        </a:rPr>
                        <a:t> </a:t>
                      </a:r>
                      <a:r>
                        <a:rPr lang="en-US" sz="950" kern="1200" dirty="0" err="1">
                          <a:effectLst/>
                        </a:rPr>
                        <a:t>của</a:t>
                      </a:r>
                      <a:r>
                        <a:rPr lang="en-US" sz="950" kern="1200" dirty="0">
                          <a:effectLst/>
                        </a:rPr>
                        <a:t> </a:t>
                      </a:r>
                      <a:r>
                        <a:rPr lang="en-US" sz="950" kern="1200" dirty="0" err="1">
                          <a:effectLst/>
                        </a:rPr>
                        <a:t>hệ</a:t>
                      </a:r>
                      <a:r>
                        <a:rPr lang="en-US" sz="950" kern="1200" dirty="0">
                          <a:effectLst/>
                        </a:rPr>
                        <a:t> </a:t>
                      </a:r>
                      <a:r>
                        <a:rPr lang="en-US" sz="950" kern="1200" dirty="0" err="1">
                          <a:effectLst/>
                        </a:rPr>
                        <a:t>thống</a:t>
                      </a:r>
                      <a:endParaRPr lang="en-US" sz="950" kern="1200" dirty="0">
                        <a:effectLst/>
                      </a:endParaRPr>
                    </a:p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 dirty="0">
                          <a:effectLst/>
                        </a:rPr>
                        <a:t> </a:t>
                      </a:r>
                      <a:endParaRPr lang="en-US" sz="9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4553979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Giao diện hệ thống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8123313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2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các tham số hệ thống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49226841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dữ liệu hệ thống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10594981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3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danh mục sản phẩm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68469563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4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sản phẩm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8034282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5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danh mục bài viết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14651874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6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bài viết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7774979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7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hóa đơn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86643120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thông tin sản phẩm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1240366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8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Thêm mới thông tin sản phẩm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84444465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9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Chỉnh sửa thông tin sản phẩm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64020030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10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Xóa thông tin sản phẩm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28726004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biểu mẫu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39141626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11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Hóa đơn bán hàng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25567481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12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Thống kê doanh thu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4170271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doanh thu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32002007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13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Danh sách hóa đơn đã thanh toán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06572525"/>
                  </a:ext>
                </a:extLst>
              </a:tr>
              <a:tr h="466758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14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effectLst/>
                        </a:rPr>
                        <a:t>In hóa đơn</a:t>
                      </a:r>
                      <a:endParaRPr lang="en-US" sz="950" kern="1200">
                        <a:effectLst/>
                      </a:endParaRPr>
                    </a:p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23986513"/>
                  </a:ext>
                </a:extLst>
              </a:tr>
              <a:tr h="466758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effectLst/>
                        </a:rPr>
                        <a:t>Quản lý danh mục sản phẩm</a:t>
                      </a:r>
                      <a:endParaRPr lang="en-US" sz="950" kern="1200">
                        <a:effectLst/>
                      </a:endParaRPr>
                    </a:p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79044249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15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effectLst/>
                        </a:rPr>
                        <a:t>Hiển thị danh mục sản phẩm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62626510"/>
                  </a:ext>
                </a:extLst>
              </a:tr>
              <a:tr h="466758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16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effectLst/>
                        </a:rPr>
                        <a:t>Thêm/Xóa/Sửa danh mục</a:t>
                      </a:r>
                      <a:endParaRPr lang="en-US" sz="950" kern="1200">
                        <a:effectLst/>
                      </a:endParaRPr>
                    </a:p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4007897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effectLst/>
                        </a:rPr>
                        <a:t>Quản lý danh mục bài viết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84232361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17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effectLst/>
                        </a:rPr>
                        <a:t>Hiển thị danh mục bài viết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84920433"/>
                  </a:ext>
                </a:extLst>
              </a:tr>
              <a:tr h="466758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18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effectLst/>
                        </a:rPr>
                        <a:t>Thêm/Xóa/Sửa danh mục</a:t>
                      </a:r>
                      <a:endParaRPr lang="en-US" sz="950" kern="1200">
                        <a:effectLst/>
                      </a:endParaRPr>
                    </a:p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86564706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thông tin bài viết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02702578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19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Thêm mới thông tin bài viết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04136585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20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Chỉnh sửa thông tin bài viết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07865535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21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Xóa thông tin bài viết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 dirty="0">
                          <a:effectLst/>
                        </a:rPr>
                        <a:t> </a:t>
                      </a:r>
                      <a:endParaRPr lang="en-US" sz="9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89825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8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421" y="2770306"/>
            <a:ext cx="19584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chuyển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b="1" dirty="0" err="1"/>
              <a:t>yêu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sang </a:t>
            </a:r>
            <a:r>
              <a:rPr lang="en-US" b="1" dirty="0" err="1"/>
              <a:t>trường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(Use-Case)</a:t>
            </a:r>
            <a:endParaRPr lang="vi-VN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717439"/>
              </p:ext>
            </p:extLst>
          </p:nvPr>
        </p:nvGraphicFramePr>
        <p:xfrm>
          <a:off x="2635625" y="69413"/>
          <a:ext cx="8243046" cy="67079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189">
                  <a:extLst>
                    <a:ext uri="{9D8B030D-6E8A-4147-A177-3AD203B41FA5}">
                      <a16:colId xmlns:a16="http://schemas.microsoft.com/office/drawing/2014/main" val="573253985"/>
                    </a:ext>
                  </a:extLst>
                </a:gridCol>
                <a:gridCol w="4168307">
                  <a:extLst>
                    <a:ext uri="{9D8B030D-6E8A-4147-A177-3AD203B41FA5}">
                      <a16:colId xmlns:a16="http://schemas.microsoft.com/office/drawing/2014/main" val="1791271040"/>
                    </a:ext>
                  </a:extLst>
                </a:gridCol>
                <a:gridCol w="1389138">
                  <a:extLst>
                    <a:ext uri="{9D8B030D-6E8A-4147-A177-3AD203B41FA5}">
                      <a16:colId xmlns:a16="http://schemas.microsoft.com/office/drawing/2014/main" val="3134101126"/>
                    </a:ext>
                  </a:extLst>
                </a:gridCol>
                <a:gridCol w="883914">
                  <a:extLst>
                    <a:ext uri="{9D8B030D-6E8A-4147-A177-3AD203B41FA5}">
                      <a16:colId xmlns:a16="http://schemas.microsoft.com/office/drawing/2014/main" val="1016776360"/>
                    </a:ext>
                  </a:extLst>
                </a:gridCol>
                <a:gridCol w="1263498">
                  <a:extLst>
                    <a:ext uri="{9D8B030D-6E8A-4147-A177-3AD203B41FA5}">
                      <a16:colId xmlns:a16="http://schemas.microsoft.com/office/drawing/2014/main" val="2540616833"/>
                    </a:ext>
                  </a:extLst>
                </a:gridCol>
              </a:tblGrid>
              <a:tr h="449230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Tên Use-case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Tên tác nhân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Stt chức năng yêu cầu tương ứng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Mức độ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18339036"/>
                  </a:ext>
                </a:extLst>
              </a:tr>
              <a:tr h="149743">
                <a:tc gridSpan="2"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Phân hệ quản lý danh mục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86871328"/>
                  </a:ext>
                </a:extLst>
              </a:tr>
              <a:tr h="33860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thông tin cấu hình của hệ thống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54019257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Giao diện hệ thống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Nhà thiết kế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37983197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các tham số hệ thống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88348093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dữ liệu hệ thống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44436913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danh mục sản phẩm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01857879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sản phẩm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07383701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danh mục bài viết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63900354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bài viết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49474689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hóa đơn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52601424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thông tin sản phẩm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89791016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Thêm mới thông tin sản phẩm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12712316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Chỉnh sửa thông tin sản phẩm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22932028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Xóa thông tin sản phẩm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39099623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biểu mẫu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19160792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Hóa đơn bán hàng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20484618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Thống kê doanh thu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5753723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doanh thu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02037675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Danh sách hóa đơn đã thanh toán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24118265"/>
                  </a:ext>
                </a:extLst>
              </a:tr>
              <a:tr h="430840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hóa đơn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05067183"/>
                  </a:ext>
                </a:extLst>
              </a:tr>
              <a:tr h="430840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danh mục sản phẩm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0361394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Hiển thị danh mục sản phẩm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7666870"/>
                  </a:ext>
                </a:extLst>
              </a:tr>
              <a:tr h="430840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Thêm/Xóa/Sửa danh mục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71853668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danh mục bài viết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02220793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Hiển thị danh mục bài viết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75715758"/>
                  </a:ext>
                </a:extLst>
              </a:tr>
              <a:tr h="430840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Thêm/Xóa/Sửa danh mục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23757866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thông tin bài viết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28154844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Thêm mới thông tin bài viết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18349798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Chỉnh sửa thông tin bài viết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3697883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Xóa thông tin bài viết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94879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40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26395" y="5057487"/>
            <a:ext cx="6981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tác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(Actors) </a:t>
            </a:r>
            <a:r>
              <a:rPr lang="en-US" b="1" dirty="0" err="1"/>
              <a:t>tương</a:t>
            </a:r>
            <a:r>
              <a:rPr lang="en-US" b="1" dirty="0"/>
              <a:t> </a:t>
            </a:r>
            <a:r>
              <a:rPr lang="en-US" b="1" dirty="0" err="1"/>
              <a:t>tác</a:t>
            </a:r>
            <a:r>
              <a:rPr lang="en-US" b="1" dirty="0"/>
              <a:t>, </a:t>
            </a:r>
            <a:r>
              <a:rPr lang="en-US" b="1" dirty="0" err="1"/>
              <a:t>trao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tin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mềm</a:t>
            </a:r>
            <a:endParaRPr lang="vi-VN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907559"/>
              </p:ext>
            </p:extLst>
          </p:nvPr>
        </p:nvGraphicFramePr>
        <p:xfrm>
          <a:off x="1026395" y="180001"/>
          <a:ext cx="6981327" cy="451382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46308">
                  <a:extLst>
                    <a:ext uri="{9D8B030D-6E8A-4147-A177-3AD203B41FA5}">
                      <a16:colId xmlns:a16="http://schemas.microsoft.com/office/drawing/2014/main" val="1143971097"/>
                    </a:ext>
                  </a:extLst>
                </a:gridCol>
                <a:gridCol w="1171697">
                  <a:extLst>
                    <a:ext uri="{9D8B030D-6E8A-4147-A177-3AD203B41FA5}">
                      <a16:colId xmlns:a16="http://schemas.microsoft.com/office/drawing/2014/main" val="890632841"/>
                    </a:ext>
                  </a:extLst>
                </a:gridCol>
                <a:gridCol w="1849612">
                  <a:extLst>
                    <a:ext uri="{9D8B030D-6E8A-4147-A177-3AD203B41FA5}">
                      <a16:colId xmlns:a16="http://schemas.microsoft.com/office/drawing/2014/main" val="2628665207"/>
                    </a:ext>
                  </a:extLst>
                </a:gridCol>
                <a:gridCol w="905641">
                  <a:extLst>
                    <a:ext uri="{9D8B030D-6E8A-4147-A177-3AD203B41FA5}">
                      <a16:colId xmlns:a16="http://schemas.microsoft.com/office/drawing/2014/main" val="237399041"/>
                    </a:ext>
                  </a:extLst>
                </a:gridCol>
                <a:gridCol w="1119838">
                  <a:extLst>
                    <a:ext uri="{9D8B030D-6E8A-4147-A177-3AD203B41FA5}">
                      <a16:colId xmlns:a16="http://schemas.microsoft.com/office/drawing/2014/main" val="3648352515"/>
                    </a:ext>
                  </a:extLst>
                </a:gridCol>
                <a:gridCol w="1188231">
                  <a:extLst>
                    <a:ext uri="{9D8B030D-6E8A-4147-A177-3AD203B41FA5}">
                      <a16:colId xmlns:a16="http://schemas.microsoft.com/office/drawing/2014/main" val="1813989261"/>
                    </a:ext>
                  </a:extLst>
                </a:gridCol>
              </a:tblGrid>
              <a:tr h="11142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spc="5" dirty="0">
                          <a:effectLst/>
                        </a:rPr>
                        <a:t>TT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spc="5">
                          <a:effectLst/>
                        </a:rPr>
                        <a:t>Loại Actor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spc="5">
                          <a:effectLst/>
                        </a:rPr>
                        <a:t>Mô tả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Số tác nhân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800">
                          <a:effectLst/>
                        </a:rPr>
                        <a:t>Trọng số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spc="-5">
                          <a:effectLst/>
                        </a:rPr>
                        <a:t>Điểm của từng loại tác nhân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6374394"/>
                  </a:ext>
                </a:extLst>
              </a:tr>
              <a:tr h="742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Đơn giản 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Thuộc loại giao diện của chương trình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1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3190102"/>
                  </a:ext>
                </a:extLst>
              </a:tr>
              <a:tr h="11142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Trung bình 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Giao diện tương tác hoặc phục vụ một giao thức hoạt động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2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715354"/>
                  </a:ext>
                </a:extLst>
              </a:tr>
              <a:tr h="69088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Phức tạp 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Giao diện đồ họa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3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2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6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108175"/>
                  </a:ext>
                </a:extLst>
              </a:tr>
              <a:tr h="45690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Cộng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TAW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 6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2246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94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5915" y="5537193"/>
            <a:ext cx="7541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trường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(Use-Case)</a:t>
            </a:r>
            <a:endParaRPr lang="vi-V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454675"/>
              </p:ext>
            </p:extLst>
          </p:nvPr>
        </p:nvGraphicFramePr>
        <p:xfrm>
          <a:off x="536145" y="144367"/>
          <a:ext cx="7541624" cy="523380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740712">
                  <a:extLst>
                    <a:ext uri="{9D8B030D-6E8A-4147-A177-3AD203B41FA5}">
                      <a16:colId xmlns:a16="http://schemas.microsoft.com/office/drawing/2014/main" val="2586983750"/>
                    </a:ext>
                  </a:extLst>
                </a:gridCol>
                <a:gridCol w="1628325">
                  <a:extLst>
                    <a:ext uri="{9D8B030D-6E8A-4147-A177-3AD203B41FA5}">
                      <a16:colId xmlns:a16="http://schemas.microsoft.com/office/drawing/2014/main" val="92960664"/>
                    </a:ext>
                  </a:extLst>
                </a:gridCol>
                <a:gridCol w="1292041">
                  <a:extLst>
                    <a:ext uri="{9D8B030D-6E8A-4147-A177-3AD203B41FA5}">
                      <a16:colId xmlns:a16="http://schemas.microsoft.com/office/drawing/2014/main" val="1661653391"/>
                    </a:ext>
                  </a:extLst>
                </a:gridCol>
                <a:gridCol w="1234518">
                  <a:extLst>
                    <a:ext uri="{9D8B030D-6E8A-4147-A177-3AD203B41FA5}">
                      <a16:colId xmlns:a16="http://schemas.microsoft.com/office/drawing/2014/main" val="1647420476"/>
                    </a:ext>
                  </a:extLst>
                </a:gridCol>
                <a:gridCol w="1323014">
                  <a:extLst>
                    <a:ext uri="{9D8B030D-6E8A-4147-A177-3AD203B41FA5}">
                      <a16:colId xmlns:a16="http://schemas.microsoft.com/office/drawing/2014/main" val="3216191571"/>
                    </a:ext>
                  </a:extLst>
                </a:gridCol>
                <a:gridCol w="1323014">
                  <a:extLst>
                    <a:ext uri="{9D8B030D-6E8A-4147-A177-3AD203B41FA5}">
                      <a16:colId xmlns:a16="http://schemas.microsoft.com/office/drawing/2014/main" val="559530331"/>
                    </a:ext>
                  </a:extLst>
                </a:gridCol>
              </a:tblGrid>
              <a:tr h="102384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STT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Loại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Trọng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số</a:t>
                      </a:r>
                      <a:r>
                        <a:rPr lang="en-US" sz="1800" dirty="0">
                          <a:effectLst/>
                        </a:rPr>
                        <a:t> UCP </a:t>
                      </a:r>
                      <a:r>
                        <a:rPr lang="en-US" sz="1800" dirty="0" err="1">
                          <a:effectLst/>
                        </a:rPr>
                        <a:t>chuẩn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Hệ số BMT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Số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trường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hợp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sử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dụng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Điểm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trường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hợp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sử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dụng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extLst>
                  <a:ext uri="{0D108BD9-81ED-4DB2-BD59-A6C34878D82A}">
                    <a16:rowId xmlns:a16="http://schemas.microsoft.com/office/drawing/2014/main" val="116395848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effectLst/>
                        </a:rPr>
                        <a:t>B</a:t>
                      </a:r>
                      <a:endParaRPr lang="vi-V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marR="4826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343551157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Đơn giản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146817013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Trung bình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21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105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98871583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Phức tạp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3765075027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>
                          <a:effectLst/>
                        </a:rPr>
                        <a:t>2</a:t>
                      </a:r>
                      <a:endParaRPr lang="vi-VN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effectLst/>
                        </a:rPr>
                        <a:t>M</a:t>
                      </a:r>
                      <a:endParaRPr lang="vi-V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1265277198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Đơn giản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1.2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3981205732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Trung bình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1.2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205913724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Phức tạp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1.2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4022963861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effectLst/>
                        </a:rPr>
                        <a:t>T</a:t>
                      </a:r>
                      <a:endParaRPr lang="vi-V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130970133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Đơn giản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1.5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142031551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Trung bình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1.5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206064426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Phức tạp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1.5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427530643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Cộng</a:t>
                      </a:r>
                      <a:r>
                        <a:rPr lang="en-US" sz="1800" b="1" dirty="0">
                          <a:effectLst/>
                        </a:rPr>
                        <a:t> 1+2+3</a:t>
                      </a:r>
                      <a:endParaRPr lang="vi-V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TBF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105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2008910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86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椭圆 14"/>
          <p:cNvSpPr/>
          <p:nvPr/>
        </p:nvSpPr>
        <p:spPr>
          <a:xfrm>
            <a:off x="1110861" y="3921787"/>
            <a:ext cx="173551" cy="191642"/>
          </a:xfrm>
          <a:custGeom>
            <a:avLst/>
            <a:gdLst>
              <a:gd name="T0" fmla="*/ 4679 w 5850"/>
              <a:gd name="T1" fmla="*/ 4350 h 6469"/>
              <a:gd name="T2" fmla="*/ 3615 w 5850"/>
              <a:gd name="T3" fmla="*/ 3289 h 6469"/>
              <a:gd name="T4" fmla="*/ 3638 w 5850"/>
              <a:gd name="T5" fmla="*/ 3151 h 6469"/>
              <a:gd name="T6" fmla="*/ 3969 w 5850"/>
              <a:gd name="T7" fmla="*/ 2500 h 6469"/>
              <a:gd name="T8" fmla="*/ 4273 w 5850"/>
              <a:gd name="T9" fmla="*/ 1950 h 6469"/>
              <a:gd name="T10" fmla="*/ 4154 w 5850"/>
              <a:gd name="T11" fmla="*/ 1678 h 6469"/>
              <a:gd name="T12" fmla="*/ 4238 w 5850"/>
              <a:gd name="T13" fmla="*/ 1107 h 6469"/>
              <a:gd name="T14" fmla="*/ 2940 w 5850"/>
              <a:gd name="T15" fmla="*/ 0 h 6469"/>
              <a:gd name="T16" fmla="*/ 2925 w 5850"/>
              <a:gd name="T17" fmla="*/ 0 h 6469"/>
              <a:gd name="T18" fmla="*/ 2911 w 5850"/>
              <a:gd name="T19" fmla="*/ 0 h 6469"/>
              <a:gd name="T20" fmla="*/ 1612 w 5850"/>
              <a:gd name="T21" fmla="*/ 1107 h 6469"/>
              <a:gd name="T22" fmla="*/ 1696 w 5850"/>
              <a:gd name="T23" fmla="*/ 1678 h 6469"/>
              <a:gd name="T24" fmla="*/ 1578 w 5850"/>
              <a:gd name="T25" fmla="*/ 1950 h 6469"/>
              <a:gd name="T26" fmla="*/ 1881 w 5850"/>
              <a:gd name="T27" fmla="*/ 2500 h 6469"/>
              <a:gd name="T28" fmla="*/ 2213 w 5850"/>
              <a:gd name="T29" fmla="*/ 3151 h 6469"/>
              <a:gd name="T30" fmla="*/ 2235 w 5850"/>
              <a:gd name="T31" fmla="*/ 3289 h 6469"/>
              <a:gd name="T32" fmla="*/ 1172 w 5850"/>
              <a:gd name="T33" fmla="*/ 4350 h 6469"/>
              <a:gd name="T34" fmla="*/ 0 w 5850"/>
              <a:gd name="T35" fmla="*/ 5141 h 6469"/>
              <a:gd name="T36" fmla="*/ 0 w 5850"/>
              <a:gd name="T37" fmla="*/ 6469 h 6469"/>
              <a:gd name="T38" fmla="*/ 2923 w 5850"/>
              <a:gd name="T39" fmla="*/ 6469 h 6469"/>
              <a:gd name="T40" fmla="*/ 2927 w 5850"/>
              <a:gd name="T41" fmla="*/ 6469 h 6469"/>
              <a:gd name="T42" fmla="*/ 5850 w 5850"/>
              <a:gd name="T43" fmla="*/ 6469 h 6469"/>
              <a:gd name="T44" fmla="*/ 5850 w 5850"/>
              <a:gd name="T45" fmla="*/ 5141 h 6469"/>
              <a:gd name="T46" fmla="*/ 4679 w 5850"/>
              <a:gd name="T47" fmla="*/ 4350 h 6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50" h="6469">
                <a:moveTo>
                  <a:pt x="4679" y="4350"/>
                </a:moveTo>
                <a:cubicBezTo>
                  <a:pt x="3873" y="4059"/>
                  <a:pt x="3615" y="3814"/>
                  <a:pt x="3615" y="3289"/>
                </a:cubicBezTo>
                <a:cubicBezTo>
                  <a:pt x="3615" y="3231"/>
                  <a:pt x="3624" y="3187"/>
                  <a:pt x="3638" y="3151"/>
                </a:cubicBezTo>
                <a:cubicBezTo>
                  <a:pt x="3701" y="2989"/>
                  <a:pt x="3881" y="2971"/>
                  <a:pt x="3969" y="2500"/>
                </a:cubicBezTo>
                <a:cubicBezTo>
                  <a:pt x="4014" y="2260"/>
                  <a:pt x="4231" y="2496"/>
                  <a:pt x="4273" y="1950"/>
                </a:cubicBezTo>
                <a:cubicBezTo>
                  <a:pt x="4273" y="1732"/>
                  <a:pt x="4154" y="1678"/>
                  <a:pt x="4154" y="1678"/>
                </a:cubicBezTo>
                <a:cubicBezTo>
                  <a:pt x="4154" y="1678"/>
                  <a:pt x="4215" y="1355"/>
                  <a:pt x="4238" y="1107"/>
                </a:cubicBezTo>
                <a:cubicBezTo>
                  <a:pt x="4268" y="798"/>
                  <a:pt x="4058" y="0"/>
                  <a:pt x="2940" y="0"/>
                </a:cubicBezTo>
                <a:cubicBezTo>
                  <a:pt x="2935" y="0"/>
                  <a:pt x="2930" y="0"/>
                  <a:pt x="2925" y="0"/>
                </a:cubicBezTo>
                <a:cubicBezTo>
                  <a:pt x="2921" y="0"/>
                  <a:pt x="2916" y="0"/>
                  <a:pt x="2911" y="0"/>
                </a:cubicBezTo>
                <a:cubicBezTo>
                  <a:pt x="1793" y="0"/>
                  <a:pt x="1583" y="798"/>
                  <a:pt x="1612" y="1107"/>
                </a:cubicBezTo>
                <a:cubicBezTo>
                  <a:pt x="1636" y="1355"/>
                  <a:pt x="1696" y="1678"/>
                  <a:pt x="1696" y="1678"/>
                </a:cubicBezTo>
                <a:cubicBezTo>
                  <a:pt x="1696" y="1678"/>
                  <a:pt x="1578" y="1732"/>
                  <a:pt x="1578" y="1950"/>
                </a:cubicBezTo>
                <a:cubicBezTo>
                  <a:pt x="1619" y="2496"/>
                  <a:pt x="1837" y="2260"/>
                  <a:pt x="1881" y="2500"/>
                </a:cubicBezTo>
                <a:cubicBezTo>
                  <a:pt x="1970" y="2971"/>
                  <a:pt x="2150" y="2989"/>
                  <a:pt x="2213" y="3151"/>
                </a:cubicBezTo>
                <a:cubicBezTo>
                  <a:pt x="2227" y="3187"/>
                  <a:pt x="2235" y="3231"/>
                  <a:pt x="2235" y="3289"/>
                </a:cubicBezTo>
                <a:cubicBezTo>
                  <a:pt x="2235" y="3814"/>
                  <a:pt x="1978" y="4059"/>
                  <a:pt x="1172" y="4350"/>
                </a:cubicBezTo>
                <a:cubicBezTo>
                  <a:pt x="364" y="4641"/>
                  <a:pt x="0" y="4938"/>
                  <a:pt x="0" y="5141"/>
                </a:cubicBezTo>
                <a:lnTo>
                  <a:pt x="0" y="6469"/>
                </a:lnTo>
                <a:lnTo>
                  <a:pt x="2923" y="6469"/>
                </a:lnTo>
                <a:lnTo>
                  <a:pt x="2927" y="6469"/>
                </a:lnTo>
                <a:lnTo>
                  <a:pt x="5850" y="6469"/>
                </a:lnTo>
                <a:lnTo>
                  <a:pt x="5850" y="5141"/>
                </a:lnTo>
                <a:cubicBezTo>
                  <a:pt x="5850" y="4938"/>
                  <a:pt x="5487" y="4641"/>
                  <a:pt x="4679" y="4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48325" y="511786"/>
            <a:ext cx="7653004" cy="4435175"/>
            <a:chOff x="2771548" y="2111738"/>
            <a:chExt cx="7653004" cy="4435175"/>
          </a:xfrm>
        </p:grpSpPr>
        <p:sp>
          <p:nvSpPr>
            <p:cNvPr id="39" name="Rounded Rectangle 38"/>
            <p:cNvSpPr/>
            <p:nvPr/>
          </p:nvSpPr>
          <p:spPr>
            <a:xfrm>
              <a:off x="2771548" y="2111738"/>
              <a:ext cx="6992983" cy="592183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THÀNH VIÊN NHÓM</a:t>
              </a:r>
              <a:endParaRPr lang="vi-VN" sz="2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394261" y="3136087"/>
              <a:ext cx="6938274" cy="376756"/>
              <a:chOff x="2579375" y="3316422"/>
              <a:chExt cx="6938274" cy="37675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579375" y="3316422"/>
                <a:ext cx="376756" cy="376756"/>
                <a:chOff x="2702358" y="3316422"/>
                <a:chExt cx="376756" cy="376756"/>
              </a:xfrm>
            </p:grpSpPr>
            <p:sp>
              <p:nvSpPr>
                <p:cNvPr id="33" name="圆角矩形 14"/>
                <p:cNvSpPr/>
                <p:nvPr/>
              </p:nvSpPr>
              <p:spPr>
                <a:xfrm rot="2700000">
                  <a:off x="2702358" y="3316422"/>
                  <a:ext cx="376756" cy="376756"/>
                </a:xfrm>
                <a:prstGeom prst="roundRect">
                  <a:avLst/>
                </a:prstGeom>
                <a:solidFill>
                  <a:srgbClr val="F573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  <p:sp>
              <p:nvSpPr>
                <p:cNvPr id="34" name="椭圆 14"/>
                <p:cNvSpPr/>
                <p:nvPr/>
              </p:nvSpPr>
              <p:spPr>
                <a:xfrm>
                  <a:off x="2803961" y="3408979"/>
                  <a:ext cx="173551" cy="191642"/>
                </a:xfrm>
                <a:custGeom>
                  <a:avLst/>
                  <a:gdLst>
                    <a:gd name="T0" fmla="*/ 4679 w 5850"/>
                    <a:gd name="T1" fmla="*/ 4350 h 6469"/>
                    <a:gd name="T2" fmla="*/ 3615 w 5850"/>
                    <a:gd name="T3" fmla="*/ 3289 h 6469"/>
                    <a:gd name="T4" fmla="*/ 3638 w 5850"/>
                    <a:gd name="T5" fmla="*/ 3151 h 6469"/>
                    <a:gd name="T6" fmla="*/ 3969 w 5850"/>
                    <a:gd name="T7" fmla="*/ 2500 h 6469"/>
                    <a:gd name="T8" fmla="*/ 4273 w 5850"/>
                    <a:gd name="T9" fmla="*/ 1950 h 6469"/>
                    <a:gd name="T10" fmla="*/ 4154 w 5850"/>
                    <a:gd name="T11" fmla="*/ 1678 h 6469"/>
                    <a:gd name="T12" fmla="*/ 4238 w 5850"/>
                    <a:gd name="T13" fmla="*/ 1107 h 6469"/>
                    <a:gd name="T14" fmla="*/ 2940 w 5850"/>
                    <a:gd name="T15" fmla="*/ 0 h 6469"/>
                    <a:gd name="T16" fmla="*/ 2925 w 5850"/>
                    <a:gd name="T17" fmla="*/ 0 h 6469"/>
                    <a:gd name="T18" fmla="*/ 2911 w 5850"/>
                    <a:gd name="T19" fmla="*/ 0 h 6469"/>
                    <a:gd name="T20" fmla="*/ 1612 w 5850"/>
                    <a:gd name="T21" fmla="*/ 1107 h 6469"/>
                    <a:gd name="T22" fmla="*/ 1696 w 5850"/>
                    <a:gd name="T23" fmla="*/ 1678 h 6469"/>
                    <a:gd name="T24" fmla="*/ 1578 w 5850"/>
                    <a:gd name="T25" fmla="*/ 1950 h 6469"/>
                    <a:gd name="T26" fmla="*/ 1881 w 5850"/>
                    <a:gd name="T27" fmla="*/ 2500 h 6469"/>
                    <a:gd name="T28" fmla="*/ 2213 w 5850"/>
                    <a:gd name="T29" fmla="*/ 3151 h 6469"/>
                    <a:gd name="T30" fmla="*/ 2235 w 5850"/>
                    <a:gd name="T31" fmla="*/ 3289 h 6469"/>
                    <a:gd name="T32" fmla="*/ 1172 w 5850"/>
                    <a:gd name="T33" fmla="*/ 4350 h 6469"/>
                    <a:gd name="T34" fmla="*/ 0 w 5850"/>
                    <a:gd name="T35" fmla="*/ 5141 h 6469"/>
                    <a:gd name="T36" fmla="*/ 0 w 5850"/>
                    <a:gd name="T37" fmla="*/ 6469 h 6469"/>
                    <a:gd name="T38" fmla="*/ 2923 w 5850"/>
                    <a:gd name="T39" fmla="*/ 6469 h 6469"/>
                    <a:gd name="T40" fmla="*/ 2927 w 5850"/>
                    <a:gd name="T41" fmla="*/ 6469 h 6469"/>
                    <a:gd name="T42" fmla="*/ 5850 w 5850"/>
                    <a:gd name="T43" fmla="*/ 6469 h 6469"/>
                    <a:gd name="T44" fmla="*/ 5850 w 5850"/>
                    <a:gd name="T45" fmla="*/ 5141 h 6469"/>
                    <a:gd name="T46" fmla="*/ 4679 w 5850"/>
                    <a:gd name="T47" fmla="*/ 4350 h 6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50" h="6469">
                      <a:moveTo>
                        <a:pt x="4679" y="4350"/>
                      </a:moveTo>
                      <a:cubicBezTo>
                        <a:pt x="3873" y="4059"/>
                        <a:pt x="3615" y="3814"/>
                        <a:pt x="3615" y="3289"/>
                      </a:cubicBezTo>
                      <a:cubicBezTo>
                        <a:pt x="3615" y="3231"/>
                        <a:pt x="3624" y="3187"/>
                        <a:pt x="3638" y="3151"/>
                      </a:cubicBezTo>
                      <a:cubicBezTo>
                        <a:pt x="3701" y="2989"/>
                        <a:pt x="3881" y="2971"/>
                        <a:pt x="3969" y="2500"/>
                      </a:cubicBezTo>
                      <a:cubicBezTo>
                        <a:pt x="4014" y="2260"/>
                        <a:pt x="4231" y="2496"/>
                        <a:pt x="4273" y="1950"/>
                      </a:cubicBezTo>
                      <a:cubicBezTo>
                        <a:pt x="4273" y="1732"/>
                        <a:pt x="4154" y="1678"/>
                        <a:pt x="4154" y="1678"/>
                      </a:cubicBezTo>
                      <a:cubicBezTo>
                        <a:pt x="4154" y="1678"/>
                        <a:pt x="4215" y="1355"/>
                        <a:pt x="4238" y="1107"/>
                      </a:cubicBezTo>
                      <a:cubicBezTo>
                        <a:pt x="4268" y="798"/>
                        <a:pt x="4058" y="0"/>
                        <a:pt x="2940" y="0"/>
                      </a:cubicBezTo>
                      <a:cubicBezTo>
                        <a:pt x="2935" y="0"/>
                        <a:pt x="2930" y="0"/>
                        <a:pt x="2925" y="0"/>
                      </a:cubicBezTo>
                      <a:cubicBezTo>
                        <a:pt x="2921" y="0"/>
                        <a:pt x="2916" y="0"/>
                        <a:pt x="2911" y="0"/>
                      </a:cubicBezTo>
                      <a:cubicBezTo>
                        <a:pt x="1793" y="0"/>
                        <a:pt x="1583" y="798"/>
                        <a:pt x="1612" y="1107"/>
                      </a:cubicBezTo>
                      <a:cubicBezTo>
                        <a:pt x="1636" y="1355"/>
                        <a:pt x="1696" y="1678"/>
                        <a:pt x="1696" y="1678"/>
                      </a:cubicBezTo>
                      <a:cubicBezTo>
                        <a:pt x="1696" y="1678"/>
                        <a:pt x="1578" y="1732"/>
                        <a:pt x="1578" y="1950"/>
                      </a:cubicBezTo>
                      <a:cubicBezTo>
                        <a:pt x="1619" y="2496"/>
                        <a:pt x="1837" y="2260"/>
                        <a:pt x="1881" y="2500"/>
                      </a:cubicBezTo>
                      <a:cubicBezTo>
                        <a:pt x="1970" y="2971"/>
                        <a:pt x="2150" y="2989"/>
                        <a:pt x="2213" y="3151"/>
                      </a:cubicBezTo>
                      <a:cubicBezTo>
                        <a:pt x="2227" y="3187"/>
                        <a:pt x="2235" y="3231"/>
                        <a:pt x="2235" y="3289"/>
                      </a:cubicBezTo>
                      <a:cubicBezTo>
                        <a:pt x="2235" y="3814"/>
                        <a:pt x="1978" y="4059"/>
                        <a:pt x="1172" y="4350"/>
                      </a:cubicBezTo>
                      <a:cubicBezTo>
                        <a:pt x="364" y="4641"/>
                        <a:pt x="0" y="4938"/>
                        <a:pt x="0" y="5141"/>
                      </a:cubicBezTo>
                      <a:lnTo>
                        <a:pt x="0" y="6469"/>
                      </a:lnTo>
                      <a:lnTo>
                        <a:pt x="2923" y="6469"/>
                      </a:lnTo>
                      <a:lnTo>
                        <a:pt x="2927" y="6469"/>
                      </a:lnTo>
                      <a:lnTo>
                        <a:pt x="5850" y="6469"/>
                      </a:lnTo>
                      <a:lnTo>
                        <a:pt x="5850" y="5141"/>
                      </a:lnTo>
                      <a:cubicBezTo>
                        <a:pt x="5850" y="4938"/>
                        <a:pt x="5487" y="4641"/>
                        <a:pt x="4679" y="435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3118283" y="3320134"/>
                <a:ext cx="6399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Trần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Nhơn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Hòa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                DTH195278</a:t>
                </a:r>
                <a:endParaRPr lang="vi-VN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423064" y="4635047"/>
              <a:ext cx="6883851" cy="402274"/>
              <a:chOff x="2579375" y="4701713"/>
              <a:chExt cx="6883851" cy="402274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579375" y="4701713"/>
                <a:ext cx="376756" cy="376756"/>
                <a:chOff x="2579375" y="4701713"/>
                <a:chExt cx="376756" cy="376756"/>
              </a:xfrm>
            </p:grpSpPr>
            <p:sp>
              <p:nvSpPr>
                <p:cNvPr id="35" name="圆角矩形 14"/>
                <p:cNvSpPr/>
                <p:nvPr/>
              </p:nvSpPr>
              <p:spPr>
                <a:xfrm rot="2700000">
                  <a:off x="2579375" y="4701713"/>
                  <a:ext cx="376756" cy="376756"/>
                </a:xfrm>
                <a:prstGeom prst="roundRect">
                  <a:avLst/>
                </a:prstGeom>
                <a:solidFill>
                  <a:srgbClr val="F573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  <p:sp>
              <p:nvSpPr>
                <p:cNvPr id="36" name="椭圆 14"/>
                <p:cNvSpPr/>
                <p:nvPr/>
              </p:nvSpPr>
              <p:spPr>
                <a:xfrm>
                  <a:off x="2680978" y="4794270"/>
                  <a:ext cx="173551" cy="191642"/>
                </a:xfrm>
                <a:custGeom>
                  <a:avLst/>
                  <a:gdLst>
                    <a:gd name="T0" fmla="*/ 4679 w 5850"/>
                    <a:gd name="T1" fmla="*/ 4350 h 6469"/>
                    <a:gd name="T2" fmla="*/ 3615 w 5850"/>
                    <a:gd name="T3" fmla="*/ 3289 h 6469"/>
                    <a:gd name="T4" fmla="*/ 3638 w 5850"/>
                    <a:gd name="T5" fmla="*/ 3151 h 6469"/>
                    <a:gd name="T6" fmla="*/ 3969 w 5850"/>
                    <a:gd name="T7" fmla="*/ 2500 h 6469"/>
                    <a:gd name="T8" fmla="*/ 4273 w 5850"/>
                    <a:gd name="T9" fmla="*/ 1950 h 6469"/>
                    <a:gd name="T10" fmla="*/ 4154 w 5850"/>
                    <a:gd name="T11" fmla="*/ 1678 h 6469"/>
                    <a:gd name="T12" fmla="*/ 4238 w 5850"/>
                    <a:gd name="T13" fmla="*/ 1107 h 6469"/>
                    <a:gd name="T14" fmla="*/ 2940 w 5850"/>
                    <a:gd name="T15" fmla="*/ 0 h 6469"/>
                    <a:gd name="T16" fmla="*/ 2925 w 5850"/>
                    <a:gd name="T17" fmla="*/ 0 h 6469"/>
                    <a:gd name="T18" fmla="*/ 2911 w 5850"/>
                    <a:gd name="T19" fmla="*/ 0 h 6469"/>
                    <a:gd name="T20" fmla="*/ 1612 w 5850"/>
                    <a:gd name="T21" fmla="*/ 1107 h 6469"/>
                    <a:gd name="T22" fmla="*/ 1696 w 5850"/>
                    <a:gd name="T23" fmla="*/ 1678 h 6469"/>
                    <a:gd name="T24" fmla="*/ 1578 w 5850"/>
                    <a:gd name="T25" fmla="*/ 1950 h 6469"/>
                    <a:gd name="T26" fmla="*/ 1881 w 5850"/>
                    <a:gd name="T27" fmla="*/ 2500 h 6469"/>
                    <a:gd name="T28" fmla="*/ 2213 w 5850"/>
                    <a:gd name="T29" fmla="*/ 3151 h 6469"/>
                    <a:gd name="T30" fmla="*/ 2235 w 5850"/>
                    <a:gd name="T31" fmla="*/ 3289 h 6469"/>
                    <a:gd name="T32" fmla="*/ 1172 w 5850"/>
                    <a:gd name="T33" fmla="*/ 4350 h 6469"/>
                    <a:gd name="T34" fmla="*/ 0 w 5850"/>
                    <a:gd name="T35" fmla="*/ 5141 h 6469"/>
                    <a:gd name="T36" fmla="*/ 0 w 5850"/>
                    <a:gd name="T37" fmla="*/ 6469 h 6469"/>
                    <a:gd name="T38" fmla="*/ 2923 w 5850"/>
                    <a:gd name="T39" fmla="*/ 6469 h 6469"/>
                    <a:gd name="T40" fmla="*/ 2927 w 5850"/>
                    <a:gd name="T41" fmla="*/ 6469 h 6469"/>
                    <a:gd name="T42" fmla="*/ 5850 w 5850"/>
                    <a:gd name="T43" fmla="*/ 6469 h 6469"/>
                    <a:gd name="T44" fmla="*/ 5850 w 5850"/>
                    <a:gd name="T45" fmla="*/ 5141 h 6469"/>
                    <a:gd name="T46" fmla="*/ 4679 w 5850"/>
                    <a:gd name="T47" fmla="*/ 4350 h 6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50" h="6469">
                      <a:moveTo>
                        <a:pt x="4679" y="4350"/>
                      </a:moveTo>
                      <a:cubicBezTo>
                        <a:pt x="3873" y="4059"/>
                        <a:pt x="3615" y="3814"/>
                        <a:pt x="3615" y="3289"/>
                      </a:cubicBezTo>
                      <a:cubicBezTo>
                        <a:pt x="3615" y="3231"/>
                        <a:pt x="3624" y="3187"/>
                        <a:pt x="3638" y="3151"/>
                      </a:cubicBezTo>
                      <a:cubicBezTo>
                        <a:pt x="3701" y="2989"/>
                        <a:pt x="3881" y="2971"/>
                        <a:pt x="3969" y="2500"/>
                      </a:cubicBezTo>
                      <a:cubicBezTo>
                        <a:pt x="4014" y="2260"/>
                        <a:pt x="4231" y="2496"/>
                        <a:pt x="4273" y="1950"/>
                      </a:cubicBezTo>
                      <a:cubicBezTo>
                        <a:pt x="4273" y="1732"/>
                        <a:pt x="4154" y="1678"/>
                        <a:pt x="4154" y="1678"/>
                      </a:cubicBezTo>
                      <a:cubicBezTo>
                        <a:pt x="4154" y="1678"/>
                        <a:pt x="4215" y="1355"/>
                        <a:pt x="4238" y="1107"/>
                      </a:cubicBezTo>
                      <a:cubicBezTo>
                        <a:pt x="4268" y="798"/>
                        <a:pt x="4058" y="0"/>
                        <a:pt x="2940" y="0"/>
                      </a:cubicBezTo>
                      <a:cubicBezTo>
                        <a:pt x="2935" y="0"/>
                        <a:pt x="2930" y="0"/>
                        <a:pt x="2925" y="0"/>
                      </a:cubicBezTo>
                      <a:cubicBezTo>
                        <a:pt x="2921" y="0"/>
                        <a:pt x="2916" y="0"/>
                        <a:pt x="2911" y="0"/>
                      </a:cubicBezTo>
                      <a:cubicBezTo>
                        <a:pt x="1793" y="0"/>
                        <a:pt x="1583" y="798"/>
                        <a:pt x="1612" y="1107"/>
                      </a:cubicBezTo>
                      <a:cubicBezTo>
                        <a:pt x="1636" y="1355"/>
                        <a:pt x="1696" y="1678"/>
                        <a:pt x="1696" y="1678"/>
                      </a:cubicBezTo>
                      <a:cubicBezTo>
                        <a:pt x="1696" y="1678"/>
                        <a:pt x="1578" y="1732"/>
                        <a:pt x="1578" y="1950"/>
                      </a:cubicBezTo>
                      <a:cubicBezTo>
                        <a:pt x="1619" y="2496"/>
                        <a:pt x="1837" y="2260"/>
                        <a:pt x="1881" y="2500"/>
                      </a:cubicBezTo>
                      <a:cubicBezTo>
                        <a:pt x="1970" y="2971"/>
                        <a:pt x="2150" y="2989"/>
                        <a:pt x="2213" y="3151"/>
                      </a:cubicBezTo>
                      <a:cubicBezTo>
                        <a:pt x="2227" y="3187"/>
                        <a:pt x="2235" y="3231"/>
                        <a:pt x="2235" y="3289"/>
                      </a:cubicBezTo>
                      <a:cubicBezTo>
                        <a:pt x="2235" y="3814"/>
                        <a:pt x="1978" y="4059"/>
                        <a:pt x="1172" y="4350"/>
                      </a:cubicBezTo>
                      <a:cubicBezTo>
                        <a:pt x="364" y="4641"/>
                        <a:pt x="0" y="4938"/>
                        <a:pt x="0" y="5141"/>
                      </a:cubicBezTo>
                      <a:lnTo>
                        <a:pt x="0" y="6469"/>
                      </a:lnTo>
                      <a:lnTo>
                        <a:pt x="2923" y="6469"/>
                      </a:lnTo>
                      <a:lnTo>
                        <a:pt x="2927" y="6469"/>
                      </a:lnTo>
                      <a:lnTo>
                        <a:pt x="5850" y="6469"/>
                      </a:lnTo>
                      <a:lnTo>
                        <a:pt x="5850" y="5141"/>
                      </a:lnTo>
                      <a:cubicBezTo>
                        <a:pt x="5850" y="4938"/>
                        <a:pt x="5487" y="4641"/>
                        <a:pt x="4679" y="435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3118283" y="4734655"/>
                <a:ext cx="6344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Nguyễn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Thanh </a:t>
                </a:r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Hùng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       DTH195280    </a:t>
                </a:r>
                <a:endParaRPr lang="vi-VN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403617" y="3899440"/>
              <a:ext cx="6856419" cy="376756"/>
              <a:chOff x="2579375" y="3996397"/>
              <a:chExt cx="6856419" cy="3767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3101824" y="4000109"/>
                <a:ext cx="63339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Trần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Y Khoa                                                     DTH195288</a:t>
                </a:r>
                <a:endParaRPr lang="vi-VN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2579375" y="3996397"/>
                <a:ext cx="376756" cy="376756"/>
                <a:chOff x="2767753" y="3841157"/>
                <a:chExt cx="376756" cy="376756"/>
              </a:xfrm>
            </p:grpSpPr>
            <p:sp>
              <p:nvSpPr>
                <p:cNvPr id="40" name="圆角矩形 14"/>
                <p:cNvSpPr/>
                <p:nvPr/>
              </p:nvSpPr>
              <p:spPr>
                <a:xfrm rot="2700000">
                  <a:off x="2767753" y="3841157"/>
                  <a:ext cx="376756" cy="376756"/>
                </a:xfrm>
                <a:prstGeom prst="roundRect">
                  <a:avLst/>
                </a:prstGeom>
                <a:solidFill>
                  <a:srgbClr val="F573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  <p:sp>
              <p:nvSpPr>
                <p:cNvPr id="41" name="椭圆 14"/>
                <p:cNvSpPr/>
                <p:nvPr/>
              </p:nvSpPr>
              <p:spPr>
                <a:xfrm>
                  <a:off x="2869356" y="3933714"/>
                  <a:ext cx="173551" cy="191642"/>
                </a:xfrm>
                <a:custGeom>
                  <a:avLst/>
                  <a:gdLst>
                    <a:gd name="T0" fmla="*/ 4679 w 5850"/>
                    <a:gd name="T1" fmla="*/ 4350 h 6469"/>
                    <a:gd name="T2" fmla="*/ 3615 w 5850"/>
                    <a:gd name="T3" fmla="*/ 3289 h 6469"/>
                    <a:gd name="T4" fmla="*/ 3638 w 5850"/>
                    <a:gd name="T5" fmla="*/ 3151 h 6469"/>
                    <a:gd name="T6" fmla="*/ 3969 w 5850"/>
                    <a:gd name="T7" fmla="*/ 2500 h 6469"/>
                    <a:gd name="T8" fmla="*/ 4273 w 5850"/>
                    <a:gd name="T9" fmla="*/ 1950 h 6469"/>
                    <a:gd name="T10" fmla="*/ 4154 w 5850"/>
                    <a:gd name="T11" fmla="*/ 1678 h 6469"/>
                    <a:gd name="T12" fmla="*/ 4238 w 5850"/>
                    <a:gd name="T13" fmla="*/ 1107 h 6469"/>
                    <a:gd name="T14" fmla="*/ 2940 w 5850"/>
                    <a:gd name="T15" fmla="*/ 0 h 6469"/>
                    <a:gd name="T16" fmla="*/ 2925 w 5850"/>
                    <a:gd name="T17" fmla="*/ 0 h 6469"/>
                    <a:gd name="T18" fmla="*/ 2911 w 5850"/>
                    <a:gd name="T19" fmla="*/ 0 h 6469"/>
                    <a:gd name="T20" fmla="*/ 1612 w 5850"/>
                    <a:gd name="T21" fmla="*/ 1107 h 6469"/>
                    <a:gd name="T22" fmla="*/ 1696 w 5850"/>
                    <a:gd name="T23" fmla="*/ 1678 h 6469"/>
                    <a:gd name="T24" fmla="*/ 1578 w 5850"/>
                    <a:gd name="T25" fmla="*/ 1950 h 6469"/>
                    <a:gd name="T26" fmla="*/ 1881 w 5850"/>
                    <a:gd name="T27" fmla="*/ 2500 h 6469"/>
                    <a:gd name="T28" fmla="*/ 2213 w 5850"/>
                    <a:gd name="T29" fmla="*/ 3151 h 6469"/>
                    <a:gd name="T30" fmla="*/ 2235 w 5850"/>
                    <a:gd name="T31" fmla="*/ 3289 h 6469"/>
                    <a:gd name="T32" fmla="*/ 1172 w 5850"/>
                    <a:gd name="T33" fmla="*/ 4350 h 6469"/>
                    <a:gd name="T34" fmla="*/ 0 w 5850"/>
                    <a:gd name="T35" fmla="*/ 5141 h 6469"/>
                    <a:gd name="T36" fmla="*/ 0 w 5850"/>
                    <a:gd name="T37" fmla="*/ 6469 h 6469"/>
                    <a:gd name="T38" fmla="*/ 2923 w 5850"/>
                    <a:gd name="T39" fmla="*/ 6469 h 6469"/>
                    <a:gd name="T40" fmla="*/ 2927 w 5850"/>
                    <a:gd name="T41" fmla="*/ 6469 h 6469"/>
                    <a:gd name="T42" fmla="*/ 5850 w 5850"/>
                    <a:gd name="T43" fmla="*/ 6469 h 6469"/>
                    <a:gd name="T44" fmla="*/ 5850 w 5850"/>
                    <a:gd name="T45" fmla="*/ 5141 h 6469"/>
                    <a:gd name="T46" fmla="*/ 4679 w 5850"/>
                    <a:gd name="T47" fmla="*/ 4350 h 6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50" h="6469">
                      <a:moveTo>
                        <a:pt x="4679" y="4350"/>
                      </a:moveTo>
                      <a:cubicBezTo>
                        <a:pt x="3873" y="4059"/>
                        <a:pt x="3615" y="3814"/>
                        <a:pt x="3615" y="3289"/>
                      </a:cubicBezTo>
                      <a:cubicBezTo>
                        <a:pt x="3615" y="3231"/>
                        <a:pt x="3624" y="3187"/>
                        <a:pt x="3638" y="3151"/>
                      </a:cubicBezTo>
                      <a:cubicBezTo>
                        <a:pt x="3701" y="2989"/>
                        <a:pt x="3881" y="2971"/>
                        <a:pt x="3969" y="2500"/>
                      </a:cubicBezTo>
                      <a:cubicBezTo>
                        <a:pt x="4014" y="2260"/>
                        <a:pt x="4231" y="2496"/>
                        <a:pt x="4273" y="1950"/>
                      </a:cubicBezTo>
                      <a:cubicBezTo>
                        <a:pt x="4273" y="1732"/>
                        <a:pt x="4154" y="1678"/>
                        <a:pt x="4154" y="1678"/>
                      </a:cubicBezTo>
                      <a:cubicBezTo>
                        <a:pt x="4154" y="1678"/>
                        <a:pt x="4215" y="1355"/>
                        <a:pt x="4238" y="1107"/>
                      </a:cubicBezTo>
                      <a:cubicBezTo>
                        <a:pt x="4268" y="798"/>
                        <a:pt x="4058" y="0"/>
                        <a:pt x="2940" y="0"/>
                      </a:cubicBezTo>
                      <a:cubicBezTo>
                        <a:pt x="2935" y="0"/>
                        <a:pt x="2930" y="0"/>
                        <a:pt x="2925" y="0"/>
                      </a:cubicBezTo>
                      <a:cubicBezTo>
                        <a:pt x="2921" y="0"/>
                        <a:pt x="2916" y="0"/>
                        <a:pt x="2911" y="0"/>
                      </a:cubicBezTo>
                      <a:cubicBezTo>
                        <a:pt x="1793" y="0"/>
                        <a:pt x="1583" y="798"/>
                        <a:pt x="1612" y="1107"/>
                      </a:cubicBezTo>
                      <a:cubicBezTo>
                        <a:pt x="1636" y="1355"/>
                        <a:pt x="1696" y="1678"/>
                        <a:pt x="1696" y="1678"/>
                      </a:cubicBezTo>
                      <a:cubicBezTo>
                        <a:pt x="1696" y="1678"/>
                        <a:pt x="1578" y="1732"/>
                        <a:pt x="1578" y="1950"/>
                      </a:cubicBezTo>
                      <a:cubicBezTo>
                        <a:pt x="1619" y="2496"/>
                        <a:pt x="1837" y="2260"/>
                        <a:pt x="1881" y="2500"/>
                      </a:cubicBezTo>
                      <a:cubicBezTo>
                        <a:pt x="1970" y="2971"/>
                        <a:pt x="2150" y="2989"/>
                        <a:pt x="2213" y="3151"/>
                      </a:cubicBezTo>
                      <a:cubicBezTo>
                        <a:pt x="2227" y="3187"/>
                        <a:pt x="2235" y="3231"/>
                        <a:pt x="2235" y="3289"/>
                      </a:cubicBezTo>
                      <a:cubicBezTo>
                        <a:pt x="2235" y="3814"/>
                        <a:pt x="1978" y="4059"/>
                        <a:pt x="1172" y="4350"/>
                      </a:cubicBezTo>
                      <a:cubicBezTo>
                        <a:pt x="364" y="4641"/>
                        <a:pt x="0" y="4938"/>
                        <a:pt x="0" y="5141"/>
                      </a:cubicBezTo>
                      <a:lnTo>
                        <a:pt x="0" y="6469"/>
                      </a:lnTo>
                      <a:lnTo>
                        <a:pt x="2923" y="6469"/>
                      </a:lnTo>
                      <a:lnTo>
                        <a:pt x="2927" y="6469"/>
                      </a:lnTo>
                      <a:lnTo>
                        <a:pt x="5850" y="6469"/>
                      </a:lnTo>
                      <a:lnTo>
                        <a:pt x="5850" y="5141"/>
                      </a:lnTo>
                      <a:cubicBezTo>
                        <a:pt x="5850" y="4938"/>
                        <a:pt x="5487" y="4641"/>
                        <a:pt x="4679" y="435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3434882" y="5369757"/>
              <a:ext cx="6946270" cy="376756"/>
              <a:chOff x="2565752" y="6045665"/>
              <a:chExt cx="6946270" cy="376756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2565752" y="6045665"/>
                <a:ext cx="376756" cy="376756"/>
                <a:chOff x="2565752" y="6045665"/>
                <a:chExt cx="376756" cy="376756"/>
              </a:xfrm>
            </p:grpSpPr>
            <p:sp>
              <p:nvSpPr>
                <p:cNvPr id="30" name="圆角矩形 14"/>
                <p:cNvSpPr/>
                <p:nvPr/>
              </p:nvSpPr>
              <p:spPr>
                <a:xfrm rot="2700000">
                  <a:off x="2565752" y="6045665"/>
                  <a:ext cx="376756" cy="376756"/>
                </a:xfrm>
                <a:prstGeom prst="roundRect">
                  <a:avLst/>
                </a:prstGeom>
                <a:solidFill>
                  <a:srgbClr val="F573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  <p:sp>
              <p:nvSpPr>
                <p:cNvPr id="31" name="椭圆 14"/>
                <p:cNvSpPr/>
                <p:nvPr/>
              </p:nvSpPr>
              <p:spPr>
                <a:xfrm>
                  <a:off x="2667354" y="6099876"/>
                  <a:ext cx="173551" cy="191642"/>
                </a:xfrm>
                <a:custGeom>
                  <a:avLst/>
                  <a:gdLst>
                    <a:gd name="T0" fmla="*/ 4679 w 5850"/>
                    <a:gd name="T1" fmla="*/ 4350 h 6469"/>
                    <a:gd name="T2" fmla="*/ 3615 w 5850"/>
                    <a:gd name="T3" fmla="*/ 3289 h 6469"/>
                    <a:gd name="T4" fmla="*/ 3638 w 5850"/>
                    <a:gd name="T5" fmla="*/ 3151 h 6469"/>
                    <a:gd name="T6" fmla="*/ 3969 w 5850"/>
                    <a:gd name="T7" fmla="*/ 2500 h 6469"/>
                    <a:gd name="T8" fmla="*/ 4273 w 5850"/>
                    <a:gd name="T9" fmla="*/ 1950 h 6469"/>
                    <a:gd name="T10" fmla="*/ 4154 w 5850"/>
                    <a:gd name="T11" fmla="*/ 1678 h 6469"/>
                    <a:gd name="T12" fmla="*/ 4238 w 5850"/>
                    <a:gd name="T13" fmla="*/ 1107 h 6469"/>
                    <a:gd name="T14" fmla="*/ 2940 w 5850"/>
                    <a:gd name="T15" fmla="*/ 0 h 6469"/>
                    <a:gd name="T16" fmla="*/ 2925 w 5850"/>
                    <a:gd name="T17" fmla="*/ 0 h 6469"/>
                    <a:gd name="T18" fmla="*/ 2911 w 5850"/>
                    <a:gd name="T19" fmla="*/ 0 h 6469"/>
                    <a:gd name="T20" fmla="*/ 1612 w 5850"/>
                    <a:gd name="T21" fmla="*/ 1107 h 6469"/>
                    <a:gd name="T22" fmla="*/ 1696 w 5850"/>
                    <a:gd name="T23" fmla="*/ 1678 h 6469"/>
                    <a:gd name="T24" fmla="*/ 1578 w 5850"/>
                    <a:gd name="T25" fmla="*/ 1950 h 6469"/>
                    <a:gd name="T26" fmla="*/ 1881 w 5850"/>
                    <a:gd name="T27" fmla="*/ 2500 h 6469"/>
                    <a:gd name="T28" fmla="*/ 2213 w 5850"/>
                    <a:gd name="T29" fmla="*/ 3151 h 6469"/>
                    <a:gd name="T30" fmla="*/ 2235 w 5850"/>
                    <a:gd name="T31" fmla="*/ 3289 h 6469"/>
                    <a:gd name="T32" fmla="*/ 1172 w 5850"/>
                    <a:gd name="T33" fmla="*/ 4350 h 6469"/>
                    <a:gd name="T34" fmla="*/ 0 w 5850"/>
                    <a:gd name="T35" fmla="*/ 5141 h 6469"/>
                    <a:gd name="T36" fmla="*/ 0 w 5850"/>
                    <a:gd name="T37" fmla="*/ 6469 h 6469"/>
                    <a:gd name="T38" fmla="*/ 2923 w 5850"/>
                    <a:gd name="T39" fmla="*/ 6469 h 6469"/>
                    <a:gd name="T40" fmla="*/ 2927 w 5850"/>
                    <a:gd name="T41" fmla="*/ 6469 h 6469"/>
                    <a:gd name="T42" fmla="*/ 5850 w 5850"/>
                    <a:gd name="T43" fmla="*/ 6469 h 6469"/>
                    <a:gd name="T44" fmla="*/ 5850 w 5850"/>
                    <a:gd name="T45" fmla="*/ 5141 h 6469"/>
                    <a:gd name="T46" fmla="*/ 4679 w 5850"/>
                    <a:gd name="T47" fmla="*/ 4350 h 6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50" h="6469">
                      <a:moveTo>
                        <a:pt x="4679" y="4350"/>
                      </a:moveTo>
                      <a:cubicBezTo>
                        <a:pt x="3873" y="4059"/>
                        <a:pt x="3615" y="3814"/>
                        <a:pt x="3615" y="3289"/>
                      </a:cubicBezTo>
                      <a:cubicBezTo>
                        <a:pt x="3615" y="3231"/>
                        <a:pt x="3624" y="3187"/>
                        <a:pt x="3638" y="3151"/>
                      </a:cubicBezTo>
                      <a:cubicBezTo>
                        <a:pt x="3701" y="2989"/>
                        <a:pt x="3881" y="2971"/>
                        <a:pt x="3969" y="2500"/>
                      </a:cubicBezTo>
                      <a:cubicBezTo>
                        <a:pt x="4014" y="2260"/>
                        <a:pt x="4231" y="2496"/>
                        <a:pt x="4273" y="1950"/>
                      </a:cubicBezTo>
                      <a:cubicBezTo>
                        <a:pt x="4273" y="1732"/>
                        <a:pt x="4154" y="1678"/>
                        <a:pt x="4154" y="1678"/>
                      </a:cubicBezTo>
                      <a:cubicBezTo>
                        <a:pt x="4154" y="1678"/>
                        <a:pt x="4215" y="1355"/>
                        <a:pt x="4238" y="1107"/>
                      </a:cubicBezTo>
                      <a:cubicBezTo>
                        <a:pt x="4268" y="798"/>
                        <a:pt x="4058" y="0"/>
                        <a:pt x="2940" y="0"/>
                      </a:cubicBezTo>
                      <a:cubicBezTo>
                        <a:pt x="2935" y="0"/>
                        <a:pt x="2930" y="0"/>
                        <a:pt x="2925" y="0"/>
                      </a:cubicBezTo>
                      <a:cubicBezTo>
                        <a:pt x="2921" y="0"/>
                        <a:pt x="2916" y="0"/>
                        <a:pt x="2911" y="0"/>
                      </a:cubicBezTo>
                      <a:cubicBezTo>
                        <a:pt x="1793" y="0"/>
                        <a:pt x="1583" y="798"/>
                        <a:pt x="1612" y="1107"/>
                      </a:cubicBezTo>
                      <a:cubicBezTo>
                        <a:pt x="1636" y="1355"/>
                        <a:pt x="1696" y="1678"/>
                        <a:pt x="1696" y="1678"/>
                      </a:cubicBezTo>
                      <a:cubicBezTo>
                        <a:pt x="1696" y="1678"/>
                        <a:pt x="1578" y="1732"/>
                        <a:pt x="1578" y="1950"/>
                      </a:cubicBezTo>
                      <a:cubicBezTo>
                        <a:pt x="1619" y="2496"/>
                        <a:pt x="1837" y="2260"/>
                        <a:pt x="1881" y="2500"/>
                      </a:cubicBezTo>
                      <a:cubicBezTo>
                        <a:pt x="1970" y="2971"/>
                        <a:pt x="2150" y="2989"/>
                        <a:pt x="2213" y="3151"/>
                      </a:cubicBezTo>
                      <a:cubicBezTo>
                        <a:pt x="2227" y="3187"/>
                        <a:pt x="2235" y="3231"/>
                        <a:pt x="2235" y="3289"/>
                      </a:cubicBezTo>
                      <a:cubicBezTo>
                        <a:pt x="2235" y="3814"/>
                        <a:pt x="1978" y="4059"/>
                        <a:pt x="1172" y="4350"/>
                      </a:cubicBezTo>
                      <a:cubicBezTo>
                        <a:pt x="364" y="4641"/>
                        <a:pt x="0" y="4938"/>
                        <a:pt x="0" y="5141"/>
                      </a:cubicBezTo>
                      <a:lnTo>
                        <a:pt x="0" y="6469"/>
                      </a:lnTo>
                      <a:lnTo>
                        <a:pt x="2923" y="6469"/>
                      </a:lnTo>
                      <a:lnTo>
                        <a:pt x="2927" y="6469"/>
                      </a:lnTo>
                      <a:lnTo>
                        <a:pt x="5850" y="6469"/>
                      </a:lnTo>
                      <a:lnTo>
                        <a:pt x="5850" y="5141"/>
                      </a:lnTo>
                      <a:cubicBezTo>
                        <a:pt x="5850" y="4938"/>
                        <a:pt x="5487" y="4641"/>
                        <a:pt x="4679" y="435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3118283" y="6047188"/>
                <a:ext cx="6393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Huỳnh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Văn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Huy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                DTH195269          </a:t>
                </a:r>
                <a:endParaRPr lang="vi-VN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452906" y="6158501"/>
              <a:ext cx="6971646" cy="388412"/>
              <a:chOff x="2579375" y="5333681"/>
              <a:chExt cx="6971646" cy="38841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3101824" y="5333681"/>
                <a:ext cx="6449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Đinh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Hữu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b="1">
                    <a:latin typeface="Calibri" panose="020F0502020204030204" pitchFamily="34" charset="0"/>
                    <a:cs typeface="Calibri" panose="020F0502020204030204" pitchFamily="34" charset="0"/>
                  </a:rPr>
                  <a:t>Phi                                                   </a:t>
                </a:r>
                <a:r>
                  <a:rPr lang="vi-VN" b="1">
                    <a:latin typeface="Calibri" panose="020F0502020204030204" pitchFamily="34" charset="0"/>
                    <a:cs typeface="Calibri" panose="020F0502020204030204" pitchFamily="34" charset="0"/>
                  </a:rPr>
                  <a:t>DTH1955</a:t>
                </a:r>
                <a:r>
                  <a:rPr lang="en-US" b="1">
                    <a:latin typeface="Calibri" panose="020F0502020204030204" pitchFamily="34" charset="0"/>
                    <a:cs typeface="Calibri" panose="020F0502020204030204" pitchFamily="34" charset="0"/>
                  </a:rPr>
                  <a:t>34   </a:t>
                </a:r>
                <a:endParaRPr lang="vi-VN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579375" y="5345337"/>
                <a:ext cx="376756" cy="376756"/>
                <a:chOff x="2579375" y="5313251"/>
                <a:chExt cx="376756" cy="376756"/>
              </a:xfrm>
            </p:grpSpPr>
            <p:sp>
              <p:nvSpPr>
                <p:cNvPr id="54" name="圆角矩形 14"/>
                <p:cNvSpPr/>
                <p:nvPr/>
              </p:nvSpPr>
              <p:spPr>
                <a:xfrm rot="2700000">
                  <a:off x="2579375" y="5313251"/>
                  <a:ext cx="376756" cy="376756"/>
                </a:xfrm>
                <a:prstGeom prst="roundRect">
                  <a:avLst/>
                </a:prstGeom>
                <a:solidFill>
                  <a:srgbClr val="F573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  <p:sp>
              <p:nvSpPr>
                <p:cNvPr id="55" name="椭圆 14"/>
                <p:cNvSpPr/>
                <p:nvPr/>
              </p:nvSpPr>
              <p:spPr>
                <a:xfrm>
                  <a:off x="2680978" y="5405808"/>
                  <a:ext cx="173551" cy="191642"/>
                </a:xfrm>
                <a:custGeom>
                  <a:avLst/>
                  <a:gdLst>
                    <a:gd name="T0" fmla="*/ 4679 w 5850"/>
                    <a:gd name="T1" fmla="*/ 4350 h 6469"/>
                    <a:gd name="T2" fmla="*/ 3615 w 5850"/>
                    <a:gd name="T3" fmla="*/ 3289 h 6469"/>
                    <a:gd name="T4" fmla="*/ 3638 w 5850"/>
                    <a:gd name="T5" fmla="*/ 3151 h 6469"/>
                    <a:gd name="T6" fmla="*/ 3969 w 5850"/>
                    <a:gd name="T7" fmla="*/ 2500 h 6469"/>
                    <a:gd name="T8" fmla="*/ 4273 w 5850"/>
                    <a:gd name="T9" fmla="*/ 1950 h 6469"/>
                    <a:gd name="T10" fmla="*/ 4154 w 5850"/>
                    <a:gd name="T11" fmla="*/ 1678 h 6469"/>
                    <a:gd name="T12" fmla="*/ 4238 w 5850"/>
                    <a:gd name="T13" fmla="*/ 1107 h 6469"/>
                    <a:gd name="T14" fmla="*/ 2940 w 5850"/>
                    <a:gd name="T15" fmla="*/ 0 h 6469"/>
                    <a:gd name="T16" fmla="*/ 2925 w 5850"/>
                    <a:gd name="T17" fmla="*/ 0 h 6469"/>
                    <a:gd name="T18" fmla="*/ 2911 w 5850"/>
                    <a:gd name="T19" fmla="*/ 0 h 6469"/>
                    <a:gd name="T20" fmla="*/ 1612 w 5850"/>
                    <a:gd name="T21" fmla="*/ 1107 h 6469"/>
                    <a:gd name="T22" fmla="*/ 1696 w 5850"/>
                    <a:gd name="T23" fmla="*/ 1678 h 6469"/>
                    <a:gd name="T24" fmla="*/ 1578 w 5850"/>
                    <a:gd name="T25" fmla="*/ 1950 h 6469"/>
                    <a:gd name="T26" fmla="*/ 1881 w 5850"/>
                    <a:gd name="T27" fmla="*/ 2500 h 6469"/>
                    <a:gd name="T28" fmla="*/ 2213 w 5850"/>
                    <a:gd name="T29" fmla="*/ 3151 h 6469"/>
                    <a:gd name="T30" fmla="*/ 2235 w 5850"/>
                    <a:gd name="T31" fmla="*/ 3289 h 6469"/>
                    <a:gd name="T32" fmla="*/ 1172 w 5850"/>
                    <a:gd name="T33" fmla="*/ 4350 h 6469"/>
                    <a:gd name="T34" fmla="*/ 0 w 5850"/>
                    <a:gd name="T35" fmla="*/ 5141 h 6469"/>
                    <a:gd name="T36" fmla="*/ 0 w 5850"/>
                    <a:gd name="T37" fmla="*/ 6469 h 6469"/>
                    <a:gd name="T38" fmla="*/ 2923 w 5850"/>
                    <a:gd name="T39" fmla="*/ 6469 h 6469"/>
                    <a:gd name="T40" fmla="*/ 2927 w 5850"/>
                    <a:gd name="T41" fmla="*/ 6469 h 6469"/>
                    <a:gd name="T42" fmla="*/ 5850 w 5850"/>
                    <a:gd name="T43" fmla="*/ 6469 h 6469"/>
                    <a:gd name="T44" fmla="*/ 5850 w 5850"/>
                    <a:gd name="T45" fmla="*/ 5141 h 6469"/>
                    <a:gd name="T46" fmla="*/ 4679 w 5850"/>
                    <a:gd name="T47" fmla="*/ 4350 h 6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50" h="6469">
                      <a:moveTo>
                        <a:pt x="4679" y="4350"/>
                      </a:moveTo>
                      <a:cubicBezTo>
                        <a:pt x="3873" y="4059"/>
                        <a:pt x="3615" y="3814"/>
                        <a:pt x="3615" y="3289"/>
                      </a:cubicBezTo>
                      <a:cubicBezTo>
                        <a:pt x="3615" y="3231"/>
                        <a:pt x="3624" y="3187"/>
                        <a:pt x="3638" y="3151"/>
                      </a:cubicBezTo>
                      <a:cubicBezTo>
                        <a:pt x="3701" y="2989"/>
                        <a:pt x="3881" y="2971"/>
                        <a:pt x="3969" y="2500"/>
                      </a:cubicBezTo>
                      <a:cubicBezTo>
                        <a:pt x="4014" y="2260"/>
                        <a:pt x="4231" y="2496"/>
                        <a:pt x="4273" y="1950"/>
                      </a:cubicBezTo>
                      <a:cubicBezTo>
                        <a:pt x="4273" y="1732"/>
                        <a:pt x="4154" y="1678"/>
                        <a:pt x="4154" y="1678"/>
                      </a:cubicBezTo>
                      <a:cubicBezTo>
                        <a:pt x="4154" y="1678"/>
                        <a:pt x="4215" y="1355"/>
                        <a:pt x="4238" y="1107"/>
                      </a:cubicBezTo>
                      <a:cubicBezTo>
                        <a:pt x="4268" y="798"/>
                        <a:pt x="4058" y="0"/>
                        <a:pt x="2940" y="0"/>
                      </a:cubicBezTo>
                      <a:cubicBezTo>
                        <a:pt x="2935" y="0"/>
                        <a:pt x="2930" y="0"/>
                        <a:pt x="2925" y="0"/>
                      </a:cubicBezTo>
                      <a:cubicBezTo>
                        <a:pt x="2921" y="0"/>
                        <a:pt x="2916" y="0"/>
                        <a:pt x="2911" y="0"/>
                      </a:cubicBezTo>
                      <a:cubicBezTo>
                        <a:pt x="1793" y="0"/>
                        <a:pt x="1583" y="798"/>
                        <a:pt x="1612" y="1107"/>
                      </a:cubicBezTo>
                      <a:cubicBezTo>
                        <a:pt x="1636" y="1355"/>
                        <a:pt x="1696" y="1678"/>
                        <a:pt x="1696" y="1678"/>
                      </a:cubicBezTo>
                      <a:cubicBezTo>
                        <a:pt x="1696" y="1678"/>
                        <a:pt x="1578" y="1732"/>
                        <a:pt x="1578" y="1950"/>
                      </a:cubicBezTo>
                      <a:cubicBezTo>
                        <a:pt x="1619" y="2496"/>
                        <a:pt x="1837" y="2260"/>
                        <a:pt x="1881" y="2500"/>
                      </a:cubicBezTo>
                      <a:cubicBezTo>
                        <a:pt x="1970" y="2971"/>
                        <a:pt x="2150" y="2989"/>
                        <a:pt x="2213" y="3151"/>
                      </a:cubicBezTo>
                      <a:cubicBezTo>
                        <a:pt x="2227" y="3187"/>
                        <a:pt x="2235" y="3231"/>
                        <a:pt x="2235" y="3289"/>
                      </a:cubicBezTo>
                      <a:cubicBezTo>
                        <a:pt x="2235" y="3814"/>
                        <a:pt x="1978" y="4059"/>
                        <a:pt x="1172" y="4350"/>
                      </a:cubicBezTo>
                      <a:cubicBezTo>
                        <a:pt x="364" y="4641"/>
                        <a:pt x="0" y="4938"/>
                        <a:pt x="0" y="5141"/>
                      </a:cubicBezTo>
                      <a:lnTo>
                        <a:pt x="0" y="6469"/>
                      </a:lnTo>
                      <a:lnTo>
                        <a:pt x="2923" y="6469"/>
                      </a:lnTo>
                      <a:lnTo>
                        <a:pt x="2927" y="6469"/>
                      </a:lnTo>
                      <a:lnTo>
                        <a:pt x="5850" y="6469"/>
                      </a:lnTo>
                      <a:lnTo>
                        <a:pt x="5850" y="5141"/>
                      </a:lnTo>
                      <a:cubicBezTo>
                        <a:pt x="5850" y="4938"/>
                        <a:pt x="5487" y="4641"/>
                        <a:pt x="4679" y="435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0869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60608" y="3060100"/>
            <a:ext cx="2890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phức</a:t>
            </a:r>
            <a:r>
              <a:rPr lang="en-US" b="1" dirty="0"/>
              <a:t> </a:t>
            </a:r>
            <a:r>
              <a:rPr lang="en-US" b="1" dirty="0" err="1"/>
              <a:t>tạp</a:t>
            </a:r>
            <a:r>
              <a:rPr lang="en-US" b="1" dirty="0"/>
              <a:t> </a:t>
            </a:r>
            <a:r>
              <a:rPr lang="en-US" b="1" dirty="0" err="1"/>
              <a:t>kỹ</a:t>
            </a:r>
            <a:r>
              <a:rPr lang="en-US" b="1" dirty="0"/>
              <a:t> </a:t>
            </a:r>
            <a:r>
              <a:rPr lang="en-US" b="1" dirty="0" err="1"/>
              <a:t>thuật-công</a:t>
            </a:r>
            <a:r>
              <a:rPr lang="en-US" b="1" dirty="0"/>
              <a:t> </a:t>
            </a:r>
            <a:r>
              <a:rPr lang="en-US" b="1" dirty="0" err="1"/>
              <a:t>nghệ</a:t>
            </a:r>
            <a:endParaRPr lang="vi-VN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240665"/>
              </p:ext>
            </p:extLst>
          </p:nvPr>
        </p:nvGraphicFramePr>
        <p:xfrm>
          <a:off x="0" y="-26504"/>
          <a:ext cx="8543109" cy="6782824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66043">
                  <a:extLst>
                    <a:ext uri="{9D8B030D-6E8A-4147-A177-3AD203B41FA5}">
                      <a16:colId xmlns:a16="http://schemas.microsoft.com/office/drawing/2014/main" val="2998316919"/>
                    </a:ext>
                  </a:extLst>
                </a:gridCol>
                <a:gridCol w="3676745">
                  <a:extLst>
                    <a:ext uri="{9D8B030D-6E8A-4147-A177-3AD203B41FA5}">
                      <a16:colId xmlns:a16="http://schemas.microsoft.com/office/drawing/2014/main" val="1683091939"/>
                    </a:ext>
                  </a:extLst>
                </a:gridCol>
                <a:gridCol w="784779">
                  <a:extLst>
                    <a:ext uri="{9D8B030D-6E8A-4147-A177-3AD203B41FA5}">
                      <a16:colId xmlns:a16="http://schemas.microsoft.com/office/drawing/2014/main" val="3479858383"/>
                    </a:ext>
                  </a:extLst>
                </a:gridCol>
                <a:gridCol w="1101088">
                  <a:extLst>
                    <a:ext uri="{9D8B030D-6E8A-4147-A177-3AD203B41FA5}">
                      <a16:colId xmlns:a16="http://schemas.microsoft.com/office/drawing/2014/main" val="2110767295"/>
                    </a:ext>
                  </a:extLst>
                </a:gridCol>
                <a:gridCol w="1076189">
                  <a:extLst>
                    <a:ext uri="{9D8B030D-6E8A-4147-A177-3AD203B41FA5}">
                      <a16:colId xmlns:a16="http://schemas.microsoft.com/office/drawing/2014/main" val="2018276169"/>
                    </a:ext>
                  </a:extLst>
                </a:gridCol>
                <a:gridCol w="838265">
                  <a:extLst>
                    <a:ext uri="{9D8B030D-6E8A-4147-A177-3AD203B41FA5}">
                      <a16:colId xmlns:a16="http://schemas.microsoft.com/office/drawing/2014/main" val="4003664343"/>
                    </a:ext>
                  </a:extLst>
                </a:gridCol>
              </a:tblGrid>
              <a:tr h="50187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dirty="0">
                          <a:effectLst/>
                        </a:rPr>
                        <a:t>TT</a:t>
                      </a:r>
                      <a:endParaRPr lang="vi-VN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dirty="0" err="1">
                          <a:effectLst/>
                        </a:rPr>
                        <a:t>Các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hệ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số</a:t>
                      </a:r>
                      <a:endParaRPr lang="vi-VN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Trọng số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Giá trị xếp hạng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Kết quả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Ghi chú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extLst>
                  <a:ext uri="{0D108BD9-81ED-4DB2-BD59-A6C34878D82A}">
                    <a16:rowId xmlns:a16="http://schemas.microsoft.com/office/drawing/2014/main" val="411197136"/>
                  </a:ext>
                </a:extLst>
              </a:tr>
              <a:tr h="24751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b="1">
                          <a:effectLst/>
                        </a:rPr>
                        <a:t>I</a:t>
                      </a:r>
                      <a:endParaRPr lang="vi-VN" sz="17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b="1" dirty="0" err="1">
                          <a:effectLst/>
                        </a:rPr>
                        <a:t>Hệ</a:t>
                      </a:r>
                      <a:r>
                        <a:rPr lang="en-US" sz="1700" b="1" dirty="0">
                          <a:effectLst/>
                        </a:rPr>
                        <a:t> </a:t>
                      </a:r>
                      <a:r>
                        <a:rPr lang="en-US" sz="1700" b="1" dirty="0" err="1">
                          <a:effectLst/>
                        </a:rPr>
                        <a:t>số</a:t>
                      </a:r>
                      <a:r>
                        <a:rPr lang="en-US" sz="1700" b="1" dirty="0">
                          <a:effectLst/>
                        </a:rPr>
                        <a:t> KT-CN (TFW)</a:t>
                      </a:r>
                      <a:endParaRPr lang="vi-VN" sz="17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700">
                          <a:effectLst/>
                        </a:rPr>
                        <a:t>8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3731088886"/>
                  </a:ext>
                </a:extLst>
              </a:tr>
              <a:tr h="23896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spc="-10">
                          <a:effectLst/>
                        </a:rPr>
                        <a:t>Hệ thống phân tán 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2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1043452364"/>
                  </a:ext>
                </a:extLst>
              </a:tr>
              <a:tr h="42889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2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Tính chất đáp ứng tức thời hoặc yêu cầu đảm bảo thông lượng 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2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2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2688785219"/>
                  </a:ext>
                </a:extLst>
              </a:tr>
              <a:tr h="24153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3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spc="-10">
                          <a:effectLst/>
                        </a:rPr>
                        <a:t>Hiệu quả sử dụng trực tuyến 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1151184665"/>
                  </a:ext>
                </a:extLst>
              </a:tr>
              <a:tr h="23896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4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spc="-5">
                          <a:effectLst/>
                        </a:rPr>
                        <a:t>Độ phức tạp của xử lý bên trong 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299318859"/>
                  </a:ext>
                </a:extLst>
              </a:tr>
              <a:tr h="23127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5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spc="-5">
                          <a:effectLst/>
                        </a:rPr>
                        <a:t>Mã nguồn phải tái sử dụng được 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4191377109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6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spc="-10">
                          <a:effectLst/>
                        </a:rPr>
                        <a:t>Dễ cài đặt 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0,5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3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1.5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2601838832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7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spc="-10">
                          <a:effectLst/>
                        </a:rPr>
                        <a:t>Dễ sử dụng 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0,5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3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1.5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921486877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8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spc="-20">
                          <a:effectLst/>
                        </a:rPr>
                        <a:t>Khả năng chuyển đổi 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2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3820923295"/>
                  </a:ext>
                </a:extLst>
              </a:tr>
              <a:tr h="22357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9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Khả năng dễ thay đổi 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2440994181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Sử dụng đồng thời 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854804237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Có các tính năng bảo mật đặc biệt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104606992"/>
                  </a:ext>
                </a:extLst>
              </a:tr>
              <a:tr h="42889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12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Cung cấp truy nhập trực tiếp tới các phần mềm của các hãng thứ ba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1323120750"/>
                  </a:ext>
                </a:extLst>
              </a:tr>
              <a:tr h="36464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13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Yêu cầu phương tiện đào tạo đặc biệt cho người sử dụng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vi-VN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552082561"/>
                  </a:ext>
                </a:extLst>
              </a:tr>
              <a:tr h="94117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b="1" dirty="0">
                          <a:effectLst/>
                        </a:rPr>
                        <a:t>II</a:t>
                      </a:r>
                      <a:endParaRPr lang="vi-VN" sz="17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b="1" dirty="0" err="1">
                          <a:effectLst/>
                        </a:rPr>
                        <a:t>Hệ</a:t>
                      </a:r>
                      <a:r>
                        <a:rPr lang="en-US" sz="1700" b="1" dirty="0">
                          <a:effectLst/>
                        </a:rPr>
                        <a:t> </a:t>
                      </a:r>
                      <a:r>
                        <a:rPr lang="en-US" sz="1700" b="1" dirty="0" err="1">
                          <a:effectLst/>
                        </a:rPr>
                        <a:t>số</a:t>
                      </a:r>
                      <a:r>
                        <a:rPr lang="en-US" sz="1700" b="1" dirty="0">
                          <a:effectLst/>
                        </a:rPr>
                        <a:t> </a:t>
                      </a:r>
                      <a:r>
                        <a:rPr lang="en-US" sz="1700" b="1" dirty="0" err="1">
                          <a:effectLst/>
                        </a:rPr>
                        <a:t>phức</a:t>
                      </a:r>
                      <a:r>
                        <a:rPr lang="en-US" sz="1700" b="1" dirty="0">
                          <a:effectLst/>
                        </a:rPr>
                        <a:t> </a:t>
                      </a:r>
                      <a:r>
                        <a:rPr lang="en-US" sz="1700" b="1" dirty="0" err="1">
                          <a:effectLst/>
                        </a:rPr>
                        <a:t>tạp</a:t>
                      </a:r>
                      <a:r>
                        <a:rPr lang="en-US" sz="1700" b="1" dirty="0">
                          <a:effectLst/>
                        </a:rPr>
                        <a:t> </a:t>
                      </a:r>
                      <a:r>
                        <a:rPr lang="en-US" sz="1700" b="1" dirty="0" err="1">
                          <a:effectLst/>
                        </a:rPr>
                        <a:t>về</a:t>
                      </a:r>
                      <a:r>
                        <a:rPr lang="en-US" sz="1700" b="1" dirty="0">
                          <a:effectLst/>
                        </a:rPr>
                        <a:t> KT-CN (TCF)= TCF = 0.6 + (0.01 x TFW)</a:t>
                      </a:r>
                      <a:endParaRPr lang="vi-VN" sz="17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dirty="0">
                          <a:effectLst/>
                        </a:rPr>
                        <a:t> </a:t>
                      </a:r>
                      <a:endParaRPr lang="vi-VN" sz="1700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dirty="0">
                          <a:effectLst/>
                        </a:rPr>
                        <a:t> </a:t>
                      </a:r>
                      <a:r>
                        <a:rPr lang="en-US" sz="1700" b="1" dirty="0">
                          <a:effectLst/>
                        </a:rPr>
                        <a:t>0.6+(0.01x8) = 0.68</a:t>
                      </a:r>
                      <a:endParaRPr lang="vi-VN" sz="1700" b="1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dirty="0">
                          <a:effectLst/>
                        </a:rPr>
                        <a:t> </a:t>
                      </a:r>
                      <a:endParaRPr lang="vi-VN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2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8712" y="5501555"/>
            <a:ext cx="1180630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 err="1"/>
              <a:t>Bảng</a:t>
            </a:r>
            <a:r>
              <a:rPr lang="en-US" sz="1500" b="1" dirty="0"/>
              <a:t> </a:t>
            </a:r>
            <a:r>
              <a:rPr lang="en-US" sz="1500" b="1" dirty="0" err="1"/>
              <a:t>tính</a:t>
            </a:r>
            <a:r>
              <a:rPr lang="en-US" sz="1500" b="1" dirty="0"/>
              <a:t> </a:t>
            </a:r>
            <a:r>
              <a:rPr lang="en-US" sz="1500" b="1" dirty="0" err="1"/>
              <a:t>toán</a:t>
            </a:r>
            <a:r>
              <a:rPr lang="en-US" sz="1500" b="1" dirty="0"/>
              <a:t> </a:t>
            </a:r>
            <a:r>
              <a:rPr lang="en-US" sz="1500" b="1" dirty="0" err="1"/>
              <a:t>hệ</a:t>
            </a:r>
            <a:r>
              <a:rPr lang="en-US" sz="1500" b="1" dirty="0"/>
              <a:t> </a:t>
            </a:r>
            <a:r>
              <a:rPr lang="en-US" sz="1500" b="1" dirty="0" err="1"/>
              <a:t>số</a:t>
            </a:r>
            <a:r>
              <a:rPr lang="en-US" sz="1500" b="1" dirty="0"/>
              <a:t> </a:t>
            </a:r>
            <a:r>
              <a:rPr lang="en-US" sz="1500" b="1" dirty="0" err="1"/>
              <a:t>tác</a:t>
            </a:r>
            <a:r>
              <a:rPr lang="en-US" sz="1500" b="1" dirty="0"/>
              <a:t> </a:t>
            </a:r>
            <a:r>
              <a:rPr lang="en-US" sz="1500" b="1" dirty="0" err="1"/>
              <a:t>động</a:t>
            </a:r>
            <a:r>
              <a:rPr lang="en-US" sz="1500" b="1" dirty="0"/>
              <a:t> </a:t>
            </a:r>
            <a:r>
              <a:rPr lang="en-US" sz="1500" b="1" dirty="0" err="1"/>
              <a:t>môi</a:t>
            </a:r>
            <a:r>
              <a:rPr lang="en-US" sz="1500" b="1" dirty="0"/>
              <a:t> </a:t>
            </a:r>
            <a:r>
              <a:rPr lang="en-US" sz="1500" b="1" dirty="0" err="1"/>
              <a:t>trường</a:t>
            </a:r>
            <a:r>
              <a:rPr lang="en-US" sz="1500" b="1" dirty="0"/>
              <a:t> </a:t>
            </a:r>
            <a:r>
              <a:rPr lang="en-US" sz="1500" b="1" dirty="0" err="1"/>
              <a:t>và</a:t>
            </a:r>
            <a:r>
              <a:rPr lang="en-US" sz="1500" b="1" dirty="0"/>
              <a:t> </a:t>
            </a:r>
            <a:r>
              <a:rPr lang="en-US" sz="1500" b="1" dirty="0" err="1"/>
              <a:t>nhóm</a:t>
            </a:r>
            <a:r>
              <a:rPr lang="en-US" sz="1500" b="1" dirty="0"/>
              <a:t> </a:t>
            </a:r>
            <a:r>
              <a:rPr lang="en-US" sz="1500" b="1" dirty="0" err="1"/>
              <a:t>làm</a:t>
            </a:r>
            <a:r>
              <a:rPr lang="en-US" sz="1500" b="1" dirty="0"/>
              <a:t> </a:t>
            </a:r>
            <a:r>
              <a:rPr lang="en-US" sz="1500" b="1" dirty="0" err="1"/>
              <a:t>việc</a:t>
            </a:r>
            <a:r>
              <a:rPr lang="en-US" sz="1500" b="1" dirty="0"/>
              <a:t>, </a:t>
            </a:r>
            <a:r>
              <a:rPr lang="en-US" sz="1500" b="1" dirty="0" err="1"/>
              <a:t>hệ</a:t>
            </a:r>
            <a:r>
              <a:rPr lang="en-US" sz="1500" b="1" dirty="0"/>
              <a:t> </a:t>
            </a:r>
            <a:r>
              <a:rPr lang="en-US" sz="1500" b="1" dirty="0" err="1"/>
              <a:t>số</a:t>
            </a:r>
            <a:r>
              <a:rPr lang="en-US" sz="1500" b="1" dirty="0"/>
              <a:t> </a:t>
            </a:r>
            <a:r>
              <a:rPr lang="en-US" sz="1500" b="1" dirty="0" err="1"/>
              <a:t>phức</a:t>
            </a:r>
            <a:r>
              <a:rPr lang="en-US" sz="1500" b="1" dirty="0"/>
              <a:t> </a:t>
            </a:r>
            <a:r>
              <a:rPr lang="en-US" sz="1500" b="1" dirty="0" err="1"/>
              <a:t>tạp</a:t>
            </a:r>
            <a:r>
              <a:rPr lang="en-US" sz="1500" b="1" dirty="0"/>
              <a:t> </a:t>
            </a:r>
            <a:r>
              <a:rPr lang="en-US" sz="1500" b="1" dirty="0" err="1"/>
              <a:t>về</a:t>
            </a:r>
            <a:r>
              <a:rPr lang="en-US" sz="1500" b="1" dirty="0"/>
              <a:t> </a:t>
            </a:r>
            <a:r>
              <a:rPr lang="en-US" sz="1500" b="1" dirty="0" err="1"/>
              <a:t>môi</a:t>
            </a:r>
            <a:r>
              <a:rPr lang="en-US" sz="1500" b="1" dirty="0"/>
              <a:t> </a:t>
            </a:r>
            <a:r>
              <a:rPr lang="en-US" sz="1500" b="1" dirty="0" err="1"/>
              <a:t>trường</a:t>
            </a:r>
            <a:endParaRPr lang="vi-VN" sz="15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395991"/>
              </p:ext>
            </p:extLst>
          </p:nvPr>
        </p:nvGraphicFramePr>
        <p:xfrm>
          <a:off x="128712" y="278723"/>
          <a:ext cx="3806806" cy="45798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8465">
                  <a:extLst>
                    <a:ext uri="{9D8B030D-6E8A-4147-A177-3AD203B41FA5}">
                      <a16:colId xmlns:a16="http://schemas.microsoft.com/office/drawing/2014/main" val="552498893"/>
                    </a:ext>
                  </a:extLst>
                </a:gridCol>
                <a:gridCol w="1982755">
                  <a:extLst>
                    <a:ext uri="{9D8B030D-6E8A-4147-A177-3AD203B41FA5}">
                      <a16:colId xmlns:a16="http://schemas.microsoft.com/office/drawing/2014/main" val="2630006777"/>
                    </a:ext>
                  </a:extLst>
                </a:gridCol>
                <a:gridCol w="1415586">
                  <a:extLst>
                    <a:ext uri="{9D8B030D-6E8A-4147-A177-3AD203B41FA5}">
                      <a16:colId xmlns:a16="http://schemas.microsoft.com/office/drawing/2014/main" val="3498576678"/>
                    </a:ext>
                  </a:extLst>
                </a:gridCol>
              </a:tblGrid>
              <a:tr h="71337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TT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</a:rPr>
                        <a:t>Kỹ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năng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</a:rPr>
                        <a:t>Điểm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đánh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giá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9712468"/>
                  </a:ext>
                </a:extLst>
              </a:tr>
              <a:tr h="58708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Kỹ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năng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lập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trình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7765883"/>
                  </a:ext>
                </a:extLst>
              </a:tr>
              <a:tr h="55753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ea typeface="+mn-ea"/>
                        </a:rPr>
                        <a:t>PHP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085131"/>
                  </a:ext>
                </a:extLst>
              </a:tr>
              <a:tr h="76845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Kiến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thức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về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phần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mềm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8739987"/>
                  </a:ext>
                </a:extLst>
              </a:tr>
              <a:tr h="640827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ea typeface="+mn-ea"/>
                        </a:rPr>
                        <a:t>MýQL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8158598"/>
                  </a:ext>
                </a:extLst>
              </a:tr>
              <a:tr h="64754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MS Word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1154919"/>
                  </a:ext>
                </a:extLst>
              </a:tr>
              <a:tr h="6650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MS Excel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</a:rPr>
                        <a:t>5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289073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922342"/>
              </p:ext>
            </p:extLst>
          </p:nvPr>
        </p:nvGraphicFramePr>
        <p:xfrm>
          <a:off x="4553355" y="266271"/>
          <a:ext cx="7381666" cy="45262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0050">
                  <a:extLst>
                    <a:ext uri="{9D8B030D-6E8A-4147-A177-3AD203B41FA5}">
                      <a16:colId xmlns:a16="http://schemas.microsoft.com/office/drawing/2014/main" val="1769192983"/>
                    </a:ext>
                  </a:extLst>
                </a:gridCol>
                <a:gridCol w="3323152">
                  <a:extLst>
                    <a:ext uri="{9D8B030D-6E8A-4147-A177-3AD203B41FA5}">
                      <a16:colId xmlns:a16="http://schemas.microsoft.com/office/drawing/2014/main" val="39726567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017632466"/>
                    </a:ext>
                  </a:extLst>
                </a:gridCol>
                <a:gridCol w="1018903">
                  <a:extLst>
                    <a:ext uri="{9D8B030D-6E8A-4147-A177-3AD203B41FA5}">
                      <a16:colId xmlns:a16="http://schemas.microsoft.com/office/drawing/2014/main" val="1048249046"/>
                    </a:ext>
                  </a:extLst>
                </a:gridCol>
                <a:gridCol w="670766">
                  <a:extLst>
                    <a:ext uri="{9D8B030D-6E8A-4147-A177-3AD203B41FA5}">
                      <a16:colId xmlns:a16="http://schemas.microsoft.com/office/drawing/2014/main" val="872962429"/>
                    </a:ext>
                  </a:extLst>
                </a:gridCol>
                <a:gridCol w="1067275">
                  <a:extLst>
                    <a:ext uri="{9D8B030D-6E8A-4147-A177-3AD203B41FA5}">
                      <a16:colId xmlns:a16="http://schemas.microsoft.com/office/drawing/2014/main" val="566489819"/>
                    </a:ext>
                  </a:extLst>
                </a:gridCol>
              </a:tblGrid>
              <a:tr h="61571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TT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hệ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số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động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môi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trường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Trọng số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Giá trị xếp hạng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Kết quả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Độ ổn định kinh nghiệm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1096544432"/>
                  </a:ext>
                </a:extLst>
              </a:tr>
              <a:tr h="28632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I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Hệ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số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tác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động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môi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trường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và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nhóm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làm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việc</a:t>
                      </a:r>
                      <a:r>
                        <a:rPr lang="en-US" sz="1200" b="1" dirty="0">
                          <a:effectLst/>
                        </a:rPr>
                        <a:t> (EFW)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effectLst/>
                        </a:rPr>
                        <a:t> 18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extLst>
                  <a:ext uri="{0D108BD9-81ED-4DB2-BD59-A6C34878D82A}">
                    <a16:rowId xmlns:a16="http://schemas.microsoft.com/office/drawing/2014/main" val="420492933"/>
                  </a:ext>
                </a:extLst>
              </a:tr>
              <a:tr h="21913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Đánh giá cho từng thành viên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extLst>
                  <a:ext uri="{0D108BD9-81ED-4DB2-BD59-A6C34878D82A}">
                    <a16:rowId xmlns:a16="http://schemas.microsoft.com/office/drawing/2014/main" val="2520425642"/>
                  </a:ext>
                </a:extLst>
              </a:tr>
              <a:tr h="62037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Có áp dụng qui trình phát triển phần mềm theo mẫu RUP và có hiểu biết về RUP hoặc quy trình phát triển phần mềm tương đương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marL="21590"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en-US" sz="1200" spc="5">
                          <a:effectLst/>
                        </a:rPr>
                        <a:t>,</a:t>
                      </a:r>
                      <a:r>
                        <a:rPr lang="en-US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288071422"/>
                  </a:ext>
                </a:extLst>
              </a:tr>
              <a:tr h="32106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Có kinh nghiệm về ứng dụng tương tự 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marL="21590"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en-US" sz="1200" spc="5">
                          <a:effectLst/>
                        </a:rPr>
                        <a:t>,</a:t>
                      </a:r>
                      <a:r>
                        <a:rPr lang="en-US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1.5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0.1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1897883644"/>
                  </a:ext>
                </a:extLst>
              </a:tr>
              <a:tr h="32106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Có kinh nghiệm về hướng đối tượng 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marL="21590"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3610399914"/>
                  </a:ext>
                </a:extLst>
              </a:tr>
              <a:tr h="21722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Có khả năng lãnh đạo Nhóm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marL="21590"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en-US" sz="1200" spc="5">
                          <a:effectLst/>
                        </a:rPr>
                        <a:t>,</a:t>
                      </a:r>
                      <a:r>
                        <a:rPr lang="en-US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2.5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0.6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1954066607"/>
                  </a:ext>
                </a:extLst>
              </a:tr>
              <a:tr h="21493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Tính chất năng động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marL="21590"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256852058"/>
                  </a:ext>
                </a:extLst>
              </a:tr>
              <a:tr h="21035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Độ ổn định của các yêu cầu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marL="21590"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8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3591818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Sử dụng các nhân viên làm bán thời gian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marL="21590"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-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-5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1971276373"/>
                  </a:ext>
                </a:extLst>
              </a:tr>
              <a:tr h="23860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Dùng ngôn ngữ lập trình loại khó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marL="21590"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-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-1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3596238940"/>
                  </a:ext>
                </a:extLst>
              </a:tr>
              <a:tr h="3176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II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Hệ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số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phức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tạp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về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môi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trường</a:t>
                      </a:r>
                      <a:r>
                        <a:rPr lang="en-US" sz="1200" b="1" dirty="0">
                          <a:effectLst/>
                        </a:rPr>
                        <a:t> (EF)=1.4+(-0.03xEFW)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 b="1" dirty="0">
                          <a:effectLst/>
                        </a:rPr>
                        <a:t>0.86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1789920213"/>
                  </a:ext>
                </a:extLst>
              </a:tr>
              <a:tr h="2401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III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Độ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ổn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định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kinh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nghiệm</a:t>
                      </a:r>
                      <a:r>
                        <a:rPr lang="en-US" sz="1200" b="1" dirty="0">
                          <a:effectLst/>
                        </a:rPr>
                        <a:t> (ES)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4.7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extLst>
                  <a:ext uri="{0D108BD9-81ED-4DB2-BD59-A6C34878D82A}">
                    <a16:rowId xmlns:a16="http://schemas.microsoft.com/office/drawing/2014/main" val="1285332832"/>
                  </a:ext>
                </a:extLst>
              </a:tr>
              <a:tr h="24242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IV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Nội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suy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thời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gian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lao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động</a:t>
                      </a:r>
                      <a:r>
                        <a:rPr lang="en-US" sz="1200" b="1" dirty="0">
                          <a:effectLst/>
                        </a:rPr>
                        <a:t> (P)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20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extLst>
                  <a:ext uri="{0D108BD9-81ED-4DB2-BD59-A6C34878D82A}">
                    <a16:rowId xmlns:a16="http://schemas.microsoft.com/office/drawing/2014/main" val="349794265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28712" y="4882793"/>
            <a:ext cx="38068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spc="5" dirty="0" err="1">
                <a:ea typeface="Calibri" panose="020F0502020204030204" pitchFamily="34" charset="0"/>
              </a:rPr>
              <a:t>D</a:t>
            </a:r>
            <a:r>
              <a:rPr lang="en-US" sz="1500" b="1" dirty="0" err="1">
                <a:ea typeface="Calibri" panose="020F0502020204030204" pitchFamily="34" charset="0"/>
              </a:rPr>
              <a:t>ự</a:t>
            </a:r>
            <a:r>
              <a:rPr lang="en-US" sz="1500" b="1" spc="10" dirty="0">
                <a:ea typeface="Calibri" panose="020F0502020204030204" pitchFamily="34" charset="0"/>
              </a:rPr>
              <a:t> </a:t>
            </a:r>
            <a:r>
              <a:rPr lang="en-US" sz="1500" b="1" spc="-15" dirty="0" err="1">
                <a:ea typeface="Calibri" panose="020F0502020204030204" pitchFamily="34" charset="0"/>
              </a:rPr>
              <a:t>k</a:t>
            </a:r>
            <a:r>
              <a:rPr lang="en-US" sz="1500" b="1" spc="10" dirty="0" err="1">
                <a:ea typeface="Calibri" panose="020F0502020204030204" pitchFamily="34" charset="0"/>
              </a:rPr>
              <a:t>i</a:t>
            </a:r>
            <a:r>
              <a:rPr lang="en-US" sz="1500" b="1" spc="5" dirty="0" err="1">
                <a:ea typeface="Calibri" panose="020F0502020204030204" pitchFamily="34" charset="0"/>
              </a:rPr>
              <a:t>ế</a:t>
            </a:r>
            <a:r>
              <a:rPr lang="en-US" sz="1500" b="1" dirty="0" err="1">
                <a:ea typeface="Calibri" panose="020F0502020204030204" pitchFamily="34" charset="0"/>
              </a:rPr>
              <a:t>n</a:t>
            </a:r>
            <a:r>
              <a:rPr lang="en-US" sz="1500" b="1" spc="10" dirty="0">
                <a:ea typeface="Calibri" panose="020F0502020204030204" pitchFamily="34" charset="0"/>
              </a:rPr>
              <a:t> </a:t>
            </a:r>
            <a:r>
              <a:rPr lang="en-US" sz="1500" b="1" spc="-15" dirty="0" err="1">
                <a:ea typeface="Calibri" panose="020F0502020204030204" pitchFamily="34" charset="0"/>
              </a:rPr>
              <a:t>t</a:t>
            </a:r>
            <a:r>
              <a:rPr lang="en-US" sz="1500" b="1" spc="15" dirty="0" err="1">
                <a:ea typeface="Calibri" panose="020F0502020204030204" pitchFamily="34" charset="0"/>
              </a:rPr>
              <a:t>r</a:t>
            </a:r>
            <a:r>
              <a:rPr lang="en-US" sz="1500" b="1" dirty="0" err="1">
                <a:ea typeface="Calibri" panose="020F0502020204030204" pitchFamily="34" charset="0"/>
              </a:rPr>
              <a:t>ình</a:t>
            </a:r>
            <a:r>
              <a:rPr lang="en-US" sz="1500" b="1" spc="10" dirty="0">
                <a:ea typeface="Calibri" panose="020F0502020204030204" pitchFamily="34" charset="0"/>
              </a:rPr>
              <a:t> </a:t>
            </a:r>
            <a:r>
              <a:rPr lang="en-US" sz="1500" b="1" spc="-15" dirty="0" err="1">
                <a:ea typeface="Calibri" panose="020F0502020204030204" pitchFamily="34" charset="0"/>
              </a:rPr>
              <a:t>đ</a:t>
            </a:r>
            <a:r>
              <a:rPr lang="en-US" sz="1500" b="1" dirty="0" err="1">
                <a:ea typeface="Calibri" panose="020F0502020204030204" pitchFamily="34" charset="0"/>
              </a:rPr>
              <a:t>ộ</a:t>
            </a:r>
            <a:r>
              <a:rPr lang="en-US" sz="1500" b="1" spc="25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và</a:t>
            </a:r>
            <a:r>
              <a:rPr lang="en-US" sz="1500" b="1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kinh</a:t>
            </a:r>
            <a:r>
              <a:rPr lang="en-US" sz="1500" b="1" spc="10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nghi</a:t>
            </a:r>
            <a:r>
              <a:rPr lang="en-US" sz="1500" b="1" spc="15" dirty="0" err="1">
                <a:ea typeface="Calibri" panose="020F0502020204030204" pitchFamily="34" charset="0"/>
              </a:rPr>
              <a:t>ệ</a:t>
            </a:r>
            <a:r>
              <a:rPr lang="en-US" sz="1500" b="1" dirty="0" err="1">
                <a:ea typeface="Calibri" panose="020F0502020204030204" pitchFamily="34" charset="0"/>
              </a:rPr>
              <a:t>m</a:t>
            </a:r>
            <a:r>
              <a:rPr lang="en-US" sz="1500" b="1" spc="10" dirty="0">
                <a:ea typeface="Calibri" panose="020F0502020204030204" pitchFamily="34" charset="0"/>
              </a:rPr>
              <a:t> </a:t>
            </a:r>
            <a:r>
              <a:rPr lang="en-US" sz="1500" b="1" spc="5" dirty="0" err="1">
                <a:ea typeface="Calibri" panose="020F0502020204030204" pitchFamily="34" charset="0"/>
              </a:rPr>
              <a:t>c</a:t>
            </a:r>
            <a:r>
              <a:rPr lang="en-US" sz="1500" b="1" dirty="0" err="1">
                <a:ea typeface="Calibri" panose="020F0502020204030204" pitchFamily="34" charset="0"/>
              </a:rPr>
              <a:t>ần</a:t>
            </a:r>
            <a:r>
              <a:rPr lang="en-US" sz="1500" b="1" dirty="0">
                <a:ea typeface="Calibri" panose="020F0502020204030204" pitchFamily="34" charset="0"/>
              </a:rPr>
              <a:t> </a:t>
            </a:r>
            <a:r>
              <a:rPr lang="en-US" sz="1500" b="1" spc="15" dirty="0" err="1">
                <a:ea typeface="Calibri" panose="020F0502020204030204" pitchFamily="34" charset="0"/>
              </a:rPr>
              <a:t>c</a:t>
            </a:r>
            <a:r>
              <a:rPr lang="en-US" sz="1500" b="1" dirty="0" err="1">
                <a:ea typeface="Calibri" panose="020F0502020204030204" pitchFamily="34" charset="0"/>
              </a:rPr>
              <a:t>ó</a:t>
            </a:r>
            <a:r>
              <a:rPr lang="en-US" sz="1500" b="1" dirty="0">
                <a:ea typeface="Calibri" panose="020F0502020204030204" pitchFamily="34" charset="0"/>
              </a:rPr>
              <a:t> </a:t>
            </a:r>
            <a:r>
              <a:rPr lang="en-US" sz="1500" b="1" spc="5" dirty="0" err="1">
                <a:ea typeface="Calibri" panose="020F0502020204030204" pitchFamily="34" charset="0"/>
              </a:rPr>
              <a:t>c</a:t>
            </a:r>
            <a:r>
              <a:rPr lang="en-US" sz="1500" b="1" dirty="0" err="1">
                <a:ea typeface="Calibri" panose="020F0502020204030204" pitchFamily="34" charset="0"/>
              </a:rPr>
              <a:t>ủa</a:t>
            </a:r>
            <a:r>
              <a:rPr lang="en-US" sz="1500" b="1" dirty="0">
                <a:ea typeface="Calibri" panose="020F0502020204030204" pitchFamily="34" charset="0"/>
              </a:rPr>
              <a:t> </a:t>
            </a:r>
            <a:r>
              <a:rPr lang="en-US" sz="1500" b="1" spc="-15" dirty="0" err="1">
                <a:ea typeface="Calibri" panose="020F0502020204030204" pitchFamily="34" charset="0"/>
              </a:rPr>
              <a:t>n</a:t>
            </a:r>
            <a:r>
              <a:rPr lang="en-US" sz="1500" b="1" dirty="0" err="1">
                <a:ea typeface="Calibri" panose="020F0502020204030204" pitchFamily="34" charset="0"/>
              </a:rPr>
              <a:t>h</a:t>
            </a:r>
            <a:r>
              <a:rPr lang="en-US" sz="1500" b="1" spc="15" dirty="0" err="1">
                <a:ea typeface="Calibri" panose="020F0502020204030204" pitchFamily="34" charset="0"/>
              </a:rPr>
              <a:t>â</a:t>
            </a:r>
            <a:r>
              <a:rPr lang="en-US" sz="1500" b="1" dirty="0" err="1">
                <a:ea typeface="Calibri" panose="020F0502020204030204" pitchFamily="34" charset="0"/>
              </a:rPr>
              <a:t>n</a:t>
            </a:r>
            <a:r>
              <a:rPr lang="en-US" sz="1500" b="1" spc="10" dirty="0">
                <a:ea typeface="Calibri" panose="020F0502020204030204" pitchFamily="34" charset="0"/>
              </a:rPr>
              <a:t> </a:t>
            </a:r>
            <a:r>
              <a:rPr lang="en-US" sz="1500" b="1" spc="5" dirty="0" err="1">
                <a:ea typeface="Calibri" panose="020F0502020204030204" pitchFamily="34" charset="0"/>
              </a:rPr>
              <a:t>c</a:t>
            </a:r>
            <a:r>
              <a:rPr lang="en-US" sz="1500" b="1" dirty="0" err="1">
                <a:ea typeface="Calibri" panose="020F0502020204030204" pitchFamily="34" charset="0"/>
              </a:rPr>
              <a:t>ông</a:t>
            </a:r>
            <a:r>
              <a:rPr lang="en-US" sz="1500" b="1" spc="25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lao</a:t>
            </a:r>
            <a:r>
              <a:rPr lang="en-US" sz="1500" b="1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động</a:t>
            </a:r>
            <a:endParaRPr lang="vi-VN" sz="1500" b="1" dirty="0"/>
          </a:p>
        </p:txBody>
      </p:sp>
      <p:sp>
        <p:nvSpPr>
          <p:cNvPr id="8" name="Rectangle 7"/>
          <p:cNvSpPr/>
          <p:nvPr/>
        </p:nvSpPr>
        <p:spPr>
          <a:xfrm>
            <a:off x="4553356" y="4913911"/>
            <a:ext cx="73816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spc="-5" dirty="0" err="1">
                <a:ea typeface="Calibri" panose="020F0502020204030204" pitchFamily="34" charset="0"/>
              </a:rPr>
              <a:t>T</a:t>
            </a:r>
            <a:r>
              <a:rPr lang="en-US" sz="1500" b="1" dirty="0" err="1">
                <a:ea typeface="Calibri" panose="020F0502020204030204" pitchFamily="34" charset="0"/>
              </a:rPr>
              <a:t>ính</a:t>
            </a:r>
            <a:r>
              <a:rPr lang="en-US" sz="1500" b="1" spc="10" dirty="0">
                <a:ea typeface="Calibri" panose="020F0502020204030204" pitchFamily="34" charset="0"/>
              </a:rPr>
              <a:t> </a:t>
            </a:r>
            <a:r>
              <a:rPr lang="en-US" sz="1500" b="1" spc="-5" dirty="0" err="1">
                <a:ea typeface="Calibri" panose="020F0502020204030204" pitchFamily="34" charset="0"/>
              </a:rPr>
              <a:t>t</a:t>
            </a:r>
            <a:r>
              <a:rPr lang="en-US" sz="1500" b="1" dirty="0" err="1">
                <a:ea typeface="Calibri" panose="020F0502020204030204" pitchFamily="34" charset="0"/>
              </a:rPr>
              <a:t>oán</a:t>
            </a:r>
            <a:r>
              <a:rPr lang="en-US" sz="1500" b="1" spc="10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hệ</a:t>
            </a:r>
            <a:r>
              <a:rPr lang="en-US" sz="1500" b="1" spc="15" dirty="0">
                <a:ea typeface="Calibri" panose="020F0502020204030204" pitchFamily="34" charset="0"/>
              </a:rPr>
              <a:t> </a:t>
            </a:r>
            <a:r>
              <a:rPr lang="en-US" sz="1500" b="1" spc="-5" dirty="0" err="1">
                <a:ea typeface="Calibri" panose="020F0502020204030204" pitchFamily="34" charset="0"/>
              </a:rPr>
              <a:t>s</a:t>
            </a:r>
            <a:r>
              <a:rPr lang="en-US" sz="1500" b="1" dirty="0" err="1">
                <a:ea typeface="Calibri" panose="020F0502020204030204" pitchFamily="34" charset="0"/>
              </a:rPr>
              <a:t>ố</a:t>
            </a:r>
            <a:r>
              <a:rPr lang="en-US" sz="1500" b="1" spc="15" dirty="0">
                <a:ea typeface="Calibri" panose="020F0502020204030204" pitchFamily="34" charset="0"/>
              </a:rPr>
              <a:t> </a:t>
            </a:r>
            <a:r>
              <a:rPr lang="en-US" sz="1500" b="1" spc="-5" dirty="0" err="1">
                <a:ea typeface="Calibri" panose="020F0502020204030204" pitchFamily="34" charset="0"/>
              </a:rPr>
              <a:t>t</a:t>
            </a:r>
            <a:r>
              <a:rPr lang="en-US" sz="1500" b="1" dirty="0" err="1">
                <a:ea typeface="Calibri" panose="020F0502020204030204" pitchFamily="34" charset="0"/>
              </a:rPr>
              <a:t>ác</a:t>
            </a:r>
            <a:r>
              <a:rPr lang="en-US" sz="1500" b="1" spc="15" dirty="0">
                <a:ea typeface="Calibri" panose="020F0502020204030204" pitchFamily="34" charset="0"/>
              </a:rPr>
              <a:t> </a:t>
            </a:r>
            <a:r>
              <a:rPr lang="en-US" sz="1500" b="1" spc="-15" dirty="0" err="1">
                <a:ea typeface="Calibri" panose="020F0502020204030204" pitchFamily="34" charset="0"/>
              </a:rPr>
              <a:t>đ</a:t>
            </a:r>
            <a:r>
              <a:rPr lang="en-US" sz="1500" b="1" dirty="0" err="1">
                <a:ea typeface="Calibri" panose="020F0502020204030204" pitchFamily="34" charset="0"/>
              </a:rPr>
              <a:t>ộng</a:t>
            </a:r>
            <a:r>
              <a:rPr lang="en-US" sz="1500" b="1" spc="25" dirty="0">
                <a:ea typeface="Calibri" panose="020F0502020204030204" pitchFamily="34" charset="0"/>
              </a:rPr>
              <a:t> </a:t>
            </a:r>
            <a:r>
              <a:rPr lang="en-US" sz="1500" b="1" spc="-15" dirty="0" err="1">
                <a:ea typeface="Calibri" panose="020F0502020204030204" pitchFamily="34" charset="0"/>
              </a:rPr>
              <a:t>m</a:t>
            </a:r>
            <a:r>
              <a:rPr lang="en-US" sz="1500" b="1" dirty="0" err="1">
                <a:ea typeface="Calibri" panose="020F0502020204030204" pitchFamily="34" charset="0"/>
              </a:rPr>
              <a:t>ôi</a:t>
            </a:r>
            <a:r>
              <a:rPr lang="en-US" sz="1500" b="1" spc="10" dirty="0">
                <a:ea typeface="Calibri" panose="020F0502020204030204" pitchFamily="34" charset="0"/>
              </a:rPr>
              <a:t> </a:t>
            </a:r>
            <a:r>
              <a:rPr lang="en-US" sz="1500" b="1" spc="-5" dirty="0" err="1">
                <a:ea typeface="Calibri" panose="020F0502020204030204" pitchFamily="34" charset="0"/>
              </a:rPr>
              <a:t>t</a:t>
            </a:r>
            <a:r>
              <a:rPr lang="en-US" sz="1500" b="1" spc="15" dirty="0" err="1">
                <a:ea typeface="Calibri" panose="020F0502020204030204" pitchFamily="34" charset="0"/>
              </a:rPr>
              <a:t>r</a:t>
            </a:r>
            <a:r>
              <a:rPr lang="en-US" sz="1500" b="1" spc="-5" dirty="0" err="1">
                <a:ea typeface="Calibri" panose="020F0502020204030204" pitchFamily="34" charset="0"/>
              </a:rPr>
              <a:t>ư</a:t>
            </a:r>
            <a:r>
              <a:rPr lang="en-US" sz="1500" b="1" dirty="0" err="1">
                <a:ea typeface="Calibri" panose="020F0502020204030204" pitchFamily="34" charset="0"/>
              </a:rPr>
              <a:t>ờ</a:t>
            </a:r>
            <a:r>
              <a:rPr lang="en-US" sz="1500" b="1" spc="-15" dirty="0" err="1">
                <a:ea typeface="Calibri" panose="020F0502020204030204" pitchFamily="34" charset="0"/>
              </a:rPr>
              <a:t>n</a:t>
            </a:r>
            <a:r>
              <a:rPr lang="en-US" sz="1500" b="1" dirty="0" err="1">
                <a:ea typeface="Calibri" panose="020F0502020204030204" pitchFamily="34" charset="0"/>
              </a:rPr>
              <a:t>g</a:t>
            </a:r>
            <a:r>
              <a:rPr lang="en-US" sz="1500" b="1" spc="25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và</a:t>
            </a:r>
            <a:r>
              <a:rPr lang="en-US" sz="1500" b="1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nh</a:t>
            </a:r>
            <a:r>
              <a:rPr lang="en-US" sz="1500" b="1" spc="15" dirty="0" err="1">
                <a:ea typeface="Calibri" panose="020F0502020204030204" pitchFamily="34" charset="0"/>
              </a:rPr>
              <a:t>ó</a:t>
            </a:r>
            <a:r>
              <a:rPr lang="en-US" sz="1500" b="1" dirty="0" err="1">
                <a:ea typeface="Calibri" panose="020F0502020204030204" pitchFamily="34" charset="0"/>
              </a:rPr>
              <a:t>m</a:t>
            </a:r>
            <a:r>
              <a:rPr lang="en-US" sz="1500" b="1" dirty="0">
                <a:ea typeface="Calibri" panose="020F0502020204030204" pitchFamily="34" charset="0"/>
              </a:rPr>
              <a:t> </a:t>
            </a:r>
            <a:r>
              <a:rPr lang="en-US" sz="1500" b="1" spc="10" dirty="0" err="1">
                <a:ea typeface="Calibri" panose="020F0502020204030204" pitchFamily="34" charset="0"/>
              </a:rPr>
              <a:t>l</a:t>
            </a:r>
            <a:r>
              <a:rPr lang="en-US" sz="1500" b="1" dirty="0" err="1">
                <a:ea typeface="Calibri" panose="020F0502020204030204" pitchFamily="34" charset="0"/>
              </a:rPr>
              <a:t>àm</a:t>
            </a:r>
            <a:r>
              <a:rPr lang="en-US" sz="1500" b="1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vi</a:t>
            </a:r>
            <a:r>
              <a:rPr lang="en-US" sz="1500" b="1" spc="15" dirty="0" err="1">
                <a:ea typeface="Calibri" panose="020F0502020204030204" pitchFamily="34" charset="0"/>
              </a:rPr>
              <a:t>ệ</a:t>
            </a:r>
            <a:r>
              <a:rPr lang="en-US" sz="1500" b="1" spc="-10" dirty="0" err="1">
                <a:ea typeface="Calibri" panose="020F0502020204030204" pitchFamily="34" charset="0"/>
              </a:rPr>
              <a:t>c</a:t>
            </a:r>
            <a:r>
              <a:rPr lang="en-US" sz="1500" b="1" dirty="0">
                <a:ea typeface="Calibri" panose="020F0502020204030204" pitchFamily="34" charset="0"/>
              </a:rPr>
              <a:t>,</a:t>
            </a:r>
            <a:r>
              <a:rPr lang="en-US" sz="1500" b="1" spc="20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hệ</a:t>
            </a:r>
            <a:r>
              <a:rPr lang="en-US" sz="1500" b="1" spc="5" dirty="0">
                <a:ea typeface="Calibri" panose="020F0502020204030204" pitchFamily="34" charset="0"/>
              </a:rPr>
              <a:t> </a:t>
            </a:r>
            <a:r>
              <a:rPr lang="en-US" sz="1500" b="1" spc="5" dirty="0" err="1">
                <a:ea typeface="Calibri" panose="020F0502020204030204" pitchFamily="34" charset="0"/>
              </a:rPr>
              <a:t>s</a:t>
            </a:r>
            <a:r>
              <a:rPr lang="en-US" sz="1500" b="1" dirty="0" err="1">
                <a:ea typeface="Calibri" panose="020F0502020204030204" pitchFamily="34" charset="0"/>
              </a:rPr>
              <a:t>ố</a:t>
            </a:r>
            <a:r>
              <a:rPr lang="en-US" sz="1500" b="1" spc="15" dirty="0">
                <a:ea typeface="Calibri" panose="020F0502020204030204" pitchFamily="34" charset="0"/>
              </a:rPr>
              <a:t> </a:t>
            </a:r>
            <a:r>
              <a:rPr lang="en-US" sz="1500" b="1" spc="-15" dirty="0" err="1">
                <a:ea typeface="Calibri" panose="020F0502020204030204" pitchFamily="34" charset="0"/>
              </a:rPr>
              <a:t>p</a:t>
            </a:r>
            <a:r>
              <a:rPr lang="en-US" sz="1500" b="1" dirty="0" err="1">
                <a:ea typeface="Calibri" panose="020F0502020204030204" pitchFamily="34" charset="0"/>
              </a:rPr>
              <a:t>h</a:t>
            </a:r>
            <a:r>
              <a:rPr lang="en-US" sz="1500" b="1" spc="-5" dirty="0" err="1">
                <a:ea typeface="Calibri" panose="020F0502020204030204" pitchFamily="34" charset="0"/>
              </a:rPr>
              <a:t>ứ</a:t>
            </a:r>
            <a:r>
              <a:rPr lang="en-US" sz="1500" b="1" dirty="0" err="1">
                <a:ea typeface="Calibri" panose="020F0502020204030204" pitchFamily="34" charset="0"/>
              </a:rPr>
              <a:t>c</a:t>
            </a:r>
            <a:r>
              <a:rPr lang="en-US" sz="1500" b="1" spc="15" dirty="0">
                <a:ea typeface="Calibri" panose="020F0502020204030204" pitchFamily="34" charset="0"/>
              </a:rPr>
              <a:t> </a:t>
            </a:r>
            <a:r>
              <a:rPr lang="en-US" sz="1500" b="1" spc="-5" dirty="0" err="1">
                <a:ea typeface="Calibri" panose="020F0502020204030204" pitchFamily="34" charset="0"/>
              </a:rPr>
              <a:t>t</a:t>
            </a:r>
            <a:r>
              <a:rPr lang="en-US" sz="1500" b="1" dirty="0" err="1">
                <a:ea typeface="Calibri" panose="020F0502020204030204" pitchFamily="34" charset="0"/>
              </a:rPr>
              <a:t>ạp</a:t>
            </a:r>
            <a:r>
              <a:rPr lang="en-US" sz="1500" b="1" spc="10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về</a:t>
            </a:r>
            <a:r>
              <a:rPr lang="en-US" sz="1500" b="1" spc="15" dirty="0">
                <a:ea typeface="Calibri" panose="020F0502020204030204" pitchFamily="34" charset="0"/>
              </a:rPr>
              <a:t> </a:t>
            </a:r>
            <a:r>
              <a:rPr lang="en-US" sz="1500" b="1" spc="-15" dirty="0" err="1">
                <a:ea typeface="Calibri" panose="020F0502020204030204" pitchFamily="34" charset="0"/>
              </a:rPr>
              <a:t>m</a:t>
            </a:r>
            <a:r>
              <a:rPr lang="en-US" sz="1500" b="1" dirty="0" err="1">
                <a:ea typeface="Calibri" panose="020F0502020204030204" pitchFamily="34" charset="0"/>
              </a:rPr>
              <a:t>ôi</a:t>
            </a:r>
            <a:r>
              <a:rPr lang="en-US" sz="1500" b="1" spc="25" dirty="0">
                <a:ea typeface="Calibri" panose="020F0502020204030204" pitchFamily="34" charset="0"/>
              </a:rPr>
              <a:t> </a:t>
            </a:r>
            <a:r>
              <a:rPr lang="en-US" sz="1500" b="1" spc="-5" dirty="0" err="1">
                <a:ea typeface="Calibri" panose="020F0502020204030204" pitchFamily="34" charset="0"/>
              </a:rPr>
              <a:t>t</a:t>
            </a:r>
            <a:r>
              <a:rPr lang="en-US" sz="1500" b="1" spc="5" dirty="0" err="1">
                <a:ea typeface="Calibri" panose="020F0502020204030204" pitchFamily="34" charset="0"/>
              </a:rPr>
              <a:t>r</a:t>
            </a:r>
            <a:r>
              <a:rPr lang="en-US" sz="1500" b="1" spc="10" dirty="0" err="1">
                <a:ea typeface="Calibri" panose="020F0502020204030204" pitchFamily="34" charset="0"/>
              </a:rPr>
              <a:t>ư</a:t>
            </a:r>
            <a:r>
              <a:rPr lang="en-US" sz="1500" b="1" spc="-10" dirty="0" err="1">
                <a:ea typeface="Calibri" panose="020F0502020204030204" pitchFamily="34" charset="0"/>
              </a:rPr>
              <a:t>ờ</a:t>
            </a:r>
            <a:r>
              <a:rPr lang="en-US" sz="1500" b="1" dirty="0" err="1">
                <a:ea typeface="Calibri" panose="020F0502020204030204" pitchFamily="34" charset="0"/>
              </a:rPr>
              <a:t>ng</a:t>
            </a:r>
            <a:r>
              <a:rPr lang="en-US" sz="1500" b="1" dirty="0">
                <a:ea typeface="Calibri" panose="020F0502020204030204" pitchFamily="34" charset="0"/>
              </a:rPr>
              <a:t>, </a:t>
            </a:r>
            <a:r>
              <a:rPr lang="en-US" sz="1500" b="1" dirty="0" err="1">
                <a:ea typeface="Calibri" panose="020F0502020204030204" pitchFamily="34" charset="0"/>
              </a:rPr>
              <a:t>xác</a:t>
            </a:r>
            <a:r>
              <a:rPr lang="en-US" sz="1500" b="1" spc="5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định</a:t>
            </a:r>
            <a:r>
              <a:rPr lang="en-US" sz="1500" b="1" spc="10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độ</a:t>
            </a:r>
            <a:r>
              <a:rPr lang="en-US" sz="1500" b="1" spc="15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ổn</a:t>
            </a:r>
            <a:r>
              <a:rPr lang="en-US" sz="1500" b="1" spc="25" dirty="0">
                <a:ea typeface="Calibri" panose="020F0502020204030204" pitchFamily="34" charset="0"/>
              </a:rPr>
              <a:t> </a:t>
            </a:r>
            <a:r>
              <a:rPr lang="en-US" sz="1500" b="1" spc="-15" dirty="0" err="1">
                <a:ea typeface="Calibri" panose="020F0502020204030204" pitchFamily="34" charset="0"/>
              </a:rPr>
              <a:t>đ</a:t>
            </a:r>
            <a:r>
              <a:rPr lang="en-US" sz="1500" b="1" spc="10" dirty="0" err="1">
                <a:ea typeface="Calibri" panose="020F0502020204030204" pitchFamily="34" charset="0"/>
              </a:rPr>
              <a:t>ị</a:t>
            </a:r>
            <a:r>
              <a:rPr lang="en-US" sz="1500" b="1" spc="-15" dirty="0" err="1">
                <a:ea typeface="Calibri" panose="020F0502020204030204" pitchFamily="34" charset="0"/>
              </a:rPr>
              <a:t>n</a:t>
            </a:r>
            <a:r>
              <a:rPr lang="en-US" sz="1500" b="1" dirty="0" err="1">
                <a:ea typeface="Calibri" panose="020F0502020204030204" pitchFamily="34" charset="0"/>
              </a:rPr>
              <a:t>h</a:t>
            </a:r>
            <a:r>
              <a:rPr lang="en-US" sz="1500" b="1" spc="10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ki</a:t>
            </a:r>
            <a:r>
              <a:rPr lang="en-US" sz="1500" b="1" spc="10" dirty="0" err="1">
                <a:ea typeface="Calibri" panose="020F0502020204030204" pitchFamily="34" charset="0"/>
              </a:rPr>
              <a:t>n</a:t>
            </a:r>
            <a:r>
              <a:rPr lang="en-US" sz="1500" b="1" dirty="0" err="1">
                <a:ea typeface="Calibri" panose="020F0502020204030204" pitchFamily="34" charset="0"/>
              </a:rPr>
              <a:t>h</a:t>
            </a:r>
            <a:r>
              <a:rPr lang="en-US" sz="1500" b="1" spc="10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nghi</a:t>
            </a:r>
            <a:r>
              <a:rPr lang="en-US" sz="1500" b="1" spc="5" dirty="0" err="1">
                <a:ea typeface="Calibri" panose="020F0502020204030204" pitchFamily="34" charset="0"/>
              </a:rPr>
              <a:t>ệ</a:t>
            </a:r>
            <a:r>
              <a:rPr lang="en-US" sz="1500" b="1" dirty="0" err="1">
                <a:ea typeface="Calibri" panose="020F0502020204030204" pitchFamily="34" charset="0"/>
              </a:rPr>
              <a:t>m</a:t>
            </a:r>
            <a:r>
              <a:rPr lang="en-US" sz="1500" b="1" spc="10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và</a:t>
            </a:r>
            <a:r>
              <a:rPr lang="en-US" sz="1500" b="1" spc="15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nội</a:t>
            </a:r>
            <a:r>
              <a:rPr lang="en-US" sz="1500" b="1" spc="25" dirty="0">
                <a:ea typeface="Calibri" panose="020F0502020204030204" pitchFamily="34" charset="0"/>
              </a:rPr>
              <a:t> </a:t>
            </a:r>
            <a:r>
              <a:rPr lang="en-US" sz="1500" b="1" spc="-5" dirty="0" err="1">
                <a:ea typeface="Calibri" panose="020F0502020204030204" pitchFamily="34" charset="0"/>
              </a:rPr>
              <a:t>s</a:t>
            </a:r>
            <a:r>
              <a:rPr lang="en-US" sz="1500" b="1" dirty="0" err="1">
                <a:ea typeface="Calibri" panose="020F0502020204030204" pitchFamily="34" charset="0"/>
              </a:rPr>
              <a:t>uy</a:t>
            </a:r>
            <a:r>
              <a:rPr lang="en-US" sz="1500" b="1" dirty="0">
                <a:ea typeface="Calibri" panose="020F0502020204030204" pitchFamily="34" charset="0"/>
              </a:rPr>
              <a:t> </a:t>
            </a:r>
            <a:r>
              <a:rPr lang="en-US" sz="1500" b="1" spc="-5" dirty="0" err="1">
                <a:ea typeface="Calibri" panose="020F0502020204030204" pitchFamily="34" charset="0"/>
              </a:rPr>
              <a:t>t</a:t>
            </a:r>
            <a:r>
              <a:rPr lang="en-US" sz="1500" b="1" dirty="0" err="1">
                <a:ea typeface="Calibri" panose="020F0502020204030204" pitchFamily="34" charset="0"/>
              </a:rPr>
              <a:t>h</a:t>
            </a:r>
            <a:r>
              <a:rPr lang="en-US" sz="1500" b="1" spc="10" dirty="0" err="1">
                <a:ea typeface="Calibri" panose="020F0502020204030204" pitchFamily="34" charset="0"/>
              </a:rPr>
              <a:t>ờ</a:t>
            </a:r>
            <a:r>
              <a:rPr lang="en-US" sz="1500" b="1" dirty="0" err="1">
                <a:ea typeface="Calibri" panose="020F0502020204030204" pitchFamily="34" charset="0"/>
              </a:rPr>
              <a:t>i</a:t>
            </a:r>
            <a:r>
              <a:rPr lang="en-US" sz="1500" b="1" spc="25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gian</a:t>
            </a:r>
            <a:r>
              <a:rPr lang="en-US" sz="1500" b="1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lao</a:t>
            </a:r>
            <a:r>
              <a:rPr lang="en-US" sz="1500" b="1" spc="15" dirty="0">
                <a:ea typeface="Calibri" panose="020F0502020204030204" pitchFamily="34" charset="0"/>
              </a:rPr>
              <a:t> </a:t>
            </a:r>
            <a:r>
              <a:rPr lang="en-US" sz="1500" b="1" dirty="0" err="1">
                <a:ea typeface="Calibri" panose="020F0502020204030204" pitchFamily="34" charset="0"/>
              </a:rPr>
              <a:t>độ</a:t>
            </a:r>
            <a:r>
              <a:rPr lang="en-US" sz="1500" b="1" spc="-15" dirty="0" err="1">
                <a:ea typeface="Calibri" panose="020F0502020204030204" pitchFamily="34" charset="0"/>
              </a:rPr>
              <a:t>n</a:t>
            </a:r>
            <a:r>
              <a:rPr lang="en-US" sz="1500" b="1" dirty="0" err="1">
                <a:ea typeface="Calibri" panose="020F0502020204030204" pitchFamily="34" charset="0"/>
              </a:rPr>
              <a:t>g</a:t>
            </a:r>
            <a:r>
              <a:rPr lang="en-US" sz="1500" b="1" spc="25" dirty="0">
                <a:ea typeface="Calibri" panose="020F0502020204030204" pitchFamily="34" charset="0"/>
              </a:rPr>
              <a:t> </a:t>
            </a:r>
            <a:r>
              <a:rPr lang="en-US" sz="1500" b="1" spc="-5" dirty="0">
                <a:ea typeface="Calibri" panose="020F0502020204030204" pitchFamily="34" charset="0"/>
              </a:rPr>
              <a:t>(P</a:t>
            </a:r>
            <a:r>
              <a:rPr lang="en-US" sz="1500" b="1" dirty="0">
                <a:ea typeface="Calibri" panose="020F0502020204030204" pitchFamily="34" charset="0"/>
              </a:rPr>
              <a:t>)</a:t>
            </a:r>
            <a:endParaRPr lang="vi-VN" sz="1500" b="1" dirty="0"/>
          </a:p>
        </p:txBody>
      </p:sp>
    </p:spTree>
    <p:extLst>
      <p:ext uri="{BB962C8B-B14F-4D97-AF65-F5344CB8AC3E}">
        <p14:creationId xmlns:p14="http://schemas.microsoft.com/office/powerpoint/2010/main" val="309147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4360" y="5313377"/>
            <a:ext cx="8839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mềm</a:t>
            </a:r>
            <a:endParaRPr lang="vi-VN" sz="16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575458"/>
              </p:ext>
            </p:extLst>
          </p:nvPr>
        </p:nvGraphicFramePr>
        <p:xfrm>
          <a:off x="202569" y="172278"/>
          <a:ext cx="8839200" cy="500103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645116">
                  <a:extLst>
                    <a:ext uri="{9D8B030D-6E8A-4147-A177-3AD203B41FA5}">
                      <a16:colId xmlns:a16="http://schemas.microsoft.com/office/drawing/2014/main" val="1824744131"/>
                    </a:ext>
                  </a:extLst>
                </a:gridCol>
                <a:gridCol w="3444025">
                  <a:extLst>
                    <a:ext uri="{9D8B030D-6E8A-4147-A177-3AD203B41FA5}">
                      <a16:colId xmlns:a16="http://schemas.microsoft.com/office/drawing/2014/main" val="3281291167"/>
                    </a:ext>
                  </a:extLst>
                </a:gridCol>
                <a:gridCol w="3114961">
                  <a:extLst>
                    <a:ext uri="{9D8B030D-6E8A-4147-A177-3AD203B41FA5}">
                      <a16:colId xmlns:a16="http://schemas.microsoft.com/office/drawing/2014/main" val="2234526718"/>
                    </a:ext>
                  </a:extLst>
                </a:gridCol>
                <a:gridCol w="1635098">
                  <a:extLst>
                    <a:ext uri="{9D8B030D-6E8A-4147-A177-3AD203B41FA5}">
                      <a16:colId xmlns:a16="http://schemas.microsoft.com/office/drawing/2014/main" val="1416320886"/>
                    </a:ext>
                  </a:extLst>
                </a:gridCol>
              </a:tblGrid>
              <a:tr h="51256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TT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Hạng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mục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Diễn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giải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Giá trị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 anchor="ctr"/>
                </a:tc>
                <a:extLst>
                  <a:ext uri="{0D108BD9-81ED-4DB2-BD59-A6C34878D82A}">
                    <a16:rowId xmlns:a16="http://schemas.microsoft.com/office/drawing/2014/main" val="175717790"/>
                  </a:ext>
                </a:extLst>
              </a:tr>
              <a:tr h="48355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>
                          <a:effectLst/>
                        </a:rPr>
                        <a:t>I</a:t>
                      </a:r>
                      <a:endParaRPr lang="vi-VN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Tính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điểm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trường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hợp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sử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dụng</a:t>
                      </a:r>
                      <a:r>
                        <a:rPr lang="en-US" sz="1800" b="1" dirty="0">
                          <a:effectLst/>
                        </a:rPr>
                        <a:t> (Use-case)</a:t>
                      </a:r>
                      <a:endParaRPr lang="vi-V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2665046364"/>
                  </a:ext>
                </a:extLst>
              </a:tr>
              <a:tr h="26434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Điểm Actor (TAW)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Phụ lục III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+mn-ea"/>
                        </a:rPr>
                        <a:t>6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885222630"/>
                  </a:ext>
                </a:extLst>
              </a:tr>
              <a:tr h="27723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Điểm Use-case (TBF)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Phụ lục IV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105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85004528"/>
                  </a:ext>
                </a:extLst>
              </a:tr>
              <a:tr h="27143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Tính điểm UUCP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UUCP = TAW +TBF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111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633516814"/>
                  </a:ext>
                </a:extLst>
              </a:tr>
              <a:tr h="33074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Hệ số phức tạp về KT-CN (TCF)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TCF = 0,6 + (0,01 x TFW)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0.68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503796427"/>
                  </a:ext>
                </a:extLst>
              </a:tr>
              <a:tr h="48277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Hệ số phức tạp về môi trường (EF)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EF = 1,4 + (-0,03 x EFW)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0.86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826518452"/>
                  </a:ext>
                </a:extLst>
              </a:tr>
              <a:tr h="31785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Tính điểm AUCP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AUCP = UUCP x TCF x EF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800">
                          <a:effectLst/>
                        </a:rPr>
                        <a:t>64.91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737680635"/>
                  </a:ext>
                </a:extLst>
              </a:tr>
              <a:tr h="35976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II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Nội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suy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thời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gian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lao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động</a:t>
                      </a:r>
                      <a:r>
                        <a:rPr lang="en-US" sz="1800" b="1" dirty="0">
                          <a:effectLst/>
                        </a:rPr>
                        <a:t> (P)</a:t>
                      </a:r>
                      <a:endParaRPr lang="vi-V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P : người/giờ/AUCP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164133686"/>
                  </a:ext>
                </a:extLst>
              </a:tr>
              <a:tr h="27336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III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Giá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trị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nỗ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lực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thực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tế</a:t>
                      </a:r>
                      <a:r>
                        <a:rPr lang="en-US" sz="1800" b="1" dirty="0">
                          <a:effectLst/>
                        </a:rPr>
                        <a:t> (E)</a:t>
                      </a:r>
                      <a:endParaRPr lang="vi-V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E = 10/6 x AUCP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108.18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1949783990"/>
                  </a:ext>
                </a:extLst>
              </a:tr>
              <a:tr h="48277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IV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Mức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lương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lao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động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bình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quân</a:t>
                      </a:r>
                      <a:r>
                        <a:rPr lang="en-US" sz="1800" b="1" dirty="0">
                          <a:effectLst/>
                        </a:rPr>
                        <a:t> (H)</a:t>
                      </a:r>
                      <a:endParaRPr lang="vi-V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H: người/giờ 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50 000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283559217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V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Giá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trị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phần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mềm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nội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bộ</a:t>
                      </a:r>
                      <a:r>
                        <a:rPr lang="en-US" sz="1800" b="1" dirty="0">
                          <a:effectLst/>
                        </a:rPr>
                        <a:t> (G)</a:t>
                      </a:r>
                      <a:endParaRPr lang="vi-V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G = 1,4 x E x P x H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75 726 000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3690270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62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92161" y="1090258"/>
            <a:ext cx="3624838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dirty="0">
                <a:latin typeface="Calibri" panose="020F0502020204030204" pitchFamily="34" charset="0"/>
              </a:rPr>
              <a:t>LẬP KẾ HOẠCH</a:t>
            </a:r>
            <a:endParaRPr lang="zh-CN" altLang="en-US" sz="4400" b="1" dirty="0">
              <a:latin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06106D-E5E7-4A55-84AE-438F1BD4976C}"/>
              </a:ext>
            </a:extLst>
          </p:cNvPr>
          <p:cNvGrpSpPr/>
          <p:nvPr/>
        </p:nvGrpSpPr>
        <p:grpSpPr>
          <a:xfrm>
            <a:off x="2411896" y="384314"/>
            <a:ext cx="2186608" cy="1709530"/>
            <a:chOff x="1417983" y="2425148"/>
            <a:chExt cx="2186608" cy="1709530"/>
          </a:xfrm>
        </p:grpSpPr>
        <p:sp>
          <p:nvSpPr>
            <p:cNvPr id="3" name="Dodecagon 2">
              <a:extLst>
                <a:ext uri="{FF2B5EF4-FFF2-40B4-BE49-F238E27FC236}">
                  <a16:creationId xmlns:a16="http://schemas.microsoft.com/office/drawing/2014/main" id="{D0F209AF-2647-2559-97D8-87D03EAEF9A0}"/>
                </a:ext>
              </a:extLst>
            </p:cNvPr>
            <p:cNvSpPr/>
            <p:nvPr/>
          </p:nvSpPr>
          <p:spPr>
            <a:xfrm>
              <a:off x="1417983" y="2425148"/>
              <a:ext cx="2186608" cy="1709530"/>
            </a:xfrm>
            <a:prstGeom prst="do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989349" y="2683519"/>
              <a:ext cx="1043876" cy="1107996"/>
            </a:xfrm>
            <a:prstGeom prst="rect">
              <a:avLst/>
            </a:prstGeom>
            <a:noFill/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600" i="1" dirty="0">
                  <a:solidFill>
                    <a:schemeClr val="bg1"/>
                  </a:solidFill>
                  <a:effectLst>
                    <a:outerShdw blurRad="2921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+mj-ea"/>
                </a:rPr>
                <a:t>03</a:t>
              </a:r>
              <a:endParaRPr lang="zh-CN" altLang="en-US" sz="6600" i="1" dirty="0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+mj-ea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411896" y="2352215"/>
            <a:ext cx="403257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3.1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Ước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lượng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thời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gian</a:t>
            </a:r>
            <a:endParaRPr lang="en-US" altLang="zh-CN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3.2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Ước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lượng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chi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phí</a:t>
            </a:r>
            <a:endParaRPr lang="en-US" altLang="zh-CN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3.3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Lập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lịch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biểu</a:t>
            </a:r>
            <a:endParaRPr lang="en-US" altLang="zh-CN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3.4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Phân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bổ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tài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nguyên</a:t>
            </a:r>
            <a:endParaRPr lang="zh-CN" altLang="en-US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86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8570" y="215394"/>
            <a:ext cx="90470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/>
              <a:t>Ước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use case:</a:t>
            </a:r>
            <a:endParaRPr lang="vi-VN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-252328" y="1242920"/>
            <a:ext cx="2376264" cy="2656312"/>
            <a:chOff x="-134790" y="2393294"/>
            <a:chExt cx="2376264" cy="2656312"/>
          </a:xfrm>
        </p:grpSpPr>
        <p:grpSp>
          <p:nvGrpSpPr>
            <p:cNvPr id="61" name="Group 60"/>
            <p:cNvGrpSpPr/>
            <p:nvPr/>
          </p:nvGrpSpPr>
          <p:grpSpPr>
            <a:xfrm>
              <a:off x="-134790" y="2393294"/>
              <a:ext cx="2376264" cy="2656312"/>
              <a:chOff x="-134790" y="2393294"/>
              <a:chExt cx="2376264" cy="2656312"/>
            </a:xfrm>
          </p:grpSpPr>
          <p:grpSp>
            <p:nvGrpSpPr>
              <p:cNvPr id="9" name="Group 2">
                <a:extLst>
                  <a:ext uri="{FF2B5EF4-FFF2-40B4-BE49-F238E27FC236}">
                    <a16:creationId xmlns:a16="http://schemas.microsoft.com/office/drawing/2014/main" id="{BB85370C-4933-4FE4-BB29-3036D4448A28}"/>
                  </a:ext>
                </a:extLst>
              </p:cNvPr>
              <p:cNvGrpSpPr/>
              <p:nvPr/>
            </p:nvGrpSpPr>
            <p:grpSpPr>
              <a:xfrm rot="10800000">
                <a:off x="260072" y="2393294"/>
                <a:ext cx="1586969" cy="1815802"/>
                <a:chOff x="898490" y="1755251"/>
                <a:chExt cx="2448154" cy="2801165"/>
              </a:xfrm>
              <a:solidFill>
                <a:srgbClr val="FF0000"/>
              </a:solidFill>
            </p:grpSpPr>
            <p:sp>
              <p:nvSpPr>
                <p:cNvPr id="12" name="ïšḻïďê-Arrow: Up 41">
                  <a:extLst>
                    <a:ext uri="{FF2B5EF4-FFF2-40B4-BE49-F238E27FC236}">
                      <a16:creationId xmlns:a16="http://schemas.microsoft.com/office/drawing/2014/main" id="{EB5A7C0D-9953-4CB9-B092-F4946812E8E5}"/>
                    </a:ext>
                  </a:extLst>
                </p:cNvPr>
                <p:cNvSpPr/>
                <p:nvPr/>
              </p:nvSpPr>
              <p:spPr>
                <a:xfrm>
                  <a:off x="898490" y="1755251"/>
                  <a:ext cx="2448154" cy="2801165"/>
                </a:xfrm>
                <a:prstGeom prst="upArrow">
                  <a:avLst>
                    <a:gd name="adj1" fmla="val 63377"/>
                    <a:gd name="adj2" fmla="val 50000"/>
                  </a:avLst>
                </a:prstGeom>
                <a:grpFill/>
                <a:ln w="3175" cap="flat" cmpd="sng" algn="ctr">
                  <a:noFill/>
                  <a:prstDash val="solid"/>
                </a:ln>
                <a:effectLst>
                  <a:outerShdw dist="25400" dir="5400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b="1"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ïšḻïďê-Rectangle 31">
                  <a:extLst>
                    <a:ext uri="{FF2B5EF4-FFF2-40B4-BE49-F238E27FC236}">
                      <a16:creationId xmlns:a16="http://schemas.microsoft.com/office/drawing/2014/main" id="{71D2D3A7-C975-49E4-8665-D803EAF809CB}"/>
                    </a:ext>
                  </a:extLst>
                </p:cNvPr>
                <p:cNvSpPr/>
                <p:nvPr/>
              </p:nvSpPr>
              <p:spPr>
                <a:xfrm rot="10800000">
                  <a:off x="1354261" y="3329690"/>
                  <a:ext cx="1549106" cy="98185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>
                  <a:norm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7 </a:t>
                  </a:r>
                  <a:r>
                    <a:rPr lang="en-US" b="1" dirty="0" err="1">
                      <a:solidFill>
                        <a:schemeClr val="bg1"/>
                      </a:solidFill>
                    </a:rPr>
                    <a:t>ngày</a:t>
                  </a:r>
                  <a:r>
                    <a:rPr lang="en-US" b="1" dirty="0">
                      <a:solidFill>
                        <a:schemeClr val="bg1"/>
                      </a:solidFill>
                    </a:rPr>
                    <a:t>/</a:t>
                  </a:r>
                </a:p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5 </a:t>
                  </a:r>
                  <a:r>
                    <a:rPr lang="en-US" b="1" dirty="0" err="1">
                      <a:solidFill>
                        <a:schemeClr val="bg1"/>
                      </a:solidFill>
                    </a:rPr>
                    <a:t>người</a:t>
                  </a:r>
                  <a:endPara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5" name="íślíḋè-TextBox 78">
                <a:extLst>
                  <a:ext uri="{FF2B5EF4-FFF2-40B4-BE49-F238E27FC236}">
                    <a16:creationId xmlns:a16="http://schemas.microsoft.com/office/drawing/2014/main" id="{28E78734-8C64-4BDB-9D68-1F5946E08FE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-134790" y="4487206"/>
                <a:ext cx="2376264" cy="56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Phân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tích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yêu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cầu</a:t>
                </a:r>
                <a:endParaRPr lang="zh-CN" altLang="en-US" b="1" dirty="0">
                  <a:ea typeface="+mn-ea"/>
                  <a:cs typeface="+mn-ea"/>
                  <a:sym typeface="+mn-lt"/>
                </a:endParaRP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23" y="3334660"/>
              <a:ext cx="518921" cy="518921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1801317" y="1231392"/>
            <a:ext cx="2376264" cy="2685366"/>
            <a:chOff x="1918855" y="2381766"/>
            <a:chExt cx="2376264" cy="2685366"/>
          </a:xfrm>
        </p:grpSpPr>
        <p:grpSp>
          <p:nvGrpSpPr>
            <p:cNvPr id="62" name="Group 61"/>
            <p:cNvGrpSpPr/>
            <p:nvPr/>
          </p:nvGrpSpPr>
          <p:grpSpPr>
            <a:xfrm>
              <a:off x="1918855" y="2381766"/>
              <a:ext cx="2376264" cy="2685366"/>
              <a:chOff x="1918855" y="2381766"/>
              <a:chExt cx="2376264" cy="2685366"/>
            </a:xfrm>
          </p:grpSpPr>
          <p:grpSp>
            <p:nvGrpSpPr>
              <p:cNvPr id="16" name="Group 2">
                <a:extLst>
                  <a:ext uri="{FF2B5EF4-FFF2-40B4-BE49-F238E27FC236}">
                    <a16:creationId xmlns:a16="http://schemas.microsoft.com/office/drawing/2014/main" id="{BB85370C-4933-4FE4-BB29-3036D4448A28}"/>
                  </a:ext>
                </a:extLst>
              </p:cNvPr>
              <p:cNvGrpSpPr/>
              <p:nvPr/>
            </p:nvGrpSpPr>
            <p:grpSpPr>
              <a:xfrm rot="10800000">
                <a:off x="2310461" y="2381766"/>
                <a:ext cx="1586969" cy="1815802"/>
                <a:chOff x="898490" y="1755251"/>
                <a:chExt cx="2448154" cy="2801165"/>
              </a:xfrm>
              <a:solidFill>
                <a:srgbClr val="00B050"/>
              </a:solidFill>
            </p:grpSpPr>
            <p:sp>
              <p:nvSpPr>
                <p:cNvPr id="19" name="ïšḻïďê-Arrow: Up 41">
                  <a:extLst>
                    <a:ext uri="{FF2B5EF4-FFF2-40B4-BE49-F238E27FC236}">
                      <a16:creationId xmlns:a16="http://schemas.microsoft.com/office/drawing/2014/main" id="{EB5A7C0D-9953-4CB9-B092-F4946812E8E5}"/>
                    </a:ext>
                  </a:extLst>
                </p:cNvPr>
                <p:cNvSpPr/>
                <p:nvPr/>
              </p:nvSpPr>
              <p:spPr>
                <a:xfrm>
                  <a:off x="898490" y="1755251"/>
                  <a:ext cx="2448154" cy="2801165"/>
                </a:xfrm>
                <a:prstGeom prst="upArrow">
                  <a:avLst>
                    <a:gd name="adj1" fmla="val 63377"/>
                    <a:gd name="adj2" fmla="val 50000"/>
                  </a:avLst>
                </a:prstGeom>
                <a:grpFill/>
                <a:ln w="3175" cap="flat" cmpd="sng" algn="ctr">
                  <a:noFill/>
                  <a:prstDash val="solid"/>
                </a:ln>
                <a:effectLst>
                  <a:outerShdw dist="25400" dir="5400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b="1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ïšḻïďê-Rectangle 31">
                  <a:extLst>
                    <a:ext uri="{FF2B5EF4-FFF2-40B4-BE49-F238E27FC236}">
                      <a16:creationId xmlns:a16="http://schemas.microsoft.com/office/drawing/2014/main" id="{71D2D3A7-C975-49E4-8665-D803EAF809CB}"/>
                    </a:ext>
                  </a:extLst>
                </p:cNvPr>
                <p:cNvSpPr/>
                <p:nvPr/>
              </p:nvSpPr>
              <p:spPr>
                <a:xfrm rot="10800000">
                  <a:off x="1354261" y="3329690"/>
                  <a:ext cx="1549106" cy="98185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>
                  <a:norm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4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ngày</a:t>
                  </a:r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/</a:t>
                  </a:r>
                </a:p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5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người</a:t>
                  </a:r>
                  <a:endPara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3" name="íślíḋè-TextBox 78">
                <a:extLst>
                  <a:ext uri="{FF2B5EF4-FFF2-40B4-BE49-F238E27FC236}">
                    <a16:creationId xmlns:a16="http://schemas.microsoft.com/office/drawing/2014/main" id="{28E78734-8C64-4BDB-9D68-1F5946E08FE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18855" y="4504732"/>
                <a:ext cx="2376264" cy="56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Phân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tích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hệ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thống</a:t>
                </a:r>
                <a:endParaRPr lang="zh-CN" altLang="en-US" b="1" dirty="0">
                  <a:ea typeface="+mn-ea"/>
                  <a:cs typeface="+mn-ea"/>
                  <a:sym typeface="+mn-lt"/>
                </a:endParaRPr>
              </a:p>
            </p:txBody>
          </p:sp>
        </p:grp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7527" y="3371108"/>
              <a:ext cx="518921" cy="518921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3862046" y="1240064"/>
            <a:ext cx="2376264" cy="2651001"/>
            <a:chOff x="3979584" y="2390438"/>
            <a:chExt cx="2376264" cy="2651001"/>
          </a:xfrm>
        </p:grpSpPr>
        <p:grpSp>
          <p:nvGrpSpPr>
            <p:cNvPr id="63" name="Group 62"/>
            <p:cNvGrpSpPr/>
            <p:nvPr/>
          </p:nvGrpSpPr>
          <p:grpSpPr>
            <a:xfrm>
              <a:off x="3979584" y="2390438"/>
              <a:ext cx="2376264" cy="2651001"/>
              <a:chOff x="3979584" y="2390438"/>
              <a:chExt cx="2376264" cy="2651001"/>
            </a:xfrm>
          </p:grpSpPr>
          <p:grpSp>
            <p:nvGrpSpPr>
              <p:cNvPr id="24" name="Group 2">
                <a:extLst>
                  <a:ext uri="{FF2B5EF4-FFF2-40B4-BE49-F238E27FC236}">
                    <a16:creationId xmlns:a16="http://schemas.microsoft.com/office/drawing/2014/main" id="{BB85370C-4933-4FE4-BB29-3036D4448A28}"/>
                  </a:ext>
                </a:extLst>
              </p:cNvPr>
              <p:cNvGrpSpPr/>
              <p:nvPr/>
            </p:nvGrpSpPr>
            <p:grpSpPr>
              <a:xfrm rot="10800000">
                <a:off x="4378281" y="2390438"/>
                <a:ext cx="1586969" cy="1815802"/>
                <a:chOff x="898490" y="1755251"/>
                <a:chExt cx="2448154" cy="2801165"/>
              </a:xfrm>
              <a:solidFill>
                <a:srgbClr val="F57306"/>
              </a:solidFill>
            </p:grpSpPr>
            <p:sp>
              <p:nvSpPr>
                <p:cNvPr id="27" name="ïšḻïďê-Arrow: Up 41">
                  <a:extLst>
                    <a:ext uri="{FF2B5EF4-FFF2-40B4-BE49-F238E27FC236}">
                      <a16:creationId xmlns:a16="http://schemas.microsoft.com/office/drawing/2014/main" id="{EB5A7C0D-9953-4CB9-B092-F4946812E8E5}"/>
                    </a:ext>
                  </a:extLst>
                </p:cNvPr>
                <p:cNvSpPr/>
                <p:nvPr/>
              </p:nvSpPr>
              <p:spPr>
                <a:xfrm>
                  <a:off x="898490" y="1755251"/>
                  <a:ext cx="2448154" cy="2801165"/>
                </a:xfrm>
                <a:prstGeom prst="upArrow">
                  <a:avLst>
                    <a:gd name="adj1" fmla="val 63377"/>
                    <a:gd name="adj2" fmla="val 50000"/>
                  </a:avLst>
                </a:prstGeom>
                <a:grpFill/>
                <a:ln w="3175" cap="flat" cmpd="sng" algn="ctr">
                  <a:noFill/>
                  <a:prstDash val="solid"/>
                </a:ln>
                <a:effectLst>
                  <a:outerShdw dist="25400" dir="5400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b="1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ïšḻïďê-Rectangle 31">
                  <a:extLst>
                    <a:ext uri="{FF2B5EF4-FFF2-40B4-BE49-F238E27FC236}">
                      <a16:creationId xmlns:a16="http://schemas.microsoft.com/office/drawing/2014/main" id="{71D2D3A7-C975-49E4-8665-D803EAF809CB}"/>
                    </a:ext>
                  </a:extLst>
                </p:cNvPr>
                <p:cNvSpPr/>
                <p:nvPr/>
              </p:nvSpPr>
              <p:spPr>
                <a:xfrm rot="10800000">
                  <a:off x="1354261" y="3329690"/>
                  <a:ext cx="1549106" cy="98185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>
                  <a:norm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8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ngày</a:t>
                  </a:r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/</a:t>
                  </a:r>
                </a:p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5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người</a:t>
                  </a:r>
                  <a:endPara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0" name="íślíḋè-TextBox 78">
                <a:extLst>
                  <a:ext uri="{FF2B5EF4-FFF2-40B4-BE49-F238E27FC236}">
                    <a16:creationId xmlns:a16="http://schemas.microsoft.com/office/drawing/2014/main" id="{28E78734-8C64-4BDB-9D68-1F5946E08FE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979584" y="4479039"/>
                <a:ext cx="2376264" cy="56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Thiết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kế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hệ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thống</a:t>
                </a:r>
                <a:endParaRPr lang="zh-CN" altLang="en-US" b="1" dirty="0">
                  <a:ea typeface="+mn-ea"/>
                  <a:cs typeface="+mn-ea"/>
                  <a:sym typeface="+mn-lt"/>
                </a:endParaRPr>
              </a:p>
            </p:txBody>
          </p:sp>
        </p:grp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5897" y="3369033"/>
              <a:ext cx="518921" cy="518921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5832403" y="1231392"/>
            <a:ext cx="2376264" cy="2673248"/>
            <a:chOff x="5949941" y="2381766"/>
            <a:chExt cx="2376264" cy="2673248"/>
          </a:xfrm>
        </p:grpSpPr>
        <p:grpSp>
          <p:nvGrpSpPr>
            <p:cNvPr id="64" name="Group 63"/>
            <p:cNvGrpSpPr/>
            <p:nvPr/>
          </p:nvGrpSpPr>
          <p:grpSpPr>
            <a:xfrm>
              <a:off x="5949941" y="2381766"/>
              <a:ext cx="2376264" cy="2673248"/>
              <a:chOff x="5949941" y="2381766"/>
              <a:chExt cx="2376264" cy="2673248"/>
            </a:xfrm>
          </p:grpSpPr>
          <p:grpSp>
            <p:nvGrpSpPr>
              <p:cNvPr id="31" name="Group 2">
                <a:extLst>
                  <a:ext uri="{FF2B5EF4-FFF2-40B4-BE49-F238E27FC236}">
                    <a16:creationId xmlns:a16="http://schemas.microsoft.com/office/drawing/2014/main" id="{BB85370C-4933-4FE4-BB29-3036D4448A28}"/>
                  </a:ext>
                </a:extLst>
              </p:cNvPr>
              <p:cNvGrpSpPr/>
              <p:nvPr/>
            </p:nvGrpSpPr>
            <p:grpSpPr>
              <a:xfrm rot="10800000">
                <a:off x="6424105" y="2381766"/>
                <a:ext cx="1586969" cy="1815802"/>
                <a:chOff x="898490" y="1755251"/>
                <a:chExt cx="2448154" cy="2801165"/>
              </a:xfrm>
              <a:solidFill>
                <a:srgbClr val="7030A0"/>
              </a:solidFill>
            </p:grpSpPr>
            <p:sp>
              <p:nvSpPr>
                <p:cNvPr id="36" name="ïšḻïďê-Arrow: Up 41">
                  <a:extLst>
                    <a:ext uri="{FF2B5EF4-FFF2-40B4-BE49-F238E27FC236}">
                      <a16:creationId xmlns:a16="http://schemas.microsoft.com/office/drawing/2014/main" id="{EB5A7C0D-9953-4CB9-B092-F4946812E8E5}"/>
                    </a:ext>
                  </a:extLst>
                </p:cNvPr>
                <p:cNvSpPr/>
                <p:nvPr/>
              </p:nvSpPr>
              <p:spPr>
                <a:xfrm>
                  <a:off x="898490" y="1755251"/>
                  <a:ext cx="2448154" cy="2801165"/>
                </a:xfrm>
                <a:prstGeom prst="upArrow">
                  <a:avLst>
                    <a:gd name="adj1" fmla="val 63377"/>
                    <a:gd name="adj2" fmla="val 50000"/>
                  </a:avLst>
                </a:prstGeom>
                <a:grpFill/>
                <a:ln w="3175" cap="flat" cmpd="sng" algn="ctr">
                  <a:noFill/>
                  <a:prstDash val="solid"/>
                </a:ln>
                <a:effectLst>
                  <a:outerShdw dist="25400" dir="5400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b="1"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ïšḻïďê-Rectangle 31">
                  <a:extLst>
                    <a:ext uri="{FF2B5EF4-FFF2-40B4-BE49-F238E27FC236}">
                      <a16:creationId xmlns:a16="http://schemas.microsoft.com/office/drawing/2014/main" id="{71D2D3A7-C975-49E4-8665-D803EAF809CB}"/>
                    </a:ext>
                  </a:extLst>
                </p:cNvPr>
                <p:cNvSpPr/>
                <p:nvPr/>
              </p:nvSpPr>
              <p:spPr>
                <a:xfrm rot="10800000">
                  <a:off x="1354261" y="3329690"/>
                  <a:ext cx="1549106" cy="98185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>
                  <a:norm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27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ngày</a:t>
                  </a:r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/</a:t>
                  </a:r>
                </a:p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5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người</a:t>
                  </a:r>
                  <a:endPara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9" name="íślíḋè-TextBox 78">
                <a:extLst>
                  <a:ext uri="{FF2B5EF4-FFF2-40B4-BE49-F238E27FC236}">
                    <a16:creationId xmlns:a16="http://schemas.microsoft.com/office/drawing/2014/main" id="{28E78734-8C64-4BDB-9D68-1F5946E08FE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949941" y="4492614"/>
                <a:ext cx="2376264" cy="56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Cài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đặt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hệ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thống</a:t>
                </a:r>
                <a:endParaRPr lang="zh-CN" altLang="en-US" b="1" dirty="0">
                  <a:ea typeface="+mn-ea"/>
                  <a:cs typeface="+mn-ea"/>
                  <a:sym typeface="+mn-lt"/>
                </a:endParaRPr>
              </a:p>
            </p:txBody>
          </p:sp>
        </p:grp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3668" y="3334660"/>
              <a:ext cx="518921" cy="51892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7763693" y="1240065"/>
            <a:ext cx="2376264" cy="2680389"/>
            <a:chOff x="7881231" y="2390439"/>
            <a:chExt cx="2376264" cy="2680389"/>
          </a:xfrm>
        </p:grpSpPr>
        <p:grpSp>
          <p:nvGrpSpPr>
            <p:cNvPr id="65" name="Group 64"/>
            <p:cNvGrpSpPr/>
            <p:nvPr/>
          </p:nvGrpSpPr>
          <p:grpSpPr>
            <a:xfrm>
              <a:off x="7881231" y="2390439"/>
              <a:ext cx="2376264" cy="2680389"/>
              <a:chOff x="7881231" y="2390439"/>
              <a:chExt cx="2376264" cy="2680389"/>
            </a:xfrm>
          </p:grpSpPr>
          <p:grpSp>
            <p:nvGrpSpPr>
              <p:cNvPr id="40" name="Group 2">
                <a:extLst>
                  <a:ext uri="{FF2B5EF4-FFF2-40B4-BE49-F238E27FC236}">
                    <a16:creationId xmlns:a16="http://schemas.microsoft.com/office/drawing/2014/main" id="{BB85370C-4933-4FE4-BB29-3036D4448A28}"/>
                  </a:ext>
                </a:extLst>
              </p:cNvPr>
              <p:cNvGrpSpPr/>
              <p:nvPr/>
            </p:nvGrpSpPr>
            <p:grpSpPr>
              <a:xfrm rot="10800000">
                <a:off x="8353149" y="2390439"/>
                <a:ext cx="1586969" cy="1815802"/>
                <a:chOff x="898490" y="1755251"/>
                <a:chExt cx="2448154" cy="2801165"/>
              </a:xfrm>
              <a:solidFill>
                <a:srgbClr val="FF3300"/>
              </a:solidFill>
            </p:grpSpPr>
            <p:sp>
              <p:nvSpPr>
                <p:cNvPr id="43" name="ïšḻïďê-Arrow: Up 41">
                  <a:extLst>
                    <a:ext uri="{FF2B5EF4-FFF2-40B4-BE49-F238E27FC236}">
                      <a16:creationId xmlns:a16="http://schemas.microsoft.com/office/drawing/2014/main" id="{EB5A7C0D-9953-4CB9-B092-F4946812E8E5}"/>
                    </a:ext>
                  </a:extLst>
                </p:cNvPr>
                <p:cNvSpPr/>
                <p:nvPr/>
              </p:nvSpPr>
              <p:spPr>
                <a:xfrm>
                  <a:off x="898490" y="1755251"/>
                  <a:ext cx="2448154" cy="2801165"/>
                </a:xfrm>
                <a:prstGeom prst="upArrow">
                  <a:avLst>
                    <a:gd name="adj1" fmla="val 63377"/>
                    <a:gd name="adj2" fmla="val 50000"/>
                  </a:avLst>
                </a:prstGeom>
                <a:grpFill/>
                <a:ln w="3175" cap="flat" cmpd="sng" algn="ctr">
                  <a:noFill/>
                  <a:prstDash val="solid"/>
                </a:ln>
                <a:effectLst>
                  <a:outerShdw dist="25400" dir="5400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b="1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ïšḻïďê-Rectangle 31">
                  <a:extLst>
                    <a:ext uri="{FF2B5EF4-FFF2-40B4-BE49-F238E27FC236}">
                      <a16:creationId xmlns:a16="http://schemas.microsoft.com/office/drawing/2014/main" id="{71D2D3A7-C975-49E4-8665-D803EAF809CB}"/>
                    </a:ext>
                  </a:extLst>
                </p:cNvPr>
                <p:cNvSpPr/>
                <p:nvPr/>
              </p:nvSpPr>
              <p:spPr>
                <a:xfrm rot="10800000">
                  <a:off x="1354261" y="3329690"/>
                  <a:ext cx="1549106" cy="98185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>
                  <a:norm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7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ngày</a:t>
                  </a:r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/</a:t>
                  </a:r>
                </a:p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5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người</a:t>
                  </a:r>
                  <a:endPara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6" name="íślíḋè-TextBox 78">
                <a:extLst>
                  <a:ext uri="{FF2B5EF4-FFF2-40B4-BE49-F238E27FC236}">
                    <a16:creationId xmlns:a16="http://schemas.microsoft.com/office/drawing/2014/main" id="{28E78734-8C64-4BDB-9D68-1F5946E08FE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881231" y="4508428"/>
                <a:ext cx="2376264" cy="56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Kiểm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thử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hệ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thống</a:t>
                </a:r>
                <a:endParaRPr lang="zh-CN" altLang="en-US" b="1" dirty="0">
                  <a:ea typeface="+mn-ea"/>
                  <a:cs typeface="+mn-ea"/>
                  <a:sym typeface="+mn-lt"/>
                </a:endParaRP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503" y="3367578"/>
              <a:ext cx="518921" cy="518921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9863489" y="1231392"/>
            <a:ext cx="2376264" cy="2718199"/>
            <a:chOff x="9981027" y="2381766"/>
            <a:chExt cx="2376264" cy="2718199"/>
          </a:xfrm>
        </p:grpSpPr>
        <p:grpSp>
          <p:nvGrpSpPr>
            <p:cNvPr id="66" name="Group 65"/>
            <p:cNvGrpSpPr/>
            <p:nvPr/>
          </p:nvGrpSpPr>
          <p:grpSpPr>
            <a:xfrm>
              <a:off x="9981027" y="2381766"/>
              <a:ext cx="2376264" cy="2718199"/>
              <a:chOff x="9981027" y="2381766"/>
              <a:chExt cx="2376264" cy="2718199"/>
            </a:xfrm>
          </p:grpSpPr>
          <p:grpSp>
            <p:nvGrpSpPr>
              <p:cNvPr id="47" name="Group 2">
                <a:extLst>
                  <a:ext uri="{FF2B5EF4-FFF2-40B4-BE49-F238E27FC236}">
                    <a16:creationId xmlns:a16="http://schemas.microsoft.com/office/drawing/2014/main" id="{BB85370C-4933-4FE4-BB29-3036D4448A28}"/>
                  </a:ext>
                </a:extLst>
              </p:cNvPr>
              <p:cNvGrpSpPr/>
              <p:nvPr/>
            </p:nvGrpSpPr>
            <p:grpSpPr>
              <a:xfrm rot="10800000">
                <a:off x="10331971" y="2381766"/>
                <a:ext cx="1586969" cy="1815802"/>
                <a:chOff x="898490" y="1755251"/>
                <a:chExt cx="2448154" cy="2801165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50" name="ïšḻïďê-Arrow: Up 41">
                  <a:extLst>
                    <a:ext uri="{FF2B5EF4-FFF2-40B4-BE49-F238E27FC236}">
                      <a16:creationId xmlns:a16="http://schemas.microsoft.com/office/drawing/2014/main" id="{EB5A7C0D-9953-4CB9-B092-F4946812E8E5}"/>
                    </a:ext>
                  </a:extLst>
                </p:cNvPr>
                <p:cNvSpPr/>
                <p:nvPr/>
              </p:nvSpPr>
              <p:spPr>
                <a:xfrm>
                  <a:off x="898490" y="1755251"/>
                  <a:ext cx="2448154" cy="2801165"/>
                </a:xfrm>
                <a:prstGeom prst="upArrow">
                  <a:avLst>
                    <a:gd name="adj1" fmla="val 63377"/>
                    <a:gd name="adj2" fmla="val 50000"/>
                  </a:avLst>
                </a:prstGeom>
                <a:grpFill/>
                <a:ln w="3175" cap="flat" cmpd="sng" algn="ctr">
                  <a:noFill/>
                  <a:prstDash val="solid"/>
                </a:ln>
                <a:effectLst>
                  <a:outerShdw dist="25400" dir="5400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b="1"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ïšḻïďê-Rectangle 31">
                  <a:extLst>
                    <a:ext uri="{FF2B5EF4-FFF2-40B4-BE49-F238E27FC236}">
                      <a16:creationId xmlns:a16="http://schemas.microsoft.com/office/drawing/2014/main" id="{71D2D3A7-C975-49E4-8665-D803EAF809CB}"/>
                    </a:ext>
                  </a:extLst>
                </p:cNvPr>
                <p:cNvSpPr/>
                <p:nvPr/>
              </p:nvSpPr>
              <p:spPr>
                <a:xfrm rot="10800000">
                  <a:off x="1354261" y="3329690"/>
                  <a:ext cx="1549106" cy="98185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>
                  <a:norm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3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ngày</a:t>
                  </a:r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/</a:t>
                  </a:r>
                </a:p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5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người</a:t>
                  </a:r>
                  <a:endPara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3" name="íślíḋè-TextBox 78">
                <a:extLst>
                  <a:ext uri="{FF2B5EF4-FFF2-40B4-BE49-F238E27FC236}">
                    <a16:creationId xmlns:a16="http://schemas.microsoft.com/office/drawing/2014/main" id="{28E78734-8C64-4BDB-9D68-1F5946E08FE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981027" y="4537565"/>
                <a:ext cx="2376264" cy="56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Phát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hành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sản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phẩm</a:t>
                </a:r>
                <a:endParaRPr lang="zh-CN" altLang="en-US" b="1" dirty="0">
                  <a:ea typeface="+mn-ea"/>
                  <a:cs typeface="+mn-ea"/>
                  <a:sym typeface="+mn-lt"/>
                </a:endParaRPr>
              </a:p>
            </p:txBody>
          </p:sp>
        </p:grp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389" y="3350621"/>
              <a:ext cx="518921" cy="518921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71807" y="4005241"/>
            <a:ext cx="9998286" cy="1352828"/>
            <a:chOff x="189345" y="5155615"/>
            <a:chExt cx="9998286" cy="1352828"/>
          </a:xfrm>
        </p:grpSpPr>
        <p:sp>
          <p:nvSpPr>
            <p:cNvPr id="7" name="Rectangle 6"/>
            <p:cNvSpPr/>
            <p:nvPr/>
          </p:nvSpPr>
          <p:spPr>
            <a:xfrm>
              <a:off x="1090383" y="5709462"/>
              <a:ext cx="9097248" cy="4350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2000" dirty="0">
                  <a:ea typeface="Calibri" panose="020F0502020204030204" pitchFamily="34" charset="0"/>
                  <a:sym typeface="Wingdings" panose="05000000000000000000" pitchFamily="2" charset="2"/>
                </a:rPr>
                <a:t> </a:t>
              </a:r>
              <a:r>
                <a:rPr lang="en-US" sz="2000" dirty="0" err="1">
                  <a:ea typeface="Calibri" panose="020F0502020204030204" pitchFamily="34" charset="0"/>
                </a:rPr>
                <a:t>Tổng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thời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gian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để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hoàn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thành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dự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án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là</a:t>
              </a:r>
              <a:r>
                <a:rPr lang="en-US" sz="2000" dirty="0">
                  <a:ea typeface="Calibri" panose="020F0502020204030204" pitchFamily="34" charset="0"/>
                </a:rPr>
                <a:t>: </a:t>
              </a:r>
              <a:r>
                <a:rPr lang="en-US" sz="2000" b="1" dirty="0">
                  <a:ea typeface="Calibri" panose="020F0502020204030204" pitchFamily="34" charset="0"/>
                </a:rPr>
                <a:t>56 </a:t>
              </a:r>
              <a:r>
                <a:rPr lang="en-US" sz="2000" b="1" dirty="0" err="1">
                  <a:ea typeface="Calibri" panose="020F0502020204030204" pitchFamily="34" charset="0"/>
                </a:rPr>
                <a:t>ngày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với</a:t>
              </a:r>
              <a:r>
                <a:rPr lang="en-US" sz="2000" dirty="0">
                  <a:ea typeface="Calibri" panose="020F0502020204030204" pitchFamily="34" charset="0"/>
                </a:rPr>
                <a:t> 5 </a:t>
              </a:r>
              <a:r>
                <a:rPr lang="en-US" sz="2000" dirty="0" err="1">
                  <a:ea typeface="Calibri" panose="020F0502020204030204" pitchFamily="34" charset="0"/>
                </a:rPr>
                <a:t>thành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viên</a:t>
              </a:r>
              <a:endParaRPr lang="vi-VN" sz="2000" dirty="0">
                <a:ea typeface="Calibri" panose="020F0502020204030204" pitchFamily="34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345" y="5155615"/>
              <a:ext cx="1352828" cy="13528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676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71606" y="69496"/>
            <a:ext cx="4284648" cy="1245021"/>
            <a:chOff x="5145330" y="137316"/>
            <a:chExt cx="3463492" cy="124502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5330" y="137316"/>
              <a:ext cx="1245021" cy="1245021"/>
            </a:xfrm>
            <a:prstGeom prst="rect">
              <a:avLst/>
            </a:prstGeom>
          </p:spPr>
        </p:pic>
        <p:sp>
          <p:nvSpPr>
            <p:cNvPr id="48" name="íślíḋè-TextBox 78">
              <a:extLst>
                <a:ext uri="{FF2B5EF4-FFF2-40B4-BE49-F238E27FC236}">
                  <a16:creationId xmlns:a16="http://schemas.microsoft.com/office/drawing/2014/main" id="{28E78734-8C64-4BDB-9D68-1F5946E08FE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232558" y="583069"/>
              <a:ext cx="2376264" cy="56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1600" b="1" dirty="0" err="1">
                  <a:cs typeface="+mn-ea"/>
                  <a:sym typeface="+mn-lt"/>
                </a:rPr>
                <a:t>Thời</a:t>
              </a:r>
              <a:r>
                <a:rPr lang="en-US" altLang="zh-CN" sz="1600" b="1" dirty="0"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cs typeface="+mn-ea"/>
                  <a:sym typeface="+mn-lt"/>
                </a:rPr>
                <a:t>gian</a:t>
              </a:r>
              <a:r>
                <a:rPr lang="en-US" altLang="zh-CN" sz="1600" b="1" dirty="0"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cs typeface="+mn-ea"/>
                  <a:sym typeface="+mn-lt"/>
                </a:rPr>
                <a:t>dự</a:t>
              </a:r>
              <a:r>
                <a:rPr lang="en-US" altLang="zh-CN" sz="1600" b="1" dirty="0"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cs typeface="+mn-ea"/>
                  <a:sym typeface="+mn-lt"/>
                </a:rPr>
                <a:t>kiến</a:t>
              </a:r>
              <a:r>
                <a:rPr lang="en-US" altLang="zh-CN" sz="1600" b="1" dirty="0"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cs typeface="+mn-ea"/>
                  <a:sym typeface="+mn-lt"/>
                </a:rPr>
                <a:t>hoàn</a:t>
              </a:r>
              <a:r>
                <a:rPr lang="en-US" altLang="zh-CN" sz="1600" b="1" dirty="0"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cs typeface="+mn-ea"/>
                  <a:sym typeface="+mn-lt"/>
                </a:rPr>
                <a:t>thành</a:t>
              </a:r>
              <a:r>
                <a:rPr lang="en-US" altLang="zh-CN" sz="1600" b="1">
                  <a:cs typeface="+mn-ea"/>
                  <a:sym typeface="+mn-lt"/>
                </a:rPr>
                <a:t>: 56 </a:t>
              </a:r>
              <a:r>
                <a:rPr lang="en-US" altLang="zh-CN" sz="1600" b="1" dirty="0" err="1">
                  <a:cs typeface="+mn-ea"/>
                  <a:sym typeface="+mn-lt"/>
                </a:rPr>
                <a:t>ngày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20648" y="69496"/>
            <a:ext cx="4120152" cy="1151553"/>
            <a:chOff x="8773216" y="137316"/>
            <a:chExt cx="3406603" cy="115155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216" y="137316"/>
              <a:ext cx="1119546" cy="1151553"/>
            </a:xfrm>
            <a:prstGeom prst="rect">
              <a:avLst/>
            </a:prstGeom>
          </p:spPr>
        </p:pic>
        <p:sp>
          <p:nvSpPr>
            <p:cNvPr id="49" name="íślíḋè-TextBox 78">
              <a:extLst>
                <a:ext uri="{FF2B5EF4-FFF2-40B4-BE49-F238E27FC236}">
                  <a16:creationId xmlns:a16="http://schemas.microsoft.com/office/drawing/2014/main" id="{28E78734-8C64-4BDB-9D68-1F5946E08FE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803555" y="557146"/>
              <a:ext cx="2376264" cy="56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1600" b="1" dirty="0">
                  <a:ea typeface="+mn-ea"/>
                  <a:cs typeface="+mn-ea"/>
                  <a:sym typeface="+mn-lt"/>
                </a:rPr>
                <a:t>Chi </a:t>
              </a:r>
              <a:r>
                <a:rPr lang="en-US" altLang="zh-CN" sz="1600" b="1" dirty="0" err="1">
                  <a:ea typeface="+mn-ea"/>
                  <a:cs typeface="+mn-ea"/>
                  <a:sym typeface="+mn-lt"/>
                </a:rPr>
                <a:t>phí</a:t>
              </a:r>
              <a:r>
                <a:rPr lang="en-US" altLang="zh-CN" sz="1600" b="1" dirty="0"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ea typeface="+mn-ea"/>
                  <a:cs typeface="+mn-ea"/>
                  <a:sym typeface="+mn-lt"/>
                </a:rPr>
                <a:t>mỗi</a:t>
              </a:r>
              <a:r>
                <a:rPr lang="en-US" altLang="zh-CN" sz="1600" b="1" dirty="0"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ea typeface="+mn-ea"/>
                  <a:cs typeface="+mn-ea"/>
                  <a:sym typeface="+mn-lt"/>
                </a:rPr>
                <a:t>ngày</a:t>
              </a:r>
              <a:r>
                <a:rPr lang="en-US" altLang="zh-CN" sz="1600" b="1" dirty="0"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ea typeface="+mn-ea"/>
                  <a:cs typeface="+mn-ea"/>
                  <a:sym typeface="+mn-lt"/>
                </a:rPr>
                <a:t>cho</a:t>
              </a:r>
              <a:r>
                <a:rPr lang="en-US" altLang="zh-CN" sz="1600" b="1" dirty="0">
                  <a:ea typeface="+mn-ea"/>
                  <a:cs typeface="+mn-ea"/>
                  <a:sym typeface="+mn-lt"/>
                </a:rPr>
                <a:t> 1</a:t>
              </a:r>
            </a:p>
            <a:p>
              <a:pPr algn="ctr">
                <a:lnSpc>
                  <a:spcPct val="120000"/>
                </a:lnSpc>
                <a:defRPr/>
              </a:pPr>
              <a:r>
                <a:rPr lang="en-US" altLang="zh-CN" sz="1600" b="1" dirty="0" err="1">
                  <a:ea typeface="+mn-ea"/>
                  <a:cs typeface="+mn-ea"/>
                  <a:sym typeface="+mn-lt"/>
                </a:rPr>
                <a:t>nhân</a:t>
              </a:r>
              <a:r>
                <a:rPr lang="en-US" altLang="zh-CN" sz="1600" b="1" dirty="0"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ea typeface="+mn-ea"/>
                  <a:cs typeface="+mn-ea"/>
                  <a:sym typeface="+mn-lt"/>
                </a:rPr>
                <a:t>viên</a:t>
              </a:r>
              <a:r>
                <a:rPr lang="en-US" altLang="zh-CN" sz="1600" b="1" dirty="0">
                  <a:ea typeface="+mn-ea"/>
                  <a:cs typeface="+mn-ea"/>
                  <a:sym typeface="+mn-lt"/>
                </a:rPr>
                <a:t>: 50.000 </a:t>
              </a:r>
              <a:r>
                <a:rPr lang="en-US" altLang="zh-CN" sz="1600" b="1" dirty="0" err="1">
                  <a:ea typeface="+mn-ea"/>
                  <a:cs typeface="+mn-ea"/>
                  <a:sym typeface="+mn-lt"/>
                </a:rPr>
                <a:t>vnđ</a:t>
              </a:r>
              <a:endParaRPr lang="zh-CN" altLang="en-US" sz="1600" b="1" dirty="0"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71606" y="5137987"/>
            <a:ext cx="8585404" cy="1650516"/>
            <a:chOff x="371606" y="5137987"/>
            <a:chExt cx="8585404" cy="165051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606" y="5137987"/>
              <a:ext cx="1650516" cy="1650516"/>
            </a:xfrm>
            <a:prstGeom prst="rect">
              <a:avLst/>
            </a:prstGeom>
          </p:spPr>
        </p:pic>
        <p:sp>
          <p:nvSpPr>
            <p:cNvPr id="60" name="íślíḋè-TextBox 78">
              <a:extLst>
                <a:ext uri="{FF2B5EF4-FFF2-40B4-BE49-F238E27FC236}">
                  <a16:creationId xmlns:a16="http://schemas.microsoft.com/office/drawing/2014/main" id="{28E78734-8C64-4BDB-9D68-1F5946E08FE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038332" y="5780350"/>
              <a:ext cx="6918678" cy="56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400" b="1" dirty="0">
                  <a:cs typeface="+mn-ea"/>
                  <a:sym typeface="Wingdings" panose="05000000000000000000" pitchFamily="2" charset="2"/>
                </a:rPr>
                <a:t> </a:t>
              </a:r>
              <a:r>
                <a:rPr lang="en-US" altLang="zh-CN" sz="2400" b="1" dirty="0" err="1">
                  <a:cs typeface="+mn-ea"/>
                  <a:sym typeface="+mn-lt"/>
                </a:rPr>
                <a:t>Tổng</a:t>
              </a:r>
              <a:r>
                <a:rPr lang="en-US" altLang="zh-CN" sz="2400" b="1" dirty="0">
                  <a:cs typeface="+mn-ea"/>
                  <a:sym typeface="+mn-lt"/>
                </a:rPr>
                <a:t> chi </a:t>
              </a:r>
              <a:r>
                <a:rPr lang="en-US" altLang="zh-CN" sz="2400" b="1" dirty="0" err="1">
                  <a:cs typeface="+mn-ea"/>
                  <a:sym typeface="+mn-lt"/>
                </a:rPr>
                <a:t>phí</a:t>
              </a:r>
              <a:r>
                <a:rPr lang="en-US" altLang="zh-CN" sz="2400" b="1" dirty="0">
                  <a:cs typeface="+mn-ea"/>
                  <a:sym typeface="+mn-lt"/>
                </a:rPr>
                <a:t> </a:t>
              </a:r>
              <a:r>
                <a:rPr lang="en-US" altLang="zh-CN" sz="2400" b="1" dirty="0" err="1">
                  <a:cs typeface="+mn-ea"/>
                  <a:sym typeface="+mn-lt"/>
                </a:rPr>
                <a:t>để</a:t>
              </a:r>
              <a:r>
                <a:rPr lang="en-US" altLang="zh-CN" sz="2400" b="1" dirty="0">
                  <a:cs typeface="+mn-ea"/>
                  <a:sym typeface="+mn-lt"/>
                </a:rPr>
                <a:t> </a:t>
              </a:r>
              <a:r>
                <a:rPr lang="en-US" altLang="zh-CN" sz="2400" b="1" dirty="0" err="1">
                  <a:cs typeface="+mn-ea"/>
                  <a:sym typeface="+mn-lt"/>
                </a:rPr>
                <a:t>hoàn</a:t>
              </a:r>
              <a:r>
                <a:rPr lang="en-US" altLang="zh-CN" sz="2400" b="1" dirty="0">
                  <a:cs typeface="+mn-ea"/>
                  <a:sym typeface="+mn-lt"/>
                </a:rPr>
                <a:t> </a:t>
              </a:r>
              <a:r>
                <a:rPr lang="en-US" altLang="zh-CN" sz="2400" b="1" dirty="0" err="1">
                  <a:cs typeface="+mn-ea"/>
                  <a:sym typeface="+mn-lt"/>
                </a:rPr>
                <a:t>thành</a:t>
              </a:r>
              <a:r>
                <a:rPr lang="en-US" altLang="zh-CN" sz="2400" b="1" dirty="0">
                  <a:cs typeface="+mn-ea"/>
                  <a:sym typeface="+mn-lt"/>
                </a:rPr>
                <a:t> </a:t>
              </a:r>
              <a:r>
                <a:rPr lang="en-US" altLang="zh-CN" sz="2400" b="1" dirty="0" err="1">
                  <a:cs typeface="+mn-ea"/>
                  <a:sym typeface="+mn-lt"/>
                </a:rPr>
                <a:t>đề</a:t>
              </a:r>
              <a:r>
                <a:rPr lang="en-US" altLang="zh-CN" sz="2400" b="1" dirty="0">
                  <a:cs typeface="+mn-ea"/>
                  <a:sym typeface="+mn-lt"/>
                </a:rPr>
                <a:t> </a:t>
              </a:r>
              <a:r>
                <a:rPr lang="en-US" altLang="zh-CN" sz="2400" b="1" dirty="0" err="1">
                  <a:cs typeface="+mn-ea"/>
                  <a:sym typeface="+mn-lt"/>
                </a:rPr>
                <a:t>án</a:t>
              </a:r>
              <a:r>
                <a:rPr lang="en-US" altLang="zh-CN" sz="2400" b="1" dirty="0">
                  <a:cs typeface="+mn-ea"/>
                  <a:sym typeface="+mn-lt"/>
                </a:rPr>
                <a:t> </a:t>
              </a:r>
              <a:r>
                <a:rPr lang="en-US" altLang="zh-CN" sz="2400" b="1" dirty="0" err="1">
                  <a:cs typeface="+mn-ea"/>
                  <a:sym typeface="+mn-lt"/>
                </a:rPr>
                <a:t>là</a:t>
              </a:r>
              <a:r>
                <a:rPr lang="en-US" altLang="zh-CN" sz="2400" b="1" dirty="0">
                  <a:cs typeface="+mn-ea"/>
                  <a:sym typeface="+mn-lt"/>
                </a:rPr>
                <a:t>: 14.000.000 </a:t>
              </a:r>
              <a:r>
                <a:rPr lang="en-US" altLang="zh-CN" sz="2400" b="1" dirty="0" err="1">
                  <a:cs typeface="+mn-ea"/>
                  <a:sym typeface="+mn-lt"/>
                </a:rPr>
                <a:t>vnđ</a:t>
              </a:r>
              <a:endParaRPr lang="zh-CN" altLang="en-US" sz="2400" b="1" dirty="0">
                <a:cs typeface="+mn-ea"/>
                <a:sym typeface="+mn-lt"/>
              </a:endParaRPr>
            </a:p>
          </p:txBody>
        </p:sp>
      </p:grpSp>
      <p:pic>
        <p:nvPicPr>
          <p:cNvPr id="12" name="Picture 11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104" y="1500822"/>
            <a:ext cx="9192127" cy="38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8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1638" y="6378694"/>
            <a:ext cx="8442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Sơ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Gantt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bổ</a:t>
            </a:r>
            <a:r>
              <a:rPr lang="en-US" b="1" dirty="0"/>
              <a:t> </a:t>
            </a:r>
            <a:r>
              <a:rPr lang="en-US" b="1" dirty="0" err="1"/>
              <a:t>thời</a:t>
            </a:r>
            <a:r>
              <a:rPr lang="en-US" b="1" dirty="0"/>
              <a:t> </a:t>
            </a:r>
            <a:r>
              <a:rPr lang="en-US" b="1" dirty="0" err="1"/>
              <a:t>gian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lực</a:t>
            </a:r>
            <a:r>
              <a:rPr lang="en-US" b="1" dirty="0"/>
              <a:t> 1</a:t>
            </a:r>
            <a:endParaRPr lang="vi-VN" b="1" dirty="0"/>
          </a:p>
        </p:txBody>
      </p:sp>
      <p:pic>
        <p:nvPicPr>
          <p:cNvPr id="5" name="Picture 4" descr="Table&#10;&#10;Description automatically generat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303" y="484054"/>
            <a:ext cx="9113630" cy="5700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64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37360" y="5985748"/>
            <a:ext cx="895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Sơ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Gantt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bổ</a:t>
            </a:r>
            <a:r>
              <a:rPr lang="en-US" b="1" dirty="0"/>
              <a:t> </a:t>
            </a:r>
            <a:r>
              <a:rPr lang="en-US" b="1" dirty="0" err="1"/>
              <a:t>thời</a:t>
            </a:r>
            <a:r>
              <a:rPr lang="en-US" b="1" dirty="0"/>
              <a:t> </a:t>
            </a:r>
            <a:r>
              <a:rPr lang="en-US" b="1" dirty="0" err="1"/>
              <a:t>gian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lực</a:t>
            </a:r>
            <a:r>
              <a:rPr lang="en-US" b="1" dirty="0"/>
              <a:t> 2</a:t>
            </a:r>
            <a:endParaRPr lang="vi-VN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4784033" y="9824"/>
            <a:ext cx="4480561" cy="1119335"/>
            <a:chOff x="6583679" y="43932"/>
            <a:chExt cx="4480561" cy="111933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3679" y="43932"/>
              <a:ext cx="946009" cy="946009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7590833" y="332270"/>
              <a:ext cx="347340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ea typeface="Calibri" panose="020F0502020204030204" pitchFamily="34" charset="0"/>
                </a:rPr>
                <a:t>05/10/2022 </a:t>
              </a:r>
              <a:r>
                <a:rPr lang="en-US" sz="2400" b="1" dirty="0">
                  <a:ea typeface="Calibri" panose="020F0502020204030204" pitchFamily="34" charset="0"/>
                  <a:sym typeface="Wingdings" panose="05000000000000000000" pitchFamily="2" charset="2"/>
                </a:rPr>
                <a:t> 1</a:t>
              </a:r>
              <a:r>
                <a:rPr lang="en-US" sz="2400" b="1" dirty="0">
                  <a:ea typeface="Calibri" panose="020F0502020204030204" pitchFamily="34" charset="0"/>
                </a:rPr>
                <a:t>/12/2022</a:t>
              </a:r>
              <a:endParaRPr lang="vi-VN" sz="2400" b="1" dirty="0"/>
            </a:p>
          </p:txBody>
        </p:sp>
      </p:grpSp>
      <p:pic>
        <p:nvPicPr>
          <p:cNvPr id="10" name="Picture 9" descr="Timeline&#10;&#10;Description automatically generated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90" y="1129159"/>
            <a:ext cx="11341510" cy="4683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891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13917" y="5567696"/>
            <a:ext cx="8290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ea typeface="Calibri" panose="020F0502020204030204" pitchFamily="34" charset="0"/>
              </a:rPr>
              <a:t>Sơ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đồ</a:t>
            </a:r>
            <a:r>
              <a:rPr lang="en-US" b="1" dirty="0">
                <a:ea typeface="Calibri" panose="020F0502020204030204" pitchFamily="34" charset="0"/>
              </a:rPr>
              <a:t> Gantt </a:t>
            </a:r>
            <a:r>
              <a:rPr lang="en-US" b="1" dirty="0" err="1">
                <a:ea typeface="Calibri" panose="020F0502020204030204" pitchFamily="34" charset="0"/>
              </a:rPr>
              <a:t>phân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bổ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tài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nguyên</a:t>
            </a:r>
            <a:r>
              <a:rPr lang="en-US" b="1" dirty="0">
                <a:ea typeface="Calibri" panose="020F0502020204030204" pitchFamily="34" charset="0"/>
              </a:rPr>
              <a:t> 1</a:t>
            </a:r>
            <a:endParaRPr lang="vi-VN" b="1" dirty="0"/>
          </a:p>
        </p:txBody>
      </p:sp>
      <p:pic>
        <p:nvPicPr>
          <p:cNvPr id="4" name="Picture 3" descr="Table&#10;&#10;Description automatically generat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1" y="205954"/>
            <a:ext cx="11357113" cy="511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72640" y="4984574"/>
            <a:ext cx="8046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ea typeface="Calibri" panose="020F0502020204030204" pitchFamily="34" charset="0"/>
              </a:rPr>
              <a:t>Sơ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đồ</a:t>
            </a:r>
            <a:r>
              <a:rPr lang="en-US" b="1" dirty="0">
                <a:ea typeface="Calibri" panose="020F0502020204030204" pitchFamily="34" charset="0"/>
              </a:rPr>
              <a:t> Gantt </a:t>
            </a:r>
            <a:r>
              <a:rPr lang="en-US" b="1" dirty="0" err="1">
                <a:ea typeface="Calibri" panose="020F0502020204030204" pitchFamily="34" charset="0"/>
              </a:rPr>
              <a:t>phân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bổ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tài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nguyên</a:t>
            </a:r>
            <a:r>
              <a:rPr lang="en-US" b="1" dirty="0">
                <a:ea typeface="Calibri" panose="020F0502020204030204" pitchFamily="34" charset="0"/>
              </a:rPr>
              <a:t> 2</a:t>
            </a:r>
            <a:endParaRPr lang="vi-VN" b="1" dirty="0"/>
          </a:p>
        </p:txBody>
      </p:sp>
      <p:pic>
        <p:nvPicPr>
          <p:cNvPr id="4" name="Picture 3" descr="Timeline&#10;&#10;Description automatically generated with medium confidenc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3" y="351155"/>
            <a:ext cx="10747513" cy="425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5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15922" y="1576924"/>
            <a:ext cx="8451802" cy="4226551"/>
            <a:chOff x="1815922" y="1576924"/>
            <a:chExt cx="8451802" cy="4226551"/>
          </a:xfrm>
        </p:grpSpPr>
        <p:grpSp>
          <p:nvGrpSpPr>
            <p:cNvPr id="32" name="组合 31"/>
            <p:cNvGrpSpPr/>
            <p:nvPr/>
          </p:nvGrpSpPr>
          <p:grpSpPr>
            <a:xfrm>
              <a:off x="1815922" y="3228535"/>
              <a:ext cx="3228769" cy="923330"/>
              <a:chOff x="1815922" y="3412807"/>
              <a:chExt cx="3228769" cy="1362094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3256147" y="3789363"/>
                <a:ext cx="18473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zh-CN" altLang="en-US" sz="4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815922" y="3412807"/>
                <a:ext cx="3228769" cy="1362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5400" b="1" i="1" dirty="0">
                    <a:latin typeface="Calibri" panose="020F0502020204030204" pitchFamily="34" charset="0"/>
                  </a:rPr>
                  <a:t>NỘI DUNG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641832" y="1576924"/>
              <a:ext cx="4625892" cy="4226551"/>
              <a:chOff x="5641832" y="1576924"/>
              <a:chExt cx="4625892" cy="4226551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7259913" y="1639257"/>
                <a:ext cx="25825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latin typeface="Calibri" panose="020F0502020204030204" pitchFamily="34" charset="0"/>
                  </a:rPr>
                  <a:t>BÁO CÁO PHẠM VI</a:t>
                </a:r>
                <a:endParaRPr lang="zh-CN" altLang="en-US" sz="2400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7259913" y="2852664"/>
                <a:ext cx="30078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latin typeface="Calibri" panose="020F0502020204030204" pitchFamily="34" charset="0"/>
                  </a:rPr>
                  <a:t>QUẢN LÝ ƯỚC LƯỢNG</a:t>
                </a:r>
                <a:endParaRPr lang="zh-CN" altLang="en-US" sz="2400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7335941" y="3995068"/>
                <a:ext cx="20587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latin typeface="Calibri" panose="020F0502020204030204" pitchFamily="34" charset="0"/>
                  </a:rPr>
                  <a:t>LẬP KẾ HOẠCH</a:t>
                </a:r>
                <a:endParaRPr lang="zh-CN" altLang="en-US" sz="2400" b="1" dirty="0">
                  <a:latin typeface="Calibri" panose="020F0502020204030204" pitchFamily="34" charset="0"/>
                </a:endParaRP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5641832" y="1576924"/>
                <a:ext cx="1215130" cy="4226551"/>
                <a:chOff x="6211830" y="2121918"/>
                <a:chExt cx="799372" cy="3394953"/>
              </a:xfrm>
            </p:grpSpPr>
            <p:pic>
              <p:nvPicPr>
                <p:cNvPr id="8" name="图片 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11830" y="2121918"/>
                  <a:ext cx="799372" cy="470968"/>
                </a:xfrm>
                <a:prstGeom prst="rect">
                  <a:avLst/>
                </a:prstGeom>
                <a:effectLst>
                  <a:outerShdw blurRad="2032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11830" y="3096580"/>
                  <a:ext cx="799372" cy="470968"/>
                </a:xfrm>
                <a:prstGeom prst="rect">
                  <a:avLst/>
                </a:prstGeom>
                <a:effectLst>
                  <a:outerShdw blurRad="2032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7" name="图片 1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11830" y="4071242"/>
                  <a:ext cx="799372" cy="470968"/>
                </a:xfrm>
                <a:prstGeom prst="rect">
                  <a:avLst/>
                </a:prstGeom>
                <a:effectLst>
                  <a:outerShdw blurRad="2032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2" name="图片 2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11830" y="5045903"/>
                  <a:ext cx="799372" cy="470968"/>
                </a:xfrm>
                <a:prstGeom prst="rect">
                  <a:avLst/>
                </a:prstGeom>
                <a:effectLst>
                  <a:outerShdw blurRad="2032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5" name="文本框 24"/>
                <p:cNvSpPr txBox="1"/>
                <p:nvPr/>
              </p:nvSpPr>
              <p:spPr>
                <a:xfrm>
                  <a:off x="6526927" y="2146657"/>
                  <a:ext cx="258571" cy="2719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600" b="1" i="1" dirty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01</a:t>
                  </a:r>
                  <a:endParaRPr lang="zh-CN" altLang="en-US" sz="1600" b="1" i="1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6526927" y="3130190"/>
                  <a:ext cx="258571" cy="2719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600" b="1" i="1" dirty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02</a:t>
                  </a:r>
                  <a:endParaRPr lang="zh-CN" altLang="en-US" sz="1600" b="1" i="1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6526926" y="4113723"/>
                  <a:ext cx="258572" cy="2719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600" b="1" i="1" dirty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03</a:t>
                  </a:r>
                  <a:endParaRPr lang="zh-CN" altLang="en-US" sz="1600" b="1" i="1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6526926" y="5097256"/>
                  <a:ext cx="258572" cy="2719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600" b="1" i="1" dirty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04</a:t>
                  </a:r>
                  <a:endParaRPr lang="zh-CN" altLang="en-US" sz="1600" b="1" i="1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30" name="文本框 12"/>
              <p:cNvSpPr txBox="1"/>
              <p:nvPr/>
            </p:nvSpPr>
            <p:spPr>
              <a:xfrm>
                <a:off x="7259913" y="5281075"/>
                <a:ext cx="28171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latin typeface="Calibri" panose="020F0502020204030204" pitchFamily="34" charset="0"/>
                  </a:rPr>
                  <a:t>KẾT QUẢ THỰC HIỆN</a:t>
                </a:r>
                <a:endParaRPr lang="zh-CN" altLang="en-US" sz="2400" b="1" dirty="0"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797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92923" y="967987"/>
            <a:ext cx="5017912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KẾT QUẢ THỰC HIỆN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8705" y="2413337"/>
            <a:ext cx="32540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4.1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Thiết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kế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dữ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liệu</a:t>
            </a:r>
            <a:endParaRPr lang="en-US" altLang="zh-CN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4.2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Giao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diện</a:t>
            </a:r>
            <a:endParaRPr lang="en-US" altLang="zh-CN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F27136-1EB8-8E81-C304-C879D94DABAA}"/>
              </a:ext>
            </a:extLst>
          </p:cNvPr>
          <p:cNvGrpSpPr/>
          <p:nvPr/>
        </p:nvGrpSpPr>
        <p:grpSpPr>
          <a:xfrm>
            <a:off x="840571" y="371061"/>
            <a:ext cx="2186608" cy="1709530"/>
            <a:chOff x="1417983" y="2425148"/>
            <a:chExt cx="2186608" cy="1709530"/>
          </a:xfrm>
        </p:grpSpPr>
        <p:sp>
          <p:nvSpPr>
            <p:cNvPr id="5" name="Dodecagon 4">
              <a:extLst>
                <a:ext uri="{FF2B5EF4-FFF2-40B4-BE49-F238E27FC236}">
                  <a16:creationId xmlns:a16="http://schemas.microsoft.com/office/drawing/2014/main" id="{17B46421-FA6F-EDA0-43E1-313B4A95D689}"/>
                </a:ext>
              </a:extLst>
            </p:cNvPr>
            <p:cNvSpPr/>
            <p:nvPr/>
          </p:nvSpPr>
          <p:spPr>
            <a:xfrm>
              <a:off x="1417983" y="2425148"/>
              <a:ext cx="2186608" cy="1709530"/>
            </a:xfrm>
            <a:prstGeom prst="do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文本框 9">
              <a:extLst>
                <a:ext uri="{FF2B5EF4-FFF2-40B4-BE49-F238E27FC236}">
                  <a16:creationId xmlns:a16="http://schemas.microsoft.com/office/drawing/2014/main" id="{76F32803-D717-FEE8-DE7F-FABB90024E85}"/>
                </a:ext>
              </a:extLst>
            </p:cNvPr>
            <p:cNvSpPr txBox="1"/>
            <p:nvPr/>
          </p:nvSpPr>
          <p:spPr>
            <a:xfrm>
              <a:off x="1989349" y="2683519"/>
              <a:ext cx="1043876" cy="1107996"/>
            </a:xfrm>
            <a:prstGeom prst="rect">
              <a:avLst/>
            </a:prstGeom>
            <a:noFill/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600" i="1" dirty="0">
                  <a:solidFill>
                    <a:schemeClr val="bg1"/>
                  </a:solidFill>
                  <a:effectLst>
                    <a:outerShdw blurRad="2921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+mj-ea"/>
                </a:rPr>
                <a:t>04</a:t>
              </a:r>
              <a:endParaRPr lang="zh-CN" altLang="en-US" sz="6600" i="1" dirty="0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689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2021306" y="1130935"/>
            <a:ext cx="7339262" cy="45961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90488CB-0890-3379-6258-4017482FB6B0}"/>
              </a:ext>
            </a:extLst>
          </p:cNvPr>
          <p:cNvSpPr/>
          <p:nvPr/>
        </p:nvSpPr>
        <p:spPr>
          <a:xfrm>
            <a:off x="-848199" y="385221"/>
            <a:ext cx="895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sở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192484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2117558" y="1419727"/>
            <a:ext cx="7531768" cy="433136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7C58A6A-779B-70C5-98A4-A3296CA229E5}"/>
              </a:ext>
            </a:extLst>
          </p:cNvPr>
          <p:cNvSpPr/>
          <p:nvPr/>
        </p:nvSpPr>
        <p:spPr>
          <a:xfrm>
            <a:off x="-1074079" y="499348"/>
            <a:ext cx="895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Giao </a:t>
            </a:r>
            <a:r>
              <a:rPr lang="en-US" b="1" dirty="0" err="1"/>
              <a:t>diện</a:t>
            </a:r>
            <a:r>
              <a:rPr lang="en-US" b="1" dirty="0"/>
              <a:t> </a:t>
            </a:r>
            <a:r>
              <a:rPr lang="en-US" b="1" dirty="0" err="1"/>
              <a:t>đăng</a:t>
            </a:r>
            <a:r>
              <a:rPr lang="en-US" b="1" dirty="0"/>
              <a:t> </a:t>
            </a:r>
            <a:r>
              <a:rPr lang="en-US" b="1" dirty="0" err="1"/>
              <a:t>nhập</a:t>
            </a:r>
            <a:r>
              <a:rPr lang="en-US" b="1" dirty="0"/>
              <a:t> admin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203029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1900989" y="1347537"/>
            <a:ext cx="8229600" cy="42832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E93155F-04C0-0087-CCC2-9F574E4086DC}"/>
              </a:ext>
            </a:extLst>
          </p:cNvPr>
          <p:cNvSpPr/>
          <p:nvPr/>
        </p:nvSpPr>
        <p:spPr>
          <a:xfrm>
            <a:off x="1616765" y="618618"/>
            <a:ext cx="2663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 err="1"/>
              <a:t>sản</a:t>
            </a:r>
            <a:r>
              <a:rPr lang="en-US" b="1" dirty="0"/>
              <a:t> </a:t>
            </a:r>
            <a:r>
              <a:rPr lang="en-US" b="1" dirty="0" err="1"/>
              <a:t>phẩm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62544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website&#10;&#10;Description automatically generated with medium confidence"/>
          <p:cNvPicPr/>
          <p:nvPr/>
        </p:nvPicPr>
        <p:blipFill>
          <a:blip r:embed="rId3"/>
          <a:stretch>
            <a:fillRect/>
          </a:stretch>
        </p:blipFill>
        <p:spPr>
          <a:xfrm>
            <a:off x="1949116" y="1082842"/>
            <a:ext cx="8446168" cy="46441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B38F6CC-5264-3100-5E95-B8685F1B318A}"/>
              </a:ext>
            </a:extLst>
          </p:cNvPr>
          <p:cNvSpPr/>
          <p:nvPr/>
        </p:nvSpPr>
        <p:spPr>
          <a:xfrm>
            <a:off x="-223962" y="380078"/>
            <a:ext cx="6319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viết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350374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1251284" y="1203159"/>
            <a:ext cx="10010274" cy="46201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766D830-69F9-384C-9B8F-03A2D34051F4}"/>
              </a:ext>
            </a:extLst>
          </p:cNvPr>
          <p:cNvSpPr/>
          <p:nvPr/>
        </p:nvSpPr>
        <p:spPr>
          <a:xfrm>
            <a:off x="1251283" y="565609"/>
            <a:ext cx="2379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 err="1"/>
              <a:t>đơn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418738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website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1347537" y="1395663"/>
            <a:ext cx="8975558" cy="42110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4597DF-B2A7-B30E-548B-24E884E0A69A}"/>
              </a:ext>
            </a:extLst>
          </p:cNvPr>
          <p:cNvSpPr/>
          <p:nvPr/>
        </p:nvSpPr>
        <p:spPr>
          <a:xfrm>
            <a:off x="-674536" y="711383"/>
            <a:ext cx="5789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Dashboard admin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183902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website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503583" y="1419725"/>
            <a:ext cx="10654747" cy="494131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2BC3AE-5762-1A0D-D4A4-6D4820D0A426}"/>
              </a:ext>
            </a:extLst>
          </p:cNvPr>
          <p:cNvSpPr/>
          <p:nvPr/>
        </p:nvSpPr>
        <p:spPr>
          <a:xfrm>
            <a:off x="-886571" y="724635"/>
            <a:ext cx="5988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Giao </a:t>
            </a:r>
            <a:r>
              <a:rPr lang="en-US" b="1" dirty="0" err="1"/>
              <a:t>diện</a:t>
            </a:r>
            <a:r>
              <a:rPr lang="en-US" b="1" dirty="0"/>
              <a:t> client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104496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Graphical user interface, application, website&#10;&#10;Description automatically generated"/>
          <p:cNvPicPr>
            <a:picLocks noGrp="1"/>
          </p:cNvPicPr>
          <p:nvPr>
            <p:ph type="pic" sz="quarter" idx="10"/>
          </p:nvPr>
        </p:nvPicPr>
        <p:blipFill>
          <a:blip r:embed="rId2"/>
          <a:srcRect l="12035" r="12035"/>
          <a:stretch>
            <a:fillRect/>
          </a:stretch>
        </p:blipFill>
        <p:spPr>
          <a:xfrm>
            <a:off x="954156" y="1034221"/>
            <a:ext cx="9541565" cy="469071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CFC4CB3-0ABD-F2F6-6FEF-EBC7171B69E9}"/>
              </a:ext>
            </a:extLst>
          </p:cNvPr>
          <p:cNvSpPr/>
          <p:nvPr/>
        </p:nvSpPr>
        <p:spPr>
          <a:xfrm>
            <a:off x="-1231127" y="499348"/>
            <a:ext cx="895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Giao </a:t>
            </a:r>
            <a:r>
              <a:rPr lang="en-US" b="1" dirty="0" err="1"/>
              <a:t>diện</a:t>
            </a:r>
            <a:r>
              <a:rPr lang="en-US" b="1" dirty="0"/>
              <a:t> </a:t>
            </a:r>
            <a:r>
              <a:rPr lang="en-US" b="1" dirty="0" err="1"/>
              <a:t>đăng</a:t>
            </a:r>
            <a:r>
              <a:rPr lang="en-US" b="1" dirty="0"/>
              <a:t> </a:t>
            </a:r>
            <a:r>
              <a:rPr lang="en-US" b="1" dirty="0" err="1"/>
              <a:t>nhập</a:t>
            </a:r>
            <a:r>
              <a:rPr lang="en-US" b="1" dirty="0"/>
              <a:t> client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2806179093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Picture 2" descr="Graphical user interface, website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809764" y="757640"/>
            <a:ext cx="10547684" cy="57359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D53411-E0EB-4F21-B571-FE7F72C697C0}"/>
              </a:ext>
            </a:extLst>
          </p:cNvPr>
          <p:cNvSpPr/>
          <p:nvPr/>
        </p:nvSpPr>
        <p:spPr>
          <a:xfrm>
            <a:off x="-1297388" y="179769"/>
            <a:ext cx="6492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Giao </a:t>
            </a:r>
            <a:r>
              <a:rPr lang="en-US" b="1" dirty="0" err="1"/>
              <a:t>diện</a:t>
            </a:r>
            <a:r>
              <a:rPr lang="en-US" b="1" dirty="0"/>
              <a:t> </a:t>
            </a:r>
            <a:r>
              <a:rPr lang="en-US" b="1" dirty="0" err="1"/>
              <a:t>giỏ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3881182104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73363" y="954736"/>
            <a:ext cx="4583242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经典综艺体简" panose="02010609000101010101" pitchFamily="49" charset="-122"/>
              </a:rPr>
              <a:t>BÁO</a:t>
            </a:r>
            <a:r>
              <a:rPr kumimoji="0" lang="en-US" altLang="zh-CN" sz="4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经典综艺体简" panose="02010609000101010101" pitchFamily="49" charset="-122"/>
              </a:rPr>
              <a:t> CÁO PHẠM VI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5538" y="2520009"/>
            <a:ext cx="694106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1.1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Báo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cáo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phạm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vi</a:t>
            </a:r>
          </a:p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1.2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Một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số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module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chính</a:t>
            </a:r>
            <a:endParaRPr lang="en-US" altLang="zh-CN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1.3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Cấu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trúc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phân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chia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công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việc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theo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WBS</a:t>
            </a:r>
            <a:endParaRPr lang="zh-CN" altLang="en-US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DC10A5-7B42-D884-0EB9-4734FD0AE884}"/>
              </a:ext>
            </a:extLst>
          </p:cNvPr>
          <p:cNvGrpSpPr/>
          <p:nvPr/>
        </p:nvGrpSpPr>
        <p:grpSpPr>
          <a:xfrm>
            <a:off x="309677" y="357810"/>
            <a:ext cx="2186608" cy="1709530"/>
            <a:chOff x="1417983" y="2425148"/>
            <a:chExt cx="2186608" cy="1709530"/>
          </a:xfrm>
        </p:grpSpPr>
        <p:sp>
          <p:nvSpPr>
            <p:cNvPr id="18" name="Dodecagon 17">
              <a:extLst>
                <a:ext uri="{FF2B5EF4-FFF2-40B4-BE49-F238E27FC236}">
                  <a16:creationId xmlns:a16="http://schemas.microsoft.com/office/drawing/2014/main" id="{766AED74-3739-878C-8034-B4B3011822A8}"/>
                </a:ext>
              </a:extLst>
            </p:cNvPr>
            <p:cNvSpPr/>
            <p:nvPr/>
          </p:nvSpPr>
          <p:spPr>
            <a:xfrm>
              <a:off x="1417983" y="2425148"/>
              <a:ext cx="2186608" cy="1709530"/>
            </a:xfrm>
            <a:prstGeom prst="do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文本框 9">
              <a:extLst>
                <a:ext uri="{FF2B5EF4-FFF2-40B4-BE49-F238E27FC236}">
                  <a16:creationId xmlns:a16="http://schemas.microsoft.com/office/drawing/2014/main" id="{7C224F87-E80B-E894-2253-9FC675275436}"/>
                </a:ext>
              </a:extLst>
            </p:cNvPr>
            <p:cNvSpPr txBox="1"/>
            <p:nvPr/>
          </p:nvSpPr>
          <p:spPr>
            <a:xfrm>
              <a:off x="1989349" y="2683519"/>
              <a:ext cx="1043876" cy="1107996"/>
            </a:xfrm>
            <a:prstGeom prst="rect">
              <a:avLst/>
            </a:prstGeom>
            <a:noFill/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600" i="1" dirty="0">
                  <a:solidFill>
                    <a:schemeClr val="bg1"/>
                  </a:solidFill>
                  <a:effectLst>
                    <a:outerShdw blurRad="2921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+mj-ea"/>
                </a:rPr>
                <a:t>01</a:t>
              </a:r>
              <a:endParaRPr lang="zh-CN" altLang="en-US" sz="6600" i="1" dirty="0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666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Picture 2" descr="Graphical user interface, website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980662" y="1155031"/>
            <a:ext cx="9607128" cy="5150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D2375C-457C-0A7C-7964-15B806A5C508}"/>
              </a:ext>
            </a:extLst>
          </p:cNvPr>
          <p:cNvSpPr/>
          <p:nvPr/>
        </p:nvSpPr>
        <p:spPr>
          <a:xfrm>
            <a:off x="-67968" y="552357"/>
            <a:ext cx="895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Giao </a:t>
            </a:r>
            <a:r>
              <a:rPr lang="en-US" b="1" dirty="0" err="1"/>
              <a:t>diện</a:t>
            </a:r>
            <a:r>
              <a:rPr lang="en-US" b="1" dirty="0"/>
              <a:t> </a:t>
            </a:r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viết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1504974388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64104" y="1106905"/>
            <a:ext cx="9456821" cy="433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30593"/>
      </p:ext>
    </p:extLst>
  </p:cSld>
  <p:clrMapOvr>
    <a:masterClrMapping/>
  </p:clrMapOvr>
  <p:transition spd="slow" advTm="0">
    <p:cov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Picture 2" descr="A screenshot of a computer&#10;&#10;Description automatically generated with medium confidence"/>
          <p:cNvPicPr/>
          <p:nvPr/>
        </p:nvPicPr>
        <p:blipFill>
          <a:blip r:embed="rId2"/>
          <a:stretch>
            <a:fillRect/>
          </a:stretch>
        </p:blipFill>
        <p:spPr>
          <a:xfrm>
            <a:off x="1130968" y="1419726"/>
            <a:ext cx="10250906" cy="421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11232"/>
      </p:ext>
    </p:extLst>
  </p:cSld>
  <p:clrMapOvr>
    <a:masterClrMapping/>
  </p:clrMapOvr>
  <p:transition spd="slow" advTm="0">
    <p:cov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1">
            <a:extLst>
              <a:ext uri="{FF2B5EF4-FFF2-40B4-BE49-F238E27FC236}">
                <a16:creationId xmlns:a16="http://schemas.microsoft.com/office/drawing/2014/main" id="{A15402C4-697A-EA44-10E8-5014A60B2458}"/>
              </a:ext>
            </a:extLst>
          </p:cNvPr>
          <p:cNvSpPr/>
          <p:nvPr/>
        </p:nvSpPr>
        <p:spPr>
          <a:xfrm>
            <a:off x="977900" y="435429"/>
            <a:ext cx="2104934" cy="4406537"/>
          </a:xfrm>
          <a:custGeom>
            <a:avLst/>
            <a:gdLst>
              <a:gd name="connsiteX0" fmla="*/ 0 w 1435100"/>
              <a:gd name="connsiteY0" fmla="*/ 0 h 2757487"/>
              <a:gd name="connsiteX1" fmla="*/ 1435100 w 1435100"/>
              <a:gd name="connsiteY1" fmla="*/ 0 h 2757487"/>
              <a:gd name="connsiteX2" fmla="*/ 1435100 w 1435100"/>
              <a:gd name="connsiteY2" fmla="*/ 496887 h 2757487"/>
              <a:gd name="connsiteX3" fmla="*/ 1352094 w 1435100"/>
              <a:gd name="connsiteY3" fmla="*/ 496887 h 2757487"/>
              <a:gd name="connsiteX4" fmla="*/ 1352094 w 1435100"/>
              <a:gd name="connsiteY4" fmla="*/ 83006 h 2757487"/>
              <a:gd name="connsiteX5" fmla="*/ 83006 w 1435100"/>
              <a:gd name="connsiteY5" fmla="*/ 83006 h 2757487"/>
              <a:gd name="connsiteX6" fmla="*/ 83006 w 1435100"/>
              <a:gd name="connsiteY6" fmla="*/ 2674481 h 2757487"/>
              <a:gd name="connsiteX7" fmla="*/ 1352094 w 1435100"/>
              <a:gd name="connsiteY7" fmla="*/ 2674481 h 2757487"/>
              <a:gd name="connsiteX8" fmla="*/ 1352094 w 1435100"/>
              <a:gd name="connsiteY8" fmla="*/ 2260540 h 2757487"/>
              <a:gd name="connsiteX9" fmla="*/ 1435100 w 1435100"/>
              <a:gd name="connsiteY9" fmla="*/ 2260540 h 2757487"/>
              <a:gd name="connsiteX10" fmla="*/ 1435100 w 1435100"/>
              <a:gd name="connsiteY10" fmla="*/ 2757487 h 2757487"/>
              <a:gd name="connsiteX11" fmla="*/ 0 w 1435100"/>
              <a:gd name="connsiteY11" fmla="*/ 2757487 h 275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35100" h="2757487">
                <a:moveTo>
                  <a:pt x="0" y="0"/>
                </a:moveTo>
                <a:lnTo>
                  <a:pt x="1435100" y="0"/>
                </a:lnTo>
                <a:lnTo>
                  <a:pt x="1435100" y="496887"/>
                </a:lnTo>
                <a:lnTo>
                  <a:pt x="1352094" y="496887"/>
                </a:lnTo>
                <a:lnTo>
                  <a:pt x="1352094" y="83006"/>
                </a:lnTo>
                <a:lnTo>
                  <a:pt x="83006" y="83006"/>
                </a:lnTo>
                <a:lnTo>
                  <a:pt x="83006" y="2674481"/>
                </a:lnTo>
                <a:lnTo>
                  <a:pt x="1352094" y="2674481"/>
                </a:lnTo>
                <a:lnTo>
                  <a:pt x="1352094" y="2260540"/>
                </a:lnTo>
                <a:lnTo>
                  <a:pt x="1435100" y="2260540"/>
                </a:lnTo>
                <a:lnTo>
                  <a:pt x="1435100" y="2757487"/>
                </a:lnTo>
                <a:lnTo>
                  <a:pt x="0" y="2757487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/>
            </a:endParaRP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319DFE76-B03D-F5EE-97A0-E4F9544E4508}"/>
              </a:ext>
            </a:extLst>
          </p:cNvPr>
          <p:cNvSpPr txBox="1"/>
          <p:nvPr/>
        </p:nvSpPr>
        <p:spPr>
          <a:xfrm>
            <a:off x="1297070" y="2038532"/>
            <a:ext cx="7523406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sz="7200" b="1" dirty="0">
                <a:latin typeface="Calibri" panose="020F0502020204030204" pitchFamily="34" charset="0"/>
              </a:rPr>
              <a:t>Thank for watching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3914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74576" y="1708708"/>
            <a:ext cx="5757056" cy="4817695"/>
            <a:chOff x="174576" y="1708708"/>
            <a:chExt cx="5757056" cy="4817695"/>
          </a:xfrm>
        </p:grpSpPr>
        <p:sp>
          <p:nvSpPr>
            <p:cNvPr id="23" name="圆角矩形 22"/>
            <p:cNvSpPr/>
            <p:nvPr/>
          </p:nvSpPr>
          <p:spPr>
            <a:xfrm rot="2700000">
              <a:off x="894125" y="1709645"/>
              <a:ext cx="1079694" cy="1077819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77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9" name="椭圆 34"/>
            <p:cNvSpPr/>
            <p:nvPr/>
          </p:nvSpPr>
          <p:spPr>
            <a:xfrm>
              <a:off x="1126449" y="2001219"/>
              <a:ext cx="700446" cy="657097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22356" y="1821935"/>
              <a:ext cx="29985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latin typeface="Calibri" panose="020F0502020204030204" pitchFamily="34" charset="0"/>
                  <a:cs typeface="Calibri" panose="020F0502020204030204" pitchFamily="34" charset="0"/>
                </a:rPr>
                <a:t>YÊU CẦU CỦA SẢN PHẨM</a:t>
              </a:r>
              <a:endParaRPr lang="vi-VN" sz="3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4576" y="3048528"/>
              <a:ext cx="5757056" cy="3477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Ø"/>
              </a:pPr>
              <a:r>
                <a:rPr lang="en-US" sz="20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Người</a:t>
              </a:r>
              <a:r>
                <a:rPr lang="en-US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dùng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800100" lvl="1" indent="-342900" algn="just">
                <a:buFont typeface="Wingdings" panose="05000000000000000000" pitchFamily="2" charset="2"/>
                <a:buChar char="ü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Giao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diện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đẹp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dễ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sử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dụng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thân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thiện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  <a:p>
              <a:pPr marL="800100" lvl="1" indent="-342900" algn="just">
                <a:buFont typeface="Wingdings" panose="05000000000000000000" pitchFamily="2" charset="2"/>
                <a:buChar char="ü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Cập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nhật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thường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xuyên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800100" lvl="1" indent="-342900" algn="just">
                <a:buFont typeface="Wingdings" panose="05000000000000000000" pitchFamily="2" charset="2"/>
                <a:buChar char="ü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Thống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kê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thu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chi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nhanh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chóng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chính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xác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42900" indent="-342900" algn="just">
                <a:buFont typeface="Wingdings" panose="05000000000000000000" pitchFamily="2" charset="2"/>
                <a:buChar char="Ø"/>
              </a:pPr>
              <a:r>
                <a:rPr lang="en-US" sz="20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Khách</a:t>
              </a:r>
              <a:r>
                <a:rPr lang="en-US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hàng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800100" lvl="1" indent="-342900" algn="just">
                <a:buFont typeface="Wingdings" panose="05000000000000000000" pitchFamily="2" charset="2"/>
                <a:buChar char="ü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Dễ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quản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lý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800100" lvl="1" indent="-342900" algn="just">
                <a:buFont typeface="Wingdings" panose="05000000000000000000" pitchFamily="2" charset="2"/>
                <a:buChar char="ü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Hệ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thống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ổn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định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bảo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mật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cao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800100" lvl="1" indent="-342900" algn="just">
                <a:buFont typeface="Wingdings" panose="05000000000000000000" pitchFamily="2" charset="2"/>
                <a:buChar char="ü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Thống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kê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doing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thu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theo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mốc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thời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gian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42900" indent="-342900" algn="just">
                <a:buFont typeface="Wingdings" panose="05000000000000000000" pitchFamily="2" charset="2"/>
                <a:buChar char="Ø"/>
              </a:pPr>
              <a:r>
                <a:rPr lang="en-US" sz="20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Chức</a:t>
              </a:r>
              <a:r>
                <a:rPr lang="en-US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năng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800100" lvl="1" indent="-342900" algn="just">
                <a:buFont typeface="Wingdings" panose="05000000000000000000" pitchFamily="2" charset="2"/>
                <a:buChar char="ü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Dễ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tùy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chỉnh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các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module</a:t>
              </a:r>
            </a:p>
            <a:p>
              <a:pPr marL="800100" lvl="1" indent="-342900" algn="just">
                <a:buFont typeface="Wingdings" panose="05000000000000000000" pitchFamily="2" charset="2"/>
                <a:buChar char="ü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Có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tính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hiệu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quả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cáo</a:t>
              </a:r>
              <a:endParaRPr lang="vi-VN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6071615" y="1687418"/>
            <a:ext cx="45719" cy="49357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8" name="Group 7"/>
          <p:cNvGrpSpPr/>
          <p:nvPr/>
        </p:nvGrpSpPr>
        <p:grpSpPr>
          <a:xfrm>
            <a:off x="6481204" y="1721385"/>
            <a:ext cx="5344827" cy="2433900"/>
            <a:chOff x="6481204" y="1721385"/>
            <a:chExt cx="5344827" cy="2433900"/>
          </a:xfrm>
        </p:grpSpPr>
        <p:sp>
          <p:nvSpPr>
            <p:cNvPr id="26" name="圆角矩形 22"/>
            <p:cNvSpPr/>
            <p:nvPr/>
          </p:nvSpPr>
          <p:spPr>
            <a:xfrm rot="2700000">
              <a:off x="6480267" y="1722322"/>
              <a:ext cx="1079694" cy="1077819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177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" name="椭圆 33"/>
            <p:cNvSpPr/>
            <p:nvPr/>
          </p:nvSpPr>
          <p:spPr>
            <a:xfrm>
              <a:off x="6735470" y="2001219"/>
              <a:ext cx="569288" cy="529974"/>
            </a:xfrm>
            <a:custGeom>
              <a:avLst/>
              <a:gdLst>
                <a:gd name="connsiteX0" fmla="*/ 117399 w 337212"/>
                <a:gd name="connsiteY0" fmla="*/ 192088 h 309563"/>
                <a:gd name="connsiteX1" fmla="*/ 130099 w 337212"/>
                <a:gd name="connsiteY1" fmla="*/ 196036 h 309563"/>
                <a:gd name="connsiteX2" fmla="*/ 130099 w 337212"/>
                <a:gd name="connsiteY2" fmla="*/ 278941 h 309563"/>
                <a:gd name="connsiteX3" fmla="*/ 117399 w 337212"/>
                <a:gd name="connsiteY3" fmla="*/ 292101 h 309563"/>
                <a:gd name="connsiteX4" fmla="*/ 176137 w 337212"/>
                <a:gd name="connsiteY4" fmla="*/ 187325 h 309563"/>
                <a:gd name="connsiteX5" fmla="*/ 187250 w 337212"/>
                <a:gd name="connsiteY5" fmla="*/ 191271 h 309563"/>
                <a:gd name="connsiteX6" fmla="*/ 187250 w 337212"/>
                <a:gd name="connsiteY6" fmla="*/ 267562 h 309563"/>
                <a:gd name="connsiteX7" fmla="*/ 176137 w 337212"/>
                <a:gd name="connsiteY7" fmla="*/ 279400 h 309563"/>
                <a:gd name="connsiteX8" fmla="*/ 176137 w 337212"/>
                <a:gd name="connsiteY8" fmla="*/ 187325 h 309563"/>
                <a:gd name="connsiteX9" fmla="*/ 231699 w 337212"/>
                <a:gd name="connsiteY9" fmla="*/ 180975 h 309563"/>
                <a:gd name="connsiteX10" fmla="*/ 239637 w 337212"/>
                <a:gd name="connsiteY10" fmla="*/ 184982 h 309563"/>
                <a:gd name="connsiteX11" fmla="*/ 239637 w 337212"/>
                <a:gd name="connsiteY11" fmla="*/ 254429 h 309563"/>
                <a:gd name="connsiteX12" fmla="*/ 231699 w 337212"/>
                <a:gd name="connsiteY12" fmla="*/ 265113 h 309563"/>
                <a:gd name="connsiteX13" fmla="*/ 277737 w 337212"/>
                <a:gd name="connsiteY13" fmla="*/ 177800 h 309563"/>
                <a:gd name="connsiteX14" fmla="*/ 287262 w 337212"/>
                <a:gd name="connsiteY14" fmla="*/ 180398 h 309563"/>
                <a:gd name="connsiteX15" fmla="*/ 287262 w 337212"/>
                <a:gd name="connsiteY15" fmla="*/ 238847 h 309563"/>
                <a:gd name="connsiteX16" fmla="*/ 277737 w 337212"/>
                <a:gd name="connsiteY16" fmla="*/ 249238 h 309563"/>
                <a:gd name="connsiteX17" fmla="*/ 280912 w 337212"/>
                <a:gd name="connsiteY17" fmla="*/ 92075 h 309563"/>
                <a:gd name="connsiteX18" fmla="*/ 307493 w 337212"/>
                <a:gd name="connsiteY18" fmla="*/ 92075 h 309563"/>
                <a:gd name="connsiteX19" fmla="*/ 315468 w 337212"/>
                <a:gd name="connsiteY19" fmla="*/ 97314 h 309563"/>
                <a:gd name="connsiteX20" fmla="*/ 336733 w 337212"/>
                <a:gd name="connsiteY20" fmla="*/ 158869 h 309563"/>
                <a:gd name="connsiteX21" fmla="*/ 331417 w 337212"/>
                <a:gd name="connsiteY21" fmla="*/ 169347 h 309563"/>
                <a:gd name="connsiteX22" fmla="*/ 320784 w 337212"/>
                <a:gd name="connsiteY22" fmla="*/ 164108 h 309563"/>
                <a:gd name="connsiteX23" fmla="*/ 314139 w 337212"/>
                <a:gd name="connsiteY23" fmla="*/ 145772 h 309563"/>
                <a:gd name="connsiteX24" fmla="*/ 314139 w 337212"/>
                <a:gd name="connsiteY24" fmla="*/ 238761 h 309563"/>
                <a:gd name="connsiteX25" fmla="*/ 304835 w 337212"/>
                <a:gd name="connsiteY25" fmla="*/ 249238 h 309563"/>
                <a:gd name="connsiteX26" fmla="*/ 294203 w 337212"/>
                <a:gd name="connsiteY26" fmla="*/ 238761 h 309563"/>
                <a:gd name="connsiteX27" fmla="*/ 294203 w 337212"/>
                <a:gd name="connsiteY27" fmla="*/ 179824 h 309563"/>
                <a:gd name="connsiteX28" fmla="*/ 288886 w 337212"/>
                <a:gd name="connsiteY28" fmla="*/ 179824 h 309563"/>
                <a:gd name="connsiteX29" fmla="*/ 294203 w 337212"/>
                <a:gd name="connsiteY29" fmla="*/ 178515 h 309563"/>
                <a:gd name="connsiteX30" fmla="*/ 304835 w 337212"/>
                <a:gd name="connsiteY30" fmla="*/ 157560 h 309563"/>
                <a:gd name="connsiteX31" fmla="*/ 280912 w 337212"/>
                <a:gd name="connsiteY31" fmla="*/ 92075 h 309563"/>
                <a:gd name="connsiteX32" fmla="*/ 231699 w 337212"/>
                <a:gd name="connsiteY32" fmla="*/ 82550 h 309563"/>
                <a:gd name="connsiteX33" fmla="*/ 243745 w 337212"/>
                <a:gd name="connsiteY33" fmla="*/ 82550 h 309563"/>
                <a:gd name="connsiteX34" fmla="*/ 262484 w 337212"/>
                <a:gd name="connsiteY34" fmla="*/ 82550 h 309563"/>
                <a:gd name="connsiteX35" fmla="*/ 273192 w 337212"/>
                <a:gd name="connsiteY35" fmla="*/ 89117 h 309563"/>
                <a:gd name="connsiteX36" fmla="*/ 297285 w 337212"/>
                <a:gd name="connsiteY36" fmla="*/ 160041 h 309563"/>
                <a:gd name="connsiteX37" fmla="*/ 291931 w 337212"/>
                <a:gd name="connsiteY37" fmla="*/ 171861 h 309563"/>
                <a:gd name="connsiteX38" fmla="*/ 279885 w 337212"/>
                <a:gd name="connsiteY38" fmla="*/ 166608 h 309563"/>
                <a:gd name="connsiteX39" fmla="*/ 271854 w 337212"/>
                <a:gd name="connsiteY39" fmla="*/ 144280 h 309563"/>
                <a:gd name="connsiteX40" fmla="*/ 271854 w 337212"/>
                <a:gd name="connsiteY40" fmla="*/ 253292 h 309563"/>
                <a:gd name="connsiteX41" fmla="*/ 259807 w 337212"/>
                <a:gd name="connsiteY41" fmla="*/ 265113 h 309563"/>
                <a:gd name="connsiteX42" fmla="*/ 247761 w 337212"/>
                <a:gd name="connsiteY42" fmla="*/ 253292 h 309563"/>
                <a:gd name="connsiteX43" fmla="*/ 247761 w 337212"/>
                <a:gd name="connsiteY43" fmla="*/ 183682 h 309563"/>
                <a:gd name="connsiteX44" fmla="*/ 258469 w 337212"/>
                <a:gd name="connsiteY44" fmla="*/ 160041 h 309563"/>
                <a:gd name="connsiteX45" fmla="*/ 231699 w 337212"/>
                <a:gd name="connsiteY45" fmla="*/ 82550 h 309563"/>
                <a:gd name="connsiteX46" fmla="*/ 177724 w 337212"/>
                <a:gd name="connsiteY46" fmla="*/ 77788 h 309563"/>
                <a:gd name="connsiteX47" fmla="*/ 214510 w 337212"/>
                <a:gd name="connsiteY47" fmla="*/ 77788 h 309563"/>
                <a:gd name="connsiteX48" fmla="*/ 225021 w 337212"/>
                <a:gd name="connsiteY48" fmla="*/ 85643 h 309563"/>
                <a:gd name="connsiteX49" fmla="*/ 252610 w 337212"/>
                <a:gd name="connsiteY49" fmla="*/ 162884 h 309563"/>
                <a:gd name="connsiteX50" fmla="*/ 246041 w 337212"/>
                <a:gd name="connsiteY50" fmla="*/ 175976 h 309563"/>
                <a:gd name="connsiteX51" fmla="*/ 231590 w 337212"/>
                <a:gd name="connsiteY51" fmla="*/ 169430 h 309563"/>
                <a:gd name="connsiteX52" fmla="*/ 223707 w 337212"/>
                <a:gd name="connsiteY52" fmla="*/ 145865 h 309563"/>
                <a:gd name="connsiteX53" fmla="*/ 223707 w 337212"/>
                <a:gd name="connsiteY53" fmla="*/ 266309 h 309563"/>
                <a:gd name="connsiteX54" fmla="*/ 210569 w 337212"/>
                <a:gd name="connsiteY54" fmla="*/ 279401 h 309563"/>
                <a:gd name="connsiteX55" fmla="*/ 198745 w 337212"/>
                <a:gd name="connsiteY55" fmla="*/ 266309 h 309563"/>
                <a:gd name="connsiteX56" fmla="*/ 198745 w 337212"/>
                <a:gd name="connsiteY56" fmla="*/ 189068 h 309563"/>
                <a:gd name="connsiteX57" fmla="*/ 197759 w 337212"/>
                <a:gd name="connsiteY57" fmla="*/ 189068 h 309563"/>
                <a:gd name="connsiteX58" fmla="*/ 194803 w 337212"/>
                <a:gd name="connsiteY58" fmla="*/ 189068 h 309563"/>
                <a:gd name="connsiteX59" fmla="*/ 206628 w 337212"/>
                <a:gd name="connsiteY59" fmla="*/ 178595 h 309563"/>
                <a:gd name="connsiteX60" fmla="*/ 206628 w 337212"/>
                <a:gd name="connsiteY60" fmla="*/ 162884 h 309563"/>
                <a:gd name="connsiteX61" fmla="*/ 177724 w 337212"/>
                <a:gd name="connsiteY61" fmla="*/ 79097 h 309563"/>
                <a:gd name="connsiteX62" fmla="*/ 177724 w 337212"/>
                <a:gd name="connsiteY62" fmla="*/ 77788 h 309563"/>
                <a:gd name="connsiteX63" fmla="*/ 120574 w 337212"/>
                <a:gd name="connsiteY63" fmla="*/ 73025 h 309563"/>
                <a:gd name="connsiteX64" fmla="*/ 157008 w 337212"/>
                <a:gd name="connsiteY64" fmla="*/ 73025 h 309563"/>
                <a:gd name="connsiteX65" fmla="*/ 168720 w 337212"/>
                <a:gd name="connsiteY65" fmla="*/ 80953 h 309563"/>
                <a:gd name="connsiteX66" fmla="*/ 197347 w 337212"/>
                <a:gd name="connsiteY66" fmla="*/ 166840 h 309563"/>
                <a:gd name="connsiteX67" fmla="*/ 190840 w 337212"/>
                <a:gd name="connsiteY67" fmla="*/ 181375 h 309563"/>
                <a:gd name="connsiteX68" fmla="*/ 176527 w 337212"/>
                <a:gd name="connsiteY68" fmla="*/ 173447 h 309563"/>
                <a:gd name="connsiteX69" fmla="*/ 167418 w 337212"/>
                <a:gd name="connsiteY69" fmla="*/ 148341 h 309563"/>
                <a:gd name="connsiteX70" fmla="*/ 167418 w 337212"/>
                <a:gd name="connsiteY70" fmla="*/ 279153 h 309563"/>
                <a:gd name="connsiteX71" fmla="*/ 153105 w 337212"/>
                <a:gd name="connsiteY71" fmla="*/ 293688 h 309563"/>
                <a:gd name="connsiteX72" fmla="*/ 140093 w 337212"/>
                <a:gd name="connsiteY72" fmla="*/ 279153 h 309563"/>
                <a:gd name="connsiteX73" fmla="*/ 140093 w 337212"/>
                <a:gd name="connsiteY73" fmla="*/ 195909 h 309563"/>
                <a:gd name="connsiteX74" fmla="*/ 133586 w 337212"/>
                <a:gd name="connsiteY74" fmla="*/ 195909 h 309563"/>
                <a:gd name="connsiteX75" fmla="*/ 138791 w 337212"/>
                <a:gd name="connsiteY75" fmla="*/ 194588 h 309563"/>
                <a:gd name="connsiteX76" fmla="*/ 151804 w 337212"/>
                <a:gd name="connsiteY76" fmla="*/ 166840 h 309563"/>
                <a:gd name="connsiteX77" fmla="*/ 120574 w 337212"/>
                <a:gd name="connsiteY77" fmla="*/ 73025 h 309563"/>
                <a:gd name="connsiteX78" fmla="*/ 46220 w 337212"/>
                <a:gd name="connsiteY78" fmla="*/ 66675 h 309563"/>
                <a:gd name="connsiteX79" fmla="*/ 72821 w 337212"/>
                <a:gd name="connsiteY79" fmla="*/ 66675 h 309563"/>
                <a:gd name="connsiteX80" fmla="*/ 98092 w 337212"/>
                <a:gd name="connsiteY80" fmla="*/ 66675 h 309563"/>
                <a:gd name="connsiteX81" fmla="*/ 111393 w 337212"/>
                <a:gd name="connsiteY81" fmla="*/ 74595 h 309563"/>
                <a:gd name="connsiteX82" fmla="*/ 143315 w 337212"/>
                <a:gd name="connsiteY82" fmla="*/ 169638 h 309563"/>
                <a:gd name="connsiteX83" fmla="*/ 135334 w 337212"/>
                <a:gd name="connsiteY83" fmla="*/ 185479 h 309563"/>
                <a:gd name="connsiteX84" fmla="*/ 119374 w 337212"/>
                <a:gd name="connsiteY84" fmla="*/ 177559 h 309563"/>
                <a:gd name="connsiteX85" fmla="*/ 108733 w 337212"/>
                <a:gd name="connsiteY85" fmla="*/ 148518 h 309563"/>
                <a:gd name="connsiteX86" fmla="*/ 108733 w 337212"/>
                <a:gd name="connsiteY86" fmla="*/ 295043 h 309563"/>
                <a:gd name="connsiteX87" fmla="*/ 94102 w 337212"/>
                <a:gd name="connsiteY87" fmla="*/ 309563 h 309563"/>
                <a:gd name="connsiteX88" fmla="*/ 78141 w 337212"/>
                <a:gd name="connsiteY88" fmla="*/ 295043 h 309563"/>
                <a:gd name="connsiteX89" fmla="*/ 78141 w 337212"/>
                <a:gd name="connsiteY89" fmla="*/ 202640 h 309563"/>
                <a:gd name="connsiteX90" fmla="*/ 66171 w 337212"/>
                <a:gd name="connsiteY90" fmla="*/ 202640 h 309563"/>
                <a:gd name="connsiteX91" fmla="*/ 66171 w 337212"/>
                <a:gd name="connsiteY91" fmla="*/ 295043 h 309563"/>
                <a:gd name="connsiteX92" fmla="*/ 50210 w 337212"/>
                <a:gd name="connsiteY92" fmla="*/ 309563 h 309563"/>
                <a:gd name="connsiteX93" fmla="*/ 35579 w 337212"/>
                <a:gd name="connsiteY93" fmla="*/ 295043 h 309563"/>
                <a:gd name="connsiteX94" fmla="*/ 35579 w 337212"/>
                <a:gd name="connsiteY94" fmla="*/ 148518 h 309563"/>
                <a:gd name="connsiteX95" fmla="*/ 24938 w 337212"/>
                <a:gd name="connsiteY95" fmla="*/ 177559 h 309563"/>
                <a:gd name="connsiteX96" fmla="*/ 8978 w 337212"/>
                <a:gd name="connsiteY96" fmla="*/ 185479 h 309563"/>
                <a:gd name="connsiteX97" fmla="*/ 997 w 337212"/>
                <a:gd name="connsiteY97" fmla="*/ 169638 h 309563"/>
                <a:gd name="connsiteX98" fmla="*/ 32919 w 337212"/>
                <a:gd name="connsiteY98" fmla="*/ 74595 h 309563"/>
                <a:gd name="connsiteX99" fmla="*/ 46220 w 337212"/>
                <a:gd name="connsiteY99" fmla="*/ 66675 h 309563"/>
                <a:gd name="connsiteX100" fmla="*/ 289643 w 337212"/>
                <a:gd name="connsiteY100" fmla="*/ 49213 h 309563"/>
                <a:gd name="connsiteX101" fmla="*/ 309487 w 337212"/>
                <a:gd name="connsiteY101" fmla="*/ 68263 h 309563"/>
                <a:gd name="connsiteX102" fmla="*/ 289643 w 337212"/>
                <a:gd name="connsiteY102" fmla="*/ 87313 h 309563"/>
                <a:gd name="connsiteX103" fmla="*/ 269799 w 337212"/>
                <a:gd name="connsiteY103" fmla="*/ 68263 h 309563"/>
                <a:gd name="connsiteX104" fmla="*/ 271122 w 337212"/>
                <a:gd name="connsiteY104" fmla="*/ 68263 h 309563"/>
                <a:gd name="connsiteX105" fmla="*/ 272445 w 337212"/>
                <a:gd name="connsiteY105" fmla="*/ 59373 h 309563"/>
                <a:gd name="connsiteX106" fmla="*/ 289643 w 337212"/>
                <a:gd name="connsiteY106" fmla="*/ 49213 h 309563"/>
                <a:gd name="connsiteX107" fmla="*/ 244544 w 337212"/>
                <a:gd name="connsiteY107" fmla="*/ 33338 h 309563"/>
                <a:gd name="connsiteX108" fmla="*/ 266625 w 337212"/>
                <a:gd name="connsiteY108" fmla="*/ 55699 h 309563"/>
                <a:gd name="connsiteX109" fmla="*/ 244544 w 337212"/>
                <a:gd name="connsiteY109" fmla="*/ 79376 h 309563"/>
                <a:gd name="connsiteX110" fmla="*/ 223762 w 337212"/>
                <a:gd name="connsiteY110" fmla="*/ 63592 h 309563"/>
                <a:gd name="connsiteX111" fmla="*/ 226360 w 337212"/>
                <a:gd name="connsiteY111" fmla="*/ 49123 h 309563"/>
                <a:gd name="connsiteX112" fmla="*/ 226360 w 337212"/>
                <a:gd name="connsiteY112" fmla="*/ 43861 h 309563"/>
                <a:gd name="connsiteX113" fmla="*/ 244544 w 337212"/>
                <a:gd name="connsiteY113" fmla="*/ 33338 h 309563"/>
                <a:gd name="connsiteX114" fmla="*/ 192806 w 337212"/>
                <a:gd name="connsiteY114" fmla="*/ 23813 h 309563"/>
                <a:gd name="connsiteX115" fmla="*/ 217412 w 337212"/>
                <a:gd name="connsiteY115" fmla="*/ 48420 h 309563"/>
                <a:gd name="connsiteX116" fmla="*/ 192806 w 337212"/>
                <a:gd name="connsiteY116" fmla="*/ 73026 h 309563"/>
                <a:gd name="connsiteX117" fmla="*/ 168199 w 337212"/>
                <a:gd name="connsiteY117" fmla="*/ 51010 h 309563"/>
                <a:gd name="connsiteX118" fmla="*/ 170789 w 337212"/>
                <a:gd name="connsiteY118" fmla="*/ 39354 h 309563"/>
                <a:gd name="connsiteX119" fmla="*/ 170789 w 337212"/>
                <a:gd name="connsiteY119" fmla="*/ 38059 h 309563"/>
                <a:gd name="connsiteX120" fmla="*/ 192806 w 337212"/>
                <a:gd name="connsiteY120" fmla="*/ 23813 h 309563"/>
                <a:gd name="connsiteX121" fmla="*/ 133275 w 337212"/>
                <a:gd name="connsiteY121" fmla="*/ 12700 h 309563"/>
                <a:gd name="connsiteX122" fmla="*/ 160262 w 337212"/>
                <a:gd name="connsiteY122" fmla="*/ 39029 h 309563"/>
                <a:gd name="connsiteX123" fmla="*/ 133275 w 337212"/>
                <a:gd name="connsiteY123" fmla="*/ 66675 h 309563"/>
                <a:gd name="connsiteX124" fmla="*/ 106287 w 337212"/>
                <a:gd name="connsiteY124" fmla="*/ 48245 h 309563"/>
                <a:gd name="connsiteX125" fmla="*/ 111685 w 337212"/>
                <a:gd name="connsiteY125" fmla="*/ 29814 h 309563"/>
                <a:gd name="connsiteX126" fmla="*/ 110335 w 337212"/>
                <a:gd name="connsiteY126" fmla="*/ 23232 h 309563"/>
                <a:gd name="connsiteX127" fmla="*/ 133275 w 337212"/>
                <a:gd name="connsiteY127" fmla="*/ 12700 h 309563"/>
                <a:gd name="connsiteX128" fmla="*/ 72809 w 337212"/>
                <a:gd name="connsiteY128" fmla="*/ 0 h 309563"/>
                <a:gd name="connsiteX129" fmla="*/ 101525 w 337212"/>
                <a:gd name="connsiteY129" fmla="*/ 30163 h 309563"/>
                <a:gd name="connsiteX130" fmla="*/ 72809 w 337212"/>
                <a:gd name="connsiteY130" fmla="*/ 60325 h 309563"/>
                <a:gd name="connsiteX131" fmla="*/ 42787 w 337212"/>
                <a:gd name="connsiteY131" fmla="*/ 30163 h 309563"/>
                <a:gd name="connsiteX132" fmla="*/ 72809 w 337212"/>
                <a:gd name="connsiteY132" fmla="*/ 0 h 3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337212" h="309563">
                  <a:moveTo>
                    <a:pt x="117399" y="192088"/>
                  </a:moveTo>
                  <a:cubicBezTo>
                    <a:pt x="121632" y="194720"/>
                    <a:pt x="125866" y="196036"/>
                    <a:pt x="130099" y="196036"/>
                  </a:cubicBezTo>
                  <a:cubicBezTo>
                    <a:pt x="130099" y="196036"/>
                    <a:pt x="130099" y="196036"/>
                    <a:pt x="130099" y="278941"/>
                  </a:cubicBezTo>
                  <a:cubicBezTo>
                    <a:pt x="130099" y="285521"/>
                    <a:pt x="124455" y="290785"/>
                    <a:pt x="117399" y="292101"/>
                  </a:cubicBezTo>
                  <a:close/>
                  <a:moveTo>
                    <a:pt x="176137" y="187325"/>
                  </a:moveTo>
                  <a:cubicBezTo>
                    <a:pt x="179841" y="189956"/>
                    <a:pt x="183546" y="191271"/>
                    <a:pt x="187250" y="191271"/>
                  </a:cubicBezTo>
                  <a:cubicBezTo>
                    <a:pt x="187250" y="191271"/>
                    <a:pt x="187250" y="191271"/>
                    <a:pt x="187250" y="267562"/>
                  </a:cubicBezTo>
                  <a:cubicBezTo>
                    <a:pt x="187250" y="274139"/>
                    <a:pt x="182311" y="279400"/>
                    <a:pt x="176137" y="279400"/>
                  </a:cubicBezTo>
                  <a:cubicBezTo>
                    <a:pt x="176137" y="279400"/>
                    <a:pt x="176137" y="279400"/>
                    <a:pt x="176137" y="187325"/>
                  </a:cubicBezTo>
                  <a:close/>
                  <a:moveTo>
                    <a:pt x="231699" y="180975"/>
                  </a:moveTo>
                  <a:cubicBezTo>
                    <a:pt x="233967" y="183646"/>
                    <a:pt x="236235" y="183646"/>
                    <a:pt x="239637" y="184982"/>
                  </a:cubicBezTo>
                  <a:cubicBezTo>
                    <a:pt x="239637" y="184982"/>
                    <a:pt x="239637" y="184982"/>
                    <a:pt x="239637" y="254429"/>
                  </a:cubicBezTo>
                  <a:cubicBezTo>
                    <a:pt x="239637" y="259771"/>
                    <a:pt x="236235" y="263778"/>
                    <a:pt x="231699" y="265113"/>
                  </a:cubicBezTo>
                  <a:close/>
                  <a:moveTo>
                    <a:pt x="277737" y="177800"/>
                  </a:moveTo>
                  <a:cubicBezTo>
                    <a:pt x="280458" y="179099"/>
                    <a:pt x="283180" y="180398"/>
                    <a:pt x="287262" y="180398"/>
                  </a:cubicBezTo>
                  <a:cubicBezTo>
                    <a:pt x="287262" y="180398"/>
                    <a:pt x="287262" y="180398"/>
                    <a:pt x="287262" y="238847"/>
                  </a:cubicBezTo>
                  <a:cubicBezTo>
                    <a:pt x="287262" y="244043"/>
                    <a:pt x="283180" y="247939"/>
                    <a:pt x="277737" y="249238"/>
                  </a:cubicBezTo>
                  <a:close/>
                  <a:moveTo>
                    <a:pt x="280912" y="92075"/>
                  </a:moveTo>
                  <a:cubicBezTo>
                    <a:pt x="282241" y="92075"/>
                    <a:pt x="306164" y="92075"/>
                    <a:pt x="307493" y="92075"/>
                  </a:cubicBezTo>
                  <a:cubicBezTo>
                    <a:pt x="311481" y="92075"/>
                    <a:pt x="314139" y="94694"/>
                    <a:pt x="315468" y="97314"/>
                  </a:cubicBezTo>
                  <a:cubicBezTo>
                    <a:pt x="315468" y="97314"/>
                    <a:pt x="315468" y="97314"/>
                    <a:pt x="336733" y="158869"/>
                  </a:cubicBezTo>
                  <a:cubicBezTo>
                    <a:pt x="338062" y="162798"/>
                    <a:pt x="336733" y="168037"/>
                    <a:pt x="331417" y="169347"/>
                  </a:cubicBezTo>
                  <a:cubicBezTo>
                    <a:pt x="327430" y="170657"/>
                    <a:pt x="322113" y="168037"/>
                    <a:pt x="320784" y="164108"/>
                  </a:cubicBezTo>
                  <a:cubicBezTo>
                    <a:pt x="320784" y="164108"/>
                    <a:pt x="320784" y="164108"/>
                    <a:pt x="314139" y="145772"/>
                  </a:cubicBezTo>
                  <a:cubicBezTo>
                    <a:pt x="314139" y="145772"/>
                    <a:pt x="314139" y="145772"/>
                    <a:pt x="314139" y="238761"/>
                  </a:cubicBezTo>
                  <a:cubicBezTo>
                    <a:pt x="314139" y="243999"/>
                    <a:pt x="310152" y="249238"/>
                    <a:pt x="304835" y="249238"/>
                  </a:cubicBezTo>
                  <a:cubicBezTo>
                    <a:pt x="299519" y="249238"/>
                    <a:pt x="294203" y="243999"/>
                    <a:pt x="294203" y="238761"/>
                  </a:cubicBezTo>
                  <a:cubicBezTo>
                    <a:pt x="294203" y="238761"/>
                    <a:pt x="294203" y="238761"/>
                    <a:pt x="294203" y="179824"/>
                  </a:cubicBezTo>
                  <a:cubicBezTo>
                    <a:pt x="294203" y="179824"/>
                    <a:pt x="294203" y="179824"/>
                    <a:pt x="288886" y="179824"/>
                  </a:cubicBezTo>
                  <a:cubicBezTo>
                    <a:pt x="291545" y="179824"/>
                    <a:pt x="292874" y="179824"/>
                    <a:pt x="294203" y="178515"/>
                  </a:cubicBezTo>
                  <a:cubicBezTo>
                    <a:pt x="302177" y="175895"/>
                    <a:pt x="307493" y="166727"/>
                    <a:pt x="304835" y="157560"/>
                  </a:cubicBezTo>
                  <a:cubicBezTo>
                    <a:pt x="304835" y="157560"/>
                    <a:pt x="304835" y="157560"/>
                    <a:pt x="280912" y="92075"/>
                  </a:cubicBezTo>
                  <a:close/>
                  <a:moveTo>
                    <a:pt x="231699" y="82550"/>
                  </a:moveTo>
                  <a:cubicBezTo>
                    <a:pt x="235715" y="82550"/>
                    <a:pt x="239730" y="82550"/>
                    <a:pt x="243745" y="82550"/>
                  </a:cubicBezTo>
                  <a:cubicBezTo>
                    <a:pt x="253115" y="82550"/>
                    <a:pt x="262484" y="82550"/>
                    <a:pt x="262484" y="82550"/>
                  </a:cubicBezTo>
                  <a:cubicBezTo>
                    <a:pt x="267838" y="82550"/>
                    <a:pt x="271854" y="85177"/>
                    <a:pt x="273192" y="89117"/>
                  </a:cubicBezTo>
                  <a:cubicBezTo>
                    <a:pt x="273192" y="89117"/>
                    <a:pt x="273192" y="89117"/>
                    <a:pt x="297285" y="160041"/>
                  </a:cubicBezTo>
                  <a:cubicBezTo>
                    <a:pt x="299962" y="165294"/>
                    <a:pt x="297285" y="170548"/>
                    <a:pt x="291931" y="171861"/>
                  </a:cubicBezTo>
                  <a:cubicBezTo>
                    <a:pt x="286577" y="174488"/>
                    <a:pt x="281223" y="170548"/>
                    <a:pt x="279885" y="166608"/>
                  </a:cubicBezTo>
                  <a:cubicBezTo>
                    <a:pt x="279885" y="166608"/>
                    <a:pt x="279885" y="166608"/>
                    <a:pt x="271854" y="144280"/>
                  </a:cubicBezTo>
                  <a:cubicBezTo>
                    <a:pt x="271854" y="144280"/>
                    <a:pt x="271854" y="144280"/>
                    <a:pt x="271854" y="253292"/>
                  </a:cubicBezTo>
                  <a:cubicBezTo>
                    <a:pt x="271854" y="259859"/>
                    <a:pt x="266500" y="265113"/>
                    <a:pt x="259807" y="265113"/>
                  </a:cubicBezTo>
                  <a:cubicBezTo>
                    <a:pt x="253115" y="265113"/>
                    <a:pt x="247761" y="259859"/>
                    <a:pt x="247761" y="253292"/>
                  </a:cubicBezTo>
                  <a:cubicBezTo>
                    <a:pt x="247761" y="253292"/>
                    <a:pt x="247761" y="253292"/>
                    <a:pt x="247761" y="183682"/>
                  </a:cubicBezTo>
                  <a:cubicBezTo>
                    <a:pt x="257130" y="179742"/>
                    <a:pt x="262484" y="169235"/>
                    <a:pt x="258469" y="160041"/>
                  </a:cubicBezTo>
                  <a:cubicBezTo>
                    <a:pt x="258469" y="160041"/>
                    <a:pt x="258469" y="160041"/>
                    <a:pt x="231699" y="82550"/>
                  </a:cubicBezTo>
                  <a:close/>
                  <a:moveTo>
                    <a:pt x="177724" y="77788"/>
                  </a:moveTo>
                  <a:cubicBezTo>
                    <a:pt x="177724" y="77788"/>
                    <a:pt x="213196" y="77788"/>
                    <a:pt x="214510" y="77788"/>
                  </a:cubicBezTo>
                  <a:cubicBezTo>
                    <a:pt x="219765" y="77788"/>
                    <a:pt x="223707" y="80406"/>
                    <a:pt x="225021" y="85643"/>
                  </a:cubicBezTo>
                  <a:cubicBezTo>
                    <a:pt x="225021" y="85643"/>
                    <a:pt x="225021" y="85643"/>
                    <a:pt x="252610" y="162884"/>
                  </a:cubicBezTo>
                  <a:cubicBezTo>
                    <a:pt x="253924" y="168121"/>
                    <a:pt x="251296" y="174667"/>
                    <a:pt x="246041" y="175976"/>
                  </a:cubicBezTo>
                  <a:cubicBezTo>
                    <a:pt x="239472" y="178595"/>
                    <a:pt x="234217" y="175976"/>
                    <a:pt x="231590" y="169430"/>
                  </a:cubicBezTo>
                  <a:cubicBezTo>
                    <a:pt x="231590" y="169430"/>
                    <a:pt x="231590" y="169430"/>
                    <a:pt x="223707" y="145865"/>
                  </a:cubicBezTo>
                  <a:cubicBezTo>
                    <a:pt x="223707" y="145865"/>
                    <a:pt x="223707" y="145865"/>
                    <a:pt x="223707" y="266309"/>
                  </a:cubicBezTo>
                  <a:cubicBezTo>
                    <a:pt x="223707" y="272855"/>
                    <a:pt x="218452" y="279401"/>
                    <a:pt x="210569" y="279401"/>
                  </a:cubicBezTo>
                  <a:cubicBezTo>
                    <a:pt x="204000" y="279401"/>
                    <a:pt x="198745" y="272855"/>
                    <a:pt x="198745" y="266309"/>
                  </a:cubicBezTo>
                  <a:cubicBezTo>
                    <a:pt x="198745" y="266309"/>
                    <a:pt x="198745" y="266309"/>
                    <a:pt x="198745" y="189068"/>
                  </a:cubicBezTo>
                  <a:cubicBezTo>
                    <a:pt x="198745" y="189068"/>
                    <a:pt x="198745" y="189068"/>
                    <a:pt x="197759" y="189068"/>
                  </a:cubicBezTo>
                  <a:lnTo>
                    <a:pt x="194803" y="189068"/>
                  </a:lnTo>
                  <a:cubicBezTo>
                    <a:pt x="200059" y="187759"/>
                    <a:pt x="204000" y="183831"/>
                    <a:pt x="206628" y="178595"/>
                  </a:cubicBezTo>
                  <a:cubicBezTo>
                    <a:pt x="209255" y="173358"/>
                    <a:pt x="209255" y="168121"/>
                    <a:pt x="206628" y="162884"/>
                  </a:cubicBezTo>
                  <a:cubicBezTo>
                    <a:pt x="206628" y="162884"/>
                    <a:pt x="206628" y="162884"/>
                    <a:pt x="177724" y="79097"/>
                  </a:cubicBezTo>
                  <a:cubicBezTo>
                    <a:pt x="177724" y="79097"/>
                    <a:pt x="177724" y="77788"/>
                    <a:pt x="177724" y="77788"/>
                  </a:cubicBezTo>
                  <a:close/>
                  <a:moveTo>
                    <a:pt x="120574" y="73025"/>
                  </a:moveTo>
                  <a:cubicBezTo>
                    <a:pt x="120574" y="73025"/>
                    <a:pt x="157008" y="73025"/>
                    <a:pt x="157008" y="73025"/>
                  </a:cubicBezTo>
                  <a:cubicBezTo>
                    <a:pt x="162213" y="73025"/>
                    <a:pt x="167418" y="75668"/>
                    <a:pt x="168720" y="80953"/>
                  </a:cubicBezTo>
                  <a:cubicBezTo>
                    <a:pt x="168720" y="80953"/>
                    <a:pt x="168720" y="80953"/>
                    <a:pt x="197347" y="166840"/>
                  </a:cubicBezTo>
                  <a:cubicBezTo>
                    <a:pt x="199949" y="172125"/>
                    <a:pt x="197347" y="178732"/>
                    <a:pt x="190840" y="181375"/>
                  </a:cubicBezTo>
                  <a:cubicBezTo>
                    <a:pt x="184334" y="184017"/>
                    <a:pt x="177828" y="180053"/>
                    <a:pt x="176527" y="173447"/>
                  </a:cubicBezTo>
                  <a:lnTo>
                    <a:pt x="167418" y="148341"/>
                  </a:lnTo>
                  <a:cubicBezTo>
                    <a:pt x="167418" y="148341"/>
                    <a:pt x="167418" y="148341"/>
                    <a:pt x="167418" y="279153"/>
                  </a:cubicBezTo>
                  <a:cubicBezTo>
                    <a:pt x="167418" y="287081"/>
                    <a:pt x="160912" y="293688"/>
                    <a:pt x="153105" y="293688"/>
                  </a:cubicBezTo>
                  <a:cubicBezTo>
                    <a:pt x="145297" y="293688"/>
                    <a:pt x="140093" y="287081"/>
                    <a:pt x="140093" y="279153"/>
                  </a:cubicBezTo>
                  <a:cubicBezTo>
                    <a:pt x="140093" y="279153"/>
                    <a:pt x="140093" y="279153"/>
                    <a:pt x="140093" y="195909"/>
                  </a:cubicBezTo>
                  <a:cubicBezTo>
                    <a:pt x="140093" y="195909"/>
                    <a:pt x="140093" y="195909"/>
                    <a:pt x="133586" y="195909"/>
                  </a:cubicBezTo>
                  <a:cubicBezTo>
                    <a:pt x="134888" y="195909"/>
                    <a:pt x="136189" y="195909"/>
                    <a:pt x="138791" y="194588"/>
                  </a:cubicBezTo>
                  <a:cubicBezTo>
                    <a:pt x="150502" y="190624"/>
                    <a:pt x="155707" y="177411"/>
                    <a:pt x="151804" y="166840"/>
                  </a:cubicBezTo>
                  <a:cubicBezTo>
                    <a:pt x="151804" y="166840"/>
                    <a:pt x="151804" y="166840"/>
                    <a:pt x="120574" y="73025"/>
                  </a:cubicBezTo>
                  <a:close/>
                  <a:moveTo>
                    <a:pt x="46220" y="66675"/>
                  </a:moveTo>
                  <a:cubicBezTo>
                    <a:pt x="47550" y="66675"/>
                    <a:pt x="59520" y="66675"/>
                    <a:pt x="72821" y="66675"/>
                  </a:cubicBezTo>
                  <a:cubicBezTo>
                    <a:pt x="84792" y="66675"/>
                    <a:pt x="96762" y="66675"/>
                    <a:pt x="98092" y="66675"/>
                  </a:cubicBezTo>
                  <a:cubicBezTo>
                    <a:pt x="103413" y="66675"/>
                    <a:pt x="108733" y="69315"/>
                    <a:pt x="111393" y="74595"/>
                  </a:cubicBezTo>
                  <a:cubicBezTo>
                    <a:pt x="111393" y="74595"/>
                    <a:pt x="111393" y="74595"/>
                    <a:pt x="143315" y="169638"/>
                  </a:cubicBezTo>
                  <a:cubicBezTo>
                    <a:pt x="145975" y="176239"/>
                    <a:pt x="143315" y="184159"/>
                    <a:pt x="135334" y="185479"/>
                  </a:cubicBezTo>
                  <a:cubicBezTo>
                    <a:pt x="128684" y="188119"/>
                    <a:pt x="122034" y="184159"/>
                    <a:pt x="119374" y="177559"/>
                  </a:cubicBezTo>
                  <a:cubicBezTo>
                    <a:pt x="119374" y="177559"/>
                    <a:pt x="119374" y="177559"/>
                    <a:pt x="108733" y="148518"/>
                  </a:cubicBezTo>
                  <a:cubicBezTo>
                    <a:pt x="108733" y="148518"/>
                    <a:pt x="108733" y="148518"/>
                    <a:pt x="108733" y="295043"/>
                  </a:cubicBezTo>
                  <a:cubicBezTo>
                    <a:pt x="108733" y="302963"/>
                    <a:pt x="102083" y="309563"/>
                    <a:pt x="94102" y="309563"/>
                  </a:cubicBezTo>
                  <a:cubicBezTo>
                    <a:pt x="84792" y="309563"/>
                    <a:pt x="78141" y="302963"/>
                    <a:pt x="78141" y="295043"/>
                  </a:cubicBezTo>
                  <a:cubicBezTo>
                    <a:pt x="78141" y="295043"/>
                    <a:pt x="78141" y="295043"/>
                    <a:pt x="78141" y="202640"/>
                  </a:cubicBezTo>
                  <a:cubicBezTo>
                    <a:pt x="78141" y="202640"/>
                    <a:pt x="78141" y="202640"/>
                    <a:pt x="66171" y="202640"/>
                  </a:cubicBezTo>
                  <a:cubicBezTo>
                    <a:pt x="66171" y="202640"/>
                    <a:pt x="66171" y="202640"/>
                    <a:pt x="66171" y="295043"/>
                  </a:cubicBezTo>
                  <a:cubicBezTo>
                    <a:pt x="66171" y="302963"/>
                    <a:pt x="59520" y="309563"/>
                    <a:pt x="50210" y="309563"/>
                  </a:cubicBezTo>
                  <a:cubicBezTo>
                    <a:pt x="42229" y="309563"/>
                    <a:pt x="35579" y="302963"/>
                    <a:pt x="35579" y="295043"/>
                  </a:cubicBezTo>
                  <a:cubicBezTo>
                    <a:pt x="35579" y="295043"/>
                    <a:pt x="35579" y="295043"/>
                    <a:pt x="35579" y="148518"/>
                  </a:cubicBezTo>
                  <a:cubicBezTo>
                    <a:pt x="35579" y="148518"/>
                    <a:pt x="35579" y="148518"/>
                    <a:pt x="24938" y="177559"/>
                  </a:cubicBezTo>
                  <a:cubicBezTo>
                    <a:pt x="22278" y="184159"/>
                    <a:pt x="15628" y="188119"/>
                    <a:pt x="8978" y="185479"/>
                  </a:cubicBezTo>
                  <a:cubicBezTo>
                    <a:pt x="997" y="184159"/>
                    <a:pt x="-1663" y="176239"/>
                    <a:pt x="997" y="169638"/>
                  </a:cubicBezTo>
                  <a:cubicBezTo>
                    <a:pt x="997" y="169638"/>
                    <a:pt x="997" y="169638"/>
                    <a:pt x="32919" y="74595"/>
                  </a:cubicBezTo>
                  <a:cubicBezTo>
                    <a:pt x="35579" y="69315"/>
                    <a:pt x="40899" y="66675"/>
                    <a:pt x="46220" y="66675"/>
                  </a:cubicBezTo>
                  <a:close/>
                  <a:moveTo>
                    <a:pt x="289643" y="49213"/>
                  </a:moveTo>
                  <a:cubicBezTo>
                    <a:pt x="301549" y="49213"/>
                    <a:pt x="309487" y="58103"/>
                    <a:pt x="309487" y="68263"/>
                  </a:cubicBezTo>
                  <a:cubicBezTo>
                    <a:pt x="309487" y="79693"/>
                    <a:pt x="300227" y="87313"/>
                    <a:pt x="289643" y="87313"/>
                  </a:cubicBezTo>
                  <a:cubicBezTo>
                    <a:pt x="280383" y="87313"/>
                    <a:pt x="269799" y="79693"/>
                    <a:pt x="269799" y="68263"/>
                  </a:cubicBezTo>
                  <a:cubicBezTo>
                    <a:pt x="269799" y="68263"/>
                    <a:pt x="271122" y="68263"/>
                    <a:pt x="271122" y="68263"/>
                  </a:cubicBezTo>
                  <a:cubicBezTo>
                    <a:pt x="271122" y="65723"/>
                    <a:pt x="272445" y="63183"/>
                    <a:pt x="272445" y="59373"/>
                  </a:cubicBezTo>
                  <a:cubicBezTo>
                    <a:pt x="276414" y="54293"/>
                    <a:pt x="283028" y="49213"/>
                    <a:pt x="289643" y="49213"/>
                  </a:cubicBezTo>
                  <a:close/>
                  <a:moveTo>
                    <a:pt x="244544" y="33338"/>
                  </a:moveTo>
                  <a:cubicBezTo>
                    <a:pt x="257533" y="33338"/>
                    <a:pt x="266625" y="43861"/>
                    <a:pt x="266625" y="55699"/>
                  </a:cubicBezTo>
                  <a:cubicBezTo>
                    <a:pt x="266625" y="68853"/>
                    <a:pt x="256234" y="79376"/>
                    <a:pt x="244544" y="79376"/>
                  </a:cubicBezTo>
                  <a:cubicBezTo>
                    <a:pt x="235452" y="79376"/>
                    <a:pt x="226360" y="72799"/>
                    <a:pt x="223762" y="63592"/>
                  </a:cubicBezTo>
                  <a:cubicBezTo>
                    <a:pt x="225061" y="59645"/>
                    <a:pt x="226360" y="54384"/>
                    <a:pt x="226360" y="49123"/>
                  </a:cubicBezTo>
                  <a:cubicBezTo>
                    <a:pt x="226360" y="47807"/>
                    <a:pt x="226360" y="46492"/>
                    <a:pt x="226360" y="43861"/>
                  </a:cubicBezTo>
                  <a:cubicBezTo>
                    <a:pt x="230256" y="37284"/>
                    <a:pt x="236751" y="33338"/>
                    <a:pt x="244544" y="33338"/>
                  </a:cubicBezTo>
                  <a:close/>
                  <a:moveTo>
                    <a:pt x="192806" y="23813"/>
                  </a:moveTo>
                  <a:cubicBezTo>
                    <a:pt x="205756" y="23813"/>
                    <a:pt x="217412" y="35469"/>
                    <a:pt x="217412" y="48420"/>
                  </a:cubicBezTo>
                  <a:cubicBezTo>
                    <a:pt x="217412" y="62665"/>
                    <a:pt x="205756" y="73026"/>
                    <a:pt x="192806" y="73026"/>
                  </a:cubicBezTo>
                  <a:cubicBezTo>
                    <a:pt x="179855" y="73026"/>
                    <a:pt x="169494" y="63961"/>
                    <a:pt x="168199" y="51010"/>
                  </a:cubicBezTo>
                  <a:cubicBezTo>
                    <a:pt x="169494" y="48420"/>
                    <a:pt x="170789" y="44534"/>
                    <a:pt x="170789" y="39354"/>
                  </a:cubicBezTo>
                  <a:cubicBezTo>
                    <a:pt x="170789" y="39354"/>
                    <a:pt x="170789" y="39354"/>
                    <a:pt x="170789" y="38059"/>
                  </a:cubicBezTo>
                  <a:cubicBezTo>
                    <a:pt x="174674" y="30288"/>
                    <a:pt x="182445" y="23813"/>
                    <a:pt x="192806" y="23813"/>
                  </a:cubicBezTo>
                  <a:close/>
                  <a:moveTo>
                    <a:pt x="133275" y="12700"/>
                  </a:moveTo>
                  <a:cubicBezTo>
                    <a:pt x="148118" y="12700"/>
                    <a:pt x="160262" y="24548"/>
                    <a:pt x="160262" y="39029"/>
                  </a:cubicBezTo>
                  <a:cubicBezTo>
                    <a:pt x="160262" y="54827"/>
                    <a:pt x="148118" y="66675"/>
                    <a:pt x="133275" y="66675"/>
                  </a:cubicBezTo>
                  <a:cubicBezTo>
                    <a:pt x="121130" y="66675"/>
                    <a:pt x="110335" y="60093"/>
                    <a:pt x="106287" y="48245"/>
                  </a:cubicBezTo>
                  <a:cubicBezTo>
                    <a:pt x="108986" y="42979"/>
                    <a:pt x="111685" y="36396"/>
                    <a:pt x="111685" y="29814"/>
                  </a:cubicBezTo>
                  <a:cubicBezTo>
                    <a:pt x="111685" y="27181"/>
                    <a:pt x="110335" y="25865"/>
                    <a:pt x="110335" y="23232"/>
                  </a:cubicBezTo>
                  <a:cubicBezTo>
                    <a:pt x="115733" y="16649"/>
                    <a:pt x="123829" y="12700"/>
                    <a:pt x="133275" y="12700"/>
                  </a:cubicBezTo>
                  <a:close/>
                  <a:moveTo>
                    <a:pt x="72809" y="0"/>
                  </a:moveTo>
                  <a:cubicBezTo>
                    <a:pt x="88472" y="0"/>
                    <a:pt x="101525" y="14426"/>
                    <a:pt x="101525" y="30163"/>
                  </a:cubicBezTo>
                  <a:cubicBezTo>
                    <a:pt x="101525" y="47211"/>
                    <a:pt x="87167" y="60325"/>
                    <a:pt x="72809" y="60325"/>
                  </a:cubicBezTo>
                  <a:cubicBezTo>
                    <a:pt x="57145" y="60325"/>
                    <a:pt x="42787" y="47211"/>
                    <a:pt x="42787" y="30163"/>
                  </a:cubicBezTo>
                  <a:cubicBezTo>
                    <a:pt x="42787" y="14426"/>
                    <a:pt x="55840" y="0"/>
                    <a:pt x="728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782911" y="1821935"/>
              <a:ext cx="38118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latin typeface="Calibri" panose="020F0502020204030204" pitchFamily="34" charset="0"/>
                  <a:cs typeface="Calibri" panose="020F0502020204030204" pitchFamily="34" charset="0"/>
                </a:rPr>
                <a:t>YÊU CẦU ĐÁNH GIÁ THÀNH CÔNG DỰ ÁN</a:t>
              </a:r>
              <a:endParaRPr lang="vi-VN" sz="3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62346" y="3139622"/>
              <a:ext cx="5263685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Ø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Hoàn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thành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đúng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thời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gian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đặt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ra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42900" indent="-342900" algn="just">
                <a:buFont typeface="Wingdings" panose="05000000000000000000" pitchFamily="2" charset="2"/>
                <a:buChar char="Ø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Rút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ngắn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thời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gian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và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chi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phí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42900" indent="-342900" algn="just">
                <a:buFont typeface="Wingdings" panose="05000000000000000000" pitchFamily="2" charset="2"/>
                <a:buChar char="Ø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Thực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hiện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đầy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đủ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các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chức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năng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theo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yêu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cầu</a:t>
              </a:r>
              <a:endParaRPr lang="vi-VN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6658718" y="4714717"/>
            <a:ext cx="507094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chuyển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mềm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sở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nguồn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hướng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dẫn</a:t>
            </a:r>
            <a:endParaRPr lang="vi-V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41322" y="131594"/>
            <a:ext cx="5634568" cy="669349"/>
            <a:chOff x="4953596" y="91632"/>
            <a:chExt cx="4625311" cy="66934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596" y="91632"/>
              <a:ext cx="580095" cy="669349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501572" y="252540"/>
              <a:ext cx="40773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Tên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dự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án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: Website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bán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thiết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bị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máy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tính</a:t>
              </a:r>
              <a:endParaRPr 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875890" y="158562"/>
            <a:ext cx="3424590" cy="669349"/>
            <a:chOff x="9283756" y="91632"/>
            <a:chExt cx="3424590" cy="66934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756" y="91632"/>
              <a:ext cx="669349" cy="669349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9953105" y="241640"/>
              <a:ext cx="27552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Ngày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bắt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đầu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: 05/10/2022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640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174959" y="0"/>
            <a:ext cx="6852611" cy="1423006"/>
            <a:chOff x="1255925" y="590025"/>
            <a:chExt cx="3893090" cy="1088622"/>
          </a:xfrm>
        </p:grpSpPr>
        <p:grpSp>
          <p:nvGrpSpPr>
            <p:cNvPr id="27" name="Group 2">
              <a:extLst>
                <a:ext uri="{FF2B5EF4-FFF2-40B4-BE49-F238E27FC236}">
                  <a16:creationId xmlns:a16="http://schemas.microsoft.com/office/drawing/2014/main" id="{A180293F-FCFE-43AE-8C78-BC3D1AED0661}"/>
                </a:ext>
              </a:extLst>
            </p:cNvPr>
            <p:cNvGrpSpPr/>
            <p:nvPr/>
          </p:nvGrpSpPr>
          <p:grpSpPr>
            <a:xfrm>
              <a:off x="1255925" y="590025"/>
              <a:ext cx="3893090" cy="1088622"/>
              <a:chOff x="714483" y="1319285"/>
              <a:chExt cx="5190786" cy="1451496"/>
            </a:xfrm>
          </p:grpSpPr>
          <p:sp>
            <p:nvSpPr>
              <p:cNvPr id="31" name="íṩľíḍè-Freeform: Shape 112">
                <a:extLst>
                  <a:ext uri="{FF2B5EF4-FFF2-40B4-BE49-F238E27FC236}">
                    <a16:creationId xmlns:a16="http://schemas.microsoft.com/office/drawing/2014/main" id="{02C19E2B-B969-4A52-946D-CD594AF8B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519" y="1724970"/>
                <a:ext cx="3687670" cy="642165"/>
              </a:xfrm>
              <a:custGeom>
                <a:avLst/>
                <a:gdLst>
                  <a:gd name="connsiteX0" fmla="*/ 0 w 3687670"/>
                  <a:gd name="connsiteY0" fmla="*/ 0 h 642165"/>
                  <a:gd name="connsiteX1" fmla="*/ 2315681 w 3687670"/>
                  <a:gd name="connsiteY1" fmla="*/ 0 h 642165"/>
                  <a:gd name="connsiteX2" fmla="*/ 2448189 w 3687670"/>
                  <a:gd name="connsiteY2" fmla="*/ 0 h 642165"/>
                  <a:gd name="connsiteX3" fmla="*/ 3687670 w 3687670"/>
                  <a:gd name="connsiteY3" fmla="*/ 0 h 642165"/>
                  <a:gd name="connsiteX4" fmla="*/ 3367607 w 3687670"/>
                  <a:gd name="connsiteY4" fmla="*/ 320063 h 642165"/>
                  <a:gd name="connsiteX5" fmla="*/ 3687670 w 3687670"/>
                  <a:gd name="connsiteY5" fmla="*/ 642165 h 642165"/>
                  <a:gd name="connsiteX6" fmla="*/ 2448189 w 3687670"/>
                  <a:gd name="connsiteY6" fmla="*/ 642165 h 642165"/>
                  <a:gd name="connsiteX7" fmla="*/ 2315681 w 3687670"/>
                  <a:gd name="connsiteY7" fmla="*/ 642165 h 642165"/>
                  <a:gd name="connsiteX8" fmla="*/ 0 w 3687670"/>
                  <a:gd name="connsiteY8" fmla="*/ 642165 h 642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87670" h="642165">
                    <a:moveTo>
                      <a:pt x="0" y="0"/>
                    </a:moveTo>
                    <a:lnTo>
                      <a:pt x="2315681" y="0"/>
                    </a:lnTo>
                    <a:lnTo>
                      <a:pt x="2448189" y="0"/>
                    </a:lnTo>
                    <a:lnTo>
                      <a:pt x="3687670" y="0"/>
                    </a:lnTo>
                    <a:lnTo>
                      <a:pt x="3367607" y="320063"/>
                    </a:lnTo>
                    <a:lnTo>
                      <a:pt x="3687670" y="642165"/>
                    </a:lnTo>
                    <a:lnTo>
                      <a:pt x="2448189" y="642165"/>
                    </a:lnTo>
                    <a:lnTo>
                      <a:pt x="2315681" y="642165"/>
                    </a:lnTo>
                    <a:lnTo>
                      <a:pt x="0" y="642165"/>
                    </a:lnTo>
                    <a:close/>
                  </a:path>
                </a:pathLst>
              </a:custGeom>
              <a:solidFill>
                <a:srgbClr val="F60000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5" name="íṩľíḍè-Oval 33">
                <a:extLst>
                  <a:ext uri="{FF2B5EF4-FFF2-40B4-BE49-F238E27FC236}">
                    <a16:creationId xmlns:a16="http://schemas.microsoft.com/office/drawing/2014/main" id="{5690D02F-5BBE-4C46-8A3B-9D0E45D5F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1924" y="1794283"/>
                <a:ext cx="493345" cy="493345"/>
              </a:xfrm>
              <a:prstGeom prst="ellipse">
                <a:avLst/>
              </a:prstGeom>
              <a:solidFill>
                <a:srgbClr val="F60000"/>
              </a:soli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1</a:t>
                </a:r>
              </a:p>
            </p:txBody>
          </p:sp>
          <p:grpSp>
            <p:nvGrpSpPr>
              <p:cNvPr id="36" name="Group 46">
                <a:extLst>
                  <a:ext uri="{FF2B5EF4-FFF2-40B4-BE49-F238E27FC236}">
                    <a16:creationId xmlns:a16="http://schemas.microsoft.com/office/drawing/2014/main" id="{3BB4857F-882F-4F02-B3CF-5C3C9AB7BA4D}"/>
                  </a:ext>
                </a:extLst>
              </p:cNvPr>
              <p:cNvGrpSpPr/>
              <p:nvPr/>
            </p:nvGrpSpPr>
            <p:grpSpPr>
              <a:xfrm>
                <a:off x="714483" y="1319285"/>
                <a:ext cx="1162011" cy="1451496"/>
                <a:chOff x="1778588" y="1179312"/>
                <a:chExt cx="904875" cy="1130301"/>
              </a:xfrm>
            </p:grpSpPr>
            <p:sp>
              <p:nvSpPr>
                <p:cNvPr id="42" name="íṩľíḍè-Freeform: Shape 73">
                  <a:extLst>
                    <a:ext uri="{FF2B5EF4-FFF2-40B4-BE49-F238E27FC236}">
                      <a16:creationId xmlns:a16="http://schemas.microsoft.com/office/drawing/2014/main" id="{39F710B3-14F1-4341-B0DF-8C99F7194B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8588" y="1495225"/>
                  <a:ext cx="452438" cy="814388"/>
                </a:xfrm>
                <a:custGeom>
                  <a:avLst/>
                  <a:gdLst/>
                  <a:ahLst/>
                  <a:cxnLst>
                    <a:cxn ang="0">
                      <a:pos x="285" y="513"/>
                    </a:cxn>
                    <a:cxn ang="0">
                      <a:pos x="0" y="314"/>
                    </a:cxn>
                    <a:cxn ang="0">
                      <a:pos x="0" y="0"/>
                    </a:cxn>
                    <a:cxn ang="0">
                      <a:pos x="285" y="200"/>
                    </a:cxn>
                    <a:cxn ang="0">
                      <a:pos x="285" y="513"/>
                    </a:cxn>
                  </a:cxnLst>
                  <a:rect l="0" t="0" r="r" b="b"/>
                  <a:pathLst>
                    <a:path w="285" h="513">
                      <a:moveTo>
                        <a:pt x="285" y="513"/>
                      </a:moveTo>
                      <a:lnTo>
                        <a:pt x="0" y="314"/>
                      </a:lnTo>
                      <a:lnTo>
                        <a:pt x="0" y="0"/>
                      </a:lnTo>
                      <a:lnTo>
                        <a:pt x="285" y="200"/>
                      </a:lnTo>
                      <a:lnTo>
                        <a:pt x="285" y="513"/>
                      </a:lnTo>
                      <a:close/>
                    </a:path>
                  </a:pathLst>
                </a:custGeom>
                <a:solidFill>
                  <a:srgbClr val="B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íṩľíḍè-Freeform: Shape 74">
                  <a:extLst>
                    <a:ext uri="{FF2B5EF4-FFF2-40B4-BE49-F238E27FC236}">
                      <a16:creationId xmlns:a16="http://schemas.microsoft.com/office/drawing/2014/main" id="{427F5B8E-6236-4E7F-98DC-E409F50F34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1025" y="1495225"/>
                  <a:ext cx="452438" cy="814388"/>
                </a:xfrm>
                <a:custGeom>
                  <a:avLst/>
                  <a:gdLst/>
                  <a:ahLst/>
                  <a:cxnLst>
                    <a:cxn ang="0">
                      <a:pos x="0" y="513"/>
                    </a:cxn>
                    <a:cxn ang="0">
                      <a:pos x="285" y="314"/>
                    </a:cxn>
                    <a:cxn ang="0">
                      <a:pos x="285" y="0"/>
                    </a:cxn>
                    <a:cxn ang="0">
                      <a:pos x="0" y="200"/>
                    </a:cxn>
                    <a:cxn ang="0">
                      <a:pos x="0" y="513"/>
                    </a:cxn>
                  </a:cxnLst>
                  <a:rect l="0" t="0" r="r" b="b"/>
                  <a:pathLst>
                    <a:path w="285" h="513">
                      <a:moveTo>
                        <a:pt x="0" y="513"/>
                      </a:moveTo>
                      <a:lnTo>
                        <a:pt x="285" y="314"/>
                      </a:lnTo>
                      <a:lnTo>
                        <a:pt x="285" y="0"/>
                      </a:lnTo>
                      <a:lnTo>
                        <a:pt x="0" y="200"/>
                      </a:lnTo>
                      <a:lnTo>
                        <a:pt x="0" y="513"/>
                      </a:lnTo>
                      <a:close/>
                    </a:path>
                  </a:pathLst>
                </a:custGeom>
                <a:solidFill>
                  <a:srgbClr val="D6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íṩľíḍè-Freeform: Shape 75">
                  <a:extLst>
                    <a:ext uri="{FF2B5EF4-FFF2-40B4-BE49-F238E27FC236}">
                      <a16:creationId xmlns:a16="http://schemas.microsoft.com/office/drawing/2014/main" id="{2EBDB3A1-C73D-4532-91FF-11225DDD3F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8588" y="1179312"/>
                  <a:ext cx="904875" cy="633413"/>
                </a:xfrm>
                <a:custGeom>
                  <a:avLst/>
                  <a:gdLst/>
                  <a:ahLst/>
                  <a:cxnLst>
                    <a:cxn ang="0">
                      <a:pos x="0" y="199"/>
                    </a:cxn>
                    <a:cxn ang="0">
                      <a:pos x="285" y="399"/>
                    </a:cxn>
                    <a:cxn ang="0">
                      <a:pos x="570" y="199"/>
                    </a:cxn>
                    <a:cxn ang="0">
                      <a:pos x="285" y="0"/>
                    </a:cxn>
                    <a:cxn ang="0">
                      <a:pos x="0" y="199"/>
                    </a:cxn>
                  </a:cxnLst>
                  <a:rect l="0" t="0" r="r" b="b"/>
                  <a:pathLst>
                    <a:path w="570" h="399">
                      <a:moveTo>
                        <a:pt x="0" y="199"/>
                      </a:moveTo>
                      <a:lnTo>
                        <a:pt x="285" y="399"/>
                      </a:lnTo>
                      <a:lnTo>
                        <a:pt x="570" y="199"/>
                      </a:lnTo>
                      <a:lnTo>
                        <a:pt x="285" y="0"/>
                      </a:lnTo>
                      <a:lnTo>
                        <a:pt x="0" y="199"/>
                      </a:lnTo>
                      <a:close/>
                    </a:path>
                  </a:pathLst>
                </a:custGeom>
                <a:solidFill>
                  <a:srgbClr val="F6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7" name="Group 85">
                <a:extLst>
                  <a:ext uri="{FF2B5EF4-FFF2-40B4-BE49-F238E27FC236}">
                    <a16:creationId xmlns:a16="http://schemas.microsoft.com/office/drawing/2014/main" id="{67CEC316-2C33-4F76-A837-68EA05DC86AA}"/>
                  </a:ext>
                </a:extLst>
              </p:cNvPr>
              <p:cNvGrpSpPr/>
              <p:nvPr/>
            </p:nvGrpSpPr>
            <p:grpSpPr>
              <a:xfrm>
                <a:off x="4693090" y="1869679"/>
                <a:ext cx="304533" cy="344523"/>
                <a:chOff x="1700193" y="1618181"/>
                <a:chExt cx="314325" cy="355600"/>
              </a:xfrm>
            </p:grpSpPr>
            <p:sp>
              <p:nvSpPr>
                <p:cNvPr id="40" name="íṩľíḍè-Freeform: Shape 86">
                  <a:extLst>
                    <a:ext uri="{FF2B5EF4-FFF2-40B4-BE49-F238E27FC236}">
                      <a16:creationId xmlns:a16="http://schemas.microsoft.com/office/drawing/2014/main" id="{1693ADCB-EE17-4BB7-8E45-B93EE49371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0193" y="1618181"/>
                  <a:ext cx="314325" cy="355600"/>
                </a:xfrm>
                <a:custGeom>
                  <a:avLst/>
                  <a:gdLst/>
                  <a:ahLst/>
                  <a:cxnLst>
                    <a:cxn ang="0">
                      <a:pos x="17" y="264"/>
                    </a:cxn>
                    <a:cxn ang="0">
                      <a:pos x="9" y="262"/>
                    </a:cxn>
                    <a:cxn ang="0">
                      <a:pos x="0" y="247"/>
                    </a:cxn>
                    <a:cxn ang="0">
                      <a:pos x="0" y="17"/>
                    </a:cxn>
                    <a:cxn ang="0">
                      <a:pos x="9" y="3"/>
                    </a:cxn>
                    <a:cxn ang="0">
                      <a:pos x="25" y="3"/>
                    </a:cxn>
                    <a:cxn ang="0">
                      <a:pos x="225" y="118"/>
                    </a:cxn>
                    <a:cxn ang="0">
                      <a:pos x="233" y="132"/>
                    </a:cxn>
                    <a:cxn ang="0">
                      <a:pos x="225" y="147"/>
                    </a:cxn>
                    <a:cxn ang="0">
                      <a:pos x="25" y="262"/>
                    </a:cxn>
                    <a:cxn ang="0">
                      <a:pos x="17" y="264"/>
                    </a:cxn>
                  </a:cxnLst>
                  <a:rect l="0" t="0" r="r" b="b"/>
                  <a:pathLst>
                    <a:path w="233" h="264">
                      <a:moveTo>
                        <a:pt x="17" y="264"/>
                      </a:moveTo>
                      <a:cubicBezTo>
                        <a:pt x="14" y="264"/>
                        <a:pt x="11" y="263"/>
                        <a:pt x="9" y="262"/>
                      </a:cubicBezTo>
                      <a:cubicBezTo>
                        <a:pt x="3" y="259"/>
                        <a:pt x="0" y="253"/>
                        <a:pt x="0" y="24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1"/>
                        <a:pt x="3" y="6"/>
                        <a:pt x="9" y="3"/>
                      </a:cubicBezTo>
                      <a:cubicBezTo>
                        <a:pt x="14" y="0"/>
                        <a:pt x="20" y="0"/>
                        <a:pt x="25" y="3"/>
                      </a:cubicBezTo>
                      <a:cubicBezTo>
                        <a:pt x="225" y="118"/>
                        <a:pt x="225" y="118"/>
                        <a:pt x="225" y="118"/>
                      </a:cubicBezTo>
                      <a:cubicBezTo>
                        <a:pt x="230" y="121"/>
                        <a:pt x="233" y="126"/>
                        <a:pt x="233" y="132"/>
                      </a:cubicBezTo>
                      <a:cubicBezTo>
                        <a:pt x="233" y="138"/>
                        <a:pt x="230" y="144"/>
                        <a:pt x="225" y="147"/>
                      </a:cubicBezTo>
                      <a:cubicBezTo>
                        <a:pt x="25" y="262"/>
                        <a:pt x="25" y="262"/>
                        <a:pt x="25" y="262"/>
                      </a:cubicBezTo>
                      <a:cubicBezTo>
                        <a:pt x="23" y="263"/>
                        <a:pt x="20" y="264"/>
                        <a:pt x="17" y="26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íṩľíḍè-Freeform: Shape 87">
                  <a:extLst>
                    <a:ext uri="{FF2B5EF4-FFF2-40B4-BE49-F238E27FC236}">
                      <a16:creationId xmlns:a16="http://schemas.microsoft.com/office/drawing/2014/main" id="{76332625-8318-4AB1-88CD-32A2FC2A1E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6263" y="1758950"/>
                  <a:ext cx="69850" cy="825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4" y="26"/>
                    </a:cxn>
                    <a:cxn ang="0">
                      <a:pos x="0" y="5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" h="52">
                      <a:moveTo>
                        <a:pt x="0" y="0"/>
                      </a:moveTo>
                      <a:lnTo>
                        <a:pt x="44" y="26"/>
                      </a:lnTo>
                      <a:lnTo>
                        <a:pt x="0" y="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30" name="TextBox 29"/>
            <p:cNvSpPr txBox="1"/>
            <p:nvPr/>
          </p:nvSpPr>
          <p:spPr>
            <a:xfrm>
              <a:off x="2265882" y="1018076"/>
              <a:ext cx="2159515" cy="235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ea typeface="微软雅黑" pitchFamily="34" charset="-122"/>
                </a:rPr>
                <a:t>Module </a:t>
              </a:r>
              <a:r>
                <a:rPr lang="en-US" sz="2000" b="1" dirty="0" err="1">
                  <a:solidFill>
                    <a:schemeClr val="bg1"/>
                  </a:solidFill>
                  <a:ea typeface="微软雅黑" pitchFamily="34" charset="-122"/>
                </a:rPr>
                <a:t>sản</a:t>
              </a:r>
              <a:r>
                <a:rPr lang="en-US" sz="2000" b="1" dirty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ea typeface="微软雅黑" pitchFamily="34" charset="-122"/>
                </a:rPr>
                <a:t>phẩm</a:t>
              </a:r>
              <a:endParaRPr lang="vi-VN" sz="20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930549" y="1018531"/>
            <a:ext cx="6836461" cy="1423005"/>
            <a:chOff x="1691680" y="1375913"/>
            <a:chExt cx="3883915" cy="1088621"/>
          </a:xfrm>
        </p:grpSpPr>
        <p:grpSp>
          <p:nvGrpSpPr>
            <p:cNvPr id="46" name="Group 3">
              <a:extLst>
                <a:ext uri="{FF2B5EF4-FFF2-40B4-BE49-F238E27FC236}">
                  <a16:creationId xmlns:a16="http://schemas.microsoft.com/office/drawing/2014/main" id="{C4DCB05C-28C4-4AA4-AD85-B3D9C34F13A7}"/>
                </a:ext>
              </a:extLst>
            </p:cNvPr>
            <p:cNvGrpSpPr/>
            <p:nvPr/>
          </p:nvGrpSpPr>
          <p:grpSpPr>
            <a:xfrm>
              <a:off x="1691680" y="1375913"/>
              <a:ext cx="3883915" cy="1088621"/>
              <a:chOff x="1295490" y="2367135"/>
              <a:chExt cx="5178553" cy="1451495"/>
            </a:xfrm>
          </p:grpSpPr>
          <p:sp>
            <p:nvSpPr>
              <p:cNvPr id="48" name="íṩľíḍè-Freeform: Shape 116">
                <a:extLst>
                  <a:ext uri="{FF2B5EF4-FFF2-40B4-BE49-F238E27FC236}">
                    <a16:creationId xmlns:a16="http://schemas.microsoft.com/office/drawing/2014/main" id="{2B6EEE40-197D-4899-94A8-B7C8F39FC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2616" y="2773893"/>
                <a:ext cx="3813618" cy="642165"/>
              </a:xfrm>
              <a:custGeom>
                <a:avLst/>
                <a:gdLst>
                  <a:gd name="connsiteX0" fmla="*/ 0 w 3813618"/>
                  <a:gd name="connsiteY0" fmla="*/ 0 h 642165"/>
                  <a:gd name="connsiteX1" fmla="*/ 2448189 w 3813618"/>
                  <a:gd name="connsiteY1" fmla="*/ 0 h 642165"/>
                  <a:gd name="connsiteX2" fmla="*/ 2448189 w 3813618"/>
                  <a:gd name="connsiteY2" fmla="*/ 1019 h 642165"/>
                  <a:gd name="connsiteX3" fmla="*/ 3813618 w 3813618"/>
                  <a:gd name="connsiteY3" fmla="*/ 1019 h 642165"/>
                  <a:gd name="connsiteX4" fmla="*/ 3491517 w 3813618"/>
                  <a:gd name="connsiteY4" fmla="*/ 319044 h 642165"/>
                  <a:gd name="connsiteX5" fmla="*/ 3813618 w 3813618"/>
                  <a:gd name="connsiteY5" fmla="*/ 641145 h 642165"/>
                  <a:gd name="connsiteX6" fmla="*/ 2448189 w 3813618"/>
                  <a:gd name="connsiteY6" fmla="*/ 641145 h 642165"/>
                  <a:gd name="connsiteX7" fmla="*/ 2448189 w 3813618"/>
                  <a:gd name="connsiteY7" fmla="*/ 642165 h 642165"/>
                  <a:gd name="connsiteX8" fmla="*/ 0 w 3813618"/>
                  <a:gd name="connsiteY8" fmla="*/ 642165 h 642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3618" h="642165">
                    <a:moveTo>
                      <a:pt x="0" y="0"/>
                    </a:moveTo>
                    <a:lnTo>
                      <a:pt x="2448189" y="0"/>
                    </a:lnTo>
                    <a:lnTo>
                      <a:pt x="2448189" y="1019"/>
                    </a:lnTo>
                    <a:lnTo>
                      <a:pt x="3813618" y="1019"/>
                    </a:lnTo>
                    <a:lnTo>
                      <a:pt x="3491517" y="319044"/>
                    </a:lnTo>
                    <a:lnTo>
                      <a:pt x="3813618" y="641145"/>
                    </a:lnTo>
                    <a:lnTo>
                      <a:pt x="2448189" y="641145"/>
                    </a:lnTo>
                    <a:lnTo>
                      <a:pt x="2448189" y="642165"/>
                    </a:lnTo>
                    <a:lnTo>
                      <a:pt x="0" y="642165"/>
                    </a:lnTo>
                    <a:close/>
                  </a:path>
                </a:pathLst>
              </a:custGeom>
              <a:solidFill>
                <a:srgbClr val="00B050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2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" name="íṩľíḍè-Oval 32">
                <a:extLst>
                  <a:ext uri="{FF2B5EF4-FFF2-40B4-BE49-F238E27FC236}">
                    <a16:creationId xmlns:a16="http://schemas.microsoft.com/office/drawing/2014/main" id="{8A575A95-D8B8-4AC2-BF49-9880F736FB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0698" y="2850287"/>
                <a:ext cx="493345" cy="493345"/>
              </a:xfrm>
              <a:prstGeom prst="ellipse">
                <a:avLst/>
              </a:prstGeom>
              <a:solidFill>
                <a:srgbClr val="009A46"/>
              </a:soli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600" b="1" dirty="0">
                    <a:solidFill>
                      <a:schemeClr val="bg2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2</a:t>
                </a:r>
              </a:p>
            </p:txBody>
          </p:sp>
          <p:grpSp>
            <p:nvGrpSpPr>
              <p:cNvPr id="50" name="Group 42">
                <a:extLst>
                  <a:ext uri="{FF2B5EF4-FFF2-40B4-BE49-F238E27FC236}">
                    <a16:creationId xmlns:a16="http://schemas.microsoft.com/office/drawing/2014/main" id="{E618004D-4980-4D45-93D9-18228B18F975}"/>
                  </a:ext>
                </a:extLst>
              </p:cNvPr>
              <p:cNvGrpSpPr/>
              <p:nvPr/>
            </p:nvGrpSpPr>
            <p:grpSpPr>
              <a:xfrm>
                <a:off x="1295490" y="2367135"/>
                <a:ext cx="1162014" cy="1451495"/>
                <a:chOff x="2231025" y="1995288"/>
                <a:chExt cx="904876" cy="1130300"/>
              </a:xfrm>
            </p:grpSpPr>
            <p:sp>
              <p:nvSpPr>
                <p:cNvPr id="54" name="íṩľíḍè-Freeform: Shape 43">
                  <a:extLst>
                    <a:ext uri="{FF2B5EF4-FFF2-40B4-BE49-F238E27FC236}">
                      <a16:creationId xmlns:a16="http://schemas.microsoft.com/office/drawing/2014/main" id="{E04AD1F2-0EEA-4BD0-8380-68A2B6050B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1025" y="2312788"/>
                  <a:ext cx="452438" cy="812800"/>
                </a:xfrm>
                <a:custGeom>
                  <a:avLst/>
                  <a:gdLst/>
                  <a:ahLst/>
                  <a:cxnLst>
                    <a:cxn ang="0">
                      <a:pos x="285" y="512"/>
                    </a:cxn>
                    <a:cxn ang="0">
                      <a:pos x="0" y="313"/>
                    </a:cxn>
                    <a:cxn ang="0">
                      <a:pos x="0" y="0"/>
                    </a:cxn>
                    <a:cxn ang="0">
                      <a:pos x="285" y="199"/>
                    </a:cxn>
                    <a:cxn ang="0">
                      <a:pos x="285" y="512"/>
                    </a:cxn>
                  </a:cxnLst>
                  <a:rect l="0" t="0" r="r" b="b"/>
                  <a:pathLst>
                    <a:path w="285" h="512">
                      <a:moveTo>
                        <a:pt x="285" y="512"/>
                      </a:moveTo>
                      <a:lnTo>
                        <a:pt x="0" y="313"/>
                      </a:lnTo>
                      <a:lnTo>
                        <a:pt x="0" y="0"/>
                      </a:lnTo>
                      <a:lnTo>
                        <a:pt x="285" y="199"/>
                      </a:lnTo>
                      <a:lnTo>
                        <a:pt x="285" y="512"/>
                      </a:lnTo>
                      <a:close/>
                    </a:path>
                  </a:pathLst>
                </a:custGeom>
                <a:solidFill>
                  <a:srgbClr val="00743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2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íṩľíḍè-Freeform: Shape 44">
                  <a:extLst>
                    <a:ext uri="{FF2B5EF4-FFF2-40B4-BE49-F238E27FC236}">
                      <a16:creationId xmlns:a16="http://schemas.microsoft.com/office/drawing/2014/main" id="{CBA448DD-59CF-4AE5-AF78-37469B5BD2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3463" y="2312788"/>
                  <a:ext cx="452438" cy="812800"/>
                </a:xfrm>
                <a:custGeom>
                  <a:avLst/>
                  <a:gdLst/>
                  <a:ahLst/>
                  <a:cxnLst>
                    <a:cxn ang="0">
                      <a:pos x="0" y="512"/>
                    </a:cxn>
                    <a:cxn ang="0">
                      <a:pos x="285" y="313"/>
                    </a:cxn>
                    <a:cxn ang="0">
                      <a:pos x="285" y="0"/>
                    </a:cxn>
                    <a:cxn ang="0">
                      <a:pos x="0" y="199"/>
                    </a:cxn>
                    <a:cxn ang="0">
                      <a:pos x="0" y="512"/>
                    </a:cxn>
                  </a:cxnLst>
                  <a:rect l="0" t="0" r="r" b="b"/>
                  <a:pathLst>
                    <a:path w="285" h="512">
                      <a:moveTo>
                        <a:pt x="0" y="512"/>
                      </a:moveTo>
                      <a:lnTo>
                        <a:pt x="285" y="313"/>
                      </a:lnTo>
                      <a:lnTo>
                        <a:pt x="285" y="0"/>
                      </a:lnTo>
                      <a:lnTo>
                        <a:pt x="0" y="199"/>
                      </a:lnTo>
                      <a:lnTo>
                        <a:pt x="0" y="512"/>
                      </a:lnTo>
                      <a:close/>
                    </a:path>
                  </a:pathLst>
                </a:custGeom>
                <a:solidFill>
                  <a:srgbClr val="009A4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2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íṩľíḍè-Freeform: Shape 45">
                  <a:extLst>
                    <a:ext uri="{FF2B5EF4-FFF2-40B4-BE49-F238E27FC236}">
                      <a16:creationId xmlns:a16="http://schemas.microsoft.com/office/drawing/2014/main" id="{581F6113-5763-40FE-9B7F-3FC024FDAA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1025" y="1995288"/>
                  <a:ext cx="904875" cy="633413"/>
                </a:xfrm>
                <a:custGeom>
                  <a:avLst/>
                  <a:gdLst/>
                  <a:ahLst/>
                  <a:cxnLst>
                    <a:cxn ang="0">
                      <a:pos x="0" y="200"/>
                    </a:cxn>
                    <a:cxn ang="0">
                      <a:pos x="285" y="399"/>
                    </a:cxn>
                    <a:cxn ang="0">
                      <a:pos x="570" y="200"/>
                    </a:cxn>
                    <a:cxn ang="0">
                      <a:pos x="285" y="0"/>
                    </a:cxn>
                    <a:cxn ang="0">
                      <a:pos x="0" y="200"/>
                    </a:cxn>
                  </a:cxnLst>
                  <a:rect l="0" t="0" r="r" b="b"/>
                  <a:pathLst>
                    <a:path w="570" h="399">
                      <a:moveTo>
                        <a:pt x="0" y="200"/>
                      </a:moveTo>
                      <a:lnTo>
                        <a:pt x="285" y="399"/>
                      </a:lnTo>
                      <a:lnTo>
                        <a:pt x="570" y="200"/>
                      </a:lnTo>
                      <a:lnTo>
                        <a:pt x="285" y="0"/>
                      </a:lnTo>
                      <a:lnTo>
                        <a:pt x="0" y="20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2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51" name="Group 78">
                <a:extLst>
                  <a:ext uri="{FF2B5EF4-FFF2-40B4-BE49-F238E27FC236}">
                    <a16:creationId xmlns:a16="http://schemas.microsoft.com/office/drawing/2014/main" id="{FD4FF268-C596-4D6E-A2C3-2AC6765E1EFE}"/>
                  </a:ext>
                </a:extLst>
              </p:cNvPr>
              <p:cNvGrpSpPr/>
              <p:nvPr/>
            </p:nvGrpSpPr>
            <p:grpSpPr>
              <a:xfrm>
                <a:off x="5262779" y="2924697"/>
                <a:ext cx="304533" cy="344523"/>
                <a:chOff x="1687513" y="1622425"/>
                <a:chExt cx="314325" cy="355600"/>
              </a:xfrm>
            </p:grpSpPr>
            <p:sp>
              <p:nvSpPr>
                <p:cNvPr id="52" name="íṩľíḍè-Freeform: Shape 79">
                  <a:extLst>
                    <a:ext uri="{FF2B5EF4-FFF2-40B4-BE49-F238E27FC236}">
                      <a16:creationId xmlns:a16="http://schemas.microsoft.com/office/drawing/2014/main" id="{E38F27EB-DEE8-40CE-BB88-FFB37C241E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7513" y="1622425"/>
                  <a:ext cx="314325" cy="355600"/>
                </a:xfrm>
                <a:custGeom>
                  <a:avLst/>
                  <a:gdLst/>
                  <a:ahLst/>
                  <a:cxnLst>
                    <a:cxn ang="0">
                      <a:pos x="17" y="264"/>
                    </a:cxn>
                    <a:cxn ang="0">
                      <a:pos x="9" y="262"/>
                    </a:cxn>
                    <a:cxn ang="0">
                      <a:pos x="0" y="247"/>
                    </a:cxn>
                    <a:cxn ang="0">
                      <a:pos x="0" y="17"/>
                    </a:cxn>
                    <a:cxn ang="0">
                      <a:pos x="9" y="3"/>
                    </a:cxn>
                    <a:cxn ang="0">
                      <a:pos x="25" y="3"/>
                    </a:cxn>
                    <a:cxn ang="0">
                      <a:pos x="225" y="118"/>
                    </a:cxn>
                    <a:cxn ang="0">
                      <a:pos x="233" y="132"/>
                    </a:cxn>
                    <a:cxn ang="0">
                      <a:pos x="225" y="147"/>
                    </a:cxn>
                    <a:cxn ang="0">
                      <a:pos x="25" y="262"/>
                    </a:cxn>
                    <a:cxn ang="0">
                      <a:pos x="17" y="264"/>
                    </a:cxn>
                  </a:cxnLst>
                  <a:rect l="0" t="0" r="r" b="b"/>
                  <a:pathLst>
                    <a:path w="233" h="264">
                      <a:moveTo>
                        <a:pt x="17" y="264"/>
                      </a:moveTo>
                      <a:cubicBezTo>
                        <a:pt x="14" y="264"/>
                        <a:pt x="11" y="263"/>
                        <a:pt x="9" y="262"/>
                      </a:cubicBezTo>
                      <a:cubicBezTo>
                        <a:pt x="3" y="259"/>
                        <a:pt x="0" y="253"/>
                        <a:pt x="0" y="24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1"/>
                        <a:pt x="3" y="6"/>
                        <a:pt x="9" y="3"/>
                      </a:cubicBezTo>
                      <a:cubicBezTo>
                        <a:pt x="14" y="0"/>
                        <a:pt x="20" y="0"/>
                        <a:pt x="25" y="3"/>
                      </a:cubicBezTo>
                      <a:cubicBezTo>
                        <a:pt x="225" y="118"/>
                        <a:pt x="225" y="118"/>
                        <a:pt x="225" y="118"/>
                      </a:cubicBezTo>
                      <a:cubicBezTo>
                        <a:pt x="230" y="121"/>
                        <a:pt x="233" y="126"/>
                        <a:pt x="233" y="132"/>
                      </a:cubicBezTo>
                      <a:cubicBezTo>
                        <a:pt x="233" y="138"/>
                        <a:pt x="230" y="144"/>
                        <a:pt x="225" y="147"/>
                      </a:cubicBezTo>
                      <a:cubicBezTo>
                        <a:pt x="25" y="262"/>
                        <a:pt x="25" y="262"/>
                        <a:pt x="25" y="262"/>
                      </a:cubicBezTo>
                      <a:cubicBezTo>
                        <a:pt x="23" y="263"/>
                        <a:pt x="20" y="264"/>
                        <a:pt x="17" y="26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2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íṩľíḍè-Freeform: Shape 80">
                  <a:extLst>
                    <a:ext uri="{FF2B5EF4-FFF2-40B4-BE49-F238E27FC236}">
                      <a16:creationId xmlns:a16="http://schemas.microsoft.com/office/drawing/2014/main" id="{1A610938-0766-45EC-BD63-12DCC07A65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6263" y="1758950"/>
                  <a:ext cx="69850" cy="825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4" y="26"/>
                    </a:cxn>
                    <a:cxn ang="0">
                      <a:pos x="0" y="5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" h="52">
                      <a:moveTo>
                        <a:pt x="0" y="0"/>
                      </a:moveTo>
                      <a:lnTo>
                        <a:pt x="44" y="26"/>
                      </a:lnTo>
                      <a:lnTo>
                        <a:pt x="0" y="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2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47" name="TextBox 46"/>
            <p:cNvSpPr txBox="1"/>
            <p:nvPr/>
          </p:nvSpPr>
          <p:spPr>
            <a:xfrm>
              <a:off x="2609590" y="1799299"/>
              <a:ext cx="2160240" cy="235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Module </a:t>
              </a:r>
              <a:r>
                <a:rPr lang="en-US" sz="2000" b="1" dirty="0" err="1">
                  <a:solidFill>
                    <a:schemeClr val="bg1"/>
                  </a:solidFill>
                  <a:ea typeface="微软雅黑" pitchFamily="34" charset="-122"/>
                </a:rPr>
                <a:t>bài</a:t>
              </a:r>
              <a:r>
                <a:rPr lang="en-US" sz="2000" b="1" dirty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ea typeface="微软雅黑" pitchFamily="34" charset="-122"/>
                </a:rPr>
                <a:t>viết</a:t>
              </a:r>
              <a:endParaRPr lang="vi-VN" sz="2000" b="1" dirty="0">
                <a:solidFill>
                  <a:schemeClr val="bg1"/>
                </a:solidFill>
                <a:latin typeface="+mn-lt"/>
                <a:ea typeface="微软雅黑" pitchFamily="34" charset="-122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175817" y="2029451"/>
            <a:ext cx="8159145" cy="1423006"/>
            <a:chOff x="1255925" y="2157212"/>
            <a:chExt cx="4635355" cy="108862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A4922CE-E460-468F-A5BF-5B98223337BB}"/>
                </a:ext>
              </a:extLst>
            </p:cNvPr>
            <p:cNvGrpSpPr/>
            <p:nvPr/>
          </p:nvGrpSpPr>
          <p:grpSpPr>
            <a:xfrm>
              <a:off x="1255925" y="2157212"/>
              <a:ext cx="4635355" cy="1088622"/>
              <a:chOff x="714483" y="3408867"/>
              <a:chExt cx="6180472" cy="1451496"/>
            </a:xfrm>
          </p:grpSpPr>
          <p:sp>
            <p:nvSpPr>
              <p:cNvPr id="60" name="íṩľíḍè-Freeform: Shape 117">
                <a:extLst>
                  <a:ext uri="{FF2B5EF4-FFF2-40B4-BE49-F238E27FC236}">
                    <a16:creationId xmlns:a16="http://schemas.microsoft.com/office/drawing/2014/main" id="{72CFA4FD-1684-49C9-B6F9-DBBD92E4C8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4675" y="3811666"/>
                <a:ext cx="4728353" cy="644203"/>
              </a:xfrm>
              <a:custGeom>
                <a:avLst/>
                <a:gdLst>
                  <a:gd name="connsiteX0" fmla="*/ 2315680 w 3687669"/>
                  <a:gd name="connsiteY0" fmla="*/ 0 h 644203"/>
                  <a:gd name="connsiteX1" fmla="*/ 3687669 w 3687669"/>
                  <a:gd name="connsiteY1" fmla="*/ 0 h 644203"/>
                  <a:gd name="connsiteX2" fmla="*/ 3367606 w 3687669"/>
                  <a:gd name="connsiteY2" fmla="*/ 315986 h 644203"/>
                  <a:gd name="connsiteX3" fmla="*/ 3687669 w 3687669"/>
                  <a:gd name="connsiteY3" fmla="*/ 644203 h 644203"/>
                  <a:gd name="connsiteX4" fmla="*/ 2315680 w 3687669"/>
                  <a:gd name="connsiteY4" fmla="*/ 644203 h 644203"/>
                  <a:gd name="connsiteX5" fmla="*/ 2315680 w 3687669"/>
                  <a:gd name="connsiteY5" fmla="*/ 643184 h 644203"/>
                  <a:gd name="connsiteX6" fmla="*/ 0 w 3687669"/>
                  <a:gd name="connsiteY6" fmla="*/ 643184 h 644203"/>
                  <a:gd name="connsiteX7" fmla="*/ 0 w 3687669"/>
                  <a:gd name="connsiteY7" fmla="*/ 1019 h 644203"/>
                  <a:gd name="connsiteX8" fmla="*/ 2315680 w 3687669"/>
                  <a:gd name="connsiteY8" fmla="*/ 1019 h 644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87669" h="644203">
                    <a:moveTo>
                      <a:pt x="2315680" y="0"/>
                    </a:moveTo>
                    <a:lnTo>
                      <a:pt x="3687669" y="0"/>
                    </a:lnTo>
                    <a:lnTo>
                      <a:pt x="3367606" y="315986"/>
                    </a:lnTo>
                    <a:lnTo>
                      <a:pt x="3687669" y="644203"/>
                    </a:lnTo>
                    <a:lnTo>
                      <a:pt x="2315680" y="644203"/>
                    </a:lnTo>
                    <a:lnTo>
                      <a:pt x="2315680" y="643184"/>
                    </a:lnTo>
                    <a:lnTo>
                      <a:pt x="0" y="643184"/>
                    </a:lnTo>
                    <a:lnTo>
                      <a:pt x="0" y="1019"/>
                    </a:lnTo>
                    <a:lnTo>
                      <a:pt x="2315680" y="1019"/>
                    </a:lnTo>
                    <a:close/>
                  </a:path>
                </a:pathLst>
              </a:custGeom>
              <a:solidFill>
                <a:srgbClr val="F57306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1" name="íṩľíḍè-Oval 31">
                <a:extLst>
                  <a:ext uri="{FF2B5EF4-FFF2-40B4-BE49-F238E27FC236}">
                    <a16:creationId xmlns:a16="http://schemas.microsoft.com/office/drawing/2014/main" id="{F408B4B4-A3CD-4F55-B172-2165AD6CD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1610" y="3861200"/>
                <a:ext cx="493345" cy="495384"/>
              </a:xfrm>
              <a:prstGeom prst="ellipse">
                <a:avLst/>
              </a:prstGeom>
              <a:solidFill>
                <a:srgbClr val="F57306"/>
              </a:soli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3</a:t>
                </a:r>
              </a:p>
            </p:txBody>
          </p:sp>
          <p:grpSp>
            <p:nvGrpSpPr>
              <p:cNvPr id="62" name="Group 38">
                <a:extLst>
                  <a:ext uri="{FF2B5EF4-FFF2-40B4-BE49-F238E27FC236}">
                    <a16:creationId xmlns:a16="http://schemas.microsoft.com/office/drawing/2014/main" id="{D1F94D19-FE09-4CE3-8FE9-69687AC5C71D}"/>
                  </a:ext>
                </a:extLst>
              </p:cNvPr>
              <p:cNvGrpSpPr/>
              <p:nvPr/>
            </p:nvGrpSpPr>
            <p:grpSpPr>
              <a:xfrm>
                <a:off x="714483" y="3408867"/>
                <a:ext cx="1162011" cy="1451496"/>
                <a:chOff x="1778588" y="2806500"/>
                <a:chExt cx="904875" cy="1130301"/>
              </a:xfrm>
            </p:grpSpPr>
            <p:sp>
              <p:nvSpPr>
                <p:cNvPr id="66" name="íṩľíḍè-Freeform: Shape 39">
                  <a:extLst>
                    <a:ext uri="{FF2B5EF4-FFF2-40B4-BE49-F238E27FC236}">
                      <a16:creationId xmlns:a16="http://schemas.microsoft.com/office/drawing/2014/main" id="{3F8F12BC-B7C7-438A-8B87-C70BE10C52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8588" y="3122413"/>
                  <a:ext cx="450850" cy="814388"/>
                </a:xfrm>
                <a:custGeom>
                  <a:avLst/>
                  <a:gdLst/>
                  <a:ahLst/>
                  <a:cxnLst>
                    <a:cxn ang="0">
                      <a:pos x="284" y="513"/>
                    </a:cxn>
                    <a:cxn ang="0">
                      <a:pos x="0" y="314"/>
                    </a:cxn>
                    <a:cxn ang="0">
                      <a:pos x="0" y="0"/>
                    </a:cxn>
                    <a:cxn ang="0">
                      <a:pos x="284" y="200"/>
                    </a:cxn>
                    <a:cxn ang="0">
                      <a:pos x="284" y="513"/>
                    </a:cxn>
                  </a:cxnLst>
                  <a:rect l="0" t="0" r="r" b="b"/>
                  <a:pathLst>
                    <a:path w="284" h="513">
                      <a:moveTo>
                        <a:pt x="284" y="513"/>
                      </a:moveTo>
                      <a:lnTo>
                        <a:pt x="0" y="314"/>
                      </a:lnTo>
                      <a:lnTo>
                        <a:pt x="0" y="0"/>
                      </a:lnTo>
                      <a:lnTo>
                        <a:pt x="284" y="200"/>
                      </a:lnTo>
                      <a:lnTo>
                        <a:pt x="284" y="513"/>
                      </a:lnTo>
                      <a:close/>
                    </a:path>
                  </a:pathLst>
                </a:custGeom>
                <a:solidFill>
                  <a:srgbClr val="A04B0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íṩľíḍè-Freeform: Shape 40">
                  <a:extLst>
                    <a:ext uri="{FF2B5EF4-FFF2-40B4-BE49-F238E27FC236}">
                      <a16:creationId xmlns:a16="http://schemas.microsoft.com/office/drawing/2014/main" id="{CD6B3E51-FF29-4633-8386-1DCB77CEF3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9438" y="3122413"/>
                  <a:ext cx="454025" cy="814388"/>
                </a:xfrm>
                <a:custGeom>
                  <a:avLst/>
                  <a:gdLst/>
                  <a:ahLst/>
                  <a:cxnLst>
                    <a:cxn ang="0">
                      <a:pos x="0" y="513"/>
                    </a:cxn>
                    <a:cxn ang="0">
                      <a:pos x="286" y="314"/>
                    </a:cxn>
                    <a:cxn ang="0">
                      <a:pos x="286" y="0"/>
                    </a:cxn>
                    <a:cxn ang="0">
                      <a:pos x="0" y="200"/>
                    </a:cxn>
                    <a:cxn ang="0">
                      <a:pos x="0" y="513"/>
                    </a:cxn>
                  </a:cxnLst>
                  <a:rect l="0" t="0" r="r" b="b"/>
                  <a:pathLst>
                    <a:path w="286" h="513">
                      <a:moveTo>
                        <a:pt x="0" y="513"/>
                      </a:moveTo>
                      <a:lnTo>
                        <a:pt x="286" y="314"/>
                      </a:lnTo>
                      <a:lnTo>
                        <a:pt x="286" y="0"/>
                      </a:lnTo>
                      <a:lnTo>
                        <a:pt x="0" y="200"/>
                      </a:lnTo>
                      <a:lnTo>
                        <a:pt x="0" y="513"/>
                      </a:lnTo>
                      <a:close/>
                    </a:path>
                  </a:pathLst>
                </a:custGeom>
                <a:solidFill>
                  <a:srgbClr val="D9650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íṩľíḍè-Freeform: Shape 41">
                  <a:extLst>
                    <a:ext uri="{FF2B5EF4-FFF2-40B4-BE49-F238E27FC236}">
                      <a16:creationId xmlns:a16="http://schemas.microsoft.com/office/drawing/2014/main" id="{633A24D0-B5D3-44EC-A582-42318ECD21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8588" y="2806500"/>
                  <a:ext cx="904875" cy="633413"/>
                </a:xfrm>
                <a:custGeom>
                  <a:avLst/>
                  <a:gdLst/>
                  <a:ahLst/>
                  <a:cxnLst>
                    <a:cxn ang="0">
                      <a:pos x="0" y="199"/>
                    </a:cxn>
                    <a:cxn ang="0">
                      <a:pos x="284" y="399"/>
                    </a:cxn>
                    <a:cxn ang="0">
                      <a:pos x="570" y="199"/>
                    </a:cxn>
                    <a:cxn ang="0">
                      <a:pos x="284" y="0"/>
                    </a:cxn>
                    <a:cxn ang="0">
                      <a:pos x="0" y="199"/>
                    </a:cxn>
                  </a:cxnLst>
                  <a:rect l="0" t="0" r="r" b="b"/>
                  <a:pathLst>
                    <a:path w="570" h="399">
                      <a:moveTo>
                        <a:pt x="0" y="199"/>
                      </a:moveTo>
                      <a:lnTo>
                        <a:pt x="284" y="399"/>
                      </a:lnTo>
                      <a:lnTo>
                        <a:pt x="570" y="199"/>
                      </a:lnTo>
                      <a:lnTo>
                        <a:pt x="284" y="0"/>
                      </a:lnTo>
                      <a:lnTo>
                        <a:pt x="0" y="199"/>
                      </a:lnTo>
                      <a:close/>
                    </a:path>
                  </a:pathLst>
                </a:custGeom>
                <a:solidFill>
                  <a:srgbClr val="F573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63" name="Group 92">
                <a:extLst>
                  <a:ext uri="{FF2B5EF4-FFF2-40B4-BE49-F238E27FC236}">
                    <a16:creationId xmlns:a16="http://schemas.microsoft.com/office/drawing/2014/main" id="{D52AAD83-1D48-4B04-A767-EC55DA1EB950}"/>
                  </a:ext>
                </a:extLst>
              </p:cNvPr>
              <p:cNvGrpSpPr/>
              <p:nvPr/>
            </p:nvGrpSpPr>
            <p:grpSpPr>
              <a:xfrm>
                <a:off x="5626758" y="3967227"/>
                <a:ext cx="304533" cy="344523"/>
                <a:chOff x="2654241" y="1629557"/>
                <a:chExt cx="314325" cy="355600"/>
              </a:xfrm>
            </p:grpSpPr>
            <p:sp>
              <p:nvSpPr>
                <p:cNvPr id="64" name="íṩľíḍè-Freeform: Shape 93">
                  <a:extLst>
                    <a:ext uri="{FF2B5EF4-FFF2-40B4-BE49-F238E27FC236}">
                      <a16:creationId xmlns:a16="http://schemas.microsoft.com/office/drawing/2014/main" id="{F97E779D-C9B9-45A9-B713-B0BE8F4BF1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4241" y="1629557"/>
                  <a:ext cx="314325" cy="355600"/>
                </a:xfrm>
                <a:custGeom>
                  <a:avLst/>
                  <a:gdLst/>
                  <a:ahLst/>
                  <a:cxnLst>
                    <a:cxn ang="0">
                      <a:pos x="17" y="264"/>
                    </a:cxn>
                    <a:cxn ang="0">
                      <a:pos x="9" y="262"/>
                    </a:cxn>
                    <a:cxn ang="0">
                      <a:pos x="0" y="247"/>
                    </a:cxn>
                    <a:cxn ang="0">
                      <a:pos x="0" y="17"/>
                    </a:cxn>
                    <a:cxn ang="0">
                      <a:pos x="9" y="3"/>
                    </a:cxn>
                    <a:cxn ang="0">
                      <a:pos x="25" y="3"/>
                    </a:cxn>
                    <a:cxn ang="0">
                      <a:pos x="225" y="118"/>
                    </a:cxn>
                    <a:cxn ang="0">
                      <a:pos x="233" y="132"/>
                    </a:cxn>
                    <a:cxn ang="0">
                      <a:pos x="225" y="147"/>
                    </a:cxn>
                    <a:cxn ang="0">
                      <a:pos x="25" y="262"/>
                    </a:cxn>
                    <a:cxn ang="0">
                      <a:pos x="17" y="264"/>
                    </a:cxn>
                  </a:cxnLst>
                  <a:rect l="0" t="0" r="r" b="b"/>
                  <a:pathLst>
                    <a:path w="233" h="264">
                      <a:moveTo>
                        <a:pt x="17" y="264"/>
                      </a:moveTo>
                      <a:cubicBezTo>
                        <a:pt x="14" y="264"/>
                        <a:pt x="11" y="263"/>
                        <a:pt x="9" y="262"/>
                      </a:cubicBezTo>
                      <a:cubicBezTo>
                        <a:pt x="3" y="259"/>
                        <a:pt x="0" y="253"/>
                        <a:pt x="0" y="24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1"/>
                        <a:pt x="3" y="6"/>
                        <a:pt x="9" y="3"/>
                      </a:cubicBezTo>
                      <a:cubicBezTo>
                        <a:pt x="14" y="0"/>
                        <a:pt x="20" y="0"/>
                        <a:pt x="25" y="3"/>
                      </a:cubicBezTo>
                      <a:cubicBezTo>
                        <a:pt x="225" y="118"/>
                        <a:pt x="225" y="118"/>
                        <a:pt x="225" y="118"/>
                      </a:cubicBezTo>
                      <a:cubicBezTo>
                        <a:pt x="230" y="121"/>
                        <a:pt x="233" y="126"/>
                        <a:pt x="233" y="132"/>
                      </a:cubicBezTo>
                      <a:cubicBezTo>
                        <a:pt x="233" y="138"/>
                        <a:pt x="230" y="144"/>
                        <a:pt x="225" y="147"/>
                      </a:cubicBezTo>
                      <a:cubicBezTo>
                        <a:pt x="25" y="262"/>
                        <a:pt x="25" y="262"/>
                        <a:pt x="25" y="262"/>
                      </a:cubicBezTo>
                      <a:cubicBezTo>
                        <a:pt x="23" y="263"/>
                        <a:pt x="20" y="264"/>
                        <a:pt x="17" y="26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íṩľíḍè-Freeform: Shape 94">
                  <a:extLst>
                    <a:ext uri="{FF2B5EF4-FFF2-40B4-BE49-F238E27FC236}">
                      <a16:creationId xmlns:a16="http://schemas.microsoft.com/office/drawing/2014/main" id="{E3B0F202-82BD-4DFB-8E4F-809DC40CC9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0758" y="1766081"/>
                  <a:ext cx="69850" cy="825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4" y="26"/>
                    </a:cxn>
                    <a:cxn ang="0">
                      <a:pos x="0" y="5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" h="52">
                      <a:moveTo>
                        <a:pt x="0" y="0"/>
                      </a:moveTo>
                      <a:lnTo>
                        <a:pt x="44" y="26"/>
                      </a:lnTo>
                      <a:lnTo>
                        <a:pt x="0" y="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59" name="TextBox 58"/>
            <p:cNvSpPr txBox="1"/>
            <p:nvPr/>
          </p:nvSpPr>
          <p:spPr>
            <a:xfrm>
              <a:off x="2369452" y="2450537"/>
              <a:ext cx="2347335" cy="235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Module </a:t>
              </a:r>
              <a:r>
                <a:rPr lang="en-US" sz="2000" b="1" dirty="0" err="1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đăng</a:t>
              </a:r>
              <a:r>
                <a:rPr lang="en-US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ký</a:t>
              </a:r>
              <a:r>
                <a:rPr lang="en-US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tài</a:t>
              </a:r>
              <a:r>
                <a:rPr lang="en-US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khoản</a:t>
              </a:r>
              <a:r>
                <a:rPr lang="en-US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người</a:t>
              </a:r>
              <a:r>
                <a:rPr lang="en-US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dùng</a:t>
              </a:r>
              <a:endParaRPr lang="vi-VN" sz="2000" b="1" dirty="0">
                <a:solidFill>
                  <a:schemeClr val="bg1"/>
                </a:solidFill>
                <a:latin typeface="+mn-lt"/>
                <a:ea typeface="微软雅黑" pitchFamily="34" charset="-122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938619" y="3054735"/>
            <a:ext cx="6828391" cy="1423006"/>
            <a:chOff x="1697794" y="2936983"/>
            <a:chExt cx="3879330" cy="1088622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1557D31-5DC7-4F92-9F40-E0D4DC3EF703}"/>
                </a:ext>
              </a:extLst>
            </p:cNvPr>
            <p:cNvGrpSpPr/>
            <p:nvPr/>
          </p:nvGrpSpPr>
          <p:grpSpPr>
            <a:xfrm>
              <a:off x="1697794" y="2936983"/>
              <a:ext cx="3879330" cy="1088622"/>
              <a:chOff x="1303642" y="4448562"/>
              <a:chExt cx="5172440" cy="1451496"/>
            </a:xfrm>
          </p:grpSpPr>
          <p:sp>
            <p:nvSpPr>
              <p:cNvPr id="72" name="íṩľíḍè-Freeform: Shape 118">
                <a:extLst>
                  <a:ext uri="{FF2B5EF4-FFF2-40B4-BE49-F238E27FC236}">
                    <a16:creationId xmlns:a16="http://schemas.microsoft.com/office/drawing/2014/main" id="{620ED3C9-1A7C-45EC-B1A3-F353B8769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7587" y="4855081"/>
                <a:ext cx="3664763" cy="642165"/>
              </a:xfrm>
              <a:custGeom>
                <a:avLst/>
                <a:gdLst>
                  <a:gd name="connsiteX0" fmla="*/ 0 w 3664763"/>
                  <a:gd name="connsiteY0" fmla="*/ 0 h 642165"/>
                  <a:gd name="connsiteX1" fmla="*/ 2292774 w 3664763"/>
                  <a:gd name="connsiteY1" fmla="*/ 0 h 642165"/>
                  <a:gd name="connsiteX2" fmla="*/ 2293219 w 3664763"/>
                  <a:gd name="connsiteY2" fmla="*/ 0 h 642165"/>
                  <a:gd name="connsiteX3" fmla="*/ 3664763 w 3664763"/>
                  <a:gd name="connsiteY3" fmla="*/ 0 h 642165"/>
                  <a:gd name="connsiteX4" fmla="*/ 3342662 w 3664763"/>
                  <a:gd name="connsiteY4" fmla="*/ 318025 h 642165"/>
                  <a:gd name="connsiteX5" fmla="*/ 3664763 w 3664763"/>
                  <a:gd name="connsiteY5" fmla="*/ 642165 h 642165"/>
                  <a:gd name="connsiteX6" fmla="*/ 2293219 w 3664763"/>
                  <a:gd name="connsiteY6" fmla="*/ 642165 h 642165"/>
                  <a:gd name="connsiteX7" fmla="*/ 2292774 w 3664763"/>
                  <a:gd name="connsiteY7" fmla="*/ 642165 h 642165"/>
                  <a:gd name="connsiteX8" fmla="*/ 0 w 3664763"/>
                  <a:gd name="connsiteY8" fmla="*/ 642165 h 642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4763" h="642165">
                    <a:moveTo>
                      <a:pt x="0" y="0"/>
                    </a:moveTo>
                    <a:lnTo>
                      <a:pt x="2292774" y="0"/>
                    </a:lnTo>
                    <a:lnTo>
                      <a:pt x="2293219" y="0"/>
                    </a:lnTo>
                    <a:lnTo>
                      <a:pt x="3664763" y="0"/>
                    </a:lnTo>
                    <a:lnTo>
                      <a:pt x="3342662" y="318025"/>
                    </a:lnTo>
                    <a:lnTo>
                      <a:pt x="3664763" y="642165"/>
                    </a:lnTo>
                    <a:lnTo>
                      <a:pt x="2293219" y="642165"/>
                    </a:lnTo>
                    <a:lnTo>
                      <a:pt x="2292774" y="642165"/>
                    </a:lnTo>
                    <a:lnTo>
                      <a:pt x="0" y="64216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3" name="íṩľíḍè-Oval 30">
                <a:extLst>
                  <a:ext uri="{FF2B5EF4-FFF2-40B4-BE49-F238E27FC236}">
                    <a16:creationId xmlns:a16="http://schemas.microsoft.com/office/drawing/2014/main" id="{C233F06B-62AA-4426-95DE-732D2E98C1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2737" y="4925598"/>
                <a:ext cx="493345" cy="49334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4</a:t>
                </a:r>
              </a:p>
            </p:txBody>
          </p:sp>
          <p:grpSp>
            <p:nvGrpSpPr>
              <p:cNvPr id="74" name="Group 34">
                <a:extLst>
                  <a:ext uri="{FF2B5EF4-FFF2-40B4-BE49-F238E27FC236}">
                    <a16:creationId xmlns:a16="http://schemas.microsoft.com/office/drawing/2014/main" id="{AD12F58B-7279-44CA-B5DF-8EF4C84E7DD3}"/>
                  </a:ext>
                </a:extLst>
              </p:cNvPr>
              <p:cNvGrpSpPr/>
              <p:nvPr/>
            </p:nvGrpSpPr>
            <p:grpSpPr>
              <a:xfrm>
                <a:off x="1303642" y="4448562"/>
                <a:ext cx="1159973" cy="1451496"/>
                <a:chOff x="2237375" y="3616125"/>
                <a:chExt cx="903288" cy="1130301"/>
              </a:xfrm>
            </p:grpSpPr>
            <p:sp>
              <p:nvSpPr>
                <p:cNvPr id="78" name="íṩľíḍè-Freeform: Shape 35">
                  <a:extLst>
                    <a:ext uri="{FF2B5EF4-FFF2-40B4-BE49-F238E27FC236}">
                      <a16:creationId xmlns:a16="http://schemas.microsoft.com/office/drawing/2014/main" id="{652D9DBB-0313-412B-ABE7-A0D2F25E62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7375" y="3932038"/>
                  <a:ext cx="450850" cy="814388"/>
                </a:xfrm>
                <a:custGeom>
                  <a:avLst/>
                  <a:gdLst/>
                  <a:ahLst/>
                  <a:cxnLst>
                    <a:cxn ang="0">
                      <a:pos x="284" y="513"/>
                    </a:cxn>
                    <a:cxn ang="0">
                      <a:pos x="0" y="313"/>
                    </a:cxn>
                    <a:cxn ang="0">
                      <a:pos x="0" y="0"/>
                    </a:cxn>
                    <a:cxn ang="0">
                      <a:pos x="284" y="200"/>
                    </a:cxn>
                    <a:cxn ang="0">
                      <a:pos x="284" y="513"/>
                    </a:cxn>
                  </a:cxnLst>
                  <a:rect l="0" t="0" r="r" b="b"/>
                  <a:pathLst>
                    <a:path w="284" h="513">
                      <a:moveTo>
                        <a:pt x="284" y="513"/>
                      </a:moveTo>
                      <a:lnTo>
                        <a:pt x="0" y="313"/>
                      </a:lnTo>
                      <a:lnTo>
                        <a:pt x="0" y="0"/>
                      </a:lnTo>
                      <a:lnTo>
                        <a:pt x="284" y="200"/>
                      </a:lnTo>
                      <a:lnTo>
                        <a:pt x="284" y="513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9" name="íṩľíḍè-Freeform: Shape 36">
                  <a:extLst>
                    <a:ext uri="{FF2B5EF4-FFF2-40B4-BE49-F238E27FC236}">
                      <a16:creationId xmlns:a16="http://schemas.microsoft.com/office/drawing/2014/main" id="{8EF80E71-68A5-4304-BEFB-B13F09F444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8225" y="3932038"/>
                  <a:ext cx="452438" cy="814388"/>
                </a:xfrm>
                <a:custGeom>
                  <a:avLst/>
                  <a:gdLst/>
                  <a:ahLst/>
                  <a:cxnLst>
                    <a:cxn ang="0">
                      <a:pos x="0" y="513"/>
                    </a:cxn>
                    <a:cxn ang="0">
                      <a:pos x="285" y="313"/>
                    </a:cxn>
                    <a:cxn ang="0">
                      <a:pos x="285" y="0"/>
                    </a:cxn>
                    <a:cxn ang="0">
                      <a:pos x="0" y="200"/>
                    </a:cxn>
                    <a:cxn ang="0">
                      <a:pos x="0" y="513"/>
                    </a:cxn>
                  </a:cxnLst>
                  <a:rect l="0" t="0" r="r" b="b"/>
                  <a:pathLst>
                    <a:path w="285" h="513">
                      <a:moveTo>
                        <a:pt x="0" y="513"/>
                      </a:moveTo>
                      <a:lnTo>
                        <a:pt x="285" y="313"/>
                      </a:lnTo>
                      <a:lnTo>
                        <a:pt x="285" y="0"/>
                      </a:lnTo>
                      <a:lnTo>
                        <a:pt x="0" y="200"/>
                      </a:lnTo>
                      <a:lnTo>
                        <a:pt x="0" y="513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0" name="íṩľíḍè-Freeform: Shape 37">
                  <a:extLst>
                    <a:ext uri="{FF2B5EF4-FFF2-40B4-BE49-F238E27FC236}">
                      <a16:creationId xmlns:a16="http://schemas.microsoft.com/office/drawing/2014/main" id="{AC459127-FD0F-4830-8C41-2EC967E4E9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7375" y="3616125"/>
                  <a:ext cx="903288" cy="633413"/>
                </a:xfrm>
                <a:custGeom>
                  <a:avLst/>
                  <a:gdLst/>
                  <a:ahLst/>
                  <a:cxnLst>
                    <a:cxn ang="0">
                      <a:pos x="0" y="199"/>
                    </a:cxn>
                    <a:cxn ang="0">
                      <a:pos x="284" y="399"/>
                    </a:cxn>
                    <a:cxn ang="0">
                      <a:pos x="569" y="199"/>
                    </a:cxn>
                    <a:cxn ang="0">
                      <a:pos x="284" y="0"/>
                    </a:cxn>
                    <a:cxn ang="0">
                      <a:pos x="0" y="199"/>
                    </a:cxn>
                  </a:cxnLst>
                  <a:rect l="0" t="0" r="r" b="b"/>
                  <a:pathLst>
                    <a:path w="569" h="399">
                      <a:moveTo>
                        <a:pt x="0" y="199"/>
                      </a:moveTo>
                      <a:lnTo>
                        <a:pt x="284" y="399"/>
                      </a:lnTo>
                      <a:lnTo>
                        <a:pt x="569" y="199"/>
                      </a:lnTo>
                      <a:lnTo>
                        <a:pt x="284" y="0"/>
                      </a:lnTo>
                      <a:lnTo>
                        <a:pt x="0" y="19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75" name="Group 99">
                <a:extLst>
                  <a:ext uri="{FF2B5EF4-FFF2-40B4-BE49-F238E27FC236}">
                    <a16:creationId xmlns:a16="http://schemas.microsoft.com/office/drawing/2014/main" id="{39FA9F59-25C7-4C26-AFC0-98056056D50E}"/>
                  </a:ext>
                </a:extLst>
              </p:cNvPr>
              <p:cNvGrpSpPr/>
              <p:nvPr/>
            </p:nvGrpSpPr>
            <p:grpSpPr>
              <a:xfrm>
                <a:off x="5287053" y="5003068"/>
                <a:ext cx="304533" cy="344523"/>
                <a:chOff x="1687513" y="1622425"/>
                <a:chExt cx="314325" cy="355600"/>
              </a:xfrm>
            </p:grpSpPr>
            <p:sp>
              <p:nvSpPr>
                <p:cNvPr id="76" name="íṩľíḍè-Freeform: Shape 100">
                  <a:extLst>
                    <a:ext uri="{FF2B5EF4-FFF2-40B4-BE49-F238E27FC236}">
                      <a16:creationId xmlns:a16="http://schemas.microsoft.com/office/drawing/2014/main" id="{16ABD75D-2B02-4748-BAB3-7BFDABFFE2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7513" y="1622425"/>
                  <a:ext cx="314325" cy="355600"/>
                </a:xfrm>
                <a:custGeom>
                  <a:avLst/>
                  <a:gdLst/>
                  <a:ahLst/>
                  <a:cxnLst>
                    <a:cxn ang="0">
                      <a:pos x="17" y="264"/>
                    </a:cxn>
                    <a:cxn ang="0">
                      <a:pos x="9" y="262"/>
                    </a:cxn>
                    <a:cxn ang="0">
                      <a:pos x="0" y="247"/>
                    </a:cxn>
                    <a:cxn ang="0">
                      <a:pos x="0" y="17"/>
                    </a:cxn>
                    <a:cxn ang="0">
                      <a:pos x="9" y="3"/>
                    </a:cxn>
                    <a:cxn ang="0">
                      <a:pos x="25" y="3"/>
                    </a:cxn>
                    <a:cxn ang="0">
                      <a:pos x="225" y="118"/>
                    </a:cxn>
                    <a:cxn ang="0">
                      <a:pos x="233" y="132"/>
                    </a:cxn>
                    <a:cxn ang="0">
                      <a:pos x="225" y="147"/>
                    </a:cxn>
                    <a:cxn ang="0">
                      <a:pos x="25" y="262"/>
                    </a:cxn>
                    <a:cxn ang="0">
                      <a:pos x="17" y="264"/>
                    </a:cxn>
                  </a:cxnLst>
                  <a:rect l="0" t="0" r="r" b="b"/>
                  <a:pathLst>
                    <a:path w="233" h="264">
                      <a:moveTo>
                        <a:pt x="17" y="264"/>
                      </a:moveTo>
                      <a:cubicBezTo>
                        <a:pt x="14" y="264"/>
                        <a:pt x="11" y="263"/>
                        <a:pt x="9" y="262"/>
                      </a:cubicBezTo>
                      <a:cubicBezTo>
                        <a:pt x="3" y="259"/>
                        <a:pt x="0" y="253"/>
                        <a:pt x="0" y="24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1"/>
                        <a:pt x="3" y="6"/>
                        <a:pt x="9" y="3"/>
                      </a:cubicBezTo>
                      <a:cubicBezTo>
                        <a:pt x="14" y="0"/>
                        <a:pt x="20" y="0"/>
                        <a:pt x="25" y="3"/>
                      </a:cubicBezTo>
                      <a:cubicBezTo>
                        <a:pt x="225" y="118"/>
                        <a:pt x="225" y="118"/>
                        <a:pt x="225" y="118"/>
                      </a:cubicBezTo>
                      <a:cubicBezTo>
                        <a:pt x="230" y="121"/>
                        <a:pt x="233" y="126"/>
                        <a:pt x="233" y="132"/>
                      </a:cubicBezTo>
                      <a:cubicBezTo>
                        <a:pt x="233" y="138"/>
                        <a:pt x="230" y="144"/>
                        <a:pt x="225" y="147"/>
                      </a:cubicBezTo>
                      <a:cubicBezTo>
                        <a:pt x="25" y="262"/>
                        <a:pt x="25" y="262"/>
                        <a:pt x="25" y="262"/>
                      </a:cubicBezTo>
                      <a:cubicBezTo>
                        <a:pt x="23" y="263"/>
                        <a:pt x="20" y="264"/>
                        <a:pt x="17" y="26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7" name="íṩľíḍè-Freeform: Shape 101">
                  <a:extLst>
                    <a:ext uri="{FF2B5EF4-FFF2-40B4-BE49-F238E27FC236}">
                      <a16:creationId xmlns:a16="http://schemas.microsoft.com/office/drawing/2014/main" id="{B6F7A5A1-3A91-4F12-9311-73535466F3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6263" y="1758950"/>
                  <a:ext cx="69850" cy="825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4" y="26"/>
                    </a:cxn>
                    <a:cxn ang="0">
                      <a:pos x="0" y="5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" h="52">
                      <a:moveTo>
                        <a:pt x="0" y="0"/>
                      </a:moveTo>
                      <a:lnTo>
                        <a:pt x="44" y="26"/>
                      </a:lnTo>
                      <a:lnTo>
                        <a:pt x="0" y="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71" name="TextBox 70"/>
            <p:cNvSpPr txBox="1"/>
            <p:nvPr/>
          </p:nvSpPr>
          <p:spPr>
            <a:xfrm>
              <a:off x="2627784" y="3363838"/>
              <a:ext cx="2037102" cy="235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ea typeface="微软雅黑" pitchFamily="34" charset="-122"/>
                </a:rPr>
                <a:t>Module </a:t>
              </a:r>
              <a:r>
                <a:rPr lang="en-US" sz="2000" b="1" dirty="0" err="1">
                  <a:solidFill>
                    <a:schemeClr val="bg1"/>
                  </a:solidFill>
                  <a:ea typeface="微软雅黑" pitchFamily="34" charset="-122"/>
                </a:rPr>
                <a:t>thống</a:t>
              </a:r>
              <a:r>
                <a:rPr lang="en-US" sz="2000" b="1" dirty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ea typeface="微软雅黑" pitchFamily="34" charset="-122"/>
                </a:rPr>
                <a:t>kê</a:t>
              </a:r>
              <a:r>
                <a:rPr lang="en-US" sz="2000" b="1" dirty="0">
                  <a:solidFill>
                    <a:schemeClr val="bg1"/>
                  </a:solidFill>
                  <a:ea typeface="微软雅黑" pitchFamily="34" charset="-122"/>
                </a:rPr>
                <a:t>, </a:t>
              </a:r>
              <a:r>
                <a:rPr lang="en-US" sz="2000" b="1" dirty="0" err="1">
                  <a:solidFill>
                    <a:schemeClr val="bg1"/>
                  </a:solidFill>
                  <a:ea typeface="微软雅黑" pitchFamily="34" charset="-122"/>
                </a:rPr>
                <a:t>báo</a:t>
              </a:r>
              <a:r>
                <a:rPr lang="en-US" sz="2000" b="1" dirty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ea typeface="微软雅黑" pitchFamily="34" charset="-122"/>
                </a:rPr>
                <a:t>cáo</a:t>
              </a:r>
              <a:endParaRPr lang="vi-VN" sz="20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171053" y="4074735"/>
            <a:ext cx="7231182" cy="1423005"/>
            <a:chOff x="1255925" y="3715377"/>
            <a:chExt cx="4108163" cy="1088621"/>
          </a:xfrm>
        </p:grpSpPr>
        <p:grpSp>
          <p:nvGrpSpPr>
            <p:cNvPr id="82" name="Group 81"/>
            <p:cNvGrpSpPr/>
            <p:nvPr/>
          </p:nvGrpSpPr>
          <p:grpSpPr>
            <a:xfrm>
              <a:off x="1255925" y="3715377"/>
              <a:ext cx="4108163" cy="1088621"/>
              <a:chOff x="1255925" y="3715377"/>
              <a:chExt cx="4108163" cy="1088621"/>
            </a:xfrm>
          </p:grpSpPr>
          <p:grpSp>
            <p:nvGrpSpPr>
              <p:cNvPr id="84" name="Group 3">
                <a:extLst>
                  <a:ext uri="{FF2B5EF4-FFF2-40B4-BE49-F238E27FC236}">
                    <a16:creationId xmlns:a16="http://schemas.microsoft.com/office/drawing/2014/main" id="{C4DCB05C-28C4-4AA4-AD85-B3D9C34F13A7}"/>
                  </a:ext>
                </a:extLst>
              </p:cNvPr>
              <p:cNvGrpSpPr/>
              <p:nvPr/>
            </p:nvGrpSpPr>
            <p:grpSpPr>
              <a:xfrm>
                <a:off x="1255925" y="3715377"/>
                <a:ext cx="4108163" cy="1088621"/>
                <a:chOff x="1295490" y="2367135"/>
                <a:chExt cx="5477548" cy="1451495"/>
              </a:xfrm>
            </p:grpSpPr>
            <p:sp>
              <p:nvSpPr>
                <p:cNvPr id="86" name="íṩľíḍè-Freeform: Shape 116">
                  <a:extLst>
                    <a:ext uri="{FF2B5EF4-FFF2-40B4-BE49-F238E27FC236}">
                      <a16:creationId xmlns:a16="http://schemas.microsoft.com/office/drawing/2014/main" id="{2B6EEE40-197D-4899-94A8-B7C8F39FC0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2616" y="2773892"/>
                  <a:ext cx="4060367" cy="642165"/>
                </a:xfrm>
                <a:custGeom>
                  <a:avLst/>
                  <a:gdLst>
                    <a:gd name="connsiteX0" fmla="*/ 0 w 3813618"/>
                    <a:gd name="connsiteY0" fmla="*/ 0 h 642165"/>
                    <a:gd name="connsiteX1" fmla="*/ 2448189 w 3813618"/>
                    <a:gd name="connsiteY1" fmla="*/ 0 h 642165"/>
                    <a:gd name="connsiteX2" fmla="*/ 2448189 w 3813618"/>
                    <a:gd name="connsiteY2" fmla="*/ 1019 h 642165"/>
                    <a:gd name="connsiteX3" fmla="*/ 3813618 w 3813618"/>
                    <a:gd name="connsiteY3" fmla="*/ 1019 h 642165"/>
                    <a:gd name="connsiteX4" fmla="*/ 3491517 w 3813618"/>
                    <a:gd name="connsiteY4" fmla="*/ 319044 h 642165"/>
                    <a:gd name="connsiteX5" fmla="*/ 3813618 w 3813618"/>
                    <a:gd name="connsiteY5" fmla="*/ 641145 h 642165"/>
                    <a:gd name="connsiteX6" fmla="*/ 2448189 w 3813618"/>
                    <a:gd name="connsiteY6" fmla="*/ 641145 h 642165"/>
                    <a:gd name="connsiteX7" fmla="*/ 2448189 w 3813618"/>
                    <a:gd name="connsiteY7" fmla="*/ 642165 h 642165"/>
                    <a:gd name="connsiteX8" fmla="*/ 0 w 3813618"/>
                    <a:gd name="connsiteY8" fmla="*/ 642165 h 642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13618" h="642165">
                      <a:moveTo>
                        <a:pt x="0" y="0"/>
                      </a:moveTo>
                      <a:lnTo>
                        <a:pt x="2448189" y="0"/>
                      </a:lnTo>
                      <a:lnTo>
                        <a:pt x="2448189" y="1019"/>
                      </a:lnTo>
                      <a:lnTo>
                        <a:pt x="3813618" y="1019"/>
                      </a:lnTo>
                      <a:lnTo>
                        <a:pt x="3491517" y="319044"/>
                      </a:lnTo>
                      <a:lnTo>
                        <a:pt x="3813618" y="641145"/>
                      </a:lnTo>
                      <a:lnTo>
                        <a:pt x="2448189" y="641145"/>
                      </a:lnTo>
                      <a:lnTo>
                        <a:pt x="2448189" y="642165"/>
                      </a:lnTo>
                      <a:lnTo>
                        <a:pt x="0" y="64216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íṩľíḍè-Oval 32">
                  <a:extLst>
                    <a:ext uri="{FF2B5EF4-FFF2-40B4-BE49-F238E27FC236}">
                      <a16:creationId xmlns:a16="http://schemas.microsoft.com/office/drawing/2014/main" id="{8A575A95-D8B8-4AC2-BF49-9880F736FB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79693" y="2850287"/>
                  <a:ext cx="493345" cy="493345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Helvetica" panose="020B0604020202030204" pitchFamily="34" charset="0"/>
                      <a:ea typeface="+mn-ea"/>
                      <a:cs typeface="+mn-ea"/>
                      <a:sym typeface="+mn-lt"/>
                    </a:rPr>
                    <a:t>5</a:t>
                  </a:r>
                </a:p>
              </p:txBody>
            </p:sp>
            <p:grpSp>
              <p:nvGrpSpPr>
                <p:cNvPr id="88" name="Group 42">
                  <a:extLst>
                    <a:ext uri="{FF2B5EF4-FFF2-40B4-BE49-F238E27FC236}">
                      <a16:creationId xmlns:a16="http://schemas.microsoft.com/office/drawing/2014/main" id="{E618004D-4980-4D45-93D9-18228B18F975}"/>
                    </a:ext>
                  </a:extLst>
                </p:cNvPr>
                <p:cNvGrpSpPr/>
                <p:nvPr/>
              </p:nvGrpSpPr>
              <p:grpSpPr>
                <a:xfrm>
                  <a:off x="1295490" y="2367135"/>
                  <a:ext cx="1162014" cy="1451495"/>
                  <a:chOff x="2231025" y="1995288"/>
                  <a:chExt cx="904876" cy="1130300"/>
                </a:xfrm>
              </p:grpSpPr>
              <p:sp>
                <p:nvSpPr>
                  <p:cNvPr id="90" name="íṩľíḍè-Freeform: Shape 43">
                    <a:extLst>
                      <a:ext uri="{FF2B5EF4-FFF2-40B4-BE49-F238E27FC236}">
                        <a16:creationId xmlns:a16="http://schemas.microsoft.com/office/drawing/2014/main" id="{E04AD1F2-0EEA-4BD0-8380-68A2B6050B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31025" y="2312788"/>
                    <a:ext cx="452438" cy="812800"/>
                  </a:xfrm>
                  <a:custGeom>
                    <a:avLst/>
                    <a:gdLst/>
                    <a:ahLst/>
                    <a:cxnLst>
                      <a:cxn ang="0">
                        <a:pos x="285" y="512"/>
                      </a:cxn>
                      <a:cxn ang="0">
                        <a:pos x="0" y="313"/>
                      </a:cxn>
                      <a:cxn ang="0">
                        <a:pos x="0" y="0"/>
                      </a:cxn>
                      <a:cxn ang="0">
                        <a:pos x="285" y="199"/>
                      </a:cxn>
                      <a:cxn ang="0">
                        <a:pos x="285" y="512"/>
                      </a:cxn>
                    </a:cxnLst>
                    <a:rect l="0" t="0" r="r" b="b"/>
                    <a:pathLst>
                      <a:path w="285" h="512">
                        <a:moveTo>
                          <a:pt x="285" y="512"/>
                        </a:moveTo>
                        <a:lnTo>
                          <a:pt x="0" y="313"/>
                        </a:lnTo>
                        <a:lnTo>
                          <a:pt x="0" y="0"/>
                        </a:lnTo>
                        <a:lnTo>
                          <a:pt x="285" y="199"/>
                        </a:lnTo>
                        <a:lnTo>
                          <a:pt x="285" y="512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Helvetica" panose="020B0604020202030204" pitchFamily="34" charset="0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1" name="íṩľíḍè-Freeform: Shape 44">
                    <a:extLst>
                      <a:ext uri="{FF2B5EF4-FFF2-40B4-BE49-F238E27FC236}">
                        <a16:creationId xmlns:a16="http://schemas.microsoft.com/office/drawing/2014/main" id="{CBA448DD-59CF-4AE5-AF78-37469B5BD2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83463" y="2312788"/>
                    <a:ext cx="452438" cy="812800"/>
                  </a:xfrm>
                  <a:custGeom>
                    <a:avLst/>
                    <a:gdLst/>
                    <a:ahLst/>
                    <a:cxnLst>
                      <a:cxn ang="0">
                        <a:pos x="0" y="512"/>
                      </a:cxn>
                      <a:cxn ang="0">
                        <a:pos x="285" y="313"/>
                      </a:cxn>
                      <a:cxn ang="0">
                        <a:pos x="285" y="0"/>
                      </a:cxn>
                      <a:cxn ang="0">
                        <a:pos x="0" y="199"/>
                      </a:cxn>
                      <a:cxn ang="0">
                        <a:pos x="0" y="512"/>
                      </a:cxn>
                    </a:cxnLst>
                    <a:rect l="0" t="0" r="r" b="b"/>
                    <a:pathLst>
                      <a:path w="285" h="512">
                        <a:moveTo>
                          <a:pt x="0" y="512"/>
                        </a:moveTo>
                        <a:lnTo>
                          <a:pt x="285" y="313"/>
                        </a:lnTo>
                        <a:lnTo>
                          <a:pt x="285" y="0"/>
                        </a:lnTo>
                        <a:lnTo>
                          <a:pt x="0" y="199"/>
                        </a:lnTo>
                        <a:lnTo>
                          <a:pt x="0" y="512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Helvetica" panose="020B0604020202030204" pitchFamily="34" charset="0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2" name="íṩľíḍè-Freeform: Shape 45">
                    <a:extLst>
                      <a:ext uri="{FF2B5EF4-FFF2-40B4-BE49-F238E27FC236}">
                        <a16:creationId xmlns:a16="http://schemas.microsoft.com/office/drawing/2014/main" id="{581F6113-5763-40FE-9B7F-3FC024FDAA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31025" y="1995288"/>
                    <a:ext cx="904875" cy="633413"/>
                  </a:xfrm>
                  <a:custGeom>
                    <a:avLst/>
                    <a:gdLst/>
                    <a:ahLst/>
                    <a:cxnLst>
                      <a:cxn ang="0">
                        <a:pos x="0" y="200"/>
                      </a:cxn>
                      <a:cxn ang="0">
                        <a:pos x="285" y="399"/>
                      </a:cxn>
                      <a:cxn ang="0">
                        <a:pos x="570" y="200"/>
                      </a:cxn>
                      <a:cxn ang="0">
                        <a:pos x="285" y="0"/>
                      </a:cxn>
                      <a:cxn ang="0">
                        <a:pos x="0" y="200"/>
                      </a:cxn>
                    </a:cxnLst>
                    <a:rect l="0" t="0" r="r" b="b"/>
                    <a:pathLst>
                      <a:path w="570" h="399">
                        <a:moveTo>
                          <a:pt x="0" y="200"/>
                        </a:moveTo>
                        <a:lnTo>
                          <a:pt x="285" y="399"/>
                        </a:lnTo>
                        <a:lnTo>
                          <a:pt x="570" y="200"/>
                        </a:lnTo>
                        <a:lnTo>
                          <a:pt x="285" y="0"/>
                        </a:lnTo>
                        <a:lnTo>
                          <a:pt x="0" y="20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Helvetica" panose="020B0604020202030204" pitchFamily="34" charset="0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89" name="íṩľíḍè-Freeform: Shape 80">
                  <a:extLst>
                    <a:ext uri="{FF2B5EF4-FFF2-40B4-BE49-F238E27FC236}">
                      <a16:creationId xmlns:a16="http://schemas.microsoft.com/office/drawing/2014/main" id="{1A610938-0766-45EC-BD63-12DCC07A65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6584" y="3056979"/>
                  <a:ext cx="67675" cy="7997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4" y="26"/>
                    </a:cxn>
                    <a:cxn ang="0">
                      <a:pos x="0" y="5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" h="52">
                      <a:moveTo>
                        <a:pt x="0" y="0"/>
                      </a:moveTo>
                      <a:lnTo>
                        <a:pt x="44" y="26"/>
                      </a:lnTo>
                      <a:lnTo>
                        <a:pt x="0" y="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2006704" y="4126005"/>
                <a:ext cx="2566564" cy="235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+mn-lt"/>
                    <a:ea typeface="微软雅黑" pitchFamily="34" charset="-122"/>
                  </a:rPr>
                  <a:t>Module </a:t>
                </a:r>
                <a:r>
                  <a:rPr lang="en-US" sz="2000" b="1" dirty="0" err="1">
                    <a:solidFill>
                      <a:schemeClr val="bg1"/>
                    </a:solidFill>
                    <a:ea typeface="微软雅黑" pitchFamily="34" charset="-122"/>
                  </a:rPr>
                  <a:t>tìm</a:t>
                </a:r>
                <a:r>
                  <a:rPr lang="en-US" sz="2000" b="1" dirty="0">
                    <a:solidFill>
                      <a:schemeClr val="bg1"/>
                    </a:solidFill>
                    <a:ea typeface="微软雅黑" pitchFamily="34" charset="-122"/>
                  </a:rPr>
                  <a:t> </a:t>
                </a:r>
                <a:r>
                  <a:rPr lang="en-US" sz="2000" b="1" dirty="0" err="1">
                    <a:solidFill>
                      <a:schemeClr val="bg1"/>
                    </a:solidFill>
                    <a:ea typeface="微软雅黑" pitchFamily="34" charset="-122"/>
                  </a:rPr>
                  <a:t>kiếm</a:t>
                </a:r>
                <a:endParaRPr lang="vi-VN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endParaRPr>
              </a:p>
            </p:txBody>
          </p:sp>
        </p:grpSp>
        <p:sp>
          <p:nvSpPr>
            <p:cNvPr id="83" name="íṩľíḍè-Freeform: Shape 93">
              <a:extLst>
                <a:ext uri="{FF2B5EF4-FFF2-40B4-BE49-F238E27FC236}">
                  <a16:creationId xmlns:a16="http://schemas.microsoft.com/office/drawing/2014/main" id="{F97E779D-C9B9-45A9-B713-B0BE8F4BF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499" y="4132061"/>
              <a:ext cx="228400" cy="258392"/>
            </a:xfrm>
            <a:custGeom>
              <a:avLst/>
              <a:gdLst/>
              <a:ahLst/>
              <a:cxnLst>
                <a:cxn ang="0">
                  <a:pos x="17" y="264"/>
                </a:cxn>
                <a:cxn ang="0">
                  <a:pos x="9" y="262"/>
                </a:cxn>
                <a:cxn ang="0">
                  <a:pos x="0" y="247"/>
                </a:cxn>
                <a:cxn ang="0">
                  <a:pos x="0" y="17"/>
                </a:cxn>
                <a:cxn ang="0">
                  <a:pos x="9" y="3"/>
                </a:cxn>
                <a:cxn ang="0">
                  <a:pos x="25" y="3"/>
                </a:cxn>
                <a:cxn ang="0">
                  <a:pos x="225" y="118"/>
                </a:cxn>
                <a:cxn ang="0">
                  <a:pos x="233" y="132"/>
                </a:cxn>
                <a:cxn ang="0">
                  <a:pos x="225" y="147"/>
                </a:cxn>
                <a:cxn ang="0">
                  <a:pos x="25" y="262"/>
                </a:cxn>
                <a:cxn ang="0">
                  <a:pos x="17" y="264"/>
                </a:cxn>
              </a:cxnLst>
              <a:rect l="0" t="0" r="r" b="b"/>
              <a:pathLst>
                <a:path w="233" h="264">
                  <a:moveTo>
                    <a:pt x="17" y="264"/>
                  </a:moveTo>
                  <a:cubicBezTo>
                    <a:pt x="14" y="264"/>
                    <a:pt x="11" y="263"/>
                    <a:pt x="9" y="262"/>
                  </a:cubicBezTo>
                  <a:cubicBezTo>
                    <a:pt x="3" y="259"/>
                    <a:pt x="0" y="253"/>
                    <a:pt x="0" y="24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3" y="6"/>
                    <a:pt x="9" y="3"/>
                  </a:cubicBezTo>
                  <a:cubicBezTo>
                    <a:pt x="14" y="0"/>
                    <a:pt x="20" y="0"/>
                    <a:pt x="25" y="3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30" y="121"/>
                    <a:pt x="233" y="126"/>
                    <a:pt x="233" y="132"/>
                  </a:cubicBezTo>
                  <a:cubicBezTo>
                    <a:pt x="233" y="138"/>
                    <a:pt x="230" y="144"/>
                    <a:pt x="225" y="147"/>
                  </a:cubicBezTo>
                  <a:cubicBezTo>
                    <a:pt x="25" y="262"/>
                    <a:pt x="25" y="262"/>
                    <a:pt x="25" y="262"/>
                  </a:cubicBezTo>
                  <a:cubicBezTo>
                    <a:pt x="23" y="263"/>
                    <a:pt x="20" y="264"/>
                    <a:pt x="17" y="26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542A089-BF55-25E9-3E08-B57166DC558A}"/>
              </a:ext>
            </a:extLst>
          </p:cNvPr>
          <p:cNvGrpSpPr/>
          <p:nvPr/>
        </p:nvGrpSpPr>
        <p:grpSpPr>
          <a:xfrm>
            <a:off x="1938068" y="5073131"/>
            <a:ext cx="8159145" cy="1423006"/>
            <a:chOff x="1255925" y="2157212"/>
            <a:chExt cx="4635355" cy="108862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2D7BBC6-4B6F-54EE-29DE-7F539F5808BC}"/>
                </a:ext>
              </a:extLst>
            </p:cNvPr>
            <p:cNvGrpSpPr/>
            <p:nvPr/>
          </p:nvGrpSpPr>
          <p:grpSpPr>
            <a:xfrm>
              <a:off x="1255925" y="2157212"/>
              <a:ext cx="4635355" cy="1088622"/>
              <a:chOff x="714483" y="3408867"/>
              <a:chExt cx="6180472" cy="1451496"/>
            </a:xfrm>
          </p:grpSpPr>
          <p:sp>
            <p:nvSpPr>
              <p:cNvPr id="5" name="íṩľíḍè-Freeform: Shape 117">
                <a:extLst>
                  <a:ext uri="{FF2B5EF4-FFF2-40B4-BE49-F238E27FC236}">
                    <a16:creationId xmlns:a16="http://schemas.microsoft.com/office/drawing/2014/main" id="{C72F9ABE-0F0E-975B-0D82-2CF77AE2F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4675" y="3811666"/>
                <a:ext cx="4728353" cy="644203"/>
              </a:xfrm>
              <a:custGeom>
                <a:avLst/>
                <a:gdLst>
                  <a:gd name="connsiteX0" fmla="*/ 2315680 w 3687669"/>
                  <a:gd name="connsiteY0" fmla="*/ 0 h 644203"/>
                  <a:gd name="connsiteX1" fmla="*/ 3687669 w 3687669"/>
                  <a:gd name="connsiteY1" fmla="*/ 0 h 644203"/>
                  <a:gd name="connsiteX2" fmla="*/ 3367606 w 3687669"/>
                  <a:gd name="connsiteY2" fmla="*/ 315986 h 644203"/>
                  <a:gd name="connsiteX3" fmla="*/ 3687669 w 3687669"/>
                  <a:gd name="connsiteY3" fmla="*/ 644203 h 644203"/>
                  <a:gd name="connsiteX4" fmla="*/ 2315680 w 3687669"/>
                  <a:gd name="connsiteY4" fmla="*/ 644203 h 644203"/>
                  <a:gd name="connsiteX5" fmla="*/ 2315680 w 3687669"/>
                  <a:gd name="connsiteY5" fmla="*/ 643184 h 644203"/>
                  <a:gd name="connsiteX6" fmla="*/ 0 w 3687669"/>
                  <a:gd name="connsiteY6" fmla="*/ 643184 h 644203"/>
                  <a:gd name="connsiteX7" fmla="*/ 0 w 3687669"/>
                  <a:gd name="connsiteY7" fmla="*/ 1019 h 644203"/>
                  <a:gd name="connsiteX8" fmla="*/ 2315680 w 3687669"/>
                  <a:gd name="connsiteY8" fmla="*/ 1019 h 644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87669" h="644203">
                    <a:moveTo>
                      <a:pt x="2315680" y="0"/>
                    </a:moveTo>
                    <a:lnTo>
                      <a:pt x="3687669" y="0"/>
                    </a:lnTo>
                    <a:lnTo>
                      <a:pt x="3367606" y="315986"/>
                    </a:lnTo>
                    <a:lnTo>
                      <a:pt x="3687669" y="644203"/>
                    </a:lnTo>
                    <a:lnTo>
                      <a:pt x="2315680" y="644203"/>
                    </a:lnTo>
                    <a:lnTo>
                      <a:pt x="2315680" y="643184"/>
                    </a:lnTo>
                    <a:lnTo>
                      <a:pt x="0" y="643184"/>
                    </a:lnTo>
                    <a:lnTo>
                      <a:pt x="0" y="1019"/>
                    </a:lnTo>
                    <a:lnTo>
                      <a:pt x="2315680" y="1019"/>
                    </a:lnTo>
                    <a:close/>
                  </a:path>
                </a:pathLst>
              </a:custGeom>
              <a:solidFill>
                <a:srgbClr val="F57306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" name="íṩľíḍè-Oval 31">
                <a:extLst>
                  <a:ext uri="{FF2B5EF4-FFF2-40B4-BE49-F238E27FC236}">
                    <a16:creationId xmlns:a16="http://schemas.microsoft.com/office/drawing/2014/main" id="{E735DFFA-D34B-B8CA-F384-9C8960D712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1610" y="3861200"/>
                <a:ext cx="493345" cy="495384"/>
              </a:xfrm>
              <a:prstGeom prst="ellipse">
                <a:avLst/>
              </a:prstGeom>
              <a:solidFill>
                <a:srgbClr val="F57306"/>
              </a:soli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Helvetica" panose="020B0604020202030204" pitchFamily="34" charset="0"/>
                    <a:cs typeface="+mn-ea"/>
                    <a:sym typeface="+mn-lt"/>
                  </a:rPr>
                  <a:t>6</a:t>
                </a:r>
                <a:endParaRPr lang="en-US" sz="1600" b="1" dirty="0">
                  <a:solidFill>
                    <a:schemeClr val="bg1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7" name="Group 38">
                <a:extLst>
                  <a:ext uri="{FF2B5EF4-FFF2-40B4-BE49-F238E27FC236}">
                    <a16:creationId xmlns:a16="http://schemas.microsoft.com/office/drawing/2014/main" id="{9E294948-D9CF-8A42-6F66-5F3006840ED9}"/>
                  </a:ext>
                </a:extLst>
              </p:cNvPr>
              <p:cNvGrpSpPr/>
              <p:nvPr/>
            </p:nvGrpSpPr>
            <p:grpSpPr>
              <a:xfrm>
                <a:off x="714483" y="3408867"/>
                <a:ext cx="1162011" cy="1451496"/>
                <a:chOff x="1778588" y="2806500"/>
                <a:chExt cx="904875" cy="1130301"/>
              </a:xfrm>
            </p:grpSpPr>
            <p:sp>
              <p:nvSpPr>
                <p:cNvPr id="11" name="íṩľíḍè-Freeform: Shape 39">
                  <a:extLst>
                    <a:ext uri="{FF2B5EF4-FFF2-40B4-BE49-F238E27FC236}">
                      <a16:creationId xmlns:a16="http://schemas.microsoft.com/office/drawing/2014/main" id="{3E757C22-C688-FB85-5417-8303C58F03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8588" y="3122413"/>
                  <a:ext cx="450850" cy="814388"/>
                </a:xfrm>
                <a:custGeom>
                  <a:avLst/>
                  <a:gdLst/>
                  <a:ahLst/>
                  <a:cxnLst>
                    <a:cxn ang="0">
                      <a:pos x="284" y="513"/>
                    </a:cxn>
                    <a:cxn ang="0">
                      <a:pos x="0" y="314"/>
                    </a:cxn>
                    <a:cxn ang="0">
                      <a:pos x="0" y="0"/>
                    </a:cxn>
                    <a:cxn ang="0">
                      <a:pos x="284" y="200"/>
                    </a:cxn>
                    <a:cxn ang="0">
                      <a:pos x="284" y="513"/>
                    </a:cxn>
                  </a:cxnLst>
                  <a:rect l="0" t="0" r="r" b="b"/>
                  <a:pathLst>
                    <a:path w="284" h="513">
                      <a:moveTo>
                        <a:pt x="284" y="513"/>
                      </a:moveTo>
                      <a:lnTo>
                        <a:pt x="0" y="314"/>
                      </a:lnTo>
                      <a:lnTo>
                        <a:pt x="0" y="0"/>
                      </a:lnTo>
                      <a:lnTo>
                        <a:pt x="284" y="200"/>
                      </a:lnTo>
                      <a:lnTo>
                        <a:pt x="284" y="513"/>
                      </a:lnTo>
                      <a:close/>
                    </a:path>
                  </a:pathLst>
                </a:custGeom>
                <a:solidFill>
                  <a:srgbClr val="A04B0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2" name="íṩľíḍè-Freeform: Shape 40">
                  <a:extLst>
                    <a:ext uri="{FF2B5EF4-FFF2-40B4-BE49-F238E27FC236}">
                      <a16:creationId xmlns:a16="http://schemas.microsoft.com/office/drawing/2014/main" id="{AEAF7AEF-DD4E-9767-9E39-4E894DC566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9438" y="3122413"/>
                  <a:ext cx="454025" cy="814388"/>
                </a:xfrm>
                <a:custGeom>
                  <a:avLst/>
                  <a:gdLst/>
                  <a:ahLst/>
                  <a:cxnLst>
                    <a:cxn ang="0">
                      <a:pos x="0" y="513"/>
                    </a:cxn>
                    <a:cxn ang="0">
                      <a:pos x="286" y="314"/>
                    </a:cxn>
                    <a:cxn ang="0">
                      <a:pos x="286" y="0"/>
                    </a:cxn>
                    <a:cxn ang="0">
                      <a:pos x="0" y="200"/>
                    </a:cxn>
                    <a:cxn ang="0">
                      <a:pos x="0" y="513"/>
                    </a:cxn>
                  </a:cxnLst>
                  <a:rect l="0" t="0" r="r" b="b"/>
                  <a:pathLst>
                    <a:path w="286" h="513">
                      <a:moveTo>
                        <a:pt x="0" y="513"/>
                      </a:moveTo>
                      <a:lnTo>
                        <a:pt x="286" y="314"/>
                      </a:lnTo>
                      <a:lnTo>
                        <a:pt x="286" y="0"/>
                      </a:lnTo>
                      <a:lnTo>
                        <a:pt x="0" y="200"/>
                      </a:lnTo>
                      <a:lnTo>
                        <a:pt x="0" y="513"/>
                      </a:lnTo>
                      <a:close/>
                    </a:path>
                  </a:pathLst>
                </a:custGeom>
                <a:solidFill>
                  <a:srgbClr val="D9650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3" name="íṩľíḍè-Freeform: Shape 41">
                  <a:extLst>
                    <a:ext uri="{FF2B5EF4-FFF2-40B4-BE49-F238E27FC236}">
                      <a16:creationId xmlns:a16="http://schemas.microsoft.com/office/drawing/2014/main" id="{CDCF46DD-B8D2-E3E7-98C8-6F48D462AC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8588" y="2806500"/>
                  <a:ext cx="904875" cy="633413"/>
                </a:xfrm>
                <a:custGeom>
                  <a:avLst/>
                  <a:gdLst/>
                  <a:ahLst/>
                  <a:cxnLst>
                    <a:cxn ang="0">
                      <a:pos x="0" y="199"/>
                    </a:cxn>
                    <a:cxn ang="0">
                      <a:pos x="284" y="399"/>
                    </a:cxn>
                    <a:cxn ang="0">
                      <a:pos x="570" y="199"/>
                    </a:cxn>
                    <a:cxn ang="0">
                      <a:pos x="284" y="0"/>
                    </a:cxn>
                    <a:cxn ang="0">
                      <a:pos x="0" y="199"/>
                    </a:cxn>
                  </a:cxnLst>
                  <a:rect l="0" t="0" r="r" b="b"/>
                  <a:pathLst>
                    <a:path w="570" h="399">
                      <a:moveTo>
                        <a:pt x="0" y="199"/>
                      </a:moveTo>
                      <a:lnTo>
                        <a:pt x="284" y="399"/>
                      </a:lnTo>
                      <a:lnTo>
                        <a:pt x="570" y="199"/>
                      </a:lnTo>
                      <a:lnTo>
                        <a:pt x="284" y="0"/>
                      </a:lnTo>
                      <a:lnTo>
                        <a:pt x="0" y="199"/>
                      </a:lnTo>
                      <a:close/>
                    </a:path>
                  </a:pathLst>
                </a:custGeom>
                <a:solidFill>
                  <a:srgbClr val="F573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" name="Group 92">
                <a:extLst>
                  <a:ext uri="{FF2B5EF4-FFF2-40B4-BE49-F238E27FC236}">
                    <a16:creationId xmlns:a16="http://schemas.microsoft.com/office/drawing/2014/main" id="{DD41896B-43D4-2BC1-FD75-F0F16F11D80B}"/>
                  </a:ext>
                </a:extLst>
              </p:cNvPr>
              <p:cNvGrpSpPr/>
              <p:nvPr/>
            </p:nvGrpSpPr>
            <p:grpSpPr>
              <a:xfrm>
                <a:off x="5626758" y="3967227"/>
                <a:ext cx="304533" cy="344523"/>
                <a:chOff x="2654241" y="1629557"/>
                <a:chExt cx="314325" cy="355600"/>
              </a:xfrm>
            </p:grpSpPr>
            <p:sp>
              <p:nvSpPr>
                <p:cNvPr id="9" name="íṩľíḍè-Freeform: Shape 93">
                  <a:extLst>
                    <a:ext uri="{FF2B5EF4-FFF2-40B4-BE49-F238E27FC236}">
                      <a16:creationId xmlns:a16="http://schemas.microsoft.com/office/drawing/2014/main" id="{4451A90A-E184-CE3F-32A2-8ED1DBEEA9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4241" y="1629557"/>
                  <a:ext cx="314325" cy="355600"/>
                </a:xfrm>
                <a:custGeom>
                  <a:avLst/>
                  <a:gdLst/>
                  <a:ahLst/>
                  <a:cxnLst>
                    <a:cxn ang="0">
                      <a:pos x="17" y="264"/>
                    </a:cxn>
                    <a:cxn ang="0">
                      <a:pos x="9" y="262"/>
                    </a:cxn>
                    <a:cxn ang="0">
                      <a:pos x="0" y="247"/>
                    </a:cxn>
                    <a:cxn ang="0">
                      <a:pos x="0" y="17"/>
                    </a:cxn>
                    <a:cxn ang="0">
                      <a:pos x="9" y="3"/>
                    </a:cxn>
                    <a:cxn ang="0">
                      <a:pos x="25" y="3"/>
                    </a:cxn>
                    <a:cxn ang="0">
                      <a:pos x="225" y="118"/>
                    </a:cxn>
                    <a:cxn ang="0">
                      <a:pos x="233" y="132"/>
                    </a:cxn>
                    <a:cxn ang="0">
                      <a:pos x="225" y="147"/>
                    </a:cxn>
                    <a:cxn ang="0">
                      <a:pos x="25" y="262"/>
                    </a:cxn>
                    <a:cxn ang="0">
                      <a:pos x="17" y="264"/>
                    </a:cxn>
                  </a:cxnLst>
                  <a:rect l="0" t="0" r="r" b="b"/>
                  <a:pathLst>
                    <a:path w="233" h="264">
                      <a:moveTo>
                        <a:pt x="17" y="264"/>
                      </a:moveTo>
                      <a:cubicBezTo>
                        <a:pt x="14" y="264"/>
                        <a:pt x="11" y="263"/>
                        <a:pt x="9" y="262"/>
                      </a:cubicBezTo>
                      <a:cubicBezTo>
                        <a:pt x="3" y="259"/>
                        <a:pt x="0" y="253"/>
                        <a:pt x="0" y="24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1"/>
                        <a:pt x="3" y="6"/>
                        <a:pt x="9" y="3"/>
                      </a:cubicBezTo>
                      <a:cubicBezTo>
                        <a:pt x="14" y="0"/>
                        <a:pt x="20" y="0"/>
                        <a:pt x="25" y="3"/>
                      </a:cubicBezTo>
                      <a:cubicBezTo>
                        <a:pt x="225" y="118"/>
                        <a:pt x="225" y="118"/>
                        <a:pt x="225" y="118"/>
                      </a:cubicBezTo>
                      <a:cubicBezTo>
                        <a:pt x="230" y="121"/>
                        <a:pt x="233" y="126"/>
                        <a:pt x="233" y="132"/>
                      </a:cubicBezTo>
                      <a:cubicBezTo>
                        <a:pt x="233" y="138"/>
                        <a:pt x="230" y="144"/>
                        <a:pt x="225" y="147"/>
                      </a:cubicBezTo>
                      <a:cubicBezTo>
                        <a:pt x="25" y="262"/>
                        <a:pt x="25" y="262"/>
                        <a:pt x="25" y="262"/>
                      </a:cubicBezTo>
                      <a:cubicBezTo>
                        <a:pt x="23" y="263"/>
                        <a:pt x="20" y="264"/>
                        <a:pt x="17" y="26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" name="íṩľíḍè-Freeform: Shape 94">
                  <a:extLst>
                    <a:ext uri="{FF2B5EF4-FFF2-40B4-BE49-F238E27FC236}">
                      <a16:creationId xmlns:a16="http://schemas.microsoft.com/office/drawing/2014/main" id="{0CE78A89-9832-8964-4272-D6BC326AAA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0758" y="1766081"/>
                  <a:ext cx="69850" cy="825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4" y="26"/>
                    </a:cxn>
                    <a:cxn ang="0">
                      <a:pos x="0" y="5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" h="52">
                      <a:moveTo>
                        <a:pt x="0" y="0"/>
                      </a:moveTo>
                      <a:lnTo>
                        <a:pt x="44" y="26"/>
                      </a:lnTo>
                      <a:lnTo>
                        <a:pt x="0" y="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E80D52-9BC9-5EA7-46A7-11DB56BB708F}"/>
                </a:ext>
              </a:extLst>
            </p:cNvPr>
            <p:cNvSpPr txBox="1"/>
            <p:nvPr/>
          </p:nvSpPr>
          <p:spPr>
            <a:xfrm>
              <a:off x="2369452" y="2450537"/>
              <a:ext cx="2347335" cy="235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Module </a:t>
              </a:r>
              <a:r>
                <a:rPr lang="en-US" sz="2000" b="1" dirty="0" err="1">
                  <a:solidFill>
                    <a:schemeClr val="bg1"/>
                  </a:solidFill>
                  <a:ea typeface="微软雅黑" pitchFamily="34" charset="-122"/>
                </a:rPr>
                <a:t>giỏ</a:t>
              </a:r>
              <a:r>
                <a:rPr lang="en-US" sz="2000" b="1" dirty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ea typeface="微软雅黑" pitchFamily="34" charset="-122"/>
                </a:rPr>
                <a:t>hàng</a:t>
              </a:r>
              <a:endParaRPr lang="vi-VN" sz="2000" b="1" dirty="0">
                <a:solidFill>
                  <a:schemeClr val="bg1"/>
                </a:solidFill>
                <a:latin typeface="+mn-lt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63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FC2239-D1FB-541A-CCFA-D1D384477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54746"/>
            <a:ext cx="11577711" cy="648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3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46782" y="1053141"/>
            <a:ext cx="5368521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>
                <a:latin typeface="Calibri" panose="020F0502020204030204" pitchFamily="34" charset="0"/>
                <a:ea typeface="FangSong" panose="02010609060101010101" pitchFamily="49" charset="-122"/>
                <a:cs typeface="经典综艺体简" panose="02010609000101010101" pitchFamily="49" charset="-122"/>
              </a:rPr>
              <a:t>QUẢN LÝ ƯỚC LƯỢNG</a:t>
            </a:r>
            <a:endParaRPr kumimoji="0" lang="zh-CN" altLang="en-US" sz="4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FangSong" panose="0201060906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97920" y="2762671"/>
            <a:ext cx="514987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2.1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Ước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lượng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điểm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chức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năng</a:t>
            </a:r>
            <a:endParaRPr lang="en-US" altLang="zh-CN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2.2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Ước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lượng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Usecase</a:t>
            </a:r>
            <a:endParaRPr lang="en-US" altLang="zh-CN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2.3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Tính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chi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phí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phần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mềm</a:t>
            </a:r>
            <a:endParaRPr lang="zh-CN" altLang="en-US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D4529F-B1E0-17BA-0457-E8A21AA55AC3}"/>
              </a:ext>
            </a:extLst>
          </p:cNvPr>
          <p:cNvGrpSpPr/>
          <p:nvPr/>
        </p:nvGrpSpPr>
        <p:grpSpPr>
          <a:xfrm>
            <a:off x="1060174" y="583097"/>
            <a:ext cx="2186608" cy="1709530"/>
            <a:chOff x="1417983" y="2425148"/>
            <a:chExt cx="2186608" cy="1709530"/>
          </a:xfrm>
        </p:grpSpPr>
        <p:sp>
          <p:nvSpPr>
            <p:cNvPr id="5" name="Dodecagon 4">
              <a:extLst>
                <a:ext uri="{FF2B5EF4-FFF2-40B4-BE49-F238E27FC236}">
                  <a16:creationId xmlns:a16="http://schemas.microsoft.com/office/drawing/2014/main" id="{920934D1-97EE-74FC-400E-A6E5E9F2B424}"/>
                </a:ext>
              </a:extLst>
            </p:cNvPr>
            <p:cNvSpPr/>
            <p:nvPr/>
          </p:nvSpPr>
          <p:spPr>
            <a:xfrm>
              <a:off x="1417983" y="2425148"/>
              <a:ext cx="2186608" cy="1709530"/>
            </a:xfrm>
            <a:prstGeom prst="do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文本框 9">
              <a:extLst>
                <a:ext uri="{FF2B5EF4-FFF2-40B4-BE49-F238E27FC236}">
                  <a16:creationId xmlns:a16="http://schemas.microsoft.com/office/drawing/2014/main" id="{679873CB-75BC-70D0-F097-4D5B0ABF4B68}"/>
                </a:ext>
              </a:extLst>
            </p:cNvPr>
            <p:cNvSpPr txBox="1"/>
            <p:nvPr/>
          </p:nvSpPr>
          <p:spPr>
            <a:xfrm>
              <a:off x="1989349" y="2683519"/>
              <a:ext cx="1043876" cy="1107996"/>
            </a:xfrm>
            <a:prstGeom prst="rect">
              <a:avLst/>
            </a:prstGeom>
            <a:noFill/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600" i="1" dirty="0">
                  <a:solidFill>
                    <a:schemeClr val="bg1"/>
                  </a:solidFill>
                  <a:effectLst>
                    <a:outerShdw blurRad="2921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+mj-ea"/>
                </a:rPr>
                <a:t>02</a:t>
              </a:r>
              <a:endParaRPr lang="zh-CN" altLang="en-US" sz="6600" i="1" dirty="0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85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485079"/>
              </p:ext>
            </p:extLst>
          </p:nvPr>
        </p:nvGraphicFramePr>
        <p:xfrm>
          <a:off x="177957" y="348544"/>
          <a:ext cx="8429897" cy="43499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041326">
                  <a:extLst>
                    <a:ext uri="{9D8B030D-6E8A-4147-A177-3AD203B41FA5}">
                      <a16:colId xmlns:a16="http://schemas.microsoft.com/office/drawing/2014/main" val="2285707968"/>
                    </a:ext>
                  </a:extLst>
                </a:gridCol>
                <a:gridCol w="1436697">
                  <a:extLst>
                    <a:ext uri="{9D8B030D-6E8A-4147-A177-3AD203B41FA5}">
                      <a16:colId xmlns:a16="http://schemas.microsoft.com/office/drawing/2014/main" val="2880244602"/>
                    </a:ext>
                  </a:extLst>
                </a:gridCol>
                <a:gridCol w="1526773">
                  <a:extLst>
                    <a:ext uri="{9D8B030D-6E8A-4147-A177-3AD203B41FA5}">
                      <a16:colId xmlns:a16="http://schemas.microsoft.com/office/drawing/2014/main" val="3071343076"/>
                    </a:ext>
                  </a:extLst>
                </a:gridCol>
                <a:gridCol w="1755335">
                  <a:extLst>
                    <a:ext uri="{9D8B030D-6E8A-4147-A177-3AD203B41FA5}">
                      <a16:colId xmlns:a16="http://schemas.microsoft.com/office/drawing/2014/main" val="2978437512"/>
                    </a:ext>
                  </a:extLst>
                </a:gridCol>
                <a:gridCol w="1669766">
                  <a:extLst>
                    <a:ext uri="{9D8B030D-6E8A-4147-A177-3AD203B41FA5}">
                      <a16:colId xmlns:a16="http://schemas.microsoft.com/office/drawing/2014/main" val="1321333831"/>
                    </a:ext>
                  </a:extLst>
                </a:gridCol>
              </a:tblGrid>
              <a:tr h="5437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 </a:t>
                      </a:r>
                      <a:endParaRPr lang="vi-VN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Mức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effectLst/>
                        </a:rPr>
                        <a:t>Độ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effectLst/>
                        </a:rPr>
                        <a:t>Phức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effectLst/>
                        </a:rPr>
                        <a:t>Tạp</a:t>
                      </a:r>
                      <a:endParaRPr lang="vi-VN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784412"/>
                  </a:ext>
                </a:extLst>
              </a:tr>
              <a:tr h="5437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Mô Tả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Thấp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Trung Bình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Cao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Tổng cộng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1472406"/>
                  </a:ext>
                </a:extLst>
              </a:tr>
              <a:tr h="5437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Input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8x3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x4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X6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  <a:ea typeface="+mn-ea"/>
                        </a:rPr>
                        <a:t>24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2114026"/>
                  </a:ext>
                </a:extLst>
              </a:tr>
              <a:tr h="5437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Output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6x4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X5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X7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24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7562569"/>
                  </a:ext>
                </a:extLst>
              </a:tr>
              <a:tr h="5437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Queries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17x3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X4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X6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  <a:ea typeface="+mn-ea"/>
                        </a:rPr>
                        <a:t>51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9877336"/>
                  </a:ext>
                </a:extLst>
              </a:tr>
              <a:tr h="5437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Files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0x7</a:t>
                      </a:r>
                      <a:endParaRPr lang="vi-VN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X10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X15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6484385"/>
                  </a:ext>
                </a:extLst>
              </a:tr>
              <a:tr h="5437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Interfaces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8x3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X4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x6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  <a:ea typeface="+mn-ea"/>
                        </a:rPr>
                        <a:t>24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0050186"/>
                  </a:ext>
                </a:extLst>
              </a:tr>
              <a:tr h="543740">
                <a:tc grid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Tổng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+mn-ea"/>
                        </a:rPr>
                        <a:t>123</a:t>
                      </a:r>
                      <a:r>
                        <a:rPr lang="en-US" sz="2000" b="1" baseline="0" dirty="0">
                          <a:effectLst/>
                          <a:latin typeface="+mn-lt"/>
                          <a:ea typeface="+mn-ea"/>
                        </a:rPr>
                        <a:t> (UFP)</a:t>
                      </a:r>
                      <a:endParaRPr lang="vi-VN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173462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281108" y="4885210"/>
            <a:ext cx="422359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tổng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chưa</a:t>
            </a:r>
            <a:r>
              <a:rPr lang="en-US" b="1" dirty="0"/>
              <a:t>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chỉnh</a:t>
            </a:r>
            <a:endParaRPr lang="vi-VN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07854" y="2179515"/>
            <a:ext cx="1924594" cy="687977"/>
          </a:xfrm>
          <a:prstGeom prst="rect">
            <a:avLst/>
          </a:prstGeom>
          <a:solidFill>
            <a:srgbClr val="D965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Điểm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chức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năng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chưa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điều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chỉnh</a:t>
            </a:r>
            <a:endParaRPr lang="vi-VN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8477226" y="2867492"/>
            <a:ext cx="1165912" cy="16056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10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1220</TotalTime>
  <Words>2862</Words>
  <Application>Microsoft Office PowerPoint</Application>
  <PresentationFormat>Widescreen</PresentationFormat>
  <Paragraphs>1034</Paragraphs>
  <Slides>43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Helvetica</vt:lpstr>
      <vt:lpstr>Times New Roman</vt:lpstr>
      <vt:lpstr>Trebuchet MS</vt:lpstr>
      <vt:lpstr>Wingdings</vt:lpstr>
      <vt:lpstr>Wingdings 3</vt:lpstr>
      <vt:lpstr>Facet</vt:lpstr>
      <vt:lpstr>Equation</vt:lpstr>
      <vt:lpstr>Equation.3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HUU THANG</dc:creator>
  <cp:lastModifiedBy>Admin</cp:lastModifiedBy>
  <cp:revision>233</cp:revision>
  <dcterms:created xsi:type="dcterms:W3CDTF">2020-11-11T13:47:24Z</dcterms:created>
  <dcterms:modified xsi:type="dcterms:W3CDTF">2022-12-30T05:27:09Z</dcterms:modified>
</cp:coreProperties>
</file>