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5"/>
  </p:notesMasterIdLst>
  <p:sldIdLst>
    <p:sldId id="258" r:id="rId2"/>
    <p:sldId id="320" r:id="rId3"/>
    <p:sldId id="271" r:id="rId4"/>
    <p:sldId id="259" r:id="rId5"/>
    <p:sldId id="260" r:id="rId6"/>
    <p:sldId id="282" r:id="rId7"/>
    <p:sldId id="284" r:id="rId8"/>
    <p:sldId id="261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63" r:id="rId24"/>
    <p:sldId id="298" r:id="rId25"/>
    <p:sldId id="299" r:id="rId26"/>
    <p:sldId id="300" r:id="rId27"/>
    <p:sldId id="301" r:id="rId28"/>
    <p:sldId id="302" r:id="rId29"/>
    <p:sldId id="303" r:id="rId30"/>
    <p:sldId id="265" r:id="rId31"/>
    <p:sldId id="304" r:id="rId32"/>
    <p:sldId id="305" r:id="rId33"/>
    <p:sldId id="306" r:id="rId34"/>
    <p:sldId id="307" r:id="rId35"/>
    <p:sldId id="308" r:id="rId36"/>
    <p:sldId id="318" r:id="rId37"/>
    <p:sldId id="319" r:id="rId38"/>
    <p:sldId id="322" r:id="rId39"/>
    <p:sldId id="323" r:id="rId40"/>
    <p:sldId id="324" r:id="rId41"/>
    <p:sldId id="325" r:id="rId42"/>
    <p:sldId id="326" r:id="rId43"/>
    <p:sldId id="32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57306"/>
    <a:srgbClr val="D96505"/>
    <a:srgbClr val="F60000"/>
    <a:srgbClr val="B00000"/>
    <a:srgbClr val="D60000"/>
    <a:srgbClr val="009A46"/>
    <a:srgbClr val="007434"/>
    <a:srgbClr val="A04B04"/>
    <a:srgbClr val="4B7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>
        <p:scale>
          <a:sx n="40" d="100"/>
          <a:sy n="40" d="100"/>
        </p:scale>
        <p:origin x="15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D44BE-C7AB-49E7-93E6-A114D4A65917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EDC07-2307-4496-8EFD-662F03C17B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30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6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38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59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42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043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35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00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64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33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685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4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649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09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93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65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87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61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259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63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2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220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19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05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309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91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9033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838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975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0226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991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201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17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16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0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64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6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3E7D-005B-40FA-BA74-142CD851F0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622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9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706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879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8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8151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653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7163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2036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1379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407512" y="2425700"/>
            <a:ext cx="3352188" cy="1917700"/>
          </a:xfrm>
          <a:custGeom>
            <a:avLst/>
            <a:gdLst>
              <a:gd name="connsiteX0" fmla="*/ 0 w 3352188"/>
              <a:gd name="connsiteY0" fmla="*/ 0 h 1917700"/>
              <a:gd name="connsiteX1" fmla="*/ 3352188 w 3352188"/>
              <a:gd name="connsiteY1" fmla="*/ 0 h 1917700"/>
              <a:gd name="connsiteX2" fmla="*/ 3352188 w 3352188"/>
              <a:gd name="connsiteY2" fmla="*/ 1917700 h 1917700"/>
              <a:gd name="connsiteX3" fmla="*/ 0 w 3352188"/>
              <a:gd name="connsiteY3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188" h="1917700">
                <a:moveTo>
                  <a:pt x="0" y="0"/>
                </a:moveTo>
                <a:lnTo>
                  <a:pt x="3352188" y="0"/>
                </a:lnTo>
                <a:lnTo>
                  <a:pt x="3352188" y="1917700"/>
                </a:lnTo>
                <a:lnTo>
                  <a:pt x="0" y="191770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311686"/>
      </p:ext>
    </p:extLst>
  </p:cSld>
  <p:clrMapOvr>
    <a:masterClrMapping/>
  </p:clrMapOvr>
  <p:transition spd="slow" advTm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803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03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755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278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918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333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145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841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0378-3BF6-404B-86D0-F359035CF48F}" type="datetimeFigureOut">
              <a:rPr lang="vi-VN" smtClean="0"/>
              <a:t>18/12/2022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227D5D-85E4-4E0C-B3BE-29136D2FF5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321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8E2BF93-3BE9-F793-703A-007DCF252E26}"/>
              </a:ext>
            </a:extLst>
          </p:cNvPr>
          <p:cNvGrpSpPr/>
          <p:nvPr/>
        </p:nvGrpSpPr>
        <p:grpSpPr>
          <a:xfrm>
            <a:off x="373227" y="192911"/>
            <a:ext cx="9744271" cy="3934502"/>
            <a:chOff x="373227" y="192911"/>
            <a:chExt cx="9744271" cy="3934502"/>
          </a:xfrm>
        </p:grpSpPr>
        <p:sp>
          <p:nvSpPr>
            <p:cNvPr id="15" name="任意多边形 11">
              <a:extLst>
                <a:ext uri="{FF2B5EF4-FFF2-40B4-BE49-F238E27FC236}">
                  <a16:creationId xmlns:a16="http://schemas.microsoft.com/office/drawing/2014/main" id="{B667237E-20B6-F2D6-56BF-6E34649D1DD0}"/>
                </a:ext>
              </a:extLst>
            </p:cNvPr>
            <p:cNvSpPr/>
            <p:nvPr/>
          </p:nvSpPr>
          <p:spPr>
            <a:xfrm>
              <a:off x="394520" y="192911"/>
              <a:ext cx="1949123" cy="3934502"/>
            </a:xfrm>
            <a:custGeom>
              <a:avLst/>
              <a:gdLst>
                <a:gd name="connsiteX0" fmla="*/ 0 w 1435100"/>
                <a:gd name="connsiteY0" fmla="*/ 0 h 2757487"/>
                <a:gd name="connsiteX1" fmla="*/ 1435100 w 1435100"/>
                <a:gd name="connsiteY1" fmla="*/ 0 h 2757487"/>
                <a:gd name="connsiteX2" fmla="*/ 1435100 w 1435100"/>
                <a:gd name="connsiteY2" fmla="*/ 496887 h 2757487"/>
                <a:gd name="connsiteX3" fmla="*/ 1352094 w 1435100"/>
                <a:gd name="connsiteY3" fmla="*/ 496887 h 2757487"/>
                <a:gd name="connsiteX4" fmla="*/ 1352094 w 1435100"/>
                <a:gd name="connsiteY4" fmla="*/ 83006 h 2757487"/>
                <a:gd name="connsiteX5" fmla="*/ 83006 w 1435100"/>
                <a:gd name="connsiteY5" fmla="*/ 83006 h 2757487"/>
                <a:gd name="connsiteX6" fmla="*/ 83006 w 1435100"/>
                <a:gd name="connsiteY6" fmla="*/ 2674481 h 2757487"/>
                <a:gd name="connsiteX7" fmla="*/ 1352094 w 1435100"/>
                <a:gd name="connsiteY7" fmla="*/ 2674481 h 2757487"/>
                <a:gd name="connsiteX8" fmla="*/ 1352094 w 1435100"/>
                <a:gd name="connsiteY8" fmla="*/ 2260540 h 2757487"/>
                <a:gd name="connsiteX9" fmla="*/ 1435100 w 1435100"/>
                <a:gd name="connsiteY9" fmla="*/ 2260540 h 2757487"/>
                <a:gd name="connsiteX10" fmla="*/ 1435100 w 1435100"/>
                <a:gd name="connsiteY10" fmla="*/ 2757487 h 2757487"/>
                <a:gd name="connsiteX11" fmla="*/ 0 w 1435100"/>
                <a:gd name="connsiteY11" fmla="*/ 2757487 h 275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5100" h="2757487">
                  <a:moveTo>
                    <a:pt x="0" y="0"/>
                  </a:moveTo>
                  <a:lnTo>
                    <a:pt x="1435100" y="0"/>
                  </a:lnTo>
                  <a:lnTo>
                    <a:pt x="1435100" y="496887"/>
                  </a:lnTo>
                  <a:lnTo>
                    <a:pt x="1352094" y="496887"/>
                  </a:lnTo>
                  <a:lnTo>
                    <a:pt x="1352094" y="83006"/>
                  </a:lnTo>
                  <a:lnTo>
                    <a:pt x="83006" y="83006"/>
                  </a:lnTo>
                  <a:lnTo>
                    <a:pt x="83006" y="2674481"/>
                  </a:lnTo>
                  <a:lnTo>
                    <a:pt x="1352094" y="2674481"/>
                  </a:lnTo>
                  <a:lnTo>
                    <a:pt x="1352094" y="2260540"/>
                  </a:lnTo>
                  <a:lnTo>
                    <a:pt x="1435100" y="2260540"/>
                  </a:lnTo>
                  <a:lnTo>
                    <a:pt x="1435100" y="2757487"/>
                  </a:lnTo>
                  <a:lnTo>
                    <a:pt x="0" y="275748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</a:endParaRPr>
            </a:p>
          </p:txBody>
        </p:sp>
        <p:sp>
          <p:nvSpPr>
            <p:cNvPr id="19" name="文本框 8">
              <a:extLst>
                <a:ext uri="{FF2B5EF4-FFF2-40B4-BE49-F238E27FC236}">
                  <a16:creationId xmlns:a16="http://schemas.microsoft.com/office/drawing/2014/main" id="{F90438A1-97F3-0FFD-66E1-80379CB3E72E}"/>
                </a:ext>
              </a:extLst>
            </p:cNvPr>
            <p:cNvSpPr txBox="1"/>
            <p:nvPr/>
          </p:nvSpPr>
          <p:spPr>
            <a:xfrm>
              <a:off x="373227" y="867500"/>
              <a:ext cx="97442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3000" b="1" dirty="0">
                  <a:latin typeface="Calibri" panose="020F0502020204030204" pitchFamily="34" charset="0"/>
                </a:rPr>
                <a:t>QUẢN LÝ ĐỀ ÁN PHẦN MỀM</a:t>
              </a:r>
            </a:p>
            <a:p>
              <a:pPr lvl="0" algn="ctr">
                <a:defRPr/>
              </a:pPr>
              <a:r>
                <a:rPr lang="en-US" altLang="zh-CN" sz="2400" b="1" dirty="0">
                  <a:latin typeface="Calibri" panose="020F0502020204030204" pitchFamily="34" charset="0"/>
                </a:rPr>
                <a:t>CHỦ ĐỀ</a:t>
              </a:r>
            </a:p>
            <a:p>
              <a:pPr lvl="0" algn="ctr">
                <a:defRPr/>
              </a:pPr>
              <a:r>
                <a:rPr lang="en-US" altLang="zh-CN" sz="5400" b="1" noProof="0" dirty="0">
                  <a:latin typeface="Calibri" panose="020F0502020204030204" pitchFamily="34" charset="0"/>
                </a:rPr>
                <a:t>WEBSITE BÁN THIẾT BỊ MÁY TÍNH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55F7D8A-F380-60AE-8F96-C067A801169E}"/>
              </a:ext>
            </a:extLst>
          </p:cNvPr>
          <p:cNvSpPr txBox="1"/>
          <p:nvPr/>
        </p:nvSpPr>
        <p:spPr>
          <a:xfrm>
            <a:off x="3352866" y="4400459"/>
            <a:ext cx="334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GVBM: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Hòa</a:t>
            </a:r>
            <a:endParaRPr lang="vi-V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3C4B5-2A7C-7008-CF2A-B41504BC42AF}"/>
              </a:ext>
            </a:extLst>
          </p:cNvPr>
          <p:cNvSpPr txBox="1"/>
          <p:nvPr/>
        </p:nvSpPr>
        <p:spPr>
          <a:xfrm>
            <a:off x="9240576" y="75335"/>
            <a:ext cx="334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DH20TH1</a:t>
            </a:r>
            <a:endParaRPr lang="vi-V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7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02479"/>
              </p:ext>
            </p:extLst>
          </p:nvPr>
        </p:nvGraphicFramePr>
        <p:xfrm>
          <a:off x="2629987" y="209011"/>
          <a:ext cx="7437121" cy="5032160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6017550">
                  <a:extLst>
                    <a:ext uri="{9D8B030D-6E8A-4147-A177-3AD203B41FA5}">
                      <a16:colId xmlns:a16="http://schemas.microsoft.com/office/drawing/2014/main" val="1967826704"/>
                    </a:ext>
                  </a:extLst>
                </a:gridCol>
                <a:gridCol w="1419571">
                  <a:extLst>
                    <a:ext uri="{9D8B030D-6E8A-4147-A177-3AD203B41FA5}">
                      <a16:colId xmlns:a16="http://schemas.microsoft.com/office/drawing/2014/main" val="3028056111"/>
                    </a:ext>
                  </a:extLst>
                </a:gridCol>
              </a:tblGrid>
              <a:tr h="31451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14 </a:t>
                      </a:r>
                      <a:r>
                        <a:rPr lang="en-US" sz="1600" b="1" dirty="0" err="1">
                          <a:effectLst/>
                        </a:rPr>
                        <a:t>Yếu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tố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phức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tạp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kỹ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thuật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0-5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606321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Truyền thông dữ liệu (Data Communications)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1268646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Xử lý dữ liệu phân tán (Distributed Functions)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0788662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Hiệu năng (Performance)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3851467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Cấu hình sử dụng cao (Heavily Used Configuration)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9843612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Tỷ lệ giao dịch (Transaction Rate)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4099461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Dữ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liệu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vào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trực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tuyến</a:t>
                      </a:r>
                      <a:r>
                        <a:rPr lang="en-US" sz="1600" b="1" dirty="0">
                          <a:effectLst/>
                        </a:rPr>
                        <a:t> (Online Data Entry)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8515147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Hiệu quả người dùng cuối (End-User Efficiency)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3195439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Cập nhật dữ liệu trực tuyến (On-line Update)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2915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Xử lý phức tạp (Complex Processing)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4420239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Khả năng dùng lại (Reusability)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3185344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Dễ cài đặt (Installation Ease)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7543135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Dễ vận hành (Operational Ease)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318280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Đa địa điểm (Multiple Sites)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1500692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Thay đổi dễ dàng (Facilities Change)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</a:t>
                      </a:r>
                      <a:endParaRPr lang="vi-V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7170498"/>
                  </a:ext>
                </a:extLst>
              </a:tr>
              <a:tr h="31451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Tổng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trọng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số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16</a:t>
                      </a:r>
                      <a:endParaRPr lang="vi-V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3104266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pSp>
        <p:nvGrpSpPr>
          <p:cNvPr id="14" name="Group 13"/>
          <p:cNvGrpSpPr/>
          <p:nvPr/>
        </p:nvGrpSpPr>
        <p:grpSpPr>
          <a:xfrm>
            <a:off x="22446" y="5286375"/>
            <a:ext cx="9171840" cy="525463"/>
            <a:chOff x="22446" y="5286375"/>
            <a:chExt cx="8309932" cy="525463"/>
          </a:xfrm>
        </p:grpSpPr>
        <p:sp>
          <p:nvSpPr>
            <p:cNvPr id="8" name="Rectangle 7"/>
            <p:cNvSpPr/>
            <p:nvPr/>
          </p:nvSpPr>
          <p:spPr>
            <a:xfrm>
              <a:off x="22446" y="5330447"/>
              <a:ext cx="5215082" cy="4010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ctr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b="1" dirty="0" err="1"/>
                <a:t>Các</a:t>
              </a:r>
              <a:r>
                <a:rPr lang="en-US" b="1" dirty="0"/>
                <a:t> </a:t>
              </a:r>
              <a:r>
                <a:rPr lang="en-US" b="1" dirty="0" err="1"/>
                <a:t>yếu</a:t>
              </a:r>
              <a:r>
                <a:rPr lang="en-US" b="1" dirty="0"/>
                <a:t> </a:t>
              </a:r>
              <a:r>
                <a:rPr lang="en-US" b="1" dirty="0" err="1"/>
                <a:t>tố</a:t>
              </a:r>
              <a:r>
                <a:rPr lang="en-US" b="1" dirty="0"/>
                <a:t> </a:t>
              </a:r>
              <a:r>
                <a:rPr lang="en-US" b="1" dirty="0" err="1"/>
                <a:t>phức</a:t>
              </a:r>
              <a:r>
                <a:rPr lang="en-US" b="1" dirty="0"/>
                <a:t> </a:t>
              </a:r>
              <a:r>
                <a:rPr lang="en-US" b="1" dirty="0" err="1"/>
                <a:t>tạp</a:t>
              </a:r>
              <a:r>
                <a:rPr lang="en-US" b="1" dirty="0"/>
                <a:t> </a:t>
              </a:r>
              <a:r>
                <a:rPr lang="en-US" b="1" dirty="0" err="1"/>
                <a:t>kỹ</a:t>
              </a:r>
              <a:r>
                <a:rPr lang="en-US" b="1" dirty="0"/>
                <a:t> </a:t>
              </a:r>
              <a:r>
                <a:rPr lang="en-US" b="1" dirty="0" err="1"/>
                <a:t>thuật</a:t>
              </a:r>
              <a:r>
                <a:rPr lang="en-US" b="1" dirty="0"/>
                <a:t> </a:t>
              </a:r>
              <a:r>
                <a:rPr lang="en-US" b="1" dirty="0" err="1"/>
                <a:t>của</a:t>
              </a:r>
              <a:r>
                <a:rPr lang="en-US" b="1" dirty="0"/>
                <a:t> </a:t>
              </a:r>
              <a:r>
                <a:rPr lang="en-US" b="1" dirty="0" err="1"/>
                <a:t>phần</a:t>
              </a:r>
              <a:r>
                <a:rPr lang="en-US" b="1" dirty="0"/>
                <a:t> </a:t>
              </a:r>
              <a:r>
                <a:rPr lang="en-US" b="1" dirty="0" err="1"/>
                <a:t>mềm</a:t>
              </a:r>
              <a:r>
                <a:rPr lang="en-US" b="1" dirty="0"/>
                <a:t> (TCF)</a:t>
              </a:r>
              <a:endParaRPr lang="vi-VN" b="1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8134040"/>
                </p:ext>
              </p:extLst>
            </p:nvPr>
          </p:nvGraphicFramePr>
          <p:xfrm>
            <a:off x="5102383" y="5286375"/>
            <a:ext cx="2341581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4" imgW="1663560" imgH="291960" progId="Equation.3">
                    <p:embed/>
                  </p:oleObj>
                </mc:Choice>
                <mc:Fallback>
                  <p:oleObj name="Equation" r:id="rId4" imgW="1663560" imgH="29196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2383" y="5286375"/>
                          <a:ext cx="2341581" cy="5254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7537645" y="5330447"/>
              <a:ext cx="794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/>
                <a:t>= </a:t>
              </a:r>
              <a:r>
                <a:rPr lang="en-US" b="1" smtClean="0"/>
                <a:t>0.84</a:t>
              </a:r>
              <a:endParaRPr lang="vi-VN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97002" y="5820793"/>
            <a:ext cx="8428392" cy="401072"/>
            <a:chOff x="297063" y="5329117"/>
            <a:chExt cx="8432330" cy="401072"/>
          </a:xfrm>
        </p:grpSpPr>
        <p:sp>
          <p:nvSpPr>
            <p:cNvPr id="19" name="Rectangle 18"/>
            <p:cNvSpPr/>
            <p:nvPr/>
          </p:nvSpPr>
          <p:spPr>
            <a:xfrm>
              <a:off x="297063" y="5329117"/>
              <a:ext cx="3642442" cy="4010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ctr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b="1" dirty="0" err="1"/>
                <a:t>Điểm</a:t>
              </a:r>
              <a:r>
                <a:rPr lang="en-US" b="1" dirty="0"/>
                <a:t> </a:t>
              </a:r>
              <a:r>
                <a:rPr lang="en-US" b="1" dirty="0" err="1"/>
                <a:t>chức</a:t>
              </a:r>
              <a:r>
                <a:rPr lang="en-US" b="1" dirty="0"/>
                <a:t> </a:t>
              </a:r>
              <a:r>
                <a:rPr lang="en-US" b="1" dirty="0" err="1"/>
                <a:t>năng</a:t>
              </a:r>
              <a:r>
                <a:rPr lang="en-US" b="1" dirty="0"/>
                <a:t> </a:t>
              </a:r>
              <a:r>
                <a:rPr lang="en-US" b="1" dirty="0" err="1"/>
                <a:t>điều</a:t>
              </a:r>
              <a:r>
                <a:rPr lang="en-US" b="1" dirty="0"/>
                <a:t> </a:t>
              </a:r>
              <a:r>
                <a:rPr lang="en-US" b="1" dirty="0" err="1"/>
                <a:t>chỉnh</a:t>
              </a:r>
              <a:r>
                <a:rPr lang="en-US" b="1" dirty="0"/>
                <a:t> (AFP)</a:t>
              </a:r>
              <a:endParaRPr lang="vi-VN" b="1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89667" y="5348466"/>
              <a:ext cx="21397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mtClean="0"/>
                <a:t>=121*0.84= </a:t>
              </a:r>
              <a:r>
                <a:rPr lang="en-US" b="1" dirty="0"/>
                <a:t>78.57</a:t>
              </a:r>
              <a:endParaRPr lang="vi-VN" dirty="0"/>
            </a:p>
          </p:txBody>
        </p:sp>
      </p:grp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639400" y="59106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244337"/>
              </p:ext>
            </p:extLst>
          </p:nvPr>
        </p:nvGraphicFramePr>
        <p:xfrm>
          <a:off x="3935952" y="5856665"/>
          <a:ext cx="2236438" cy="362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6" imgW="1142504" imgH="177723" progId="Equation.3">
                  <p:embed/>
                </p:oleObj>
              </mc:Choice>
              <mc:Fallback>
                <p:oleObj r:id="rId6" imgW="1142504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952" y="5856665"/>
                        <a:ext cx="2236438" cy="3623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-773902" y="6298714"/>
            <a:ext cx="1296590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ctr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err="1"/>
              <a:t>là</a:t>
            </a:r>
            <a:r>
              <a:rPr lang="en-US" b="1"/>
              <a:t> </a:t>
            </a:r>
            <a:r>
              <a:rPr lang="en-US" b="1" smtClean="0"/>
              <a:t>php và sql</a:t>
            </a:r>
            <a:r>
              <a:rPr lang="en-US" b="1" smtClean="0"/>
              <a:t> </a:t>
            </a:r>
            <a:r>
              <a:rPr lang="en-US" b="1" dirty="0"/>
              <a:t>(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dòng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mỗi</a:t>
            </a:r>
            <a:r>
              <a:rPr lang="en-US" b="1" dirty="0"/>
              <a:t> FP </a:t>
            </a:r>
            <a:r>
              <a:rPr lang="en-US" b="1" dirty="0" err="1"/>
              <a:t>là</a:t>
            </a:r>
            <a:r>
              <a:rPr lang="en-US" b="1" dirty="0"/>
              <a:t> 54) :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dòng</a:t>
            </a:r>
            <a:r>
              <a:rPr lang="en-US" b="1" dirty="0"/>
              <a:t> code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/>
              <a:t>: </a:t>
            </a:r>
            <a:r>
              <a:rPr lang="en-US" b="1" smtClean="0">
                <a:latin typeface="Times New Roman" panose="02020603050405020304" pitchFamily="18" charset="0"/>
                <a:ea typeface="Calibri" panose="020F0502020204030204" pitchFamily="34" charset="0"/>
              </a:rPr>
              <a:t>4472 </a:t>
            </a:r>
            <a:endParaRPr lang="vi-VN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3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639400" y="59106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2" name="Rectangle 1"/>
          <p:cNvSpPr/>
          <p:nvPr/>
        </p:nvSpPr>
        <p:spPr>
          <a:xfrm>
            <a:off x="2580669" y="960520"/>
            <a:ext cx="223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Ước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</a:t>
            </a:r>
            <a:r>
              <a:rPr lang="en-US" b="1" dirty="0" err="1"/>
              <a:t>nổ</a:t>
            </a:r>
            <a:r>
              <a:rPr lang="en-US" b="1" dirty="0"/>
              <a:t> </a:t>
            </a:r>
            <a:r>
              <a:rPr lang="en-US" b="1" dirty="0" err="1"/>
              <a:t>lực</a:t>
            </a:r>
            <a:r>
              <a:rPr lang="en-US" b="1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0669" y="3818739"/>
            <a:ext cx="4682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ea typeface="Calibri" panose="020F0502020204030204" pitchFamily="34" charset="0"/>
              </a:rPr>
              <a:t>Các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hệ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số</a:t>
            </a:r>
            <a:r>
              <a:rPr lang="en-US" b="1" dirty="0">
                <a:ea typeface="Calibri" panose="020F0502020204030204" pitchFamily="34" charset="0"/>
              </a:rPr>
              <a:t> a</a:t>
            </a:r>
            <a:r>
              <a:rPr lang="en-US" b="1" baseline="-25000" dirty="0">
                <a:ea typeface="Calibri" panose="020F0502020204030204" pitchFamily="34" charset="0"/>
              </a:rPr>
              <a:t>b</a:t>
            </a:r>
            <a:r>
              <a:rPr lang="en-US" b="1" dirty="0">
                <a:ea typeface="Calibri" panose="020F0502020204030204" pitchFamily="34" charset="0"/>
              </a:rPr>
              <a:t>, b</a:t>
            </a:r>
            <a:r>
              <a:rPr lang="en-US" b="1" baseline="-25000" dirty="0">
                <a:ea typeface="Calibri" panose="020F0502020204030204" pitchFamily="34" charset="0"/>
              </a:rPr>
              <a:t>b</a:t>
            </a:r>
            <a:r>
              <a:rPr lang="en-US" b="1" dirty="0">
                <a:ea typeface="Calibri" panose="020F0502020204030204" pitchFamily="34" charset="0"/>
              </a:rPr>
              <a:t>, </a:t>
            </a:r>
            <a:r>
              <a:rPr lang="en-US" b="1" dirty="0" err="1">
                <a:ea typeface="Calibri" panose="020F0502020204030204" pitchFamily="34" charset="0"/>
              </a:rPr>
              <a:t>c</a:t>
            </a:r>
            <a:r>
              <a:rPr lang="en-US" b="1" baseline="-25000" dirty="0" err="1">
                <a:ea typeface="Calibri" panose="020F0502020204030204" pitchFamily="34" charset="0"/>
              </a:rPr>
              <a:t>b</a:t>
            </a:r>
            <a:r>
              <a:rPr lang="en-US" b="1" dirty="0">
                <a:ea typeface="Calibri" panose="020F0502020204030204" pitchFamily="34" charset="0"/>
              </a:rPr>
              <a:t>, </a:t>
            </a:r>
            <a:r>
              <a:rPr lang="en-US" b="1" dirty="0" err="1">
                <a:ea typeface="Calibri" panose="020F0502020204030204" pitchFamily="34" charset="0"/>
              </a:rPr>
              <a:t>d</a:t>
            </a:r>
            <a:r>
              <a:rPr lang="en-US" b="1" baseline="-25000" dirty="0" err="1">
                <a:ea typeface="Calibri" panose="020F0502020204030204" pitchFamily="34" charset="0"/>
              </a:rPr>
              <a:t>b</a:t>
            </a:r>
            <a:r>
              <a:rPr lang="en-US" b="1" dirty="0">
                <a:ea typeface="Calibri" panose="020F0502020204030204" pitchFamily="34" charset="0"/>
              </a:rPr>
              <a:t>: </a:t>
            </a:r>
            <a:r>
              <a:rPr lang="en-US" b="1" dirty="0" err="1">
                <a:ea typeface="Calibri" panose="020F0502020204030204" pitchFamily="34" charset="0"/>
              </a:rPr>
              <a:t>được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cho</a:t>
            </a:r>
            <a:r>
              <a:rPr lang="en-US" b="1" dirty="0">
                <a:ea typeface="Calibri" panose="020F0502020204030204" pitchFamily="34" charset="0"/>
              </a:rPr>
              <a:t> ở </a:t>
            </a:r>
            <a:r>
              <a:rPr lang="en-US" b="1" dirty="0" err="1">
                <a:ea typeface="Calibri" panose="020F0502020204030204" pitchFamily="34" charset="0"/>
              </a:rPr>
              <a:t>bảng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sau</a:t>
            </a:r>
            <a:endParaRPr lang="vi-V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208031"/>
              </p:ext>
            </p:extLst>
          </p:nvPr>
        </p:nvGraphicFramePr>
        <p:xfrm>
          <a:off x="2699658" y="4488550"/>
          <a:ext cx="6061166" cy="151864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812290">
                  <a:extLst>
                    <a:ext uri="{9D8B030D-6E8A-4147-A177-3AD203B41FA5}">
                      <a16:colId xmlns:a16="http://schemas.microsoft.com/office/drawing/2014/main" val="1467531387"/>
                    </a:ext>
                  </a:extLst>
                </a:gridCol>
                <a:gridCol w="1060685">
                  <a:extLst>
                    <a:ext uri="{9D8B030D-6E8A-4147-A177-3AD203B41FA5}">
                      <a16:colId xmlns:a16="http://schemas.microsoft.com/office/drawing/2014/main" val="1572969626"/>
                    </a:ext>
                  </a:extLst>
                </a:gridCol>
                <a:gridCol w="1063753">
                  <a:extLst>
                    <a:ext uri="{9D8B030D-6E8A-4147-A177-3AD203B41FA5}">
                      <a16:colId xmlns:a16="http://schemas.microsoft.com/office/drawing/2014/main" val="3455649722"/>
                    </a:ext>
                  </a:extLst>
                </a:gridCol>
                <a:gridCol w="1060685">
                  <a:extLst>
                    <a:ext uri="{9D8B030D-6E8A-4147-A177-3AD203B41FA5}">
                      <a16:colId xmlns:a16="http://schemas.microsoft.com/office/drawing/2014/main" val="1020693906"/>
                    </a:ext>
                  </a:extLst>
                </a:gridCol>
                <a:gridCol w="1063753">
                  <a:extLst>
                    <a:ext uri="{9D8B030D-6E8A-4147-A177-3AD203B41FA5}">
                      <a16:colId xmlns:a16="http://schemas.microsoft.com/office/drawing/2014/main" val="1778996513"/>
                    </a:ext>
                  </a:extLst>
                </a:gridCol>
              </a:tblGrid>
              <a:tr h="28374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Loại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dự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án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phần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mềm</a:t>
                      </a:r>
                      <a:endParaRPr lang="vi-V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en-US" sz="1400" baseline="-25000">
                          <a:effectLst/>
                        </a:rPr>
                        <a:t>b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r>
                        <a:rPr lang="en-US" sz="1400" baseline="-25000" dirty="0">
                          <a:effectLst/>
                        </a:rPr>
                        <a:t>b</a:t>
                      </a:r>
                      <a:endParaRPr lang="vi-V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en-US" sz="1400" baseline="-25000">
                          <a:effectLst/>
                        </a:rPr>
                        <a:t>b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</a:t>
                      </a:r>
                      <a:r>
                        <a:rPr lang="en-US" sz="1400" baseline="-25000">
                          <a:effectLst/>
                        </a:rPr>
                        <a:t>b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048808"/>
                  </a:ext>
                </a:extLst>
              </a:tr>
              <a:tr h="33552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Organic</a:t>
                      </a:r>
                      <a:endParaRPr lang="vi-V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2,4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1,05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2,5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0,38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4349161"/>
                  </a:ext>
                </a:extLst>
              </a:tr>
              <a:tr h="33552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Semi-detached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3,0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1,12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2,5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0,35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3656156"/>
                  </a:ext>
                </a:extLst>
              </a:tr>
              <a:tr h="33552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Embedded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3,6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1,20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2,5</a:t>
                      </a:r>
                      <a:endParaRPr lang="vi-V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0,32</a:t>
                      </a:r>
                      <a:endParaRPr lang="vi-V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00336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540" y="1804596"/>
            <a:ext cx="4549139" cy="148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3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6546" y="1319601"/>
            <a:ext cx="453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Ước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1175"/>
              </p:ext>
            </p:extLst>
          </p:nvPr>
        </p:nvGraphicFramePr>
        <p:xfrm>
          <a:off x="724923" y="2023793"/>
          <a:ext cx="5463540" cy="3660648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774065">
                  <a:extLst>
                    <a:ext uri="{9D8B030D-6E8A-4147-A177-3AD203B41FA5}">
                      <a16:colId xmlns:a16="http://schemas.microsoft.com/office/drawing/2014/main" val="599782556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3537741927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2658114444"/>
                    </a:ext>
                  </a:extLst>
                </a:gridCol>
                <a:gridCol w="886888">
                  <a:extLst>
                    <a:ext uri="{9D8B030D-6E8A-4147-A177-3AD203B41FA5}">
                      <a16:colId xmlns:a16="http://schemas.microsoft.com/office/drawing/2014/main" val="2174300849"/>
                    </a:ext>
                  </a:extLst>
                </a:gridCol>
                <a:gridCol w="588852">
                  <a:extLst>
                    <a:ext uri="{9D8B030D-6E8A-4147-A177-3AD203B41FA5}">
                      <a16:colId xmlns:a16="http://schemas.microsoft.com/office/drawing/2014/main" val="952307623"/>
                    </a:ext>
                  </a:extLst>
                </a:gridCol>
              </a:tblGrid>
              <a:tr h="41571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Actor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Mô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tả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Trọng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số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Số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lượng</a:t>
                      </a:r>
                      <a:r>
                        <a:rPr lang="en-US" sz="1400" dirty="0">
                          <a:effectLst/>
                        </a:rPr>
                        <a:t> Actor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Tổng</a:t>
                      </a:r>
                      <a:endParaRPr lang="vi-VN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6105799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Đơn giản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Tác nhân tương tác với hệ thống khác qua API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5091665"/>
                  </a:ext>
                </a:extLst>
              </a:tr>
              <a:tr h="134196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Trung Bình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nhân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với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hệ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thống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thông</a:t>
                      </a:r>
                      <a:r>
                        <a:rPr lang="en-US" sz="1400" dirty="0">
                          <a:effectLst/>
                        </a:rPr>
                        <a:t> qua </a:t>
                      </a:r>
                      <a:r>
                        <a:rPr lang="en-US" sz="1400" dirty="0" err="1">
                          <a:effectLst/>
                        </a:rPr>
                        <a:t>một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giao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thức</a:t>
                      </a:r>
                      <a:endParaRPr lang="vi-VN" sz="14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Hoặc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nhân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với</a:t>
                      </a:r>
                      <a:r>
                        <a:rPr lang="en-US" sz="1400" dirty="0">
                          <a:effectLst/>
                        </a:rPr>
                        <a:t> con </a:t>
                      </a:r>
                      <a:r>
                        <a:rPr lang="en-US" sz="1400" dirty="0" err="1">
                          <a:effectLst/>
                        </a:rPr>
                        <a:t>người</a:t>
                      </a:r>
                      <a:r>
                        <a:rPr lang="en-US" sz="1400" dirty="0">
                          <a:effectLst/>
                        </a:rPr>
                        <a:t> qua </a:t>
                      </a:r>
                      <a:r>
                        <a:rPr lang="en-US" sz="1400" dirty="0" err="1">
                          <a:effectLst/>
                        </a:rPr>
                        <a:t>giao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diện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dòng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lệnh</a:t>
                      </a:r>
                      <a:endParaRPr lang="vi-V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9199415"/>
                  </a:ext>
                </a:extLst>
              </a:tr>
              <a:tr h="6312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Phức tạp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Tác nhân tương tác với con người thông qua giao diện đồ họa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2904408"/>
                  </a:ext>
                </a:extLst>
              </a:tr>
              <a:tr h="205129">
                <a:tc gridSpan="4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UAW</a:t>
                      </a:r>
                      <a:endParaRPr lang="vi-VN" sz="1400" b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vi-VN" sz="14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0012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544874"/>
              </p:ext>
            </p:extLst>
          </p:nvPr>
        </p:nvGraphicFramePr>
        <p:xfrm>
          <a:off x="6516123" y="2023793"/>
          <a:ext cx="5463540" cy="3568958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774065">
                  <a:extLst>
                    <a:ext uri="{9D8B030D-6E8A-4147-A177-3AD203B41FA5}">
                      <a16:colId xmlns:a16="http://schemas.microsoft.com/office/drawing/2014/main" val="2502857709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3419240557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4041445271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3535493192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38219843"/>
                    </a:ext>
                  </a:extLst>
                </a:gridCol>
              </a:tblGrid>
              <a:tr h="48683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Loại Use Case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Mô tả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Trọng số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 lượng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Tổng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963699"/>
                  </a:ext>
                </a:extLst>
              </a:tr>
              <a:tr h="6503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Đơn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giản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lượng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giao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dịch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sym typeface="Symbol" panose="05050102010706020507" pitchFamily="18" charset="2"/>
                        </a:rPr>
                        <a:t>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18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</a:t>
                      </a:r>
                      <a:r>
                        <a:rPr lang="en-US" sz="12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1002147"/>
                  </a:ext>
                </a:extLst>
              </a:tr>
              <a:tr h="144230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Trung bình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lượng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giao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dịch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từ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4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đến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7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263062"/>
                  </a:ext>
                </a:extLst>
              </a:tr>
              <a:tr h="6503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Phức tạp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 lượng giao dịch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sym typeface="Symbol" panose="05050102010706020507" pitchFamily="18" charset="2"/>
                        </a:rPr>
                        <a:t>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644267"/>
                  </a:ext>
                </a:extLst>
              </a:tr>
              <a:tr h="339162">
                <a:tc gridSpan="4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UUCW</a:t>
                      </a:r>
                      <a:endParaRPr lang="vi-VN" sz="13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smtClean="0">
                          <a:effectLst/>
                          <a:latin typeface="+mn-lt"/>
                          <a:ea typeface="+mn-ea"/>
                        </a:rPr>
                        <a:t>90</a:t>
                      </a:r>
                      <a:endParaRPr lang="vi-VN" sz="13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249163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381695" y="5683767"/>
            <a:ext cx="3571234" cy="400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ea typeface="Calibri" panose="020F0502020204030204" pitchFamily="34" charset="0"/>
              </a:rPr>
              <a:t>Tổng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giá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trị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điểm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tác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nhân</a:t>
            </a:r>
            <a:r>
              <a:rPr lang="en-US" b="1" dirty="0">
                <a:ea typeface="Calibri" panose="020F0502020204030204" pitchFamily="34" charset="0"/>
              </a:rPr>
              <a:t> (UAW)</a:t>
            </a:r>
            <a:endParaRPr lang="vi-VN" b="1" dirty="0">
              <a:ea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91506" y="5739167"/>
            <a:ext cx="4589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ea typeface="Calibri" panose="020F0502020204030204" pitchFamily="34" charset="0"/>
              </a:rPr>
              <a:t>Tổng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giá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trị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điểm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trường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hợp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sử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dụng</a:t>
            </a:r>
            <a:r>
              <a:rPr lang="en-US" b="1" dirty="0">
                <a:ea typeface="Calibri" panose="020F0502020204030204" pitchFamily="34" charset="0"/>
              </a:rPr>
              <a:t> (UUCW)</a:t>
            </a:r>
            <a:endParaRPr lang="vi-VN" b="1" dirty="0"/>
          </a:p>
        </p:txBody>
      </p:sp>
      <p:sp>
        <p:nvSpPr>
          <p:cNvPr id="15" name="Rectangle 14"/>
          <p:cNvSpPr/>
          <p:nvPr/>
        </p:nvSpPr>
        <p:spPr>
          <a:xfrm>
            <a:off x="568064" y="6283932"/>
            <a:ext cx="521521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dirty="0" err="1">
                <a:ea typeface="Calibri" panose="020F0502020204030204" pitchFamily="34" charset="0"/>
              </a:rPr>
              <a:t>Tổng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điểm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trường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hợp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sử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dụng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chưa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điều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chỉnh</a:t>
            </a:r>
            <a:r>
              <a:rPr lang="en-US" dirty="0">
                <a:ea typeface="Calibri" panose="020F0502020204030204" pitchFamily="34" charset="0"/>
              </a:rPr>
              <a:t>:</a:t>
            </a:r>
            <a:endParaRPr lang="vi-VN" sz="2000" dirty="0">
              <a:effectLst/>
              <a:ea typeface="Calibri" panose="020F0502020204030204" pitchFamily="34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745451"/>
              </p:ext>
            </p:extLst>
          </p:nvPr>
        </p:nvGraphicFramePr>
        <p:xfrm>
          <a:off x="5783274" y="6398407"/>
          <a:ext cx="2004077" cy="2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4" imgW="1548728" imgH="177723" progId="Equation.3">
                  <p:embed/>
                </p:oleObj>
              </mc:Choice>
              <mc:Fallback>
                <p:oleObj r:id="rId4" imgW="1548728" imgH="1777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74" y="6398407"/>
                        <a:ext cx="2004077" cy="23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7787351" y="6298583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= </a:t>
            </a:r>
            <a:r>
              <a:rPr lang="en-US" smtClean="0"/>
              <a:t>9+90 = 99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1924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5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6546" y="1319601"/>
            <a:ext cx="4323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yếu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phức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tạp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(TCF)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7657"/>
              </p:ext>
            </p:extLst>
          </p:nvPr>
        </p:nvGraphicFramePr>
        <p:xfrm>
          <a:off x="1799846" y="1828801"/>
          <a:ext cx="8706789" cy="3890679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5224478">
                  <a:extLst>
                    <a:ext uri="{9D8B030D-6E8A-4147-A177-3AD203B41FA5}">
                      <a16:colId xmlns:a16="http://schemas.microsoft.com/office/drawing/2014/main" val="4244249850"/>
                    </a:ext>
                  </a:extLst>
                </a:gridCol>
                <a:gridCol w="1160770">
                  <a:extLst>
                    <a:ext uri="{9D8B030D-6E8A-4147-A177-3AD203B41FA5}">
                      <a16:colId xmlns:a16="http://schemas.microsoft.com/office/drawing/2014/main" val="1428838195"/>
                    </a:ext>
                  </a:extLst>
                </a:gridCol>
                <a:gridCol w="1428718">
                  <a:extLst>
                    <a:ext uri="{9D8B030D-6E8A-4147-A177-3AD203B41FA5}">
                      <a16:colId xmlns:a16="http://schemas.microsoft.com/office/drawing/2014/main" val="911168958"/>
                    </a:ext>
                  </a:extLst>
                </a:gridCol>
                <a:gridCol w="892823">
                  <a:extLst>
                    <a:ext uri="{9D8B030D-6E8A-4147-A177-3AD203B41FA5}">
                      <a16:colId xmlns:a16="http://schemas.microsoft.com/office/drawing/2014/main" val="4211450590"/>
                    </a:ext>
                  </a:extLst>
                </a:gridCol>
              </a:tblGrid>
              <a:tr h="63717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Yếu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tố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kỹ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thuật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Trọng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số</a:t>
                      </a:r>
                      <a:endParaRPr lang="vi-VN" sz="1400" dirty="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(W</a:t>
                      </a:r>
                      <a:r>
                        <a:rPr lang="en-GB" sz="1400" baseline="-25000" dirty="0">
                          <a:effectLst/>
                        </a:rPr>
                        <a:t>i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Giá trị xếp hạng (AV</a:t>
                      </a:r>
                      <a:r>
                        <a:rPr lang="en-GB" sz="1400" baseline="-25000">
                          <a:effectLst/>
                        </a:rPr>
                        <a:t>i</a:t>
                      </a:r>
                      <a:r>
                        <a:rPr lang="en-GB" sz="1400">
                          <a:effectLst/>
                        </a:rPr>
                        <a:t>)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Tổng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5254808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Hệ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thống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phân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5298201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Tính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chất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đáp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ứng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tức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thời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hoặc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yêu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cầu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đảm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bảo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lưu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thông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737743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Hiệu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quả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sử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950256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Xử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lý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bên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trong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phức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tạp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0046982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Khả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năng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sử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nguồn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19242490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Dễ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cài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đặt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4250644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Dễ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sử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82338411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Tính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chuyển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56475329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Khả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năng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dễ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thay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đổi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8521584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Xử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lý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tranh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57612977"/>
                  </a:ext>
                </a:extLst>
              </a:tr>
              <a:tr h="271125">
                <a:tc>
                  <a:txBody>
                    <a:bodyPr/>
                    <a:lstStyle/>
                    <a:p>
                      <a:pPr indent="-889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Có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tính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bảo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mật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cao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4744647"/>
                  </a:ext>
                </a:extLst>
              </a:tr>
              <a:tr h="271125">
                <a:tc gridSpan="3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Tổng</a:t>
                      </a:r>
                      <a:r>
                        <a:rPr lang="en-GB" sz="1400" dirty="0">
                          <a:effectLst/>
                        </a:rPr>
                        <a:t> TF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11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363083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041" y="5828570"/>
            <a:ext cx="345805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6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94024" y="1319601"/>
            <a:ext cx="4028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yếu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phức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tạp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môi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15215"/>
              </p:ext>
            </p:extLst>
          </p:nvPr>
        </p:nvGraphicFramePr>
        <p:xfrm>
          <a:off x="1962749" y="1919766"/>
          <a:ext cx="8281849" cy="3495291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4318265">
                  <a:extLst>
                    <a:ext uri="{9D8B030D-6E8A-4147-A177-3AD203B41FA5}">
                      <a16:colId xmlns:a16="http://schemas.microsoft.com/office/drawing/2014/main" val="1988048220"/>
                    </a:ext>
                  </a:extLst>
                </a:gridCol>
                <a:gridCol w="1343460">
                  <a:extLst>
                    <a:ext uri="{9D8B030D-6E8A-4147-A177-3AD203B41FA5}">
                      <a16:colId xmlns:a16="http://schemas.microsoft.com/office/drawing/2014/main" val="815169804"/>
                    </a:ext>
                  </a:extLst>
                </a:gridCol>
                <a:gridCol w="1540088">
                  <a:extLst>
                    <a:ext uri="{9D8B030D-6E8A-4147-A177-3AD203B41FA5}">
                      <a16:colId xmlns:a16="http://schemas.microsoft.com/office/drawing/2014/main" val="2978038237"/>
                    </a:ext>
                  </a:extLst>
                </a:gridCol>
                <a:gridCol w="1080036">
                  <a:extLst>
                    <a:ext uri="{9D8B030D-6E8A-4147-A177-3AD203B41FA5}">
                      <a16:colId xmlns:a16="http://schemas.microsoft.com/office/drawing/2014/main" val="2339377217"/>
                    </a:ext>
                  </a:extLst>
                </a:gridCol>
              </a:tblGrid>
              <a:tr h="69061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 err="1">
                          <a:effectLst/>
                        </a:rPr>
                        <a:t>Yếu</a:t>
                      </a:r>
                      <a:r>
                        <a:rPr lang="en-GB" sz="1300" dirty="0">
                          <a:effectLst/>
                        </a:rPr>
                        <a:t> </a:t>
                      </a:r>
                      <a:r>
                        <a:rPr lang="en-GB" sz="1300" dirty="0" err="1">
                          <a:effectLst/>
                        </a:rPr>
                        <a:t>tố</a:t>
                      </a:r>
                      <a:r>
                        <a:rPr lang="en-GB" sz="1300" dirty="0">
                          <a:effectLst/>
                        </a:rPr>
                        <a:t> </a:t>
                      </a:r>
                      <a:r>
                        <a:rPr lang="en-GB" sz="1300" dirty="0" err="1">
                          <a:effectLst/>
                        </a:rPr>
                        <a:t>môi</a:t>
                      </a:r>
                      <a:r>
                        <a:rPr lang="en-GB" sz="1300" dirty="0">
                          <a:effectLst/>
                        </a:rPr>
                        <a:t> </a:t>
                      </a:r>
                      <a:r>
                        <a:rPr lang="en-GB" sz="1300" dirty="0" err="1">
                          <a:effectLst/>
                        </a:rPr>
                        <a:t>trường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 err="1">
                          <a:effectLst/>
                        </a:rPr>
                        <a:t>Trọng</a:t>
                      </a:r>
                      <a:r>
                        <a:rPr lang="en-GB" sz="1300" dirty="0">
                          <a:effectLst/>
                        </a:rPr>
                        <a:t> </a:t>
                      </a:r>
                      <a:r>
                        <a:rPr lang="en-GB" sz="1300" dirty="0" err="1">
                          <a:effectLst/>
                        </a:rPr>
                        <a:t>số</a:t>
                      </a:r>
                      <a:endParaRPr lang="vi-VN" sz="1300" dirty="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(W</a:t>
                      </a:r>
                      <a:r>
                        <a:rPr lang="en-GB" sz="1300" baseline="-25000" dirty="0">
                          <a:effectLst/>
                        </a:rPr>
                        <a:t>i</a:t>
                      </a:r>
                      <a:r>
                        <a:rPr lang="en-GB" sz="1300" dirty="0">
                          <a:effectLst/>
                        </a:rPr>
                        <a:t>)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Giá trị xếp hạng (AV</a:t>
                      </a:r>
                      <a:r>
                        <a:rPr lang="en-GB" sz="1300" baseline="-25000">
                          <a:effectLst/>
                        </a:rPr>
                        <a:t>i</a:t>
                      </a:r>
                      <a:r>
                        <a:rPr lang="en-GB" sz="1300">
                          <a:effectLst/>
                        </a:rPr>
                        <a:t>)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Tổng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60696213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err="1">
                          <a:effectLst/>
                        </a:rPr>
                        <a:t>Quen</a:t>
                      </a:r>
                      <a:r>
                        <a:rPr lang="en-GB" sz="1300" dirty="0">
                          <a:effectLst/>
                        </a:rPr>
                        <a:t> </a:t>
                      </a:r>
                      <a:r>
                        <a:rPr lang="en-GB" sz="1300" dirty="0" err="1">
                          <a:effectLst/>
                        </a:rPr>
                        <a:t>thuộc</a:t>
                      </a:r>
                      <a:r>
                        <a:rPr lang="en-GB" sz="1300" dirty="0">
                          <a:effectLst/>
                        </a:rPr>
                        <a:t> </a:t>
                      </a:r>
                      <a:r>
                        <a:rPr lang="en-GB" sz="1300" dirty="0" err="1">
                          <a:effectLst/>
                        </a:rPr>
                        <a:t>với</a:t>
                      </a:r>
                      <a:r>
                        <a:rPr lang="en-GB" sz="1300" dirty="0">
                          <a:effectLst/>
                        </a:rPr>
                        <a:t> UML, RUP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1.5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smtClean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smtClean="0">
                          <a:effectLst/>
                          <a:latin typeface="+mn-lt"/>
                          <a:ea typeface="+mn-ea"/>
                        </a:rPr>
                        <a:t>2.5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87086950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Có kinh nghiệm về ứng dụng tương tự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0.5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6455346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Có kinh nghiệm về hướng đối tượng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178947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Có khả năng lảnh đạo nhóm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0.5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smtClean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smtClean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97239687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Có động lực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63387320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Độ ổn định của các yêu cầu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smtClean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smtClean="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9242973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Có nhân viên làm việc bán thời gian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-1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smtClean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smtClean="0">
                          <a:effectLst/>
                        </a:rPr>
                        <a:t>-0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69314607"/>
                  </a:ext>
                </a:extLst>
              </a:tr>
              <a:tr h="31163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Dùng ngôn ngữ lập trình có độ khó cao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300" kern="1200">
                          <a:effectLst/>
                        </a:rPr>
                        <a:t>-1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530" marR="4953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smtClean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smtClean="0">
                          <a:effectLst/>
                        </a:rPr>
                        <a:t>-0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653303"/>
                  </a:ext>
                </a:extLst>
              </a:tr>
              <a:tr h="311631">
                <a:tc gridSpan="3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Tổng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9530" marR="49530" marT="6985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smtClean="0">
                          <a:effectLst/>
                        </a:rPr>
                        <a:t>13.5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8401013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5" y="5615112"/>
            <a:ext cx="3219450" cy="79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6546" y="1485039"/>
            <a:ext cx="6341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(UCP)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6546" y="3762329"/>
            <a:ext cx="69348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Ước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nổ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lực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20 p-h (person-hour)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014" y="2171700"/>
            <a:ext cx="3316605" cy="8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0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7222" y="2845828"/>
            <a:ext cx="2068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ea typeface="Calibri" panose="020F0502020204030204" pitchFamily="34" charset="0"/>
              </a:rPr>
              <a:t>Bảng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sắp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xếp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thứ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tự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ưu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tiên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các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yêu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cầu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chức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năng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của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phần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mềm</a:t>
            </a:r>
            <a:endParaRPr lang="vi-V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76020"/>
              </p:ext>
            </p:extLst>
          </p:nvPr>
        </p:nvGraphicFramePr>
        <p:xfrm>
          <a:off x="2730135" y="220344"/>
          <a:ext cx="8151225" cy="647629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32196">
                  <a:extLst>
                    <a:ext uri="{9D8B030D-6E8A-4147-A177-3AD203B41FA5}">
                      <a16:colId xmlns:a16="http://schemas.microsoft.com/office/drawing/2014/main" val="51411790"/>
                    </a:ext>
                  </a:extLst>
                </a:gridCol>
                <a:gridCol w="4746584">
                  <a:extLst>
                    <a:ext uri="{9D8B030D-6E8A-4147-A177-3AD203B41FA5}">
                      <a16:colId xmlns:a16="http://schemas.microsoft.com/office/drawing/2014/main" val="34511762"/>
                    </a:ext>
                  </a:extLst>
                </a:gridCol>
                <a:gridCol w="1748140">
                  <a:extLst>
                    <a:ext uri="{9D8B030D-6E8A-4147-A177-3AD203B41FA5}">
                      <a16:colId xmlns:a16="http://schemas.microsoft.com/office/drawing/2014/main" val="2227141549"/>
                    </a:ext>
                  </a:extLst>
                </a:gridCol>
                <a:gridCol w="1124305">
                  <a:extLst>
                    <a:ext uri="{9D8B030D-6E8A-4147-A177-3AD203B41FA5}">
                      <a16:colId xmlns:a16="http://schemas.microsoft.com/office/drawing/2014/main" val="2796941261"/>
                    </a:ext>
                  </a:extLst>
                </a:gridCol>
              </a:tblGrid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TT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Mô tả yêu cầu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Phân loại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Ghi chú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7595809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thông tin cấu hình của hệ thống</a:t>
                      </a: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4553979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Giao diện hệ thống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8123313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2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các tham số hệ thống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9226841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dữ liệu hệ thống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10594981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3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danh mục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68469563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4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034282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5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danh mục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14651874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6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7774979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7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hóa đơn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6643120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thông tin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1240366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8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Thêm mới thông tin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84444465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9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Chỉnh sửa thông tin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64020030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10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Xóa thông tin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8726004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biểu mẫu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39141626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11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Hóa đơn bán hàng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5567481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12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Thống kê doanh thu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170271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doanh thu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32002007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13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Danh sách hóa đơn đã thanh toán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6572525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14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In hóa đơn</a:t>
                      </a:r>
                      <a:endParaRPr lang="en-US" sz="950" kern="1200">
                        <a:effectLst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3986513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Quản lý danh mục sản phẩm</a:t>
                      </a:r>
                      <a:endParaRPr lang="en-US" sz="950" kern="1200">
                        <a:effectLst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79044249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15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Hiển thị danh mục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62626510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16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Thêm/Xóa/Sửa danh mục</a:t>
                      </a:r>
                      <a:endParaRPr lang="en-US" sz="950" kern="1200">
                        <a:effectLst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4007897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Quản lý danh mục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4232361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17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Hiển thị danh mục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4920433"/>
                  </a:ext>
                </a:extLst>
              </a:tr>
              <a:tr h="466758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18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Thêm/Xóa/Sửa danh mục</a:t>
                      </a:r>
                      <a:endParaRPr lang="en-US" sz="950" kern="1200">
                        <a:effectLst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86564706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Quản lý thông tin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02702578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19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Thêm mới thông tin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4136585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20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Chỉnh sửa thông tin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7865535"/>
                  </a:ext>
                </a:extLst>
              </a:tr>
              <a:tr h="162227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21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Xóa thông tin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Yêu cầu truy vấn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effectLst/>
                        </a:rPr>
                        <a:t> 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9825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421" y="2770306"/>
            <a:ext cx="19584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sang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(Use-Case)</a:t>
            </a:r>
            <a:endParaRPr lang="vi-VN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17439"/>
              </p:ext>
            </p:extLst>
          </p:nvPr>
        </p:nvGraphicFramePr>
        <p:xfrm>
          <a:off x="2635625" y="69413"/>
          <a:ext cx="8243046" cy="6707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189">
                  <a:extLst>
                    <a:ext uri="{9D8B030D-6E8A-4147-A177-3AD203B41FA5}">
                      <a16:colId xmlns:a16="http://schemas.microsoft.com/office/drawing/2014/main" val="573253985"/>
                    </a:ext>
                  </a:extLst>
                </a:gridCol>
                <a:gridCol w="4168307">
                  <a:extLst>
                    <a:ext uri="{9D8B030D-6E8A-4147-A177-3AD203B41FA5}">
                      <a16:colId xmlns:a16="http://schemas.microsoft.com/office/drawing/2014/main" val="1791271040"/>
                    </a:ext>
                  </a:extLst>
                </a:gridCol>
                <a:gridCol w="1389138">
                  <a:extLst>
                    <a:ext uri="{9D8B030D-6E8A-4147-A177-3AD203B41FA5}">
                      <a16:colId xmlns:a16="http://schemas.microsoft.com/office/drawing/2014/main" val="3134101126"/>
                    </a:ext>
                  </a:extLst>
                </a:gridCol>
                <a:gridCol w="883914">
                  <a:extLst>
                    <a:ext uri="{9D8B030D-6E8A-4147-A177-3AD203B41FA5}">
                      <a16:colId xmlns:a16="http://schemas.microsoft.com/office/drawing/2014/main" val="1016776360"/>
                    </a:ext>
                  </a:extLst>
                </a:gridCol>
                <a:gridCol w="1263498">
                  <a:extLst>
                    <a:ext uri="{9D8B030D-6E8A-4147-A177-3AD203B41FA5}">
                      <a16:colId xmlns:a16="http://schemas.microsoft.com/office/drawing/2014/main" val="2540616833"/>
                    </a:ext>
                  </a:extLst>
                </a:gridCol>
              </a:tblGrid>
              <a:tr h="449230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Tên Use-case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Tên tác nhân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Stt chức năng yêu cầu tương ứng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Mức độ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8339036"/>
                  </a:ext>
                </a:extLst>
              </a:tr>
              <a:tr h="149743">
                <a:tc gridSpan="2"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Phân hệ quản lý danh mục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6871328"/>
                  </a:ext>
                </a:extLst>
              </a:tr>
              <a:tr h="33860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thông tin cấu hình của hệ </a:t>
                      </a:r>
                      <a:r>
                        <a:rPr lang="en-US" sz="95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4019257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Giao diện hệ thống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Nhà thiết kế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7983197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các tham số hệ thống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8834809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dữ liệu hệ thống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443691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danh mục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1857879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7383701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danh mục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3900354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9474689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hóa đơn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52601424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thông tin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89791016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 mới thông tin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2712316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Chỉnh sửa thông tin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22932028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Xóa thông tin sản phẩm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3909962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biểu mẫu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9160792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Hóa đơn bán hàng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20484618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Thống kê doanh thu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575372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doanh thu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2037675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Danh sách hóa đơn đã thanh toán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24118265"/>
                  </a:ext>
                </a:extLst>
              </a:tr>
              <a:tr h="430840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hóa </a:t>
                      </a:r>
                      <a:r>
                        <a:rPr lang="fr-FR" sz="95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đơn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05067183"/>
                  </a:ext>
                </a:extLst>
              </a:tr>
              <a:tr h="430840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danh mục sản </a:t>
                      </a:r>
                      <a:r>
                        <a:rPr lang="fr-FR" sz="95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361394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Hiển thị danh mục sản phẩm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7666870"/>
                  </a:ext>
                </a:extLst>
              </a:tr>
              <a:tr h="430840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Thêm/Xóa/Sửa danh mục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71853668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danh mục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222079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Hiển thị danh mục bài viết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75715758"/>
                  </a:ext>
                </a:extLst>
              </a:tr>
              <a:tr h="430840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Thêm/Xóa/Sửa danh mục</a:t>
                      </a:r>
                      <a:endParaRPr lang="en-US" sz="95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23757866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 lý thông tin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28154844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 mới thông tin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8349798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Chỉnh sửa thông tin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3697883"/>
                  </a:ext>
                </a:extLst>
              </a:tr>
              <a:tr h="149743"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Xóa thông tin bài viết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9370" algn="ctr" defTabSz="457200" rtl="0" eaLnBrk="1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Trung bình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487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40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46742" y="5786358"/>
            <a:ext cx="698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(Actors) </a:t>
            </a:r>
            <a:r>
              <a:rPr lang="en-US" b="1" dirty="0" err="1"/>
              <a:t>tương</a:t>
            </a:r>
            <a:r>
              <a:rPr lang="en-US" b="1" dirty="0"/>
              <a:t> </a:t>
            </a:r>
            <a:r>
              <a:rPr lang="en-US" b="1" dirty="0" err="1"/>
              <a:t>tác</a:t>
            </a:r>
            <a:r>
              <a:rPr lang="en-US" b="1" dirty="0"/>
              <a:t>, </a:t>
            </a:r>
            <a:r>
              <a:rPr lang="en-US" b="1" dirty="0" err="1"/>
              <a:t>trao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endParaRPr lang="vi-VN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81206"/>
              </p:ext>
            </p:extLst>
          </p:nvPr>
        </p:nvGraphicFramePr>
        <p:xfrm>
          <a:off x="3146742" y="1465463"/>
          <a:ext cx="6981327" cy="411915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46308">
                  <a:extLst>
                    <a:ext uri="{9D8B030D-6E8A-4147-A177-3AD203B41FA5}">
                      <a16:colId xmlns:a16="http://schemas.microsoft.com/office/drawing/2014/main" val="1143971097"/>
                    </a:ext>
                  </a:extLst>
                </a:gridCol>
                <a:gridCol w="1171697">
                  <a:extLst>
                    <a:ext uri="{9D8B030D-6E8A-4147-A177-3AD203B41FA5}">
                      <a16:colId xmlns:a16="http://schemas.microsoft.com/office/drawing/2014/main" val="890632841"/>
                    </a:ext>
                  </a:extLst>
                </a:gridCol>
                <a:gridCol w="1849612">
                  <a:extLst>
                    <a:ext uri="{9D8B030D-6E8A-4147-A177-3AD203B41FA5}">
                      <a16:colId xmlns:a16="http://schemas.microsoft.com/office/drawing/2014/main" val="2628665207"/>
                    </a:ext>
                  </a:extLst>
                </a:gridCol>
                <a:gridCol w="905641">
                  <a:extLst>
                    <a:ext uri="{9D8B030D-6E8A-4147-A177-3AD203B41FA5}">
                      <a16:colId xmlns:a16="http://schemas.microsoft.com/office/drawing/2014/main" val="237399041"/>
                    </a:ext>
                  </a:extLst>
                </a:gridCol>
                <a:gridCol w="1119838">
                  <a:extLst>
                    <a:ext uri="{9D8B030D-6E8A-4147-A177-3AD203B41FA5}">
                      <a16:colId xmlns:a16="http://schemas.microsoft.com/office/drawing/2014/main" val="3648352515"/>
                    </a:ext>
                  </a:extLst>
                </a:gridCol>
                <a:gridCol w="1188231">
                  <a:extLst>
                    <a:ext uri="{9D8B030D-6E8A-4147-A177-3AD203B41FA5}">
                      <a16:colId xmlns:a16="http://schemas.microsoft.com/office/drawing/2014/main" val="1813989261"/>
                    </a:ext>
                  </a:extLst>
                </a:gridCol>
              </a:tblGrid>
              <a:tr h="11142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pc="5" dirty="0">
                          <a:effectLst/>
                        </a:rPr>
                        <a:t>TT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pc="5">
                          <a:effectLst/>
                        </a:rPr>
                        <a:t>Loại Actor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pc="5">
                          <a:effectLst/>
                        </a:rPr>
                        <a:t>Mô tả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Số tác nhân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</a:rPr>
                        <a:t>Trọng số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pc="-5">
                          <a:effectLst/>
                        </a:rPr>
                        <a:t>Điểm của từng loại tác nhân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6374394"/>
                  </a:ext>
                </a:extLst>
              </a:tr>
              <a:tr h="742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Đơn giản 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Thuộc loại giao diện của chương trình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3190102"/>
                  </a:ext>
                </a:extLst>
              </a:tr>
              <a:tr h="11142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Trung bình 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Giao diện tương tác hoặc phục vụ một giao thức hoạt động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715354"/>
                  </a:ext>
                </a:extLst>
              </a:tr>
              <a:tr h="69088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Phức tạp 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Giao diện đồ họa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smtClean="0">
                          <a:effectLst/>
                        </a:rPr>
                        <a:t>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smtClean="0">
                          <a:effectLst/>
                        </a:rPr>
                        <a:t>6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108175"/>
                  </a:ext>
                </a:extLst>
              </a:tr>
              <a:tr h="4569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Cộng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TAW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smtClean="0">
                          <a:effectLst/>
                        </a:rPr>
                        <a:t>6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24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94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69027" y="5903681"/>
            <a:ext cx="7541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(Use-Case)</a:t>
            </a:r>
            <a:endParaRPr lang="vi-V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294183"/>
              </p:ext>
            </p:extLst>
          </p:nvPr>
        </p:nvGraphicFramePr>
        <p:xfrm>
          <a:off x="2569027" y="1243433"/>
          <a:ext cx="7541624" cy="4351337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740712">
                  <a:extLst>
                    <a:ext uri="{9D8B030D-6E8A-4147-A177-3AD203B41FA5}">
                      <a16:colId xmlns:a16="http://schemas.microsoft.com/office/drawing/2014/main" val="2586983750"/>
                    </a:ext>
                  </a:extLst>
                </a:gridCol>
                <a:gridCol w="1628325">
                  <a:extLst>
                    <a:ext uri="{9D8B030D-6E8A-4147-A177-3AD203B41FA5}">
                      <a16:colId xmlns:a16="http://schemas.microsoft.com/office/drawing/2014/main" val="92960664"/>
                    </a:ext>
                  </a:extLst>
                </a:gridCol>
                <a:gridCol w="1292041">
                  <a:extLst>
                    <a:ext uri="{9D8B030D-6E8A-4147-A177-3AD203B41FA5}">
                      <a16:colId xmlns:a16="http://schemas.microsoft.com/office/drawing/2014/main" val="1661653391"/>
                    </a:ext>
                  </a:extLst>
                </a:gridCol>
                <a:gridCol w="1234518">
                  <a:extLst>
                    <a:ext uri="{9D8B030D-6E8A-4147-A177-3AD203B41FA5}">
                      <a16:colId xmlns:a16="http://schemas.microsoft.com/office/drawing/2014/main" val="1647420476"/>
                    </a:ext>
                  </a:extLst>
                </a:gridCol>
                <a:gridCol w="1323014">
                  <a:extLst>
                    <a:ext uri="{9D8B030D-6E8A-4147-A177-3AD203B41FA5}">
                      <a16:colId xmlns:a16="http://schemas.microsoft.com/office/drawing/2014/main" val="3216191571"/>
                    </a:ext>
                  </a:extLst>
                </a:gridCol>
                <a:gridCol w="1323014">
                  <a:extLst>
                    <a:ext uri="{9D8B030D-6E8A-4147-A177-3AD203B41FA5}">
                      <a16:colId xmlns:a16="http://schemas.microsoft.com/office/drawing/2014/main" val="559530331"/>
                    </a:ext>
                  </a:extLst>
                </a:gridCol>
              </a:tblGrid>
              <a:tr h="102384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STT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Loại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Trọng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số</a:t>
                      </a:r>
                      <a:r>
                        <a:rPr lang="en-US" sz="1400" dirty="0">
                          <a:effectLst/>
                        </a:rPr>
                        <a:t> UCP </a:t>
                      </a:r>
                      <a:r>
                        <a:rPr lang="en-US" sz="1400" dirty="0" err="1">
                          <a:effectLst/>
                        </a:rPr>
                        <a:t>chuẩn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Hệ số BMT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Số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trường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hợp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sử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effectLst/>
                        </a:rPr>
                        <a:t>Điểm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trường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hợp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sử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extLst>
                  <a:ext uri="{0D108BD9-81ED-4DB2-BD59-A6C34878D82A}">
                    <a16:rowId xmlns:a16="http://schemas.microsoft.com/office/drawing/2014/main" val="116395848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B</a:t>
                      </a:r>
                      <a:endParaRPr lang="vi-VN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marR="4826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343551157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Đơn giản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146817013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Trung bình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effectLst/>
                        </a:rPr>
                        <a:t>21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effectLst/>
                        </a:rPr>
                        <a:t>105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98871583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Phức tạp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376507502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2</a:t>
                      </a:r>
                      <a:endParaRPr lang="vi-VN" sz="13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M</a:t>
                      </a:r>
                      <a:endParaRPr lang="vi-VN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126527719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Đơn giản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1.2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398120573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Trung bình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1.2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205913724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Phức tạp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1.2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402296386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T</a:t>
                      </a:r>
                      <a:endParaRPr lang="vi-VN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130970133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Đơn giản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1.5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142031551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Trung bình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1.5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206064426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Phức tạp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1.5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427530643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Cộng</a:t>
                      </a:r>
                      <a:r>
                        <a:rPr lang="en-US" sz="1400" b="1" dirty="0">
                          <a:effectLst/>
                        </a:rPr>
                        <a:t> 1+2+3</a:t>
                      </a:r>
                      <a:endParaRPr lang="vi-VN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TBF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smtClean="0">
                          <a:effectLst/>
                        </a:rPr>
                        <a:t>105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/>
                </a:tc>
                <a:extLst>
                  <a:ext uri="{0D108BD9-81ED-4DB2-BD59-A6C34878D82A}">
                    <a16:rowId xmlns:a16="http://schemas.microsoft.com/office/drawing/2014/main" val="2008910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86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14"/>
          <p:cNvSpPr/>
          <p:nvPr/>
        </p:nvSpPr>
        <p:spPr>
          <a:xfrm>
            <a:off x="1110861" y="3921787"/>
            <a:ext cx="173551" cy="191642"/>
          </a:xfrm>
          <a:custGeom>
            <a:avLst/>
            <a:gdLst>
              <a:gd name="T0" fmla="*/ 4679 w 5850"/>
              <a:gd name="T1" fmla="*/ 4350 h 6469"/>
              <a:gd name="T2" fmla="*/ 3615 w 5850"/>
              <a:gd name="T3" fmla="*/ 3289 h 6469"/>
              <a:gd name="T4" fmla="*/ 3638 w 5850"/>
              <a:gd name="T5" fmla="*/ 3151 h 6469"/>
              <a:gd name="T6" fmla="*/ 3969 w 5850"/>
              <a:gd name="T7" fmla="*/ 2500 h 6469"/>
              <a:gd name="T8" fmla="*/ 4273 w 5850"/>
              <a:gd name="T9" fmla="*/ 1950 h 6469"/>
              <a:gd name="T10" fmla="*/ 4154 w 5850"/>
              <a:gd name="T11" fmla="*/ 1678 h 6469"/>
              <a:gd name="T12" fmla="*/ 4238 w 5850"/>
              <a:gd name="T13" fmla="*/ 1107 h 6469"/>
              <a:gd name="T14" fmla="*/ 2940 w 5850"/>
              <a:gd name="T15" fmla="*/ 0 h 6469"/>
              <a:gd name="T16" fmla="*/ 2925 w 5850"/>
              <a:gd name="T17" fmla="*/ 0 h 6469"/>
              <a:gd name="T18" fmla="*/ 2911 w 5850"/>
              <a:gd name="T19" fmla="*/ 0 h 6469"/>
              <a:gd name="T20" fmla="*/ 1612 w 5850"/>
              <a:gd name="T21" fmla="*/ 1107 h 6469"/>
              <a:gd name="T22" fmla="*/ 1696 w 5850"/>
              <a:gd name="T23" fmla="*/ 1678 h 6469"/>
              <a:gd name="T24" fmla="*/ 1578 w 5850"/>
              <a:gd name="T25" fmla="*/ 1950 h 6469"/>
              <a:gd name="T26" fmla="*/ 1881 w 5850"/>
              <a:gd name="T27" fmla="*/ 2500 h 6469"/>
              <a:gd name="T28" fmla="*/ 2213 w 5850"/>
              <a:gd name="T29" fmla="*/ 3151 h 6469"/>
              <a:gd name="T30" fmla="*/ 2235 w 5850"/>
              <a:gd name="T31" fmla="*/ 3289 h 6469"/>
              <a:gd name="T32" fmla="*/ 1172 w 5850"/>
              <a:gd name="T33" fmla="*/ 4350 h 6469"/>
              <a:gd name="T34" fmla="*/ 0 w 5850"/>
              <a:gd name="T35" fmla="*/ 5141 h 6469"/>
              <a:gd name="T36" fmla="*/ 0 w 5850"/>
              <a:gd name="T37" fmla="*/ 6469 h 6469"/>
              <a:gd name="T38" fmla="*/ 2923 w 5850"/>
              <a:gd name="T39" fmla="*/ 6469 h 6469"/>
              <a:gd name="T40" fmla="*/ 2927 w 5850"/>
              <a:gd name="T41" fmla="*/ 6469 h 6469"/>
              <a:gd name="T42" fmla="*/ 5850 w 5850"/>
              <a:gd name="T43" fmla="*/ 6469 h 6469"/>
              <a:gd name="T44" fmla="*/ 5850 w 5850"/>
              <a:gd name="T45" fmla="*/ 5141 h 6469"/>
              <a:gd name="T46" fmla="*/ 4679 w 5850"/>
              <a:gd name="T47" fmla="*/ 4350 h 6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50" h="6469">
                <a:moveTo>
                  <a:pt x="4679" y="4350"/>
                </a:moveTo>
                <a:cubicBezTo>
                  <a:pt x="3873" y="4059"/>
                  <a:pt x="3615" y="3814"/>
                  <a:pt x="3615" y="3289"/>
                </a:cubicBezTo>
                <a:cubicBezTo>
                  <a:pt x="3615" y="3231"/>
                  <a:pt x="3624" y="3187"/>
                  <a:pt x="3638" y="3151"/>
                </a:cubicBezTo>
                <a:cubicBezTo>
                  <a:pt x="3701" y="2989"/>
                  <a:pt x="3881" y="2971"/>
                  <a:pt x="3969" y="2500"/>
                </a:cubicBezTo>
                <a:cubicBezTo>
                  <a:pt x="4014" y="2260"/>
                  <a:pt x="4231" y="2496"/>
                  <a:pt x="4273" y="1950"/>
                </a:cubicBezTo>
                <a:cubicBezTo>
                  <a:pt x="4273" y="1732"/>
                  <a:pt x="4154" y="1678"/>
                  <a:pt x="4154" y="1678"/>
                </a:cubicBezTo>
                <a:cubicBezTo>
                  <a:pt x="4154" y="1678"/>
                  <a:pt x="4215" y="1355"/>
                  <a:pt x="4238" y="1107"/>
                </a:cubicBezTo>
                <a:cubicBezTo>
                  <a:pt x="4268" y="798"/>
                  <a:pt x="4058" y="0"/>
                  <a:pt x="2940" y="0"/>
                </a:cubicBezTo>
                <a:cubicBezTo>
                  <a:pt x="2935" y="0"/>
                  <a:pt x="2930" y="0"/>
                  <a:pt x="2925" y="0"/>
                </a:cubicBezTo>
                <a:cubicBezTo>
                  <a:pt x="2921" y="0"/>
                  <a:pt x="2916" y="0"/>
                  <a:pt x="2911" y="0"/>
                </a:cubicBezTo>
                <a:cubicBezTo>
                  <a:pt x="1793" y="0"/>
                  <a:pt x="1583" y="798"/>
                  <a:pt x="1612" y="1107"/>
                </a:cubicBezTo>
                <a:cubicBezTo>
                  <a:pt x="1636" y="1355"/>
                  <a:pt x="1696" y="1678"/>
                  <a:pt x="1696" y="1678"/>
                </a:cubicBezTo>
                <a:cubicBezTo>
                  <a:pt x="1696" y="1678"/>
                  <a:pt x="1578" y="1732"/>
                  <a:pt x="1578" y="1950"/>
                </a:cubicBezTo>
                <a:cubicBezTo>
                  <a:pt x="1619" y="2496"/>
                  <a:pt x="1837" y="2260"/>
                  <a:pt x="1881" y="2500"/>
                </a:cubicBezTo>
                <a:cubicBezTo>
                  <a:pt x="1970" y="2971"/>
                  <a:pt x="2150" y="2989"/>
                  <a:pt x="2213" y="3151"/>
                </a:cubicBezTo>
                <a:cubicBezTo>
                  <a:pt x="2227" y="3187"/>
                  <a:pt x="2235" y="3231"/>
                  <a:pt x="2235" y="3289"/>
                </a:cubicBezTo>
                <a:cubicBezTo>
                  <a:pt x="2235" y="3814"/>
                  <a:pt x="1978" y="4059"/>
                  <a:pt x="1172" y="4350"/>
                </a:cubicBezTo>
                <a:cubicBezTo>
                  <a:pt x="364" y="4641"/>
                  <a:pt x="0" y="4938"/>
                  <a:pt x="0" y="5141"/>
                </a:cubicBezTo>
                <a:lnTo>
                  <a:pt x="0" y="6469"/>
                </a:lnTo>
                <a:lnTo>
                  <a:pt x="2923" y="6469"/>
                </a:lnTo>
                <a:lnTo>
                  <a:pt x="2927" y="6469"/>
                </a:lnTo>
                <a:lnTo>
                  <a:pt x="5850" y="6469"/>
                </a:lnTo>
                <a:lnTo>
                  <a:pt x="5850" y="5141"/>
                </a:lnTo>
                <a:cubicBezTo>
                  <a:pt x="5850" y="4938"/>
                  <a:pt x="5487" y="4641"/>
                  <a:pt x="4679" y="4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48325" y="511786"/>
            <a:ext cx="7653004" cy="4435175"/>
            <a:chOff x="2771548" y="2111738"/>
            <a:chExt cx="7653004" cy="4435175"/>
          </a:xfrm>
        </p:grpSpPr>
        <p:sp>
          <p:nvSpPr>
            <p:cNvPr id="39" name="Rounded Rectangle 38"/>
            <p:cNvSpPr/>
            <p:nvPr/>
          </p:nvSpPr>
          <p:spPr>
            <a:xfrm>
              <a:off x="2771548" y="2111738"/>
              <a:ext cx="6992983" cy="59218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THÀNH VIÊN NHÓM</a:t>
              </a:r>
              <a:endParaRPr lang="vi-VN" sz="2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394261" y="3136087"/>
              <a:ext cx="6938274" cy="376756"/>
              <a:chOff x="2579375" y="3316422"/>
              <a:chExt cx="6938274" cy="3767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579375" y="3316422"/>
                <a:ext cx="376756" cy="376756"/>
                <a:chOff x="2702358" y="3316422"/>
                <a:chExt cx="376756" cy="376756"/>
              </a:xfrm>
            </p:grpSpPr>
            <p:sp>
              <p:nvSpPr>
                <p:cNvPr id="33" name="圆角矩形 14"/>
                <p:cNvSpPr/>
                <p:nvPr/>
              </p:nvSpPr>
              <p:spPr>
                <a:xfrm rot="2700000">
                  <a:off x="2702358" y="3316422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34" name="椭圆 14"/>
                <p:cNvSpPr/>
                <p:nvPr/>
              </p:nvSpPr>
              <p:spPr>
                <a:xfrm>
                  <a:off x="2803961" y="3408979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3118283" y="3320134"/>
                <a:ext cx="639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Trần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Nhơn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Hòa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DTH195278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23064" y="4635047"/>
              <a:ext cx="6883851" cy="402274"/>
              <a:chOff x="2579375" y="4701713"/>
              <a:chExt cx="6883851" cy="40227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579375" y="4701713"/>
                <a:ext cx="376756" cy="376756"/>
                <a:chOff x="2579375" y="4701713"/>
                <a:chExt cx="376756" cy="376756"/>
              </a:xfrm>
            </p:grpSpPr>
            <p:sp>
              <p:nvSpPr>
                <p:cNvPr id="35" name="圆角矩形 14"/>
                <p:cNvSpPr/>
                <p:nvPr/>
              </p:nvSpPr>
              <p:spPr>
                <a:xfrm rot="2700000">
                  <a:off x="2579375" y="4701713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36" name="椭圆 14"/>
                <p:cNvSpPr/>
                <p:nvPr/>
              </p:nvSpPr>
              <p:spPr>
                <a:xfrm>
                  <a:off x="2680978" y="4794270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118283" y="4734655"/>
                <a:ext cx="6344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Nguyễn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Thanh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Hùng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DTH195280    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403617" y="3899440"/>
              <a:ext cx="6856419" cy="376756"/>
              <a:chOff x="2579375" y="3996397"/>
              <a:chExt cx="6856419" cy="3767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3101824" y="4000109"/>
                <a:ext cx="6333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Trần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 Khoa                                                 DTH195288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579375" y="3996397"/>
                <a:ext cx="376756" cy="376756"/>
                <a:chOff x="2767753" y="3841157"/>
                <a:chExt cx="376756" cy="376756"/>
              </a:xfrm>
            </p:grpSpPr>
            <p:sp>
              <p:nvSpPr>
                <p:cNvPr id="40" name="圆角矩形 14"/>
                <p:cNvSpPr/>
                <p:nvPr/>
              </p:nvSpPr>
              <p:spPr>
                <a:xfrm rot="2700000">
                  <a:off x="2767753" y="3841157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41" name="椭圆 14"/>
                <p:cNvSpPr/>
                <p:nvPr/>
              </p:nvSpPr>
              <p:spPr>
                <a:xfrm>
                  <a:off x="2869356" y="3933714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3434882" y="5369757"/>
              <a:ext cx="6946270" cy="376756"/>
              <a:chOff x="2565752" y="6045665"/>
              <a:chExt cx="6946270" cy="376756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565752" y="6045665"/>
                <a:ext cx="376756" cy="376756"/>
                <a:chOff x="2565752" y="6045665"/>
                <a:chExt cx="376756" cy="376756"/>
              </a:xfrm>
            </p:grpSpPr>
            <p:sp>
              <p:nvSpPr>
                <p:cNvPr id="30" name="圆角矩形 14"/>
                <p:cNvSpPr/>
                <p:nvPr/>
              </p:nvSpPr>
              <p:spPr>
                <a:xfrm rot="2700000">
                  <a:off x="2565752" y="6045665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31" name="椭圆 14"/>
                <p:cNvSpPr/>
                <p:nvPr/>
              </p:nvSpPr>
              <p:spPr>
                <a:xfrm>
                  <a:off x="2667354" y="6099876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3118283" y="6047188"/>
                <a:ext cx="6393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Huỳnh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Văn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Huy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  DTH195269          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452906" y="6158501"/>
              <a:ext cx="6971646" cy="388412"/>
              <a:chOff x="2579375" y="5333681"/>
              <a:chExt cx="6971646" cy="38841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3101824" y="5333681"/>
                <a:ext cx="6449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Đinh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Hữu</a:t>
                </a: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Phi                                          DTH195334   </a:t>
                </a:r>
                <a:endParaRPr lang="vi-V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579375" y="5345337"/>
                <a:ext cx="376756" cy="376756"/>
                <a:chOff x="2579375" y="5313251"/>
                <a:chExt cx="376756" cy="376756"/>
              </a:xfrm>
            </p:grpSpPr>
            <p:sp>
              <p:nvSpPr>
                <p:cNvPr id="54" name="圆角矩形 14"/>
                <p:cNvSpPr/>
                <p:nvPr/>
              </p:nvSpPr>
              <p:spPr>
                <a:xfrm rot="2700000">
                  <a:off x="2579375" y="5313251"/>
                  <a:ext cx="376756" cy="376756"/>
                </a:xfrm>
                <a:prstGeom prst="roundRect">
                  <a:avLst/>
                </a:prstGeom>
                <a:solidFill>
                  <a:srgbClr val="F57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  <p:sp>
              <p:nvSpPr>
                <p:cNvPr id="55" name="椭圆 14"/>
                <p:cNvSpPr/>
                <p:nvPr/>
              </p:nvSpPr>
              <p:spPr>
                <a:xfrm>
                  <a:off x="2680978" y="5405808"/>
                  <a:ext cx="173551" cy="191642"/>
                </a:xfrm>
                <a:custGeom>
                  <a:avLst/>
                  <a:gdLst>
                    <a:gd name="T0" fmla="*/ 4679 w 5850"/>
                    <a:gd name="T1" fmla="*/ 4350 h 6469"/>
                    <a:gd name="T2" fmla="*/ 3615 w 5850"/>
                    <a:gd name="T3" fmla="*/ 3289 h 6469"/>
                    <a:gd name="T4" fmla="*/ 3638 w 5850"/>
                    <a:gd name="T5" fmla="*/ 3151 h 6469"/>
                    <a:gd name="T6" fmla="*/ 3969 w 5850"/>
                    <a:gd name="T7" fmla="*/ 2500 h 6469"/>
                    <a:gd name="T8" fmla="*/ 4273 w 5850"/>
                    <a:gd name="T9" fmla="*/ 1950 h 6469"/>
                    <a:gd name="T10" fmla="*/ 4154 w 5850"/>
                    <a:gd name="T11" fmla="*/ 1678 h 6469"/>
                    <a:gd name="T12" fmla="*/ 4238 w 5850"/>
                    <a:gd name="T13" fmla="*/ 1107 h 6469"/>
                    <a:gd name="T14" fmla="*/ 2940 w 5850"/>
                    <a:gd name="T15" fmla="*/ 0 h 6469"/>
                    <a:gd name="T16" fmla="*/ 2925 w 5850"/>
                    <a:gd name="T17" fmla="*/ 0 h 6469"/>
                    <a:gd name="T18" fmla="*/ 2911 w 5850"/>
                    <a:gd name="T19" fmla="*/ 0 h 6469"/>
                    <a:gd name="T20" fmla="*/ 1612 w 5850"/>
                    <a:gd name="T21" fmla="*/ 1107 h 6469"/>
                    <a:gd name="T22" fmla="*/ 1696 w 5850"/>
                    <a:gd name="T23" fmla="*/ 1678 h 6469"/>
                    <a:gd name="T24" fmla="*/ 1578 w 5850"/>
                    <a:gd name="T25" fmla="*/ 1950 h 6469"/>
                    <a:gd name="T26" fmla="*/ 1881 w 5850"/>
                    <a:gd name="T27" fmla="*/ 2500 h 6469"/>
                    <a:gd name="T28" fmla="*/ 2213 w 5850"/>
                    <a:gd name="T29" fmla="*/ 3151 h 6469"/>
                    <a:gd name="T30" fmla="*/ 2235 w 5850"/>
                    <a:gd name="T31" fmla="*/ 3289 h 6469"/>
                    <a:gd name="T32" fmla="*/ 1172 w 5850"/>
                    <a:gd name="T33" fmla="*/ 4350 h 6469"/>
                    <a:gd name="T34" fmla="*/ 0 w 5850"/>
                    <a:gd name="T35" fmla="*/ 5141 h 6469"/>
                    <a:gd name="T36" fmla="*/ 0 w 5850"/>
                    <a:gd name="T37" fmla="*/ 6469 h 6469"/>
                    <a:gd name="T38" fmla="*/ 2923 w 5850"/>
                    <a:gd name="T39" fmla="*/ 6469 h 6469"/>
                    <a:gd name="T40" fmla="*/ 2927 w 5850"/>
                    <a:gd name="T41" fmla="*/ 6469 h 6469"/>
                    <a:gd name="T42" fmla="*/ 5850 w 5850"/>
                    <a:gd name="T43" fmla="*/ 6469 h 6469"/>
                    <a:gd name="T44" fmla="*/ 5850 w 5850"/>
                    <a:gd name="T45" fmla="*/ 5141 h 6469"/>
                    <a:gd name="T46" fmla="*/ 4679 w 5850"/>
                    <a:gd name="T47" fmla="*/ 4350 h 6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50" h="6469">
                      <a:moveTo>
                        <a:pt x="4679" y="4350"/>
                      </a:moveTo>
                      <a:cubicBezTo>
                        <a:pt x="3873" y="4059"/>
                        <a:pt x="3615" y="3814"/>
                        <a:pt x="3615" y="3289"/>
                      </a:cubicBezTo>
                      <a:cubicBezTo>
                        <a:pt x="3615" y="3231"/>
                        <a:pt x="3624" y="3187"/>
                        <a:pt x="3638" y="3151"/>
                      </a:cubicBezTo>
                      <a:cubicBezTo>
                        <a:pt x="3701" y="2989"/>
                        <a:pt x="3881" y="2971"/>
                        <a:pt x="3969" y="2500"/>
                      </a:cubicBezTo>
                      <a:cubicBezTo>
                        <a:pt x="4014" y="2260"/>
                        <a:pt x="4231" y="2496"/>
                        <a:pt x="4273" y="1950"/>
                      </a:cubicBezTo>
                      <a:cubicBezTo>
                        <a:pt x="4273" y="1732"/>
                        <a:pt x="4154" y="1678"/>
                        <a:pt x="4154" y="1678"/>
                      </a:cubicBezTo>
                      <a:cubicBezTo>
                        <a:pt x="4154" y="1678"/>
                        <a:pt x="4215" y="1355"/>
                        <a:pt x="4238" y="1107"/>
                      </a:cubicBezTo>
                      <a:cubicBezTo>
                        <a:pt x="4268" y="798"/>
                        <a:pt x="4058" y="0"/>
                        <a:pt x="2940" y="0"/>
                      </a:cubicBezTo>
                      <a:cubicBezTo>
                        <a:pt x="2935" y="0"/>
                        <a:pt x="2930" y="0"/>
                        <a:pt x="2925" y="0"/>
                      </a:cubicBezTo>
                      <a:cubicBezTo>
                        <a:pt x="2921" y="0"/>
                        <a:pt x="2916" y="0"/>
                        <a:pt x="2911" y="0"/>
                      </a:cubicBezTo>
                      <a:cubicBezTo>
                        <a:pt x="1793" y="0"/>
                        <a:pt x="1583" y="798"/>
                        <a:pt x="1612" y="1107"/>
                      </a:cubicBezTo>
                      <a:cubicBezTo>
                        <a:pt x="1636" y="1355"/>
                        <a:pt x="1696" y="1678"/>
                        <a:pt x="1696" y="1678"/>
                      </a:cubicBezTo>
                      <a:cubicBezTo>
                        <a:pt x="1696" y="1678"/>
                        <a:pt x="1578" y="1732"/>
                        <a:pt x="1578" y="1950"/>
                      </a:cubicBezTo>
                      <a:cubicBezTo>
                        <a:pt x="1619" y="2496"/>
                        <a:pt x="1837" y="2260"/>
                        <a:pt x="1881" y="2500"/>
                      </a:cubicBezTo>
                      <a:cubicBezTo>
                        <a:pt x="1970" y="2971"/>
                        <a:pt x="2150" y="2989"/>
                        <a:pt x="2213" y="3151"/>
                      </a:cubicBezTo>
                      <a:cubicBezTo>
                        <a:pt x="2227" y="3187"/>
                        <a:pt x="2235" y="3231"/>
                        <a:pt x="2235" y="3289"/>
                      </a:cubicBezTo>
                      <a:cubicBezTo>
                        <a:pt x="2235" y="3814"/>
                        <a:pt x="1978" y="4059"/>
                        <a:pt x="1172" y="4350"/>
                      </a:cubicBezTo>
                      <a:cubicBezTo>
                        <a:pt x="364" y="4641"/>
                        <a:pt x="0" y="4938"/>
                        <a:pt x="0" y="5141"/>
                      </a:cubicBezTo>
                      <a:lnTo>
                        <a:pt x="0" y="6469"/>
                      </a:lnTo>
                      <a:lnTo>
                        <a:pt x="2923" y="6469"/>
                      </a:lnTo>
                      <a:lnTo>
                        <a:pt x="2927" y="6469"/>
                      </a:lnTo>
                      <a:lnTo>
                        <a:pt x="5850" y="6469"/>
                      </a:lnTo>
                      <a:lnTo>
                        <a:pt x="5850" y="5141"/>
                      </a:lnTo>
                      <a:cubicBezTo>
                        <a:pt x="5850" y="4938"/>
                        <a:pt x="5487" y="4641"/>
                        <a:pt x="4679" y="43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微软雅黑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0869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3302" y="6279086"/>
            <a:ext cx="8543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phức</a:t>
            </a:r>
            <a:r>
              <a:rPr lang="en-US" b="1" dirty="0"/>
              <a:t> </a:t>
            </a:r>
            <a:r>
              <a:rPr lang="en-US" b="1" dirty="0" err="1"/>
              <a:t>tạp</a:t>
            </a:r>
            <a:r>
              <a:rPr lang="en-US" b="1" dirty="0"/>
              <a:t>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thuật-công</a:t>
            </a:r>
            <a:r>
              <a:rPr lang="en-US" b="1" dirty="0"/>
              <a:t> </a:t>
            </a:r>
            <a:r>
              <a:rPr lang="en-US" b="1" dirty="0" err="1"/>
              <a:t>nghệ</a:t>
            </a:r>
            <a:endParaRPr lang="vi-VN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3059"/>
              </p:ext>
            </p:extLst>
          </p:nvPr>
        </p:nvGraphicFramePr>
        <p:xfrm>
          <a:off x="2061640" y="978197"/>
          <a:ext cx="8543109" cy="530088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66043">
                  <a:extLst>
                    <a:ext uri="{9D8B030D-6E8A-4147-A177-3AD203B41FA5}">
                      <a16:colId xmlns:a16="http://schemas.microsoft.com/office/drawing/2014/main" val="2998316919"/>
                    </a:ext>
                  </a:extLst>
                </a:gridCol>
                <a:gridCol w="3676745">
                  <a:extLst>
                    <a:ext uri="{9D8B030D-6E8A-4147-A177-3AD203B41FA5}">
                      <a16:colId xmlns:a16="http://schemas.microsoft.com/office/drawing/2014/main" val="1683091939"/>
                    </a:ext>
                  </a:extLst>
                </a:gridCol>
                <a:gridCol w="784779">
                  <a:extLst>
                    <a:ext uri="{9D8B030D-6E8A-4147-A177-3AD203B41FA5}">
                      <a16:colId xmlns:a16="http://schemas.microsoft.com/office/drawing/2014/main" val="3479858383"/>
                    </a:ext>
                  </a:extLst>
                </a:gridCol>
                <a:gridCol w="1101088">
                  <a:extLst>
                    <a:ext uri="{9D8B030D-6E8A-4147-A177-3AD203B41FA5}">
                      <a16:colId xmlns:a16="http://schemas.microsoft.com/office/drawing/2014/main" val="2110767295"/>
                    </a:ext>
                  </a:extLst>
                </a:gridCol>
                <a:gridCol w="1076189">
                  <a:extLst>
                    <a:ext uri="{9D8B030D-6E8A-4147-A177-3AD203B41FA5}">
                      <a16:colId xmlns:a16="http://schemas.microsoft.com/office/drawing/2014/main" val="2018276169"/>
                    </a:ext>
                  </a:extLst>
                </a:gridCol>
                <a:gridCol w="838265">
                  <a:extLst>
                    <a:ext uri="{9D8B030D-6E8A-4147-A177-3AD203B41FA5}">
                      <a16:colId xmlns:a16="http://schemas.microsoft.com/office/drawing/2014/main" val="4003664343"/>
                    </a:ext>
                  </a:extLst>
                </a:gridCol>
              </a:tblGrid>
              <a:tr h="50187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TT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hệ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số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Trọng số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Giá trị xếp hạng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Kết quả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Ghi chú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extLst>
                  <a:ext uri="{0D108BD9-81ED-4DB2-BD59-A6C34878D82A}">
                    <a16:rowId xmlns:a16="http://schemas.microsoft.com/office/drawing/2014/main" val="411197136"/>
                  </a:ext>
                </a:extLst>
              </a:tr>
              <a:tr h="24751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>
                          <a:effectLst/>
                        </a:rPr>
                        <a:t>I</a:t>
                      </a:r>
                      <a:endParaRPr lang="vi-VN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Hệ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số</a:t>
                      </a:r>
                      <a:r>
                        <a:rPr lang="en-US" sz="1200" b="1" dirty="0">
                          <a:effectLst/>
                        </a:rPr>
                        <a:t> KT-CN (TFW)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3731088886"/>
                  </a:ext>
                </a:extLst>
              </a:tr>
              <a:tr h="2389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spc="-10">
                          <a:effectLst/>
                        </a:rPr>
                        <a:t>Hệ thống phân tán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1043452364"/>
                  </a:ext>
                </a:extLst>
              </a:tr>
              <a:tr h="42889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Tính chất đáp ứng tức thời hoặc yêu cầu đảm bảo thông lượng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2688785219"/>
                  </a:ext>
                </a:extLst>
              </a:tr>
              <a:tr h="24153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spc="-10">
                          <a:effectLst/>
                        </a:rPr>
                        <a:t>Hiệu quả sử dụng trực tuyến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1151184665"/>
                  </a:ext>
                </a:extLst>
              </a:tr>
              <a:tr h="2389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spc="-5">
                          <a:effectLst/>
                        </a:rPr>
                        <a:t>Độ phức tạp của xử lý bên trong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299318859"/>
                  </a:ext>
                </a:extLst>
              </a:tr>
              <a:tr h="23127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spc="-5">
                          <a:effectLst/>
                        </a:rPr>
                        <a:t>Mã nguồn phải tái sử dụng được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4191377109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spc="-10">
                          <a:effectLst/>
                        </a:rPr>
                        <a:t>Dễ cài đặt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0,5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2601838832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spc="-10">
                          <a:effectLst/>
                        </a:rPr>
                        <a:t>Dễ sử dụng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0,5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921486877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spc="-20">
                          <a:effectLst/>
                        </a:rPr>
                        <a:t>Khả năng chuyển đổi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3820923295"/>
                  </a:ext>
                </a:extLst>
              </a:tr>
              <a:tr h="22357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Khả năng dễ thay đổi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2440994181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Sử dụng đồng thời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854804237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các tính năng bảo mật đặc biệt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104606992"/>
                  </a:ext>
                </a:extLst>
              </a:tr>
              <a:tr h="42889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Cung cấp truy nhập trực tiếp tới các phần mềm của các hãng thứ ba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1323120750"/>
                  </a:ext>
                </a:extLst>
              </a:tr>
              <a:tr h="36464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Yêu cầu phương tiện đào tạo đặc biệt cho người sử dụng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/>
                </a:tc>
                <a:extLst>
                  <a:ext uri="{0D108BD9-81ED-4DB2-BD59-A6C34878D82A}">
                    <a16:rowId xmlns:a16="http://schemas.microsoft.com/office/drawing/2014/main" val="552082561"/>
                  </a:ext>
                </a:extLst>
              </a:tr>
              <a:tr h="9411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effectLst/>
                        </a:rPr>
                        <a:t>II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Hệ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số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phức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tạp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về</a:t>
                      </a:r>
                      <a:r>
                        <a:rPr lang="en-US" sz="1200" b="1" dirty="0">
                          <a:effectLst/>
                        </a:rPr>
                        <a:t> KT-CN (TCF)= TCF = 0.6 + (0.01 x TFW)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vi-VN" sz="12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b="1" dirty="0">
                          <a:effectLst/>
                        </a:rPr>
                        <a:t>0.6+(0.01x8) = 0.68</a:t>
                      </a:r>
                      <a:endParaRPr lang="vi-VN" sz="1200" b="1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3500" marR="4350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1721" y="6521973"/>
            <a:ext cx="118063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/>
              <a:t>Bảng</a:t>
            </a:r>
            <a:r>
              <a:rPr lang="en-US" sz="1600" b="1" dirty="0"/>
              <a:t> </a:t>
            </a:r>
            <a:r>
              <a:rPr lang="en-US" sz="1600" b="1" dirty="0" err="1"/>
              <a:t>tính</a:t>
            </a:r>
            <a:r>
              <a:rPr lang="en-US" sz="1600" b="1" dirty="0"/>
              <a:t> </a:t>
            </a:r>
            <a:r>
              <a:rPr lang="en-US" sz="1600" b="1" dirty="0" err="1"/>
              <a:t>toán</a:t>
            </a:r>
            <a:r>
              <a:rPr lang="en-US" sz="1600" b="1" dirty="0"/>
              <a:t> </a:t>
            </a:r>
            <a:r>
              <a:rPr lang="en-US" sz="1600" b="1" dirty="0" err="1"/>
              <a:t>hệ</a:t>
            </a:r>
            <a:r>
              <a:rPr lang="en-US" sz="1600" b="1" dirty="0"/>
              <a:t> </a:t>
            </a:r>
            <a:r>
              <a:rPr lang="en-US" sz="1600" b="1" dirty="0" err="1"/>
              <a:t>số</a:t>
            </a:r>
            <a:r>
              <a:rPr lang="en-US" sz="1600" b="1" dirty="0"/>
              <a:t> </a:t>
            </a:r>
            <a:r>
              <a:rPr lang="en-US" sz="1600" b="1" dirty="0" err="1"/>
              <a:t>tác</a:t>
            </a:r>
            <a:r>
              <a:rPr lang="en-US" sz="1600" b="1" dirty="0"/>
              <a:t> </a:t>
            </a:r>
            <a:r>
              <a:rPr lang="en-US" sz="1600" b="1" dirty="0" err="1"/>
              <a:t>động</a:t>
            </a:r>
            <a:r>
              <a:rPr lang="en-US" sz="1600" b="1" dirty="0"/>
              <a:t> </a:t>
            </a:r>
            <a:r>
              <a:rPr lang="en-US" sz="1600" b="1" dirty="0" err="1"/>
              <a:t>môi</a:t>
            </a:r>
            <a:r>
              <a:rPr lang="en-US" sz="1600" b="1" dirty="0"/>
              <a:t> </a:t>
            </a:r>
            <a:r>
              <a:rPr lang="en-US" sz="1600" b="1" dirty="0" err="1"/>
              <a:t>trường</a:t>
            </a:r>
            <a:r>
              <a:rPr lang="en-US" sz="1600" b="1" dirty="0"/>
              <a:t> </a:t>
            </a:r>
            <a:r>
              <a:rPr lang="en-US" sz="1600" b="1" dirty="0" err="1"/>
              <a:t>và</a:t>
            </a:r>
            <a:r>
              <a:rPr lang="en-US" sz="1600" b="1" dirty="0"/>
              <a:t> </a:t>
            </a:r>
            <a:r>
              <a:rPr lang="en-US" sz="1600" b="1" dirty="0" err="1"/>
              <a:t>nhóm</a:t>
            </a:r>
            <a:r>
              <a:rPr lang="en-US" sz="1600" b="1" dirty="0"/>
              <a:t> </a:t>
            </a:r>
            <a:r>
              <a:rPr lang="en-US" sz="1600" b="1" dirty="0" err="1"/>
              <a:t>làm</a:t>
            </a:r>
            <a:r>
              <a:rPr lang="en-US" sz="1600" b="1" dirty="0"/>
              <a:t> </a:t>
            </a:r>
            <a:r>
              <a:rPr lang="en-US" sz="1600" b="1" dirty="0" err="1"/>
              <a:t>việc</a:t>
            </a:r>
            <a:r>
              <a:rPr lang="en-US" sz="1600" b="1" dirty="0"/>
              <a:t>, </a:t>
            </a:r>
            <a:r>
              <a:rPr lang="en-US" sz="1600" b="1" dirty="0" err="1"/>
              <a:t>hệ</a:t>
            </a:r>
            <a:r>
              <a:rPr lang="en-US" sz="1600" b="1" dirty="0"/>
              <a:t> </a:t>
            </a:r>
            <a:r>
              <a:rPr lang="en-US" sz="1600" b="1" dirty="0" err="1"/>
              <a:t>số</a:t>
            </a:r>
            <a:r>
              <a:rPr lang="en-US" sz="1600" b="1" dirty="0"/>
              <a:t> </a:t>
            </a:r>
            <a:r>
              <a:rPr lang="en-US" sz="1600" b="1" dirty="0" err="1"/>
              <a:t>phức</a:t>
            </a:r>
            <a:r>
              <a:rPr lang="en-US" sz="1600" b="1" dirty="0"/>
              <a:t> </a:t>
            </a:r>
            <a:r>
              <a:rPr lang="en-US" sz="1600" b="1" dirty="0" err="1"/>
              <a:t>tạp</a:t>
            </a:r>
            <a:r>
              <a:rPr lang="en-US" sz="1600" b="1" dirty="0"/>
              <a:t> </a:t>
            </a:r>
            <a:r>
              <a:rPr lang="en-US" sz="1600" b="1" dirty="0" err="1"/>
              <a:t>về</a:t>
            </a:r>
            <a:r>
              <a:rPr lang="en-US" sz="1600" b="1" dirty="0"/>
              <a:t> </a:t>
            </a:r>
            <a:r>
              <a:rPr lang="en-US" sz="1600" b="1" dirty="0" err="1"/>
              <a:t>môi</a:t>
            </a:r>
            <a:r>
              <a:rPr lang="en-US" sz="1600" b="1" dirty="0"/>
              <a:t> </a:t>
            </a:r>
            <a:r>
              <a:rPr lang="en-US" sz="1600" b="1" dirty="0" err="1"/>
              <a:t>trường</a:t>
            </a:r>
            <a:endParaRPr lang="vi-VN" sz="1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94083"/>
              </p:ext>
            </p:extLst>
          </p:nvPr>
        </p:nvGraphicFramePr>
        <p:xfrm>
          <a:off x="181721" y="1299141"/>
          <a:ext cx="3806806" cy="4579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8465">
                  <a:extLst>
                    <a:ext uri="{9D8B030D-6E8A-4147-A177-3AD203B41FA5}">
                      <a16:colId xmlns:a16="http://schemas.microsoft.com/office/drawing/2014/main" val="552498893"/>
                    </a:ext>
                  </a:extLst>
                </a:gridCol>
                <a:gridCol w="1982755">
                  <a:extLst>
                    <a:ext uri="{9D8B030D-6E8A-4147-A177-3AD203B41FA5}">
                      <a16:colId xmlns:a16="http://schemas.microsoft.com/office/drawing/2014/main" val="2630006777"/>
                    </a:ext>
                  </a:extLst>
                </a:gridCol>
                <a:gridCol w="1415586">
                  <a:extLst>
                    <a:ext uri="{9D8B030D-6E8A-4147-A177-3AD203B41FA5}">
                      <a16:colId xmlns:a16="http://schemas.microsoft.com/office/drawing/2014/main" val="3498576678"/>
                    </a:ext>
                  </a:extLst>
                </a:gridCol>
              </a:tblGrid>
              <a:tr h="71337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TT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Kỹ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năng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Điểm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đánh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giá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9712468"/>
                  </a:ext>
                </a:extLst>
              </a:tr>
              <a:tr h="5870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Kỹ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năng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lập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trình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7765883"/>
                  </a:ext>
                </a:extLst>
              </a:tr>
              <a:tr h="55753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smtClean="0">
                          <a:effectLst/>
                          <a:latin typeface="+mn-lt"/>
                          <a:ea typeface="+mn-ea"/>
                        </a:rPr>
                        <a:t>PHP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085131"/>
                  </a:ext>
                </a:extLst>
              </a:tr>
              <a:tr h="76845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Kiến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thức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về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phần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mềm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739987"/>
                  </a:ext>
                </a:extLst>
              </a:tr>
              <a:tr h="64082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smtClean="0">
                          <a:effectLst/>
                          <a:latin typeface="+mn-lt"/>
                          <a:ea typeface="+mn-ea"/>
                        </a:rPr>
                        <a:t>MýQL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158598"/>
                  </a:ext>
                </a:extLst>
              </a:tr>
              <a:tr h="6475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MS Word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1154919"/>
                  </a:ext>
                </a:extLst>
              </a:tr>
              <a:tr h="6650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MS Excel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</a:rPr>
                        <a:t>5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2890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486050"/>
              </p:ext>
            </p:extLst>
          </p:nvPr>
        </p:nvGraphicFramePr>
        <p:xfrm>
          <a:off x="4606364" y="1286689"/>
          <a:ext cx="7381666" cy="4608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0050">
                  <a:extLst>
                    <a:ext uri="{9D8B030D-6E8A-4147-A177-3AD203B41FA5}">
                      <a16:colId xmlns:a16="http://schemas.microsoft.com/office/drawing/2014/main" val="1769192983"/>
                    </a:ext>
                  </a:extLst>
                </a:gridCol>
                <a:gridCol w="3323152">
                  <a:extLst>
                    <a:ext uri="{9D8B030D-6E8A-4147-A177-3AD203B41FA5}">
                      <a16:colId xmlns:a16="http://schemas.microsoft.com/office/drawing/2014/main" val="39726567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17632466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1048249046"/>
                    </a:ext>
                  </a:extLst>
                </a:gridCol>
                <a:gridCol w="670766">
                  <a:extLst>
                    <a:ext uri="{9D8B030D-6E8A-4147-A177-3AD203B41FA5}">
                      <a16:colId xmlns:a16="http://schemas.microsoft.com/office/drawing/2014/main" val="872962429"/>
                    </a:ext>
                  </a:extLst>
                </a:gridCol>
                <a:gridCol w="1067275">
                  <a:extLst>
                    <a:ext uri="{9D8B030D-6E8A-4147-A177-3AD203B41FA5}">
                      <a16:colId xmlns:a16="http://schemas.microsoft.com/office/drawing/2014/main" val="566489819"/>
                    </a:ext>
                  </a:extLst>
                </a:gridCol>
              </a:tblGrid>
              <a:tr h="61571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TT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hệ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số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môi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trường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Trọng số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Giá trị xếp hạng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Kết quả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Độ ổn định kinh nghiệm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096544432"/>
                  </a:ext>
                </a:extLst>
              </a:tr>
              <a:tr h="2863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Hệ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số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tác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động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môi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trường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và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nhóm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làm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việc</a:t>
                      </a:r>
                      <a:r>
                        <a:rPr lang="en-US" sz="1200" b="1" dirty="0">
                          <a:effectLst/>
                        </a:rPr>
                        <a:t> (EFW)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effectLst/>
                        </a:rPr>
                        <a:t> 18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extLst>
                  <a:ext uri="{0D108BD9-81ED-4DB2-BD59-A6C34878D82A}">
                    <a16:rowId xmlns:a16="http://schemas.microsoft.com/office/drawing/2014/main" val="420492933"/>
                  </a:ext>
                </a:extLst>
              </a:tr>
              <a:tr h="2191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Đánh giá cho từng thành viên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extLst>
                  <a:ext uri="{0D108BD9-81ED-4DB2-BD59-A6C34878D82A}">
                    <a16:rowId xmlns:a16="http://schemas.microsoft.com/office/drawing/2014/main" val="2520425642"/>
                  </a:ext>
                </a:extLst>
              </a:tr>
              <a:tr h="62037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áp dụng qui trình phát triển phần mềm theo mẫu RUP và có hiểu biết về RUP hoặc quy trình phát triển phần mềm tương đương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en-US" sz="1200" spc="5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288071422"/>
                  </a:ext>
                </a:extLst>
              </a:tr>
              <a:tr h="32106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kinh nghiệm về ứng dụng tương tự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en-US" sz="1200" spc="5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1.5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897883644"/>
                  </a:ext>
                </a:extLst>
              </a:tr>
              <a:tr h="32106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kinh nghiệm về hướng đối tượng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3610399914"/>
                  </a:ext>
                </a:extLst>
              </a:tr>
              <a:tr h="2172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Có khả năng lãnh đạo Nhóm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en-US" sz="1200" spc="5">
                          <a:effectLst/>
                        </a:rPr>
                        <a:t>,</a:t>
                      </a: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2.5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0.6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954066607"/>
                  </a:ext>
                </a:extLst>
              </a:tr>
              <a:tr h="2149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Tính chất năng động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256852058"/>
                  </a:ext>
                </a:extLst>
              </a:tr>
              <a:tr h="21035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Độ ổn định của các yêu cầu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3591818390"/>
                  </a:ext>
                </a:extLst>
              </a:tr>
              <a:tr h="28632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Sử dụng các nhân viên làm bán thời gian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-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-5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971276373"/>
                  </a:ext>
                </a:extLst>
              </a:tr>
              <a:tr h="2386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Dùng ngôn ngữ lập trình loại khó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marL="21590" marR="3937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spc="-5">
                          <a:effectLst/>
                        </a:rPr>
                        <a:t>-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</a:rPr>
                        <a:t>-1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3596238940"/>
                  </a:ext>
                </a:extLst>
              </a:tr>
              <a:tr h="3176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II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Hệ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số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phức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tạp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về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môi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trường</a:t>
                      </a:r>
                      <a:r>
                        <a:rPr lang="en-US" sz="1200" b="1" dirty="0">
                          <a:effectLst/>
                        </a:rPr>
                        <a:t> (EF)=1.4+(-0.03xEFW)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231" marR="412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b="1" dirty="0">
                          <a:effectLst/>
                        </a:rPr>
                        <a:t>0.86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 anchor="ctr"/>
                </a:tc>
                <a:extLst>
                  <a:ext uri="{0D108BD9-81ED-4DB2-BD59-A6C34878D82A}">
                    <a16:rowId xmlns:a16="http://schemas.microsoft.com/office/drawing/2014/main" val="1789920213"/>
                  </a:ext>
                </a:extLst>
              </a:tr>
              <a:tr h="2401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III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Độ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ổn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định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kinh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nghiệm</a:t>
                      </a:r>
                      <a:r>
                        <a:rPr lang="en-US" sz="1200" b="1" dirty="0">
                          <a:effectLst/>
                        </a:rPr>
                        <a:t> (ES)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4.7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extLst>
                  <a:ext uri="{0D108BD9-81ED-4DB2-BD59-A6C34878D82A}">
                    <a16:rowId xmlns:a16="http://schemas.microsoft.com/office/drawing/2014/main" val="1285332832"/>
                  </a:ext>
                </a:extLst>
              </a:tr>
              <a:tr h="24242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IV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Nội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suy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thời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gian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lao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động</a:t>
                      </a:r>
                      <a:r>
                        <a:rPr lang="en-US" sz="1200" b="1" dirty="0">
                          <a:effectLst/>
                        </a:rPr>
                        <a:t> (P)</a:t>
                      </a:r>
                      <a:endParaRPr lang="vi-V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231" marR="41231" marT="0" marB="0"/>
                </a:tc>
                <a:extLst>
                  <a:ext uri="{0D108BD9-81ED-4DB2-BD59-A6C34878D82A}">
                    <a16:rowId xmlns:a16="http://schemas.microsoft.com/office/drawing/2014/main" val="349794265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1721" y="5903211"/>
            <a:ext cx="38068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spc="5" dirty="0" err="1">
                <a:ea typeface="Calibri" panose="020F0502020204030204" pitchFamily="34" charset="0"/>
              </a:rPr>
              <a:t>D</a:t>
            </a:r>
            <a:r>
              <a:rPr lang="en-US" sz="1400" b="1" dirty="0" err="1">
                <a:ea typeface="Calibri" panose="020F0502020204030204" pitchFamily="34" charset="0"/>
              </a:rPr>
              <a:t>ự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spc="-15" dirty="0" err="1">
                <a:ea typeface="Calibri" panose="020F0502020204030204" pitchFamily="34" charset="0"/>
              </a:rPr>
              <a:t>k</a:t>
            </a:r>
            <a:r>
              <a:rPr lang="en-US" sz="1400" b="1" spc="10" dirty="0" err="1">
                <a:ea typeface="Calibri" panose="020F0502020204030204" pitchFamily="34" charset="0"/>
              </a:rPr>
              <a:t>i</a:t>
            </a:r>
            <a:r>
              <a:rPr lang="en-US" sz="1400" b="1" spc="5" dirty="0" err="1">
                <a:ea typeface="Calibri" panose="020F0502020204030204" pitchFamily="34" charset="0"/>
              </a:rPr>
              <a:t>ế</a:t>
            </a:r>
            <a:r>
              <a:rPr lang="en-US" sz="1400" b="1" dirty="0" err="1">
                <a:ea typeface="Calibri" panose="020F0502020204030204" pitchFamily="34" charset="0"/>
              </a:rPr>
              <a:t>n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spc="-15" dirty="0" err="1">
                <a:ea typeface="Calibri" panose="020F0502020204030204" pitchFamily="34" charset="0"/>
              </a:rPr>
              <a:t>t</a:t>
            </a:r>
            <a:r>
              <a:rPr lang="en-US" sz="1400" b="1" spc="15" dirty="0" err="1">
                <a:ea typeface="Calibri" panose="020F0502020204030204" pitchFamily="34" charset="0"/>
              </a:rPr>
              <a:t>r</a:t>
            </a:r>
            <a:r>
              <a:rPr lang="en-US" sz="1400" b="1" dirty="0" err="1">
                <a:ea typeface="Calibri" panose="020F0502020204030204" pitchFamily="34" charset="0"/>
              </a:rPr>
              <a:t>ình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spc="-15" dirty="0" err="1">
                <a:ea typeface="Calibri" panose="020F0502020204030204" pitchFamily="34" charset="0"/>
              </a:rPr>
              <a:t>đ</a:t>
            </a:r>
            <a:r>
              <a:rPr lang="en-US" sz="1400" b="1" dirty="0" err="1">
                <a:ea typeface="Calibri" panose="020F0502020204030204" pitchFamily="34" charset="0"/>
              </a:rPr>
              <a:t>ộ</a:t>
            </a:r>
            <a:r>
              <a:rPr lang="en-US" sz="1400" b="1" spc="25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và</a:t>
            </a:r>
            <a:r>
              <a:rPr lang="en-US" sz="1400" b="1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kinh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nghi</a:t>
            </a:r>
            <a:r>
              <a:rPr lang="en-US" sz="1400" b="1" spc="15" dirty="0" err="1">
                <a:ea typeface="Calibri" panose="020F0502020204030204" pitchFamily="34" charset="0"/>
              </a:rPr>
              <a:t>ệ</a:t>
            </a:r>
            <a:r>
              <a:rPr lang="en-US" sz="1400" b="1" dirty="0" err="1">
                <a:ea typeface="Calibri" panose="020F0502020204030204" pitchFamily="34" charset="0"/>
              </a:rPr>
              <a:t>m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spc="5" dirty="0" err="1">
                <a:ea typeface="Calibri" panose="020F0502020204030204" pitchFamily="34" charset="0"/>
              </a:rPr>
              <a:t>c</a:t>
            </a:r>
            <a:r>
              <a:rPr lang="en-US" sz="1400" b="1" dirty="0" err="1">
                <a:ea typeface="Calibri" panose="020F0502020204030204" pitchFamily="34" charset="0"/>
              </a:rPr>
              <a:t>ần</a:t>
            </a:r>
            <a:r>
              <a:rPr lang="en-US" sz="1400" b="1" dirty="0">
                <a:ea typeface="Calibri" panose="020F0502020204030204" pitchFamily="34" charset="0"/>
              </a:rPr>
              <a:t> </a:t>
            </a:r>
            <a:r>
              <a:rPr lang="en-US" sz="1400" b="1" spc="15" dirty="0" err="1">
                <a:ea typeface="Calibri" panose="020F0502020204030204" pitchFamily="34" charset="0"/>
              </a:rPr>
              <a:t>c</a:t>
            </a:r>
            <a:r>
              <a:rPr lang="en-US" sz="1400" b="1" dirty="0" err="1">
                <a:ea typeface="Calibri" panose="020F0502020204030204" pitchFamily="34" charset="0"/>
              </a:rPr>
              <a:t>ó</a:t>
            </a:r>
            <a:r>
              <a:rPr lang="en-US" sz="1400" b="1" dirty="0">
                <a:ea typeface="Calibri" panose="020F0502020204030204" pitchFamily="34" charset="0"/>
              </a:rPr>
              <a:t> </a:t>
            </a:r>
            <a:r>
              <a:rPr lang="en-US" sz="1400" b="1" spc="5" dirty="0" err="1">
                <a:ea typeface="Calibri" panose="020F0502020204030204" pitchFamily="34" charset="0"/>
              </a:rPr>
              <a:t>c</a:t>
            </a:r>
            <a:r>
              <a:rPr lang="en-US" sz="1400" b="1" dirty="0" err="1">
                <a:ea typeface="Calibri" panose="020F0502020204030204" pitchFamily="34" charset="0"/>
              </a:rPr>
              <a:t>ủa</a:t>
            </a:r>
            <a:r>
              <a:rPr lang="en-US" sz="1400" b="1" dirty="0">
                <a:ea typeface="Calibri" panose="020F0502020204030204" pitchFamily="34" charset="0"/>
              </a:rPr>
              <a:t> </a:t>
            </a:r>
            <a:r>
              <a:rPr lang="en-US" sz="1400" b="1" spc="-15" dirty="0" err="1">
                <a:ea typeface="Calibri" panose="020F0502020204030204" pitchFamily="34" charset="0"/>
              </a:rPr>
              <a:t>n</a:t>
            </a:r>
            <a:r>
              <a:rPr lang="en-US" sz="1400" b="1" dirty="0" err="1">
                <a:ea typeface="Calibri" panose="020F0502020204030204" pitchFamily="34" charset="0"/>
              </a:rPr>
              <a:t>h</a:t>
            </a:r>
            <a:r>
              <a:rPr lang="en-US" sz="1400" b="1" spc="15" dirty="0" err="1">
                <a:ea typeface="Calibri" panose="020F0502020204030204" pitchFamily="34" charset="0"/>
              </a:rPr>
              <a:t>â</a:t>
            </a:r>
            <a:r>
              <a:rPr lang="en-US" sz="1400" b="1" dirty="0" err="1">
                <a:ea typeface="Calibri" panose="020F0502020204030204" pitchFamily="34" charset="0"/>
              </a:rPr>
              <a:t>n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spc="5" dirty="0" err="1">
                <a:ea typeface="Calibri" panose="020F0502020204030204" pitchFamily="34" charset="0"/>
              </a:rPr>
              <a:t>c</a:t>
            </a:r>
            <a:r>
              <a:rPr lang="en-US" sz="1400" b="1" dirty="0" err="1">
                <a:ea typeface="Calibri" panose="020F0502020204030204" pitchFamily="34" charset="0"/>
              </a:rPr>
              <a:t>ông</a:t>
            </a:r>
            <a:r>
              <a:rPr lang="en-US" sz="1400" b="1" spc="25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lao</a:t>
            </a:r>
            <a:r>
              <a:rPr lang="en-US" sz="1400" b="1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động</a:t>
            </a:r>
            <a:endParaRPr lang="vi-VN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4606365" y="5934329"/>
            <a:ext cx="7381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spc="-5" dirty="0" err="1">
                <a:ea typeface="Calibri" panose="020F0502020204030204" pitchFamily="34" charset="0"/>
              </a:rPr>
              <a:t>T</a:t>
            </a:r>
            <a:r>
              <a:rPr lang="en-US" sz="1400" b="1" dirty="0" err="1">
                <a:ea typeface="Calibri" panose="020F0502020204030204" pitchFamily="34" charset="0"/>
              </a:rPr>
              <a:t>ính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spc="-5" dirty="0" err="1">
                <a:ea typeface="Calibri" panose="020F0502020204030204" pitchFamily="34" charset="0"/>
              </a:rPr>
              <a:t>t</a:t>
            </a:r>
            <a:r>
              <a:rPr lang="en-US" sz="1400" b="1" dirty="0" err="1">
                <a:ea typeface="Calibri" panose="020F0502020204030204" pitchFamily="34" charset="0"/>
              </a:rPr>
              <a:t>oán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hệ</a:t>
            </a:r>
            <a:r>
              <a:rPr lang="en-US" sz="1400" b="1" spc="15" dirty="0">
                <a:ea typeface="Calibri" panose="020F0502020204030204" pitchFamily="34" charset="0"/>
              </a:rPr>
              <a:t> </a:t>
            </a:r>
            <a:r>
              <a:rPr lang="en-US" sz="1400" b="1" spc="-5" dirty="0" err="1">
                <a:ea typeface="Calibri" panose="020F0502020204030204" pitchFamily="34" charset="0"/>
              </a:rPr>
              <a:t>s</a:t>
            </a:r>
            <a:r>
              <a:rPr lang="en-US" sz="1400" b="1" dirty="0" err="1">
                <a:ea typeface="Calibri" panose="020F0502020204030204" pitchFamily="34" charset="0"/>
              </a:rPr>
              <a:t>ố</a:t>
            </a:r>
            <a:r>
              <a:rPr lang="en-US" sz="1400" b="1" spc="15" dirty="0">
                <a:ea typeface="Calibri" panose="020F0502020204030204" pitchFamily="34" charset="0"/>
              </a:rPr>
              <a:t> </a:t>
            </a:r>
            <a:r>
              <a:rPr lang="en-US" sz="1400" b="1" spc="-5" dirty="0" err="1">
                <a:ea typeface="Calibri" panose="020F0502020204030204" pitchFamily="34" charset="0"/>
              </a:rPr>
              <a:t>t</a:t>
            </a:r>
            <a:r>
              <a:rPr lang="en-US" sz="1400" b="1" dirty="0" err="1">
                <a:ea typeface="Calibri" panose="020F0502020204030204" pitchFamily="34" charset="0"/>
              </a:rPr>
              <a:t>ác</a:t>
            </a:r>
            <a:r>
              <a:rPr lang="en-US" sz="1400" b="1" spc="15" dirty="0">
                <a:ea typeface="Calibri" panose="020F0502020204030204" pitchFamily="34" charset="0"/>
              </a:rPr>
              <a:t> </a:t>
            </a:r>
            <a:r>
              <a:rPr lang="en-US" sz="1400" b="1" spc="-15" dirty="0" err="1">
                <a:ea typeface="Calibri" panose="020F0502020204030204" pitchFamily="34" charset="0"/>
              </a:rPr>
              <a:t>đ</a:t>
            </a:r>
            <a:r>
              <a:rPr lang="en-US" sz="1400" b="1" dirty="0" err="1">
                <a:ea typeface="Calibri" panose="020F0502020204030204" pitchFamily="34" charset="0"/>
              </a:rPr>
              <a:t>ộng</a:t>
            </a:r>
            <a:r>
              <a:rPr lang="en-US" sz="1400" b="1" spc="25" dirty="0">
                <a:ea typeface="Calibri" panose="020F0502020204030204" pitchFamily="34" charset="0"/>
              </a:rPr>
              <a:t> </a:t>
            </a:r>
            <a:r>
              <a:rPr lang="en-US" sz="1400" b="1" spc="-15" dirty="0" err="1">
                <a:ea typeface="Calibri" panose="020F0502020204030204" pitchFamily="34" charset="0"/>
              </a:rPr>
              <a:t>m</a:t>
            </a:r>
            <a:r>
              <a:rPr lang="en-US" sz="1400" b="1" dirty="0" err="1">
                <a:ea typeface="Calibri" panose="020F0502020204030204" pitchFamily="34" charset="0"/>
              </a:rPr>
              <a:t>ôi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spc="-5" dirty="0" err="1">
                <a:ea typeface="Calibri" panose="020F0502020204030204" pitchFamily="34" charset="0"/>
              </a:rPr>
              <a:t>t</a:t>
            </a:r>
            <a:r>
              <a:rPr lang="en-US" sz="1400" b="1" spc="15" dirty="0" err="1">
                <a:ea typeface="Calibri" panose="020F0502020204030204" pitchFamily="34" charset="0"/>
              </a:rPr>
              <a:t>r</a:t>
            </a:r>
            <a:r>
              <a:rPr lang="en-US" sz="1400" b="1" spc="-5" dirty="0" err="1">
                <a:ea typeface="Calibri" panose="020F0502020204030204" pitchFamily="34" charset="0"/>
              </a:rPr>
              <a:t>ư</a:t>
            </a:r>
            <a:r>
              <a:rPr lang="en-US" sz="1400" b="1" dirty="0" err="1">
                <a:ea typeface="Calibri" panose="020F0502020204030204" pitchFamily="34" charset="0"/>
              </a:rPr>
              <a:t>ờ</a:t>
            </a:r>
            <a:r>
              <a:rPr lang="en-US" sz="1400" b="1" spc="-15" dirty="0" err="1">
                <a:ea typeface="Calibri" panose="020F0502020204030204" pitchFamily="34" charset="0"/>
              </a:rPr>
              <a:t>n</a:t>
            </a:r>
            <a:r>
              <a:rPr lang="en-US" sz="1400" b="1" dirty="0" err="1">
                <a:ea typeface="Calibri" panose="020F0502020204030204" pitchFamily="34" charset="0"/>
              </a:rPr>
              <a:t>g</a:t>
            </a:r>
            <a:r>
              <a:rPr lang="en-US" sz="1400" b="1" spc="25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và</a:t>
            </a:r>
            <a:r>
              <a:rPr lang="en-US" sz="1400" b="1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nh</a:t>
            </a:r>
            <a:r>
              <a:rPr lang="en-US" sz="1400" b="1" spc="15" dirty="0" err="1">
                <a:ea typeface="Calibri" panose="020F0502020204030204" pitchFamily="34" charset="0"/>
              </a:rPr>
              <a:t>ó</a:t>
            </a:r>
            <a:r>
              <a:rPr lang="en-US" sz="1400" b="1" dirty="0" err="1">
                <a:ea typeface="Calibri" panose="020F0502020204030204" pitchFamily="34" charset="0"/>
              </a:rPr>
              <a:t>m</a:t>
            </a:r>
            <a:r>
              <a:rPr lang="en-US" sz="1400" b="1" dirty="0">
                <a:ea typeface="Calibri" panose="020F0502020204030204" pitchFamily="34" charset="0"/>
              </a:rPr>
              <a:t> </a:t>
            </a:r>
            <a:r>
              <a:rPr lang="en-US" sz="1400" b="1" spc="10" dirty="0" err="1">
                <a:ea typeface="Calibri" panose="020F0502020204030204" pitchFamily="34" charset="0"/>
              </a:rPr>
              <a:t>l</a:t>
            </a:r>
            <a:r>
              <a:rPr lang="en-US" sz="1400" b="1" dirty="0" err="1">
                <a:ea typeface="Calibri" panose="020F0502020204030204" pitchFamily="34" charset="0"/>
              </a:rPr>
              <a:t>àm</a:t>
            </a:r>
            <a:r>
              <a:rPr lang="en-US" sz="1400" b="1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vi</a:t>
            </a:r>
            <a:r>
              <a:rPr lang="en-US" sz="1400" b="1" spc="15" dirty="0" err="1">
                <a:ea typeface="Calibri" panose="020F0502020204030204" pitchFamily="34" charset="0"/>
              </a:rPr>
              <a:t>ệ</a:t>
            </a:r>
            <a:r>
              <a:rPr lang="en-US" sz="1400" b="1" spc="-10" dirty="0" err="1">
                <a:ea typeface="Calibri" panose="020F0502020204030204" pitchFamily="34" charset="0"/>
              </a:rPr>
              <a:t>c</a:t>
            </a:r>
            <a:r>
              <a:rPr lang="en-US" sz="1400" b="1" dirty="0">
                <a:ea typeface="Calibri" panose="020F0502020204030204" pitchFamily="34" charset="0"/>
              </a:rPr>
              <a:t>,</a:t>
            </a:r>
            <a:r>
              <a:rPr lang="en-US" sz="1400" b="1" spc="20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hệ</a:t>
            </a:r>
            <a:r>
              <a:rPr lang="en-US" sz="1400" b="1" spc="5" dirty="0">
                <a:ea typeface="Calibri" panose="020F0502020204030204" pitchFamily="34" charset="0"/>
              </a:rPr>
              <a:t> </a:t>
            </a:r>
            <a:r>
              <a:rPr lang="en-US" sz="1400" b="1" spc="5" dirty="0" err="1">
                <a:ea typeface="Calibri" panose="020F0502020204030204" pitchFamily="34" charset="0"/>
              </a:rPr>
              <a:t>s</a:t>
            </a:r>
            <a:r>
              <a:rPr lang="en-US" sz="1400" b="1" dirty="0" err="1">
                <a:ea typeface="Calibri" panose="020F0502020204030204" pitchFamily="34" charset="0"/>
              </a:rPr>
              <a:t>ố</a:t>
            </a:r>
            <a:r>
              <a:rPr lang="en-US" sz="1400" b="1" spc="15" dirty="0">
                <a:ea typeface="Calibri" panose="020F0502020204030204" pitchFamily="34" charset="0"/>
              </a:rPr>
              <a:t> </a:t>
            </a:r>
            <a:r>
              <a:rPr lang="en-US" sz="1400" b="1" spc="-15" dirty="0" err="1">
                <a:ea typeface="Calibri" panose="020F0502020204030204" pitchFamily="34" charset="0"/>
              </a:rPr>
              <a:t>p</a:t>
            </a:r>
            <a:r>
              <a:rPr lang="en-US" sz="1400" b="1" dirty="0" err="1">
                <a:ea typeface="Calibri" panose="020F0502020204030204" pitchFamily="34" charset="0"/>
              </a:rPr>
              <a:t>h</a:t>
            </a:r>
            <a:r>
              <a:rPr lang="en-US" sz="1400" b="1" spc="-5" dirty="0" err="1">
                <a:ea typeface="Calibri" panose="020F0502020204030204" pitchFamily="34" charset="0"/>
              </a:rPr>
              <a:t>ứ</a:t>
            </a:r>
            <a:r>
              <a:rPr lang="en-US" sz="1400" b="1" dirty="0" err="1">
                <a:ea typeface="Calibri" panose="020F0502020204030204" pitchFamily="34" charset="0"/>
              </a:rPr>
              <a:t>c</a:t>
            </a:r>
            <a:r>
              <a:rPr lang="en-US" sz="1400" b="1" spc="15" dirty="0">
                <a:ea typeface="Calibri" panose="020F0502020204030204" pitchFamily="34" charset="0"/>
              </a:rPr>
              <a:t> </a:t>
            </a:r>
            <a:r>
              <a:rPr lang="en-US" sz="1400" b="1" spc="-5" dirty="0" err="1">
                <a:ea typeface="Calibri" panose="020F0502020204030204" pitchFamily="34" charset="0"/>
              </a:rPr>
              <a:t>t</a:t>
            </a:r>
            <a:r>
              <a:rPr lang="en-US" sz="1400" b="1" dirty="0" err="1">
                <a:ea typeface="Calibri" panose="020F0502020204030204" pitchFamily="34" charset="0"/>
              </a:rPr>
              <a:t>ạp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về</a:t>
            </a:r>
            <a:r>
              <a:rPr lang="en-US" sz="1400" b="1" spc="15" dirty="0">
                <a:ea typeface="Calibri" panose="020F0502020204030204" pitchFamily="34" charset="0"/>
              </a:rPr>
              <a:t> </a:t>
            </a:r>
            <a:r>
              <a:rPr lang="en-US" sz="1400" b="1" spc="-15" dirty="0" err="1">
                <a:ea typeface="Calibri" panose="020F0502020204030204" pitchFamily="34" charset="0"/>
              </a:rPr>
              <a:t>m</a:t>
            </a:r>
            <a:r>
              <a:rPr lang="en-US" sz="1400" b="1" dirty="0" err="1">
                <a:ea typeface="Calibri" panose="020F0502020204030204" pitchFamily="34" charset="0"/>
              </a:rPr>
              <a:t>ôi</a:t>
            </a:r>
            <a:r>
              <a:rPr lang="en-US" sz="1400" b="1" spc="25" dirty="0">
                <a:ea typeface="Calibri" panose="020F0502020204030204" pitchFamily="34" charset="0"/>
              </a:rPr>
              <a:t> </a:t>
            </a:r>
            <a:r>
              <a:rPr lang="en-US" sz="1400" b="1" spc="-5" dirty="0" err="1">
                <a:ea typeface="Calibri" panose="020F0502020204030204" pitchFamily="34" charset="0"/>
              </a:rPr>
              <a:t>t</a:t>
            </a:r>
            <a:r>
              <a:rPr lang="en-US" sz="1400" b="1" spc="5" dirty="0" err="1">
                <a:ea typeface="Calibri" panose="020F0502020204030204" pitchFamily="34" charset="0"/>
              </a:rPr>
              <a:t>r</a:t>
            </a:r>
            <a:r>
              <a:rPr lang="en-US" sz="1400" b="1" spc="10" dirty="0" err="1">
                <a:ea typeface="Calibri" panose="020F0502020204030204" pitchFamily="34" charset="0"/>
              </a:rPr>
              <a:t>ư</a:t>
            </a:r>
            <a:r>
              <a:rPr lang="en-US" sz="1400" b="1" spc="-10" dirty="0" err="1">
                <a:ea typeface="Calibri" panose="020F0502020204030204" pitchFamily="34" charset="0"/>
              </a:rPr>
              <a:t>ờ</a:t>
            </a:r>
            <a:r>
              <a:rPr lang="en-US" sz="1400" b="1" dirty="0" err="1">
                <a:ea typeface="Calibri" panose="020F0502020204030204" pitchFamily="34" charset="0"/>
              </a:rPr>
              <a:t>ng</a:t>
            </a:r>
            <a:r>
              <a:rPr lang="en-US" sz="1400" b="1" dirty="0">
                <a:ea typeface="Calibri" panose="020F0502020204030204" pitchFamily="34" charset="0"/>
              </a:rPr>
              <a:t>, </a:t>
            </a:r>
            <a:r>
              <a:rPr lang="en-US" sz="1400" b="1" dirty="0" err="1">
                <a:ea typeface="Calibri" panose="020F0502020204030204" pitchFamily="34" charset="0"/>
              </a:rPr>
              <a:t>xác</a:t>
            </a:r>
            <a:r>
              <a:rPr lang="en-US" sz="1400" b="1" spc="5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định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độ</a:t>
            </a:r>
            <a:r>
              <a:rPr lang="en-US" sz="1400" b="1" spc="15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ổn</a:t>
            </a:r>
            <a:r>
              <a:rPr lang="en-US" sz="1400" b="1" spc="25" dirty="0">
                <a:ea typeface="Calibri" panose="020F0502020204030204" pitchFamily="34" charset="0"/>
              </a:rPr>
              <a:t> </a:t>
            </a:r>
            <a:r>
              <a:rPr lang="en-US" sz="1400" b="1" spc="-15" dirty="0" err="1">
                <a:ea typeface="Calibri" panose="020F0502020204030204" pitchFamily="34" charset="0"/>
              </a:rPr>
              <a:t>đ</a:t>
            </a:r>
            <a:r>
              <a:rPr lang="en-US" sz="1400" b="1" spc="10" dirty="0" err="1">
                <a:ea typeface="Calibri" panose="020F0502020204030204" pitchFamily="34" charset="0"/>
              </a:rPr>
              <a:t>ị</a:t>
            </a:r>
            <a:r>
              <a:rPr lang="en-US" sz="1400" b="1" spc="-15" dirty="0" err="1">
                <a:ea typeface="Calibri" panose="020F0502020204030204" pitchFamily="34" charset="0"/>
              </a:rPr>
              <a:t>n</a:t>
            </a:r>
            <a:r>
              <a:rPr lang="en-US" sz="1400" b="1" dirty="0" err="1">
                <a:ea typeface="Calibri" panose="020F0502020204030204" pitchFamily="34" charset="0"/>
              </a:rPr>
              <a:t>h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ki</a:t>
            </a:r>
            <a:r>
              <a:rPr lang="en-US" sz="1400" b="1" spc="10" dirty="0" err="1">
                <a:ea typeface="Calibri" panose="020F0502020204030204" pitchFamily="34" charset="0"/>
              </a:rPr>
              <a:t>n</a:t>
            </a:r>
            <a:r>
              <a:rPr lang="en-US" sz="1400" b="1" dirty="0" err="1">
                <a:ea typeface="Calibri" panose="020F0502020204030204" pitchFamily="34" charset="0"/>
              </a:rPr>
              <a:t>h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nghi</a:t>
            </a:r>
            <a:r>
              <a:rPr lang="en-US" sz="1400" b="1" spc="5" dirty="0" err="1">
                <a:ea typeface="Calibri" panose="020F0502020204030204" pitchFamily="34" charset="0"/>
              </a:rPr>
              <a:t>ệ</a:t>
            </a:r>
            <a:r>
              <a:rPr lang="en-US" sz="1400" b="1" dirty="0" err="1">
                <a:ea typeface="Calibri" panose="020F0502020204030204" pitchFamily="34" charset="0"/>
              </a:rPr>
              <a:t>m</a:t>
            </a:r>
            <a:r>
              <a:rPr lang="en-US" sz="1400" b="1" spc="10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và</a:t>
            </a:r>
            <a:r>
              <a:rPr lang="en-US" sz="1400" b="1" spc="15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nội</a:t>
            </a:r>
            <a:r>
              <a:rPr lang="en-US" sz="1400" b="1" spc="25" dirty="0">
                <a:ea typeface="Calibri" panose="020F0502020204030204" pitchFamily="34" charset="0"/>
              </a:rPr>
              <a:t> </a:t>
            </a:r>
            <a:r>
              <a:rPr lang="en-US" sz="1400" b="1" spc="-5" dirty="0" err="1">
                <a:ea typeface="Calibri" panose="020F0502020204030204" pitchFamily="34" charset="0"/>
              </a:rPr>
              <a:t>s</a:t>
            </a:r>
            <a:r>
              <a:rPr lang="en-US" sz="1400" b="1" dirty="0" err="1">
                <a:ea typeface="Calibri" panose="020F0502020204030204" pitchFamily="34" charset="0"/>
              </a:rPr>
              <a:t>uy</a:t>
            </a:r>
            <a:r>
              <a:rPr lang="en-US" sz="1400" b="1" dirty="0">
                <a:ea typeface="Calibri" panose="020F0502020204030204" pitchFamily="34" charset="0"/>
              </a:rPr>
              <a:t> </a:t>
            </a:r>
            <a:r>
              <a:rPr lang="en-US" sz="1400" b="1" spc="-5" dirty="0" err="1">
                <a:ea typeface="Calibri" panose="020F0502020204030204" pitchFamily="34" charset="0"/>
              </a:rPr>
              <a:t>t</a:t>
            </a:r>
            <a:r>
              <a:rPr lang="en-US" sz="1400" b="1" dirty="0" err="1">
                <a:ea typeface="Calibri" panose="020F0502020204030204" pitchFamily="34" charset="0"/>
              </a:rPr>
              <a:t>h</a:t>
            </a:r>
            <a:r>
              <a:rPr lang="en-US" sz="1400" b="1" spc="10" dirty="0" err="1">
                <a:ea typeface="Calibri" panose="020F0502020204030204" pitchFamily="34" charset="0"/>
              </a:rPr>
              <a:t>ờ</a:t>
            </a:r>
            <a:r>
              <a:rPr lang="en-US" sz="1400" b="1" dirty="0" err="1">
                <a:ea typeface="Calibri" panose="020F0502020204030204" pitchFamily="34" charset="0"/>
              </a:rPr>
              <a:t>i</a:t>
            </a:r>
            <a:r>
              <a:rPr lang="en-US" sz="1400" b="1" spc="25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gian</a:t>
            </a:r>
            <a:r>
              <a:rPr lang="en-US" sz="1400" b="1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lao</a:t>
            </a:r>
            <a:r>
              <a:rPr lang="en-US" sz="1400" b="1" spc="15" dirty="0"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a typeface="Calibri" panose="020F0502020204030204" pitchFamily="34" charset="0"/>
              </a:rPr>
              <a:t>độ</a:t>
            </a:r>
            <a:r>
              <a:rPr lang="en-US" sz="1400" b="1" spc="-15" dirty="0" err="1">
                <a:ea typeface="Calibri" panose="020F0502020204030204" pitchFamily="34" charset="0"/>
              </a:rPr>
              <a:t>n</a:t>
            </a:r>
            <a:r>
              <a:rPr lang="en-US" sz="1400" b="1" dirty="0" err="1">
                <a:ea typeface="Calibri" panose="020F0502020204030204" pitchFamily="34" charset="0"/>
              </a:rPr>
              <a:t>g</a:t>
            </a:r>
            <a:r>
              <a:rPr lang="en-US" sz="1400" b="1" spc="25" dirty="0">
                <a:ea typeface="Calibri" panose="020F0502020204030204" pitchFamily="34" charset="0"/>
              </a:rPr>
              <a:t> </a:t>
            </a:r>
            <a:r>
              <a:rPr lang="en-US" sz="1400" b="1" spc="-5" dirty="0">
                <a:ea typeface="Calibri" panose="020F0502020204030204" pitchFamily="34" charset="0"/>
              </a:rPr>
              <a:t>(P</a:t>
            </a:r>
            <a:r>
              <a:rPr lang="en-US" sz="1400" b="1" dirty="0">
                <a:ea typeface="Calibri" panose="020F0502020204030204" pitchFamily="34" charset="0"/>
              </a:rPr>
              <a:t>)</a:t>
            </a:r>
            <a:endParaRPr lang="vi-VN" sz="1400" b="1" dirty="0"/>
          </a:p>
        </p:txBody>
      </p:sp>
    </p:spTree>
    <p:extLst>
      <p:ext uri="{BB962C8B-B14F-4D97-AF65-F5344CB8AC3E}">
        <p14:creationId xmlns:p14="http://schemas.microsoft.com/office/powerpoint/2010/main" val="309147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72343" y="6174768"/>
            <a:ext cx="8839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endParaRPr lang="vi-VN" sz="16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38264"/>
              </p:ext>
            </p:extLst>
          </p:nvPr>
        </p:nvGraphicFramePr>
        <p:xfrm>
          <a:off x="1872343" y="1435019"/>
          <a:ext cx="8839200" cy="442584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45116">
                  <a:extLst>
                    <a:ext uri="{9D8B030D-6E8A-4147-A177-3AD203B41FA5}">
                      <a16:colId xmlns:a16="http://schemas.microsoft.com/office/drawing/2014/main" val="1824744131"/>
                    </a:ext>
                  </a:extLst>
                </a:gridCol>
                <a:gridCol w="3444025">
                  <a:extLst>
                    <a:ext uri="{9D8B030D-6E8A-4147-A177-3AD203B41FA5}">
                      <a16:colId xmlns:a16="http://schemas.microsoft.com/office/drawing/2014/main" val="3281291167"/>
                    </a:ext>
                  </a:extLst>
                </a:gridCol>
                <a:gridCol w="3114961">
                  <a:extLst>
                    <a:ext uri="{9D8B030D-6E8A-4147-A177-3AD203B41FA5}">
                      <a16:colId xmlns:a16="http://schemas.microsoft.com/office/drawing/2014/main" val="2234526718"/>
                    </a:ext>
                  </a:extLst>
                </a:gridCol>
                <a:gridCol w="1635098">
                  <a:extLst>
                    <a:ext uri="{9D8B030D-6E8A-4147-A177-3AD203B41FA5}">
                      <a16:colId xmlns:a16="http://schemas.microsoft.com/office/drawing/2014/main" val="1416320886"/>
                    </a:ext>
                  </a:extLst>
                </a:gridCol>
              </a:tblGrid>
              <a:tr h="51256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TT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 err="1">
                          <a:effectLst/>
                        </a:rPr>
                        <a:t>Hạng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mục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Diễn giải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Giá trị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 anchor="ctr"/>
                </a:tc>
                <a:extLst>
                  <a:ext uri="{0D108BD9-81ED-4DB2-BD59-A6C34878D82A}">
                    <a16:rowId xmlns:a16="http://schemas.microsoft.com/office/drawing/2014/main" val="175717790"/>
                  </a:ext>
                </a:extLst>
              </a:tr>
              <a:tr h="48355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>
                          <a:effectLst/>
                        </a:rPr>
                        <a:t>I</a:t>
                      </a:r>
                      <a:endParaRPr lang="vi-VN" sz="13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dirty="0" err="1">
                          <a:effectLst/>
                        </a:rPr>
                        <a:t>Tính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điểm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trường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hợp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sử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dụng</a:t>
                      </a:r>
                      <a:r>
                        <a:rPr lang="en-US" sz="1300" b="1" dirty="0">
                          <a:effectLst/>
                        </a:rPr>
                        <a:t> (Use-case)</a:t>
                      </a:r>
                      <a:endParaRPr lang="vi-VN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vi-VN" sz="13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2665046364"/>
                  </a:ext>
                </a:extLst>
              </a:tr>
              <a:tr h="26434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Điểm Actor (TAW)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Phụ lục III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smtClean="0"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885222630"/>
                  </a:ext>
                </a:extLst>
              </a:tr>
              <a:tr h="2772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Điểm Use-case (TBF)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Phụ lục IV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smtClean="0">
                          <a:effectLst/>
                        </a:rPr>
                        <a:t>105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85004528"/>
                  </a:ext>
                </a:extLst>
              </a:tr>
              <a:tr h="27143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Tính điểm UUCP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UUCP = TAW +TBF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smtClean="0">
                          <a:effectLst/>
                        </a:rPr>
                        <a:t>111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633516814"/>
                  </a:ext>
                </a:extLst>
              </a:tr>
              <a:tr h="33074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Hệ số phức tạp về KT-CN (TCF)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TCF = 0,6 + (0,01 x TFW)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0.68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503796427"/>
                  </a:ext>
                </a:extLst>
              </a:tr>
              <a:tr h="4827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Hệ số phức tạp về môi trường (EF)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EF = 1,4 + (-0,03 x EFW)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0.86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826518452"/>
                  </a:ext>
                </a:extLst>
              </a:tr>
              <a:tr h="31785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Tính điểm AUCP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AUCP = UUCP x TCF x EF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300" smtClean="0">
                          <a:effectLst/>
                        </a:rPr>
                        <a:t>64.91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737680635"/>
                  </a:ext>
                </a:extLst>
              </a:tr>
              <a:tr h="35976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II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dirty="0" err="1">
                          <a:effectLst/>
                        </a:rPr>
                        <a:t>Nội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suy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thời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gian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lao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động</a:t>
                      </a:r>
                      <a:r>
                        <a:rPr lang="en-US" sz="1300" b="1" dirty="0">
                          <a:effectLst/>
                        </a:rPr>
                        <a:t> (P)</a:t>
                      </a:r>
                      <a:endParaRPr lang="vi-VN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P : người/giờ/AUCP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20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164133686"/>
                  </a:ext>
                </a:extLst>
              </a:tr>
              <a:tr h="2733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III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dirty="0" err="1">
                          <a:effectLst/>
                        </a:rPr>
                        <a:t>Giá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trị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nỗ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lực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thực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tế</a:t>
                      </a:r>
                      <a:r>
                        <a:rPr lang="en-US" sz="1300" b="1" dirty="0">
                          <a:effectLst/>
                        </a:rPr>
                        <a:t> (E)</a:t>
                      </a:r>
                      <a:endParaRPr lang="vi-VN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E = 10/6 x AUCP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smtClean="0">
                          <a:effectLst/>
                        </a:rPr>
                        <a:t>108.18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1949783990"/>
                  </a:ext>
                </a:extLst>
              </a:tr>
              <a:tr h="48277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IV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dirty="0" err="1">
                          <a:effectLst/>
                        </a:rPr>
                        <a:t>Mức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lương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lao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động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bình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quân</a:t>
                      </a:r>
                      <a:r>
                        <a:rPr lang="en-US" sz="1300" b="1" dirty="0">
                          <a:effectLst/>
                        </a:rPr>
                        <a:t> (H)</a:t>
                      </a:r>
                      <a:endParaRPr lang="vi-VN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H: người/giờ 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25 000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283559217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V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1" dirty="0" err="1">
                          <a:effectLst/>
                        </a:rPr>
                        <a:t>Giá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trị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phần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mềm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nội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bộ</a:t>
                      </a:r>
                      <a:r>
                        <a:rPr lang="en-US" sz="1300" b="1" dirty="0">
                          <a:effectLst/>
                        </a:rPr>
                        <a:t> (G)</a:t>
                      </a:r>
                      <a:endParaRPr lang="vi-VN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G = 1,4 x E x P x H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smtClean="0">
                          <a:effectLst/>
                        </a:rPr>
                        <a:t>75 726 </a:t>
                      </a:r>
                      <a:r>
                        <a:rPr lang="en-US" sz="1300" dirty="0">
                          <a:effectLst/>
                        </a:rPr>
                        <a:t>000</a:t>
                      </a:r>
                      <a:endParaRPr lang="vi-V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459" marR="68459" marT="0" marB="0"/>
                </a:tc>
                <a:extLst>
                  <a:ext uri="{0D108BD9-81ED-4DB2-BD59-A6C34878D82A}">
                    <a16:rowId xmlns:a16="http://schemas.microsoft.com/office/drawing/2014/main" val="3690270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6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92161" y="1090258"/>
            <a:ext cx="362483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dirty="0">
                <a:latin typeface="Calibri" panose="020F0502020204030204" pitchFamily="34" charset="0"/>
              </a:rPr>
              <a:t>LẬP KẾ HOẠCH</a:t>
            </a:r>
            <a:endParaRPr lang="zh-CN" altLang="en-US" sz="4400" b="1" dirty="0">
              <a:latin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06106D-E5E7-4A55-84AE-438F1BD4976C}"/>
              </a:ext>
            </a:extLst>
          </p:cNvPr>
          <p:cNvGrpSpPr/>
          <p:nvPr/>
        </p:nvGrpSpPr>
        <p:grpSpPr>
          <a:xfrm>
            <a:off x="2411896" y="384314"/>
            <a:ext cx="2186608" cy="1709530"/>
            <a:chOff x="1417983" y="2425148"/>
            <a:chExt cx="2186608" cy="1709530"/>
          </a:xfrm>
        </p:grpSpPr>
        <p:sp>
          <p:nvSpPr>
            <p:cNvPr id="3" name="Dodecagon 2">
              <a:extLst>
                <a:ext uri="{FF2B5EF4-FFF2-40B4-BE49-F238E27FC236}">
                  <a16:creationId xmlns:a16="http://schemas.microsoft.com/office/drawing/2014/main" id="{D0F209AF-2647-2559-97D8-87D03EAEF9A0}"/>
                </a:ext>
              </a:extLst>
            </p:cNvPr>
            <p:cNvSpPr/>
            <p:nvPr/>
          </p:nvSpPr>
          <p:spPr>
            <a:xfrm>
              <a:off x="1417983" y="2425148"/>
              <a:ext cx="2186608" cy="170953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89349" y="2683519"/>
              <a:ext cx="1043876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+mj-ea"/>
                </a:rPr>
                <a:t>03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j-ea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411896" y="2352215"/>
            <a:ext cx="40325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3.1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Ước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lượng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thời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gian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3.2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Ước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lượng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chi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phí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3.3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Lập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lịch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biểu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3.4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Phân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bổ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tài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nguyên</a:t>
            </a:r>
            <a:endParaRPr lang="zh-CN" altLang="en-US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86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6108" y="1365768"/>
            <a:ext cx="904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/>
              <a:t>Ước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use case: </a:t>
            </a:r>
            <a:r>
              <a:rPr lang="en-US" sz="2000" b="1" dirty="0"/>
              <a:t>UUCP </a:t>
            </a:r>
            <a:r>
              <a:rPr lang="en-US" sz="2000" dirty="0"/>
              <a:t>* 20/10 = 89 * 20/10 </a:t>
            </a:r>
          </a:p>
          <a:p>
            <a:r>
              <a:rPr lang="en-US" sz="2000" dirty="0"/>
              <a:t>						 = 178 </a:t>
            </a:r>
            <a:r>
              <a:rPr lang="en-US" sz="2000" dirty="0" err="1"/>
              <a:t>ngày</a:t>
            </a:r>
            <a:r>
              <a:rPr lang="en-US" sz="2000" dirty="0"/>
              <a:t>/5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</a:t>
            </a:r>
            <a:r>
              <a:rPr lang="en-US" sz="2000" dirty="0"/>
              <a:t> </a:t>
            </a:r>
            <a:r>
              <a:rPr lang="en-US" sz="2000" b="1" dirty="0"/>
              <a:t>36 </a:t>
            </a:r>
            <a:r>
              <a:rPr lang="en-US" sz="2000" b="1" dirty="0" err="1"/>
              <a:t>ngày</a:t>
            </a:r>
            <a:r>
              <a:rPr lang="en-US" sz="2000" b="1" dirty="0"/>
              <a:t> </a:t>
            </a:r>
            <a:endParaRPr lang="vi-VN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-134790" y="2393294"/>
            <a:ext cx="2376264" cy="2656312"/>
            <a:chOff x="-134790" y="2393294"/>
            <a:chExt cx="2376264" cy="2656312"/>
          </a:xfrm>
        </p:grpSpPr>
        <p:grpSp>
          <p:nvGrpSpPr>
            <p:cNvPr id="61" name="Group 60"/>
            <p:cNvGrpSpPr/>
            <p:nvPr/>
          </p:nvGrpSpPr>
          <p:grpSpPr>
            <a:xfrm>
              <a:off x="-134790" y="2393294"/>
              <a:ext cx="2376264" cy="2656312"/>
              <a:chOff x="-134790" y="2393294"/>
              <a:chExt cx="2376264" cy="2656312"/>
            </a:xfrm>
          </p:grpSpPr>
          <p:grpSp>
            <p:nvGrpSpPr>
              <p:cNvPr id="9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260072" y="2393294"/>
                <a:ext cx="1586969" cy="1815802"/>
                <a:chOff x="898490" y="1755251"/>
                <a:chExt cx="2448154" cy="2801165"/>
              </a:xfrm>
              <a:solidFill>
                <a:srgbClr val="FF0000"/>
              </a:solidFill>
            </p:grpSpPr>
            <p:sp>
              <p:nvSpPr>
                <p:cNvPr id="12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5 </a:t>
                  </a:r>
                  <a:r>
                    <a:rPr lang="en-US" b="1" dirty="0" err="1">
                      <a:solidFill>
                        <a:schemeClr val="bg1"/>
                      </a:solidFill>
                    </a:rPr>
                    <a:t>ngày</a:t>
                  </a:r>
                  <a:r>
                    <a:rPr lang="en-US" b="1" dirty="0">
                      <a:solidFill>
                        <a:schemeClr val="bg1"/>
                      </a:solidFill>
                    </a:rPr>
                    <a:t>/</a:t>
                  </a:r>
                </a:p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5 </a:t>
                  </a:r>
                  <a:r>
                    <a:rPr lang="en-US" b="1" dirty="0" err="1">
                      <a:solidFill>
                        <a:schemeClr val="bg1"/>
                      </a:solidFill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134790" y="4487206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Phân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tích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yêu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cầu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23" y="3334660"/>
              <a:ext cx="518921" cy="518921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1918855" y="2381766"/>
            <a:ext cx="2376264" cy="2685366"/>
            <a:chOff x="1918855" y="2381766"/>
            <a:chExt cx="2376264" cy="2685366"/>
          </a:xfrm>
        </p:grpSpPr>
        <p:grpSp>
          <p:nvGrpSpPr>
            <p:cNvPr id="62" name="Group 61"/>
            <p:cNvGrpSpPr/>
            <p:nvPr/>
          </p:nvGrpSpPr>
          <p:grpSpPr>
            <a:xfrm>
              <a:off x="1918855" y="2381766"/>
              <a:ext cx="2376264" cy="2685366"/>
              <a:chOff x="1918855" y="2381766"/>
              <a:chExt cx="2376264" cy="2685366"/>
            </a:xfrm>
          </p:grpSpPr>
          <p:grpSp>
            <p:nvGrpSpPr>
              <p:cNvPr id="16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2310461" y="2381766"/>
                <a:ext cx="1586969" cy="1815802"/>
                <a:chOff x="898490" y="1755251"/>
                <a:chExt cx="2448154" cy="2801165"/>
              </a:xfrm>
              <a:solidFill>
                <a:srgbClr val="00B050"/>
              </a:solidFill>
            </p:grpSpPr>
            <p:sp>
              <p:nvSpPr>
                <p:cNvPr id="19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3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3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18855" y="4504732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Phân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tích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hệ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thống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7527" y="3371108"/>
              <a:ext cx="518921" cy="51892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979584" y="2390438"/>
            <a:ext cx="2376264" cy="2651001"/>
            <a:chOff x="3979584" y="2390438"/>
            <a:chExt cx="2376264" cy="2651001"/>
          </a:xfrm>
        </p:grpSpPr>
        <p:grpSp>
          <p:nvGrpSpPr>
            <p:cNvPr id="63" name="Group 62"/>
            <p:cNvGrpSpPr/>
            <p:nvPr/>
          </p:nvGrpSpPr>
          <p:grpSpPr>
            <a:xfrm>
              <a:off x="3979584" y="2390438"/>
              <a:ext cx="2376264" cy="2651001"/>
              <a:chOff x="3979584" y="2390438"/>
              <a:chExt cx="2376264" cy="2651001"/>
            </a:xfrm>
          </p:grpSpPr>
          <p:grpSp>
            <p:nvGrpSpPr>
              <p:cNvPr id="24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4378281" y="2390438"/>
                <a:ext cx="1586969" cy="1815802"/>
                <a:chOff x="898490" y="1755251"/>
                <a:chExt cx="2448154" cy="2801165"/>
              </a:xfrm>
              <a:solidFill>
                <a:srgbClr val="F57306"/>
              </a:solidFill>
            </p:grpSpPr>
            <p:sp>
              <p:nvSpPr>
                <p:cNvPr id="27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79584" y="4479039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Thiết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kế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hệ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thống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897" y="3369033"/>
              <a:ext cx="518921" cy="518921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033229" y="2381766"/>
            <a:ext cx="2376264" cy="2659673"/>
            <a:chOff x="6033229" y="2381766"/>
            <a:chExt cx="2376264" cy="2659673"/>
          </a:xfrm>
        </p:grpSpPr>
        <p:grpSp>
          <p:nvGrpSpPr>
            <p:cNvPr id="64" name="Group 63"/>
            <p:cNvGrpSpPr/>
            <p:nvPr/>
          </p:nvGrpSpPr>
          <p:grpSpPr>
            <a:xfrm>
              <a:off x="6033229" y="2381766"/>
              <a:ext cx="2376264" cy="2659673"/>
              <a:chOff x="6033229" y="2381766"/>
              <a:chExt cx="2376264" cy="2659673"/>
            </a:xfrm>
          </p:grpSpPr>
          <p:grpSp>
            <p:nvGrpSpPr>
              <p:cNvPr id="31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6424105" y="2381766"/>
                <a:ext cx="1586969" cy="1815802"/>
                <a:chOff x="898490" y="1755251"/>
                <a:chExt cx="2448154" cy="2801165"/>
              </a:xfrm>
              <a:solidFill>
                <a:srgbClr val="7030A0"/>
              </a:solidFill>
            </p:grpSpPr>
            <p:sp>
              <p:nvSpPr>
                <p:cNvPr id="36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13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9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33229" y="4479039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Cài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đặt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hệ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thống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3668" y="3334660"/>
              <a:ext cx="518921" cy="51892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7924482" y="2390439"/>
            <a:ext cx="2376264" cy="2649611"/>
            <a:chOff x="7924482" y="2390439"/>
            <a:chExt cx="2376264" cy="2649611"/>
          </a:xfrm>
        </p:grpSpPr>
        <p:grpSp>
          <p:nvGrpSpPr>
            <p:cNvPr id="65" name="Group 64"/>
            <p:cNvGrpSpPr/>
            <p:nvPr/>
          </p:nvGrpSpPr>
          <p:grpSpPr>
            <a:xfrm>
              <a:off x="7924482" y="2390439"/>
              <a:ext cx="2376264" cy="2649611"/>
              <a:chOff x="7924482" y="2390439"/>
              <a:chExt cx="2376264" cy="2649611"/>
            </a:xfrm>
          </p:grpSpPr>
          <p:grpSp>
            <p:nvGrpSpPr>
              <p:cNvPr id="40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8353149" y="2390439"/>
                <a:ext cx="1586969" cy="1815802"/>
                <a:chOff x="898490" y="1755251"/>
                <a:chExt cx="2448154" cy="2801165"/>
              </a:xfrm>
              <a:solidFill>
                <a:srgbClr val="FF3300"/>
              </a:solidFill>
            </p:grpSpPr>
            <p:sp>
              <p:nvSpPr>
                <p:cNvPr id="43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7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6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924482" y="4477650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Kiểm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thử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hệ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thống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503" y="3367578"/>
              <a:ext cx="518921" cy="51892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9933274" y="2381766"/>
            <a:ext cx="2376264" cy="2658284"/>
            <a:chOff x="9933274" y="2381766"/>
            <a:chExt cx="2376264" cy="2658284"/>
          </a:xfrm>
        </p:grpSpPr>
        <p:grpSp>
          <p:nvGrpSpPr>
            <p:cNvPr id="66" name="Group 65"/>
            <p:cNvGrpSpPr/>
            <p:nvPr/>
          </p:nvGrpSpPr>
          <p:grpSpPr>
            <a:xfrm>
              <a:off x="9933274" y="2381766"/>
              <a:ext cx="2376264" cy="2658284"/>
              <a:chOff x="9933274" y="2381766"/>
              <a:chExt cx="2376264" cy="2658284"/>
            </a:xfrm>
          </p:grpSpPr>
          <p:grpSp>
            <p:nvGrpSpPr>
              <p:cNvPr id="47" name="Group 2">
                <a:extLst>
                  <a:ext uri="{FF2B5EF4-FFF2-40B4-BE49-F238E27FC236}">
                    <a16:creationId xmlns:a16="http://schemas.microsoft.com/office/drawing/2014/main" id="{BB85370C-4933-4FE4-BB29-3036D4448A28}"/>
                  </a:ext>
                </a:extLst>
              </p:cNvPr>
              <p:cNvGrpSpPr/>
              <p:nvPr/>
            </p:nvGrpSpPr>
            <p:grpSpPr>
              <a:xfrm rot="10800000">
                <a:off x="10331971" y="2381766"/>
                <a:ext cx="1586969" cy="1815802"/>
                <a:chOff x="898490" y="1755251"/>
                <a:chExt cx="2448154" cy="2801165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50" name="ïšḻïďê-Arrow: Up 41">
                  <a:extLst>
                    <a:ext uri="{FF2B5EF4-FFF2-40B4-BE49-F238E27FC236}">
                      <a16:creationId xmlns:a16="http://schemas.microsoft.com/office/drawing/2014/main" id="{EB5A7C0D-9953-4CB9-B092-F4946812E8E5}"/>
                    </a:ext>
                  </a:extLst>
                </p:cNvPr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63377"/>
                    <a:gd name="adj2" fmla="val 50000"/>
                  </a:avLst>
                </a:prstGeom>
                <a:grpFill/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b="1"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ïšḻïďê-Rectangle 31">
                  <a:extLst>
                    <a:ext uri="{FF2B5EF4-FFF2-40B4-BE49-F238E27FC236}">
                      <a16:creationId xmlns:a16="http://schemas.microsoft.com/office/drawing/2014/main" id="{71D2D3A7-C975-49E4-8665-D803EAF809CB}"/>
                    </a:ext>
                  </a:extLst>
                </p:cNvPr>
                <p:cNvSpPr/>
                <p:nvPr/>
              </p:nvSpPr>
              <p:spPr>
                <a:xfrm rot="10800000">
                  <a:off x="1354261" y="3329690"/>
                  <a:ext cx="1549106" cy="98185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3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ngày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/</a:t>
                  </a:r>
                </a:p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5 </a:t>
                  </a:r>
                  <a:r>
                    <a:rPr lang="en-US" altLang="zh-CN" sz="1600" b="1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người</a:t>
                  </a:r>
                  <a:endPara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3" name="íślíḋè-TextBox 78">
                <a:extLst>
                  <a:ext uri="{FF2B5EF4-FFF2-40B4-BE49-F238E27FC236}">
                    <a16:creationId xmlns:a16="http://schemas.microsoft.com/office/drawing/2014/main" id="{28E78734-8C64-4BDB-9D68-1F5946E08F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933274" y="4477650"/>
                <a:ext cx="2376264" cy="56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Phát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hành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sản</a:t>
                </a:r>
                <a:r>
                  <a:rPr lang="en-US" altLang="zh-CN" b="1" dirty="0"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b="1" dirty="0" err="1">
                    <a:ea typeface="+mn-ea"/>
                    <a:cs typeface="+mn-ea"/>
                    <a:sym typeface="+mn-lt"/>
                  </a:rPr>
                  <a:t>phẩm</a:t>
                </a:r>
                <a:endParaRPr lang="zh-CN" altLang="en-US" b="1" dirty="0"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389" y="3350621"/>
              <a:ext cx="518921" cy="518921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189345" y="5155615"/>
            <a:ext cx="9998286" cy="1352828"/>
            <a:chOff x="189345" y="5155615"/>
            <a:chExt cx="9998286" cy="1352828"/>
          </a:xfrm>
        </p:grpSpPr>
        <p:sp>
          <p:nvSpPr>
            <p:cNvPr id="7" name="Rectangle 6"/>
            <p:cNvSpPr/>
            <p:nvPr/>
          </p:nvSpPr>
          <p:spPr>
            <a:xfrm>
              <a:off x="1090383" y="5709462"/>
              <a:ext cx="9097248" cy="4350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2000" dirty="0">
                  <a:ea typeface="Calibri" panose="020F0502020204030204" pitchFamily="34" charset="0"/>
                  <a:sym typeface="Wingdings" panose="05000000000000000000" pitchFamily="2" charset="2"/>
                </a:rPr>
                <a:t> </a:t>
              </a:r>
              <a:r>
                <a:rPr lang="en-US" sz="2000" dirty="0" err="1">
                  <a:ea typeface="Calibri" panose="020F0502020204030204" pitchFamily="34" charset="0"/>
                </a:rPr>
                <a:t>Tổng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thời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gian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để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hoàn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thành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dự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án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là</a:t>
              </a:r>
              <a:r>
                <a:rPr lang="en-US" sz="2000" dirty="0">
                  <a:ea typeface="Calibri" panose="020F0502020204030204" pitchFamily="34" charset="0"/>
                </a:rPr>
                <a:t>: </a:t>
              </a:r>
              <a:r>
                <a:rPr lang="en-US" sz="2000" b="1" dirty="0">
                  <a:ea typeface="Calibri" panose="020F0502020204030204" pitchFamily="34" charset="0"/>
                </a:rPr>
                <a:t>36 </a:t>
              </a:r>
              <a:r>
                <a:rPr lang="en-US" sz="2000" b="1" dirty="0" err="1">
                  <a:ea typeface="Calibri" panose="020F0502020204030204" pitchFamily="34" charset="0"/>
                </a:rPr>
                <a:t>ngày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với</a:t>
              </a:r>
              <a:r>
                <a:rPr lang="en-US" sz="2000" dirty="0">
                  <a:ea typeface="Calibri" panose="020F0502020204030204" pitchFamily="34" charset="0"/>
                </a:rPr>
                <a:t> 5 </a:t>
              </a:r>
              <a:r>
                <a:rPr lang="en-US" sz="2000" dirty="0" err="1">
                  <a:ea typeface="Calibri" panose="020F0502020204030204" pitchFamily="34" charset="0"/>
                </a:rPr>
                <a:t>thành</a:t>
              </a:r>
              <a:r>
                <a:rPr lang="en-US" sz="2000" dirty="0"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ea typeface="Calibri" panose="020F0502020204030204" pitchFamily="34" charset="0"/>
                </a:rPr>
                <a:t>viên</a:t>
              </a:r>
              <a:endParaRPr lang="vi-VN" sz="2000" dirty="0">
                <a:ea typeface="Calibri" panose="020F0502020204030204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45" y="5155615"/>
              <a:ext cx="1352828" cy="1352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76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145330" y="137316"/>
            <a:ext cx="3463492" cy="1245021"/>
            <a:chOff x="5145330" y="137316"/>
            <a:chExt cx="3463492" cy="124502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5330" y="137316"/>
              <a:ext cx="1245021" cy="1245021"/>
            </a:xfrm>
            <a:prstGeom prst="rect">
              <a:avLst/>
            </a:prstGeom>
          </p:spPr>
        </p:pic>
        <p:sp>
          <p:nvSpPr>
            <p:cNvPr id="48" name="íślíḋè-TextBox 78">
              <a:extLst>
                <a:ext uri="{FF2B5EF4-FFF2-40B4-BE49-F238E27FC236}">
                  <a16:creationId xmlns:a16="http://schemas.microsoft.com/office/drawing/2014/main" id="{28E78734-8C64-4BDB-9D68-1F5946E08F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232558" y="583069"/>
              <a:ext cx="2376264" cy="5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600" b="1" dirty="0" err="1">
                  <a:cs typeface="+mn-ea"/>
                  <a:sym typeface="+mn-lt"/>
                </a:rPr>
                <a:t>Thời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gian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dự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kiến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hoàn</a:t>
              </a:r>
              <a:r>
                <a:rPr lang="en-US" altLang="zh-CN" sz="1600" b="1" dirty="0"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cs typeface="+mn-ea"/>
                  <a:sym typeface="+mn-lt"/>
                </a:rPr>
                <a:t>thành</a:t>
              </a:r>
              <a:r>
                <a:rPr lang="en-US" altLang="zh-CN" sz="1600" b="1">
                  <a:cs typeface="+mn-ea"/>
                  <a:sym typeface="+mn-lt"/>
                </a:rPr>
                <a:t>: </a:t>
              </a:r>
              <a:r>
                <a:rPr lang="en-US" altLang="zh-CN" sz="1600" b="1">
                  <a:cs typeface="+mn-ea"/>
                  <a:sym typeface="+mn-lt"/>
                </a:rPr>
                <a:t>5</a:t>
              </a:r>
              <a:r>
                <a:rPr lang="en-US" altLang="zh-CN" sz="1600" b="1" smtClean="0">
                  <a:cs typeface="+mn-ea"/>
                  <a:sym typeface="+mn-lt"/>
                </a:rPr>
                <a:t>6 </a:t>
              </a:r>
              <a:r>
                <a:rPr lang="en-US" altLang="zh-CN" sz="1600" b="1" dirty="0" err="1">
                  <a:cs typeface="+mn-ea"/>
                  <a:sym typeface="+mn-lt"/>
                </a:rPr>
                <a:t>ngày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773216" y="137316"/>
            <a:ext cx="3406603" cy="1151553"/>
            <a:chOff x="8773216" y="137316"/>
            <a:chExt cx="3406603" cy="115155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216" y="137316"/>
              <a:ext cx="1119546" cy="1151553"/>
            </a:xfrm>
            <a:prstGeom prst="rect">
              <a:avLst/>
            </a:prstGeom>
          </p:spPr>
        </p:pic>
        <p:sp>
          <p:nvSpPr>
            <p:cNvPr id="49" name="íślíḋè-TextBox 78">
              <a:extLst>
                <a:ext uri="{FF2B5EF4-FFF2-40B4-BE49-F238E27FC236}">
                  <a16:creationId xmlns:a16="http://schemas.microsoft.com/office/drawing/2014/main" id="{28E78734-8C64-4BDB-9D68-1F5946E08F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803555" y="557146"/>
              <a:ext cx="2376264" cy="5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Chi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phí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mỗi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ngày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cho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1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nhân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viên</a:t>
              </a:r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: 50.000 </a:t>
              </a:r>
              <a:r>
                <a:rPr lang="en-US" altLang="zh-CN" sz="1600" b="1" dirty="0" err="1">
                  <a:ea typeface="+mn-ea"/>
                  <a:cs typeface="+mn-ea"/>
                  <a:sym typeface="+mn-lt"/>
                </a:rPr>
                <a:t>vnđ</a:t>
              </a:r>
              <a:endParaRPr lang="zh-CN" altLang="en-US" sz="1600" b="1" dirty="0"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71606" y="5137987"/>
            <a:ext cx="8569194" cy="1650516"/>
            <a:chOff x="371606" y="5137987"/>
            <a:chExt cx="8569194" cy="165051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06" y="5137987"/>
              <a:ext cx="1650516" cy="1650516"/>
            </a:xfrm>
            <a:prstGeom prst="rect">
              <a:avLst/>
            </a:prstGeom>
          </p:spPr>
        </p:pic>
        <p:sp>
          <p:nvSpPr>
            <p:cNvPr id="60" name="íślíḋè-TextBox 78">
              <a:extLst>
                <a:ext uri="{FF2B5EF4-FFF2-40B4-BE49-F238E27FC236}">
                  <a16:creationId xmlns:a16="http://schemas.microsoft.com/office/drawing/2014/main" id="{28E78734-8C64-4BDB-9D68-1F5946E08F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22122" y="6078270"/>
              <a:ext cx="6918678" cy="5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400" b="1" dirty="0">
                  <a:cs typeface="+mn-ea"/>
                  <a:sym typeface="Wingdings" panose="05000000000000000000" pitchFamily="2" charset="2"/>
                </a:rPr>
                <a:t> </a:t>
              </a:r>
              <a:r>
                <a:rPr lang="en-US" altLang="zh-CN" sz="2400" b="1" dirty="0" err="1">
                  <a:cs typeface="+mn-ea"/>
                  <a:sym typeface="+mn-lt"/>
                </a:rPr>
                <a:t>Tổng</a:t>
              </a:r>
              <a:r>
                <a:rPr lang="en-US" altLang="zh-CN" sz="2400" b="1" dirty="0">
                  <a:cs typeface="+mn-ea"/>
                  <a:sym typeface="+mn-lt"/>
                </a:rPr>
                <a:t> chi </a:t>
              </a:r>
              <a:r>
                <a:rPr lang="en-US" altLang="zh-CN" sz="2400" b="1" dirty="0" err="1">
                  <a:cs typeface="+mn-ea"/>
                  <a:sym typeface="+mn-lt"/>
                </a:rPr>
                <a:t>phí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để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hoàn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thành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đề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án</a:t>
              </a:r>
              <a:r>
                <a:rPr lang="en-US" altLang="zh-CN" sz="2400" b="1" dirty="0">
                  <a:cs typeface="+mn-ea"/>
                  <a:sym typeface="+mn-lt"/>
                </a:rPr>
                <a:t> </a:t>
              </a:r>
              <a:r>
                <a:rPr lang="en-US" altLang="zh-CN" sz="2400" b="1" dirty="0" err="1">
                  <a:cs typeface="+mn-ea"/>
                  <a:sym typeface="+mn-lt"/>
                </a:rPr>
                <a:t>là</a:t>
              </a:r>
              <a:r>
                <a:rPr lang="en-US" altLang="zh-CN" sz="2400" b="1">
                  <a:cs typeface="+mn-ea"/>
                  <a:sym typeface="+mn-lt"/>
                </a:rPr>
                <a:t>: </a:t>
              </a:r>
              <a:r>
                <a:rPr lang="en-US" altLang="zh-CN" sz="2400" b="1" smtClean="0">
                  <a:cs typeface="+mn-ea"/>
                  <a:sym typeface="+mn-lt"/>
                </a:rPr>
                <a:t>14.000.000 </a:t>
              </a:r>
              <a:r>
                <a:rPr lang="en-US" altLang="zh-CN" sz="2400" b="1" dirty="0" err="1">
                  <a:cs typeface="+mn-ea"/>
                  <a:sym typeface="+mn-lt"/>
                </a:rPr>
                <a:t>vnđ</a:t>
              </a:r>
              <a:endParaRPr lang="zh-CN" altLang="en-US" sz="2400" b="1" dirty="0">
                <a:cs typeface="+mn-ea"/>
                <a:sym typeface="+mn-lt"/>
              </a:endParaRPr>
            </a:p>
          </p:txBody>
        </p:sp>
      </p:grpSp>
      <p:pic>
        <p:nvPicPr>
          <p:cNvPr id="12" name="Picture 1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04" y="1500822"/>
            <a:ext cx="9192127" cy="38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8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1638" y="6378694"/>
            <a:ext cx="8442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Gantt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bổ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lực</a:t>
            </a:r>
            <a:r>
              <a:rPr lang="en-US" b="1" dirty="0"/>
              <a:t> 1</a:t>
            </a:r>
            <a:endParaRPr lang="vi-VN" b="1" dirty="0"/>
          </a:p>
        </p:txBody>
      </p:sp>
      <p:pic>
        <p:nvPicPr>
          <p:cNvPr id="5" name="Picture 4" descr="Table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303" y="484054"/>
            <a:ext cx="9113630" cy="5700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4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37360" y="5985748"/>
            <a:ext cx="895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Gantt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bổ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lực</a:t>
            </a:r>
            <a:r>
              <a:rPr lang="en-US" b="1" dirty="0"/>
              <a:t> 2</a:t>
            </a:r>
            <a:endParaRPr lang="vi-VN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784033" y="9824"/>
            <a:ext cx="4480561" cy="1119335"/>
            <a:chOff x="6583679" y="43932"/>
            <a:chExt cx="4480561" cy="11193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679" y="43932"/>
              <a:ext cx="946009" cy="94600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590833" y="332270"/>
              <a:ext cx="347340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smtClean="0">
                  <a:ea typeface="Calibri" panose="020F0502020204030204" pitchFamily="34" charset="0"/>
                </a:rPr>
                <a:t>05/10/2021 </a:t>
              </a:r>
              <a:r>
                <a:rPr lang="en-US" sz="2400" b="1">
                  <a:ea typeface="Calibri" panose="020F0502020204030204" pitchFamily="34" charset="0"/>
                  <a:sym typeface="Wingdings" panose="05000000000000000000" pitchFamily="2" charset="2"/>
                </a:rPr>
                <a:t> </a:t>
              </a:r>
              <a:r>
                <a:rPr lang="en-US" sz="2400" b="1" smtClean="0">
                  <a:ea typeface="Calibri" panose="020F0502020204030204" pitchFamily="34" charset="0"/>
                  <a:sym typeface="Wingdings" panose="05000000000000000000" pitchFamily="2" charset="2"/>
                </a:rPr>
                <a:t>12</a:t>
              </a:r>
              <a:r>
                <a:rPr lang="en-US" sz="2400" b="1" smtClean="0">
                  <a:ea typeface="Calibri" panose="020F0502020204030204" pitchFamily="34" charset="0"/>
                </a:rPr>
                <a:t>/5/2021</a:t>
              </a:r>
              <a:endParaRPr lang="vi-VN" sz="2400" b="1" dirty="0"/>
            </a:p>
          </p:txBody>
        </p:sp>
      </p:grpSp>
      <p:pic>
        <p:nvPicPr>
          <p:cNvPr id="10" name="Picture 9" descr="Timeline&#10;&#10;Description automatically generated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95" y="1612232"/>
            <a:ext cx="7940842" cy="3753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9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21840" y="6231374"/>
            <a:ext cx="829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ea typeface="Calibri" panose="020F0502020204030204" pitchFamily="34" charset="0"/>
              </a:rPr>
              <a:t>Sơ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đồ</a:t>
            </a:r>
            <a:r>
              <a:rPr lang="en-US" b="1" dirty="0">
                <a:ea typeface="Calibri" panose="020F0502020204030204" pitchFamily="34" charset="0"/>
              </a:rPr>
              <a:t> Gantt </a:t>
            </a:r>
            <a:r>
              <a:rPr lang="en-US" b="1" dirty="0" err="1">
                <a:ea typeface="Calibri" panose="020F0502020204030204" pitchFamily="34" charset="0"/>
              </a:rPr>
              <a:t>phân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bổ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tài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nguyên</a:t>
            </a:r>
            <a:r>
              <a:rPr lang="en-US" b="1" dirty="0">
                <a:ea typeface="Calibri" panose="020F0502020204030204" pitchFamily="34" charset="0"/>
              </a:rPr>
              <a:t> 1</a:t>
            </a:r>
            <a:endParaRPr lang="vi-VN" b="1" dirty="0"/>
          </a:p>
        </p:txBody>
      </p:sp>
      <p:pic>
        <p:nvPicPr>
          <p:cNvPr id="4" name="Picture 3" descr="Table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84" y="869632"/>
            <a:ext cx="8061157" cy="51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53920" y="6137513"/>
            <a:ext cx="8046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ea typeface="Calibri" panose="020F0502020204030204" pitchFamily="34" charset="0"/>
              </a:rPr>
              <a:t>Sơ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đồ</a:t>
            </a:r>
            <a:r>
              <a:rPr lang="en-US" b="1" dirty="0">
                <a:ea typeface="Calibri" panose="020F0502020204030204" pitchFamily="34" charset="0"/>
              </a:rPr>
              <a:t> Gantt </a:t>
            </a:r>
            <a:r>
              <a:rPr lang="en-US" b="1" dirty="0" err="1">
                <a:ea typeface="Calibri" panose="020F0502020204030204" pitchFamily="34" charset="0"/>
              </a:rPr>
              <a:t>phân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bổ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tài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nguyên</a:t>
            </a:r>
            <a:r>
              <a:rPr lang="en-US" b="1" dirty="0">
                <a:ea typeface="Calibri" panose="020F0502020204030204" pitchFamily="34" charset="0"/>
              </a:rPr>
              <a:t> 2</a:t>
            </a:r>
            <a:endParaRPr lang="vi-VN" b="1" dirty="0"/>
          </a:p>
        </p:txBody>
      </p:sp>
      <p:pic>
        <p:nvPicPr>
          <p:cNvPr id="4" name="Picture 3" descr="Timeline&#10;&#10;Description automatically generated with medium confidenc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12" y="986589"/>
            <a:ext cx="7892714" cy="425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5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15922" y="1576924"/>
            <a:ext cx="8451802" cy="4226551"/>
            <a:chOff x="1815922" y="1576924"/>
            <a:chExt cx="8451802" cy="4226551"/>
          </a:xfrm>
        </p:grpSpPr>
        <p:grpSp>
          <p:nvGrpSpPr>
            <p:cNvPr id="32" name="组合 31"/>
            <p:cNvGrpSpPr/>
            <p:nvPr/>
          </p:nvGrpSpPr>
          <p:grpSpPr>
            <a:xfrm>
              <a:off x="1815922" y="3228535"/>
              <a:ext cx="3228769" cy="923330"/>
              <a:chOff x="1815922" y="3412807"/>
              <a:chExt cx="3228769" cy="1362094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3256147" y="3789363"/>
                <a:ext cx="18473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zh-CN" altLang="en-US" sz="4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815922" y="3412807"/>
                <a:ext cx="3228769" cy="1362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5400" b="1" i="1" dirty="0">
                    <a:latin typeface="Calibri" panose="020F0502020204030204" pitchFamily="34" charset="0"/>
                  </a:rPr>
                  <a:t>NỘI DUNG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641832" y="1576924"/>
              <a:ext cx="4625892" cy="4226551"/>
              <a:chOff x="5641832" y="1576924"/>
              <a:chExt cx="4625892" cy="4226551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7259913" y="1639257"/>
                <a:ext cx="2582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</a:rPr>
                  <a:t>BÁO CÁO PHẠM VI</a:t>
                </a:r>
                <a:endParaRPr lang="zh-CN" altLang="en-US" sz="24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7259913" y="2852664"/>
                <a:ext cx="3007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</a:rPr>
                  <a:t>QUẢN LÝ ƯỚC LƯỢNG</a:t>
                </a:r>
                <a:endParaRPr lang="zh-CN" altLang="en-US" sz="24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7335941" y="3995068"/>
                <a:ext cx="2058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</a:rPr>
                  <a:t>LẬP KẾ HOẠCH</a:t>
                </a:r>
                <a:endParaRPr lang="zh-CN" altLang="en-US" sz="2400" b="1" dirty="0">
                  <a:latin typeface="Calibri" panose="020F0502020204030204" pitchFamily="34" charset="0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5641832" y="1576924"/>
                <a:ext cx="1215130" cy="4226551"/>
                <a:chOff x="6211830" y="2121918"/>
                <a:chExt cx="799372" cy="3394953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1830" y="2121918"/>
                  <a:ext cx="799372" cy="470968"/>
                </a:xfrm>
                <a:prstGeom prst="rect">
                  <a:avLst/>
                </a:prstGeom>
                <a:effectLst>
                  <a:outerShdw blurRad="2032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1830" y="3096580"/>
                  <a:ext cx="799372" cy="470968"/>
                </a:xfrm>
                <a:prstGeom prst="rect">
                  <a:avLst/>
                </a:prstGeom>
                <a:effectLst>
                  <a:outerShdw blurRad="2032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7" name="图片 1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1830" y="4071242"/>
                  <a:ext cx="799372" cy="470968"/>
                </a:xfrm>
                <a:prstGeom prst="rect">
                  <a:avLst/>
                </a:prstGeom>
                <a:effectLst>
                  <a:outerShdw blurRad="2032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2" name="图片 2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1830" y="5045903"/>
                  <a:ext cx="799372" cy="470968"/>
                </a:xfrm>
                <a:prstGeom prst="rect">
                  <a:avLst/>
                </a:prstGeom>
                <a:effectLst>
                  <a:outerShdw blurRad="2032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" name="文本框 24"/>
                <p:cNvSpPr txBox="1"/>
                <p:nvPr/>
              </p:nvSpPr>
              <p:spPr>
                <a:xfrm>
                  <a:off x="6526927" y="2146657"/>
                  <a:ext cx="258571" cy="271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b="1" i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01</a:t>
                  </a:r>
                  <a:endParaRPr lang="zh-CN" altLang="en-US" sz="1600" b="1" i="1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6526927" y="3130190"/>
                  <a:ext cx="258571" cy="271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b="1" i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02</a:t>
                  </a:r>
                  <a:endParaRPr lang="zh-CN" altLang="en-US" sz="1600" b="1" i="1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6526926" y="4113723"/>
                  <a:ext cx="258572" cy="271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b="1" i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03</a:t>
                  </a:r>
                  <a:endParaRPr lang="zh-CN" altLang="en-US" sz="1600" b="1" i="1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526926" y="5097256"/>
                  <a:ext cx="258572" cy="271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b="1" i="1" dirty="0">
                      <a:solidFill>
                        <a:schemeClr val="bg1"/>
                      </a:solidFill>
                      <a:latin typeface="Calibri" panose="020F0502020204030204" pitchFamily="34" charset="0"/>
                    </a:rPr>
                    <a:t>04</a:t>
                  </a:r>
                  <a:endParaRPr lang="zh-CN" altLang="en-US" sz="1600" b="1" i="1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30" name="文本框 12"/>
              <p:cNvSpPr txBox="1"/>
              <p:nvPr/>
            </p:nvSpPr>
            <p:spPr>
              <a:xfrm>
                <a:off x="7259913" y="5281075"/>
                <a:ext cx="2817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latin typeface="Calibri" panose="020F0502020204030204" pitchFamily="34" charset="0"/>
                  </a:rPr>
                  <a:t>KẾT QUẢ THỰC HIỆN</a:t>
                </a:r>
                <a:endParaRPr lang="zh-CN" altLang="en-US" sz="2400" b="1" dirty="0"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79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92923" y="967987"/>
            <a:ext cx="501791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KẾT QUẢ THỰC HIỆN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8705" y="2413337"/>
            <a:ext cx="32540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4.1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Thiết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kế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dữ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liệu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4.2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Giao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diện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F27136-1EB8-8E81-C304-C879D94DABAA}"/>
              </a:ext>
            </a:extLst>
          </p:cNvPr>
          <p:cNvGrpSpPr/>
          <p:nvPr/>
        </p:nvGrpSpPr>
        <p:grpSpPr>
          <a:xfrm>
            <a:off x="840571" y="371061"/>
            <a:ext cx="2186608" cy="1709530"/>
            <a:chOff x="1417983" y="2425148"/>
            <a:chExt cx="2186608" cy="1709530"/>
          </a:xfrm>
        </p:grpSpPr>
        <p:sp>
          <p:nvSpPr>
            <p:cNvPr id="5" name="Dodecagon 4">
              <a:extLst>
                <a:ext uri="{FF2B5EF4-FFF2-40B4-BE49-F238E27FC236}">
                  <a16:creationId xmlns:a16="http://schemas.microsoft.com/office/drawing/2014/main" id="{17B46421-FA6F-EDA0-43E1-313B4A95D689}"/>
                </a:ext>
              </a:extLst>
            </p:cNvPr>
            <p:cNvSpPr/>
            <p:nvPr/>
          </p:nvSpPr>
          <p:spPr>
            <a:xfrm>
              <a:off x="1417983" y="2425148"/>
              <a:ext cx="2186608" cy="170953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文本框 9">
              <a:extLst>
                <a:ext uri="{FF2B5EF4-FFF2-40B4-BE49-F238E27FC236}">
                  <a16:creationId xmlns:a16="http://schemas.microsoft.com/office/drawing/2014/main" id="{76F32803-D717-FEE8-DE7F-FABB90024E85}"/>
                </a:ext>
              </a:extLst>
            </p:cNvPr>
            <p:cNvSpPr txBox="1"/>
            <p:nvPr/>
          </p:nvSpPr>
          <p:spPr>
            <a:xfrm>
              <a:off x="1989349" y="2683519"/>
              <a:ext cx="1043876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+mj-ea"/>
                </a:rPr>
                <a:t>04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89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2021306" y="1130935"/>
            <a:ext cx="7339262" cy="459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4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117558" y="1419727"/>
            <a:ext cx="7531768" cy="43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9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900989" y="1347537"/>
            <a:ext cx="8229600" cy="42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 with medium confidence"/>
          <p:cNvPicPr/>
          <p:nvPr/>
        </p:nvPicPr>
        <p:blipFill>
          <a:blip r:embed="rId3"/>
          <a:stretch>
            <a:fillRect/>
          </a:stretch>
        </p:blipFill>
        <p:spPr>
          <a:xfrm>
            <a:off x="1949116" y="1082842"/>
            <a:ext cx="8446168" cy="46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4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251284" y="1203159"/>
            <a:ext cx="10010274" cy="46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8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ebsite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347537" y="1395663"/>
            <a:ext cx="8975558" cy="42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2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251284" y="1419726"/>
            <a:ext cx="9384632" cy="41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6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Graphical user interface, application, website&#10;&#10;Description automatically generated"/>
          <p:cNvPicPr>
            <a:picLocks noGrp="1"/>
          </p:cNvPicPr>
          <p:nvPr>
            <p:ph type="pic" sz="quarter" idx="10"/>
          </p:nvPr>
        </p:nvPicPr>
        <p:blipFill>
          <a:blip r:embed="rId2"/>
          <a:srcRect l="12035" r="12035"/>
          <a:stretch>
            <a:fillRect/>
          </a:stretch>
        </p:blipFill>
        <p:spPr>
          <a:xfrm>
            <a:off x="2815389" y="1395663"/>
            <a:ext cx="7170821" cy="41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79093"/>
      </p:ext>
    </p:extLst>
  </p:cSld>
  <p:clrMapOvr>
    <a:masterClrMapping/>
  </p:clrMapOvr>
  <p:transition spd="slow" advTm="0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2" descr="Graphical user interface, website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684421" y="1010653"/>
            <a:ext cx="8903368" cy="48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82104"/>
      </p:ext>
    </p:extLst>
  </p:cSld>
  <p:clrMapOvr>
    <a:masterClrMapping/>
  </p:clrMapOvr>
  <p:transition spd="slow" advTm="0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73363" y="954736"/>
            <a:ext cx="458324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经典综艺体简" panose="02010609000101010101" pitchFamily="49" charset="-122"/>
              </a:rPr>
              <a:t>BÁO</a:t>
            </a:r>
            <a:r>
              <a:rPr kumimoji="0" lang="en-US" altLang="zh-CN" sz="4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经典综艺体简" panose="02010609000101010101" pitchFamily="49" charset="-122"/>
              </a:rPr>
              <a:t> CÁO PHẠM VI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5538" y="2520009"/>
            <a:ext cx="69410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1.1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Báo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cáo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phạm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vi</a:t>
            </a: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1.2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Một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số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module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chính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1.3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Cấu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trúc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phân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chia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công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việc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theo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WBS</a:t>
            </a:r>
            <a:endParaRPr lang="zh-CN" altLang="en-US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DC10A5-7B42-D884-0EB9-4734FD0AE884}"/>
              </a:ext>
            </a:extLst>
          </p:cNvPr>
          <p:cNvGrpSpPr/>
          <p:nvPr/>
        </p:nvGrpSpPr>
        <p:grpSpPr>
          <a:xfrm>
            <a:off x="309677" y="357810"/>
            <a:ext cx="2186608" cy="1709530"/>
            <a:chOff x="1417983" y="2425148"/>
            <a:chExt cx="2186608" cy="1709530"/>
          </a:xfrm>
        </p:grpSpPr>
        <p:sp>
          <p:nvSpPr>
            <p:cNvPr id="18" name="Dodecagon 17">
              <a:extLst>
                <a:ext uri="{FF2B5EF4-FFF2-40B4-BE49-F238E27FC236}">
                  <a16:creationId xmlns:a16="http://schemas.microsoft.com/office/drawing/2014/main" id="{766AED74-3739-878C-8034-B4B3011822A8}"/>
                </a:ext>
              </a:extLst>
            </p:cNvPr>
            <p:cNvSpPr/>
            <p:nvPr/>
          </p:nvSpPr>
          <p:spPr>
            <a:xfrm>
              <a:off x="1417983" y="2425148"/>
              <a:ext cx="2186608" cy="170953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9">
              <a:extLst>
                <a:ext uri="{FF2B5EF4-FFF2-40B4-BE49-F238E27FC236}">
                  <a16:creationId xmlns:a16="http://schemas.microsoft.com/office/drawing/2014/main" id="{7C224F87-E80B-E894-2253-9FC675275436}"/>
                </a:ext>
              </a:extLst>
            </p:cNvPr>
            <p:cNvSpPr txBox="1"/>
            <p:nvPr/>
          </p:nvSpPr>
          <p:spPr>
            <a:xfrm>
              <a:off x="1989349" y="2683519"/>
              <a:ext cx="1043876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+mj-ea"/>
                </a:rPr>
                <a:t>01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66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2" descr="Graphical user interface, website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2045368" y="1155032"/>
            <a:ext cx="8542421" cy="416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74388"/>
      </p:ext>
    </p:extLst>
  </p:cSld>
  <p:clrMapOvr>
    <a:masterClrMapping/>
  </p:clrMapOvr>
  <p:transition spd="slow" advTm="0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64104" y="1106905"/>
            <a:ext cx="9456821" cy="43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30593"/>
      </p:ext>
    </p:extLst>
  </p:cSld>
  <p:clrMapOvr>
    <a:masterClrMapping/>
  </p:clrMapOvr>
  <p:transition spd="slow" advTm="0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2" descr="A screenshot of a computer&#10;&#10;Description automatically generated with medium confidence"/>
          <p:cNvPicPr/>
          <p:nvPr/>
        </p:nvPicPr>
        <p:blipFill>
          <a:blip r:embed="rId2"/>
          <a:stretch>
            <a:fillRect/>
          </a:stretch>
        </p:blipFill>
        <p:spPr>
          <a:xfrm>
            <a:off x="1130968" y="1419726"/>
            <a:ext cx="10250906" cy="42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11232"/>
      </p:ext>
    </p:extLst>
  </p:cSld>
  <p:clrMapOvr>
    <a:masterClrMapping/>
  </p:clrMapOvr>
  <p:transition spd="slow" advTm="0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1">
            <a:extLst>
              <a:ext uri="{FF2B5EF4-FFF2-40B4-BE49-F238E27FC236}">
                <a16:creationId xmlns:a16="http://schemas.microsoft.com/office/drawing/2014/main" id="{A15402C4-697A-EA44-10E8-5014A60B2458}"/>
              </a:ext>
            </a:extLst>
          </p:cNvPr>
          <p:cNvSpPr/>
          <p:nvPr/>
        </p:nvSpPr>
        <p:spPr>
          <a:xfrm>
            <a:off x="977900" y="435429"/>
            <a:ext cx="2104934" cy="4406537"/>
          </a:xfrm>
          <a:custGeom>
            <a:avLst/>
            <a:gdLst>
              <a:gd name="connsiteX0" fmla="*/ 0 w 1435100"/>
              <a:gd name="connsiteY0" fmla="*/ 0 h 2757487"/>
              <a:gd name="connsiteX1" fmla="*/ 1435100 w 1435100"/>
              <a:gd name="connsiteY1" fmla="*/ 0 h 2757487"/>
              <a:gd name="connsiteX2" fmla="*/ 1435100 w 1435100"/>
              <a:gd name="connsiteY2" fmla="*/ 496887 h 2757487"/>
              <a:gd name="connsiteX3" fmla="*/ 1352094 w 1435100"/>
              <a:gd name="connsiteY3" fmla="*/ 496887 h 2757487"/>
              <a:gd name="connsiteX4" fmla="*/ 1352094 w 1435100"/>
              <a:gd name="connsiteY4" fmla="*/ 83006 h 2757487"/>
              <a:gd name="connsiteX5" fmla="*/ 83006 w 1435100"/>
              <a:gd name="connsiteY5" fmla="*/ 83006 h 2757487"/>
              <a:gd name="connsiteX6" fmla="*/ 83006 w 1435100"/>
              <a:gd name="connsiteY6" fmla="*/ 2674481 h 2757487"/>
              <a:gd name="connsiteX7" fmla="*/ 1352094 w 1435100"/>
              <a:gd name="connsiteY7" fmla="*/ 2674481 h 2757487"/>
              <a:gd name="connsiteX8" fmla="*/ 1352094 w 1435100"/>
              <a:gd name="connsiteY8" fmla="*/ 2260540 h 2757487"/>
              <a:gd name="connsiteX9" fmla="*/ 1435100 w 1435100"/>
              <a:gd name="connsiteY9" fmla="*/ 2260540 h 2757487"/>
              <a:gd name="connsiteX10" fmla="*/ 1435100 w 1435100"/>
              <a:gd name="connsiteY10" fmla="*/ 2757487 h 2757487"/>
              <a:gd name="connsiteX11" fmla="*/ 0 w 1435100"/>
              <a:gd name="connsiteY11" fmla="*/ 2757487 h 275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35100" h="2757487">
                <a:moveTo>
                  <a:pt x="0" y="0"/>
                </a:moveTo>
                <a:lnTo>
                  <a:pt x="1435100" y="0"/>
                </a:lnTo>
                <a:lnTo>
                  <a:pt x="1435100" y="496887"/>
                </a:lnTo>
                <a:lnTo>
                  <a:pt x="1352094" y="496887"/>
                </a:lnTo>
                <a:lnTo>
                  <a:pt x="1352094" y="83006"/>
                </a:lnTo>
                <a:lnTo>
                  <a:pt x="83006" y="83006"/>
                </a:lnTo>
                <a:lnTo>
                  <a:pt x="83006" y="2674481"/>
                </a:lnTo>
                <a:lnTo>
                  <a:pt x="1352094" y="2674481"/>
                </a:lnTo>
                <a:lnTo>
                  <a:pt x="1352094" y="2260540"/>
                </a:lnTo>
                <a:lnTo>
                  <a:pt x="1435100" y="2260540"/>
                </a:lnTo>
                <a:lnTo>
                  <a:pt x="1435100" y="2757487"/>
                </a:lnTo>
                <a:lnTo>
                  <a:pt x="0" y="275748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319DFE76-B03D-F5EE-97A0-E4F9544E4508}"/>
              </a:ext>
            </a:extLst>
          </p:cNvPr>
          <p:cNvSpPr txBox="1"/>
          <p:nvPr/>
        </p:nvSpPr>
        <p:spPr>
          <a:xfrm>
            <a:off x="1297070" y="2038532"/>
            <a:ext cx="7523406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7200" b="1" dirty="0">
                <a:latin typeface="Calibri" panose="020F0502020204030204" pitchFamily="34" charset="0"/>
              </a:rPr>
              <a:t>Thank for watching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3914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4576" y="1708708"/>
            <a:ext cx="5757056" cy="4817695"/>
            <a:chOff x="174576" y="1708708"/>
            <a:chExt cx="5757056" cy="4817695"/>
          </a:xfrm>
        </p:grpSpPr>
        <p:sp>
          <p:nvSpPr>
            <p:cNvPr id="23" name="圆角矩形 22"/>
            <p:cNvSpPr/>
            <p:nvPr/>
          </p:nvSpPr>
          <p:spPr>
            <a:xfrm rot="2700000">
              <a:off x="894125" y="1709645"/>
              <a:ext cx="1079694" cy="107781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9" name="椭圆 34"/>
            <p:cNvSpPr/>
            <p:nvPr/>
          </p:nvSpPr>
          <p:spPr>
            <a:xfrm>
              <a:off x="1126449" y="2001219"/>
              <a:ext cx="700446" cy="657097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22356" y="1821935"/>
              <a:ext cx="29985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latin typeface="Calibri" panose="020F0502020204030204" pitchFamily="34" charset="0"/>
                  <a:cs typeface="Calibri" panose="020F0502020204030204" pitchFamily="34" charset="0"/>
                </a:rPr>
                <a:t>YÊU CẦU CỦA SẢN PHẨM</a:t>
              </a:r>
              <a:endParaRPr lang="vi-VN" sz="3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4576" y="3048528"/>
              <a:ext cx="5757056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Người</a:t>
              </a: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dùng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Giao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diện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đẹp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dễ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sử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dụng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thân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thiện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Cập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nhật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thường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xuyên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Thống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kê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chi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nhanh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chóng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chính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xác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Khách</a:t>
              </a: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hàng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Dễ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quản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lý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Hệ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thống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ổn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định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bảo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mật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cao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Thống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kê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doing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theo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mốc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thời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gian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Chức</a:t>
              </a: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năng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Dễ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tùy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chỉnh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các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module</a:t>
              </a:r>
            </a:p>
            <a:p>
              <a:pPr marL="800100" lvl="1" indent="-342900" algn="just">
                <a:buFont typeface="Wingdings" panose="05000000000000000000" pitchFamily="2" charset="2"/>
                <a:buChar char="ü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Có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tính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hiệu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quả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cáo</a:t>
              </a:r>
              <a:endParaRPr lang="vi-VN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071615" y="1687418"/>
            <a:ext cx="45719" cy="49357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8" name="Group 7"/>
          <p:cNvGrpSpPr/>
          <p:nvPr/>
        </p:nvGrpSpPr>
        <p:grpSpPr>
          <a:xfrm>
            <a:off x="6481204" y="1721385"/>
            <a:ext cx="5344827" cy="2433900"/>
            <a:chOff x="6481204" y="1721385"/>
            <a:chExt cx="5344827" cy="2433900"/>
          </a:xfrm>
        </p:grpSpPr>
        <p:sp>
          <p:nvSpPr>
            <p:cNvPr id="26" name="圆角矩形 22"/>
            <p:cNvSpPr/>
            <p:nvPr/>
          </p:nvSpPr>
          <p:spPr>
            <a:xfrm rot="2700000">
              <a:off x="6480267" y="1722322"/>
              <a:ext cx="1079694" cy="107781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" name="椭圆 33"/>
            <p:cNvSpPr/>
            <p:nvPr/>
          </p:nvSpPr>
          <p:spPr>
            <a:xfrm>
              <a:off x="6735470" y="2001219"/>
              <a:ext cx="569288" cy="529974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82911" y="1821935"/>
              <a:ext cx="38118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latin typeface="Calibri" panose="020F0502020204030204" pitchFamily="34" charset="0"/>
                  <a:cs typeface="Calibri" panose="020F0502020204030204" pitchFamily="34" charset="0"/>
                </a:rPr>
                <a:t>YÊU CẦU ĐÁNH GIÁ THÀNH CÔNG DỰ ÁN</a:t>
              </a:r>
              <a:endParaRPr lang="vi-VN" sz="3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62346" y="3139622"/>
              <a:ext cx="5263685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Hoàn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thành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đúng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thời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gian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đặt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ra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Rút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ngắn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thời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gian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và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chi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phí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Thực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hiện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đầy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đủ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các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chức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năng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theo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yêu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cầu</a:t>
              </a:r>
              <a:endParaRPr lang="vi-VN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658718" y="4714717"/>
            <a:ext cx="507094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41322" y="131594"/>
            <a:ext cx="5634568" cy="669349"/>
            <a:chOff x="4953596" y="91632"/>
            <a:chExt cx="4625311" cy="66934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596" y="91632"/>
              <a:ext cx="580095" cy="66934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501572" y="252540"/>
              <a:ext cx="40773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Tên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dự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án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: Website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bán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thiết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bị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máy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tính</a:t>
              </a:r>
              <a:endParaRPr 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75890" y="158562"/>
            <a:ext cx="3424590" cy="669349"/>
            <a:chOff x="9283756" y="91632"/>
            <a:chExt cx="3424590" cy="66934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756" y="91632"/>
              <a:ext cx="669349" cy="669349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9953105" y="241640"/>
              <a:ext cx="2755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Ngày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bắt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đầu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: 05/10/2022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4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188212" y="636115"/>
            <a:ext cx="6852611" cy="1423006"/>
            <a:chOff x="1255925" y="590025"/>
            <a:chExt cx="3893090" cy="1088622"/>
          </a:xfrm>
        </p:grpSpPr>
        <p:grpSp>
          <p:nvGrpSpPr>
            <p:cNvPr id="27" name="Group 2">
              <a:extLst>
                <a:ext uri="{FF2B5EF4-FFF2-40B4-BE49-F238E27FC236}">
                  <a16:creationId xmlns:a16="http://schemas.microsoft.com/office/drawing/2014/main" id="{A180293F-FCFE-43AE-8C78-BC3D1AED0661}"/>
                </a:ext>
              </a:extLst>
            </p:cNvPr>
            <p:cNvGrpSpPr/>
            <p:nvPr/>
          </p:nvGrpSpPr>
          <p:grpSpPr>
            <a:xfrm>
              <a:off x="1255925" y="590025"/>
              <a:ext cx="3893090" cy="1088622"/>
              <a:chOff x="714483" y="1319285"/>
              <a:chExt cx="5190786" cy="1451496"/>
            </a:xfrm>
          </p:grpSpPr>
          <p:sp>
            <p:nvSpPr>
              <p:cNvPr id="31" name="íṩľíḍè-Freeform: Shape 112">
                <a:extLst>
                  <a:ext uri="{FF2B5EF4-FFF2-40B4-BE49-F238E27FC236}">
                    <a16:creationId xmlns:a16="http://schemas.microsoft.com/office/drawing/2014/main" id="{02C19E2B-B969-4A52-946D-CD594AF8B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519" y="1724970"/>
                <a:ext cx="3687670" cy="642165"/>
              </a:xfrm>
              <a:custGeom>
                <a:avLst/>
                <a:gdLst>
                  <a:gd name="connsiteX0" fmla="*/ 0 w 3687670"/>
                  <a:gd name="connsiteY0" fmla="*/ 0 h 642165"/>
                  <a:gd name="connsiteX1" fmla="*/ 2315681 w 3687670"/>
                  <a:gd name="connsiteY1" fmla="*/ 0 h 642165"/>
                  <a:gd name="connsiteX2" fmla="*/ 2448189 w 3687670"/>
                  <a:gd name="connsiteY2" fmla="*/ 0 h 642165"/>
                  <a:gd name="connsiteX3" fmla="*/ 3687670 w 3687670"/>
                  <a:gd name="connsiteY3" fmla="*/ 0 h 642165"/>
                  <a:gd name="connsiteX4" fmla="*/ 3367607 w 3687670"/>
                  <a:gd name="connsiteY4" fmla="*/ 320063 h 642165"/>
                  <a:gd name="connsiteX5" fmla="*/ 3687670 w 3687670"/>
                  <a:gd name="connsiteY5" fmla="*/ 642165 h 642165"/>
                  <a:gd name="connsiteX6" fmla="*/ 2448189 w 3687670"/>
                  <a:gd name="connsiteY6" fmla="*/ 642165 h 642165"/>
                  <a:gd name="connsiteX7" fmla="*/ 2315681 w 3687670"/>
                  <a:gd name="connsiteY7" fmla="*/ 642165 h 642165"/>
                  <a:gd name="connsiteX8" fmla="*/ 0 w 3687670"/>
                  <a:gd name="connsiteY8" fmla="*/ 642165 h 64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7670" h="642165">
                    <a:moveTo>
                      <a:pt x="0" y="0"/>
                    </a:moveTo>
                    <a:lnTo>
                      <a:pt x="2315681" y="0"/>
                    </a:lnTo>
                    <a:lnTo>
                      <a:pt x="2448189" y="0"/>
                    </a:lnTo>
                    <a:lnTo>
                      <a:pt x="3687670" y="0"/>
                    </a:lnTo>
                    <a:lnTo>
                      <a:pt x="3367607" y="320063"/>
                    </a:lnTo>
                    <a:lnTo>
                      <a:pt x="3687670" y="642165"/>
                    </a:lnTo>
                    <a:lnTo>
                      <a:pt x="2448189" y="642165"/>
                    </a:lnTo>
                    <a:lnTo>
                      <a:pt x="2315681" y="642165"/>
                    </a:lnTo>
                    <a:lnTo>
                      <a:pt x="0" y="642165"/>
                    </a:lnTo>
                    <a:close/>
                  </a:path>
                </a:pathLst>
              </a:custGeom>
              <a:solidFill>
                <a:srgbClr val="F600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íṩľíḍè-Oval 33">
                <a:extLst>
                  <a:ext uri="{FF2B5EF4-FFF2-40B4-BE49-F238E27FC236}">
                    <a16:creationId xmlns:a16="http://schemas.microsoft.com/office/drawing/2014/main" id="{5690D02F-5BBE-4C46-8A3B-9D0E45D5F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1924" y="1794283"/>
                <a:ext cx="493345" cy="493345"/>
              </a:xfrm>
              <a:prstGeom prst="ellipse">
                <a:avLst/>
              </a:prstGeom>
              <a:solidFill>
                <a:srgbClr val="F60000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1</a:t>
                </a:r>
              </a:p>
            </p:txBody>
          </p:sp>
          <p:grpSp>
            <p:nvGrpSpPr>
              <p:cNvPr id="36" name="Group 46">
                <a:extLst>
                  <a:ext uri="{FF2B5EF4-FFF2-40B4-BE49-F238E27FC236}">
                    <a16:creationId xmlns:a16="http://schemas.microsoft.com/office/drawing/2014/main" id="{3BB4857F-882F-4F02-B3CF-5C3C9AB7BA4D}"/>
                  </a:ext>
                </a:extLst>
              </p:cNvPr>
              <p:cNvGrpSpPr/>
              <p:nvPr/>
            </p:nvGrpSpPr>
            <p:grpSpPr>
              <a:xfrm>
                <a:off x="714483" y="1319285"/>
                <a:ext cx="1162011" cy="1451496"/>
                <a:chOff x="1778588" y="1179312"/>
                <a:chExt cx="904875" cy="1130301"/>
              </a:xfrm>
            </p:grpSpPr>
            <p:sp>
              <p:nvSpPr>
                <p:cNvPr id="42" name="íṩľíḍè-Freeform: Shape 73">
                  <a:extLst>
                    <a:ext uri="{FF2B5EF4-FFF2-40B4-BE49-F238E27FC236}">
                      <a16:creationId xmlns:a16="http://schemas.microsoft.com/office/drawing/2014/main" id="{39F710B3-14F1-4341-B0DF-8C99F7194B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1495225"/>
                  <a:ext cx="452438" cy="814388"/>
                </a:xfrm>
                <a:custGeom>
                  <a:avLst/>
                  <a:gdLst/>
                  <a:ahLst/>
                  <a:cxnLst>
                    <a:cxn ang="0">
                      <a:pos x="285" y="513"/>
                    </a:cxn>
                    <a:cxn ang="0">
                      <a:pos x="0" y="314"/>
                    </a:cxn>
                    <a:cxn ang="0">
                      <a:pos x="0" y="0"/>
                    </a:cxn>
                    <a:cxn ang="0">
                      <a:pos x="285" y="200"/>
                    </a:cxn>
                    <a:cxn ang="0">
                      <a:pos x="285" y="513"/>
                    </a:cxn>
                  </a:cxnLst>
                  <a:rect l="0" t="0" r="r" b="b"/>
                  <a:pathLst>
                    <a:path w="285" h="513">
                      <a:moveTo>
                        <a:pt x="285" y="513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285" y="200"/>
                      </a:lnTo>
                      <a:lnTo>
                        <a:pt x="285" y="513"/>
                      </a:lnTo>
                      <a:close/>
                    </a:path>
                  </a:pathLst>
                </a:custGeom>
                <a:solidFill>
                  <a:srgbClr val="B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íṩľíḍè-Freeform: Shape 74">
                  <a:extLst>
                    <a:ext uri="{FF2B5EF4-FFF2-40B4-BE49-F238E27FC236}">
                      <a16:creationId xmlns:a16="http://schemas.microsoft.com/office/drawing/2014/main" id="{427F5B8E-6236-4E7F-98DC-E409F50F34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1025" y="1495225"/>
                  <a:ext cx="452438" cy="814388"/>
                </a:xfrm>
                <a:custGeom>
                  <a:avLst/>
                  <a:gdLst/>
                  <a:ahLst/>
                  <a:cxnLst>
                    <a:cxn ang="0">
                      <a:pos x="0" y="513"/>
                    </a:cxn>
                    <a:cxn ang="0">
                      <a:pos x="285" y="314"/>
                    </a:cxn>
                    <a:cxn ang="0">
                      <a:pos x="285" y="0"/>
                    </a:cxn>
                    <a:cxn ang="0">
                      <a:pos x="0" y="200"/>
                    </a:cxn>
                    <a:cxn ang="0">
                      <a:pos x="0" y="513"/>
                    </a:cxn>
                  </a:cxnLst>
                  <a:rect l="0" t="0" r="r" b="b"/>
                  <a:pathLst>
                    <a:path w="285" h="513">
                      <a:moveTo>
                        <a:pt x="0" y="513"/>
                      </a:moveTo>
                      <a:lnTo>
                        <a:pt x="285" y="314"/>
                      </a:lnTo>
                      <a:lnTo>
                        <a:pt x="285" y="0"/>
                      </a:lnTo>
                      <a:lnTo>
                        <a:pt x="0" y="200"/>
                      </a:lnTo>
                      <a:lnTo>
                        <a:pt x="0" y="513"/>
                      </a:lnTo>
                      <a:close/>
                    </a:path>
                  </a:pathLst>
                </a:custGeom>
                <a:solidFill>
                  <a:srgbClr val="D6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íṩľíḍè-Freeform: Shape 75">
                  <a:extLst>
                    <a:ext uri="{FF2B5EF4-FFF2-40B4-BE49-F238E27FC236}">
                      <a16:creationId xmlns:a16="http://schemas.microsoft.com/office/drawing/2014/main" id="{2EBDB3A1-C73D-4532-91FF-11225DDD3F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1179312"/>
                  <a:ext cx="904875" cy="633413"/>
                </a:xfrm>
                <a:custGeom>
                  <a:avLst/>
                  <a:gdLst/>
                  <a:ahLst/>
                  <a:cxnLst>
                    <a:cxn ang="0">
                      <a:pos x="0" y="199"/>
                    </a:cxn>
                    <a:cxn ang="0">
                      <a:pos x="285" y="399"/>
                    </a:cxn>
                    <a:cxn ang="0">
                      <a:pos x="570" y="199"/>
                    </a:cxn>
                    <a:cxn ang="0">
                      <a:pos x="285" y="0"/>
                    </a:cxn>
                    <a:cxn ang="0">
                      <a:pos x="0" y="199"/>
                    </a:cxn>
                  </a:cxnLst>
                  <a:rect l="0" t="0" r="r" b="b"/>
                  <a:pathLst>
                    <a:path w="570" h="399">
                      <a:moveTo>
                        <a:pt x="0" y="199"/>
                      </a:moveTo>
                      <a:lnTo>
                        <a:pt x="285" y="399"/>
                      </a:lnTo>
                      <a:lnTo>
                        <a:pt x="570" y="199"/>
                      </a:lnTo>
                      <a:lnTo>
                        <a:pt x="285" y="0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F6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7" name="Group 85">
                <a:extLst>
                  <a:ext uri="{FF2B5EF4-FFF2-40B4-BE49-F238E27FC236}">
                    <a16:creationId xmlns:a16="http://schemas.microsoft.com/office/drawing/2014/main" id="{67CEC316-2C33-4F76-A837-68EA05DC86AA}"/>
                  </a:ext>
                </a:extLst>
              </p:cNvPr>
              <p:cNvGrpSpPr/>
              <p:nvPr/>
            </p:nvGrpSpPr>
            <p:grpSpPr>
              <a:xfrm>
                <a:off x="4693090" y="1869679"/>
                <a:ext cx="304533" cy="344523"/>
                <a:chOff x="1700193" y="1618181"/>
                <a:chExt cx="314325" cy="355600"/>
              </a:xfrm>
            </p:grpSpPr>
            <p:sp>
              <p:nvSpPr>
                <p:cNvPr id="40" name="íṩľíḍè-Freeform: Shape 86">
                  <a:extLst>
                    <a:ext uri="{FF2B5EF4-FFF2-40B4-BE49-F238E27FC236}">
                      <a16:creationId xmlns:a16="http://schemas.microsoft.com/office/drawing/2014/main" id="{1693ADCB-EE17-4BB7-8E45-B93EE49371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0193" y="1618181"/>
                  <a:ext cx="314325" cy="355600"/>
                </a:xfrm>
                <a:custGeom>
                  <a:avLst/>
                  <a:gdLst/>
                  <a:ahLst/>
                  <a:cxnLst>
                    <a:cxn ang="0">
                      <a:pos x="17" y="264"/>
                    </a:cxn>
                    <a:cxn ang="0">
                      <a:pos x="9" y="262"/>
                    </a:cxn>
                    <a:cxn ang="0">
                      <a:pos x="0" y="247"/>
                    </a:cxn>
                    <a:cxn ang="0">
                      <a:pos x="0" y="17"/>
                    </a:cxn>
                    <a:cxn ang="0">
                      <a:pos x="9" y="3"/>
                    </a:cxn>
                    <a:cxn ang="0">
                      <a:pos x="25" y="3"/>
                    </a:cxn>
                    <a:cxn ang="0">
                      <a:pos x="225" y="118"/>
                    </a:cxn>
                    <a:cxn ang="0">
                      <a:pos x="233" y="132"/>
                    </a:cxn>
                    <a:cxn ang="0">
                      <a:pos x="225" y="147"/>
                    </a:cxn>
                    <a:cxn ang="0">
                      <a:pos x="25" y="262"/>
                    </a:cxn>
                    <a:cxn ang="0">
                      <a:pos x="17" y="264"/>
                    </a:cxn>
                  </a:cxnLst>
                  <a:rect l="0" t="0" r="r" b="b"/>
                  <a:pathLst>
                    <a:path w="233" h="264">
                      <a:moveTo>
                        <a:pt x="17" y="264"/>
                      </a:moveTo>
                      <a:cubicBezTo>
                        <a:pt x="14" y="264"/>
                        <a:pt x="11" y="263"/>
                        <a:pt x="9" y="262"/>
                      </a:cubicBezTo>
                      <a:cubicBezTo>
                        <a:pt x="3" y="259"/>
                        <a:pt x="0" y="253"/>
                        <a:pt x="0" y="24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1"/>
                        <a:pt x="3" y="6"/>
                        <a:pt x="9" y="3"/>
                      </a:cubicBezTo>
                      <a:cubicBezTo>
                        <a:pt x="14" y="0"/>
                        <a:pt x="20" y="0"/>
                        <a:pt x="25" y="3"/>
                      </a:cubicBezTo>
                      <a:cubicBezTo>
                        <a:pt x="225" y="118"/>
                        <a:pt x="225" y="118"/>
                        <a:pt x="225" y="118"/>
                      </a:cubicBezTo>
                      <a:cubicBezTo>
                        <a:pt x="230" y="121"/>
                        <a:pt x="233" y="126"/>
                        <a:pt x="233" y="132"/>
                      </a:cubicBezTo>
                      <a:cubicBezTo>
                        <a:pt x="233" y="138"/>
                        <a:pt x="230" y="144"/>
                        <a:pt x="225" y="147"/>
                      </a:cubicBezTo>
                      <a:cubicBezTo>
                        <a:pt x="25" y="262"/>
                        <a:pt x="25" y="262"/>
                        <a:pt x="25" y="262"/>
                      </a:cubicBezTo>
                      <a:cubicBezTo>
                        <a:pt x="23" y="263"/>
                        <a:pt x="20" y="264"/>
                        <a:pt x="17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íṩľíḍè-Freeform: Shape 87">
                  <a:extLst>
                    <a:ext uri="{FF2B5EF4-FFF2-40B4-BE49-F238E27FC236}">
                      <a16:creationId xmlns:a16="http://schemas.microsoft.com/office/drawing/2014/main" id="{76332625-8318-4AB1-88CD-32A2FC2A1E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6263" y="1758950"/>
                  <a:ext cx="69850" cy="825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0" name="TextBox 29"/>
            <p:cNvSpPr txBox="1"/>
            <p:nvPr/>
          </p:nvSpPr>
          <p:spPr>
            <a:xfrm>
              <a:off x="2265882" y="1018076"/>
              <a:ext cx="2159515" cy="23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Module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sản</a:t>
              </a:r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phẩm</a:t>
              </a:r>
              <a:endParaRPr lang="vi-VN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43802" y="1654646"/>
            <a:ext cx="6836461" cy="1423005"/>
            <a:chOff x="1691680" y="1375913"/>
            <a:chExt cx="3883915" cy="1088621"/>
          </a:xfrm>
        </p:grpSpPr>
        <p:grpSp>
          <p:nvGrpSpPr>
            <p:cNvPr id="46" name="Group 3">
              <a:extLst>
                <a:ext uri="{FF2B5EF4-FFF2-40B4-BE49-F238E27FC236}">
                  <a16:creationId xmlns:a16="http://schemas.microsoft.com/office/drawing/2014/main" id="{C4DCB05C-28C4-4AA4-AD85-B3D9C34F13A7}"/>
                </a:ext>
              </a:extLst>
            </p:cNvPr>
            <p:cNvGrpSpPr/>
            <p:nvPr/>
          </p:nvGrpSpPr>
          <p:grpSpPr>
            <a:xfrm>
              <a:off x="1691680" y="1375913"/>
              <a:ext cx="3883915" cy="1088621"/>
              <a:chOff x="1295490" y="2367135"/>
              <a:chExt cx="5178553" cy="1451495"/>
            </a:xfrm>
          </p:grpSpPr>
          <p:sp>
            <p:nvSpPr>
              <p:cNvPr id="48" name="íṩľíḍè-Freeform: Shape 116">
                <a:extLst>
                  <a:ext uri="{FF2B5EF4-FFF2-40B4-BE49-F238E27FC236}">
                    <a16:creationId xmlns:a16="http://schemas.microsoft.com/office/drawing/2014/main" id="{2B6EEE40-197D-4899-94A8-B7C8F39FC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2616" y="2773893"/>
                <a:ext cx="3813618" cy="642165"/>
              </a:xfrm>
              <a:custGeom>
                <a:avLst/>
                <a:gdLst>
                  <a:gd name="connsiteX0" fmla="*/ 0 w 3813618"/>
                  <a:gd name="connsiteY0" fmla="*/ 0 h 642165"/>
                  <a:gd name="connsiteX1" fmla="*/ 2448189 w 3813618"/>
                  <a:gd name="connsiteY1" fmla="*/ 0 h 642165"/>
                  <a:gd name="connsiteX2" fmla="*/ 2448189 w 3813618"/>
                  <a:gd name="connsiteY2" fmla="*/ 1019 h 642165"/>
                  <a:gd name="connsiteX3" fmla="*/ 3813618 w 3813618"/>
                  <a:gd name="connsiteY3" fmla="*/ 1019 h 642165"/>
                  <a:gd name="connsiteX4" fmla="*/ 3491517 w 3813618"/>
                  <a:gd name="connsiteY4" fmla="*/ 319044 h 642165"/>
                  <a:gd name="connsiteX5" fmla="*/ 3813618 w 3813618"/>
                  <a:gd name="connsiteY5" fmla="*/ 641145 h 642165"/>
                  <a:gd name="connsiteX6" fmla="*/ 2448189 w 3813618"/>
                  <a:gd name="connsiteY6" fmla="*/ 641145 h 642165"/>
                  <a:gd name="connsiteX7" fmla="*/ 2448189 w 3813618"/>
                  <a:gd name="connsiteY7" fmla="*/ 642165 h 642165"/>
                  <a:gd name="connsiteX8" fmla="*/ 0 w 3813618"/>
                  <a:gd name="connsiteY8" fmla="*/ 642165 h 64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3618" h="642165">
                    <a:moveTo>
                      <a:pt x="0" y="0"/>
                    </a:moveTo>
                    <a:lnTo>
                      <a:pt x="2448189" y="0"/>
                    </a:lnTo>
                    <a:lnTo>
                      <a:pt x="2448189" y="1019"/>
                    </a:lnTo>
                    <a:lnTo>
                      <a:pt x="3813618" y="1019"/>
                    </a:lnTo>
                    <a:lnTo>
                      <a:pt x="3491517" y="319044"/>
                    </a:lnTo>
                    <a:lnTo>
                      <a:pt x="3813618" y="641145"/>
                    </a:lnTo>
                    <a:lnTo>
                      <a:pt x="2448189" y="641145"/>
                    </a:lnTo>
                    <a:lnTo>
                      <a:pt x="2448189" y="642165"/>
                    </a:lnTo>
                    <a:lnTo>
                      <a:pt x="0" y="642165"/>
                    </a:lnTo>
                    <a:close/>
                  </a:path>
                </a:pathLst>
              </a:custGeom>
              <a:solidFill>
                <a:srgbClr val="00B05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2"/>
                  </a:solidFill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" name="íṩľíḍè-Oval 32">
                <a:extLst>
                  <a:ext uri="{FF2B5EF4-FFF2-40B4-BE49-F238E27FC236}">
                    <a16:creationId xmlns:a16="http://schemas.microsoft.com/office/drawing/2014/main" id="{8A575A95-D8B8-4AC2-BF49-9880F736F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0698" y="2850287"/>
                <a:ext cx="493345" cy="493345"/>
              </a:xfrm>
              <a:prstGeom prst="ellipse">
                <a:avLst/>
              </a:prstGeom>
              <a:solidFill>
                <a:srgbClr val="009A46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2</a:t>
                </a:r>
              </a:p>
            </p:txBody>
          </p:sp>
          <p:grpSp>
            <p:nvGrpSpPr>
              <p:cNvPr id="50" name="Group 42">
                <a:extLst>
                  <a:ext uri="{FF2B5EF4-FFF2-40B4-BE49-F238E27FC236}">
                    <a16:creationId xmlns:a16="http://schemas.microsoft.com/office/drawing/2014/main" id="{E618004D-4980-4D45-93D9-18228B18F975}"/>
                  </a:ext>
                </a:extLst>
              </p:cNvPr>
              <p:cNvGrpSpPr/>
              <p:nvPr/>
            </p:nvGrpSpPr>
            <p:grpSpPr>
              <a:xfrm>
                <a:off x="1295490" y="2367135"/>
                <a:ext cx="1162014" cy="1451495"/>
                <a:chOff x="2231025" y="1995288"/>
                <a:chExt cx="904876" cy="1130300"/>
              </a:xfrm>
            </p:grpSpPr>
            <p:sp>
              <p:nvSpPr>
                <p:cNvPr id="54" name="íṩľíḍè-Freeform: Shape 43">
                  <a:extLst>
                    <a:ext uri="{FF2B5EF4-FFF2-40B4-BE49-F238E27FC236}">
                      <a16:creationId xmlns:a16="http://schemas.microsoft.com/office/drawing/2014/main" id="{E04AD1F2-0EEA-4BD0-8380-68A2B6050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1025" y="2312788"/>
                  <a:ext cx="452438" cy="812800"/>
                </a:xfrm>
                <a:custGeom>
                  <a:avLst/>
                  <a:gdLst/>
                  <a:ahLst/>
                  <a:cxnLst>
                    <a:cxn ang="0">
                      <a:pos x="285" y="512"/>
                    </a:cxn>
                    <a:cxn ang="0">
                      <a:pos x="0" y="313"/>
                    </a:cxn>
                    <a:cxn ang="0">
                      <a:pos x="0" y="0"/>
                    </a:cxn>
                    <a:cxn ang="0">
                      <a:pos x="285" y="199"/>
                    </a:cxn>
                    <a:cxn ang="0">
                      <a:pos x="285" y="512"/>
                    </a:cxn>
                  </a:cxnLst>
                  <a:rect l="0" t="0" r="r" b="b"/>
                  <a:pathLst>
                    <a:path w="285" h="512">
                      <a:moveTo>
                        <a:pt x="285" y="512"/>
                      </a:moveTo>
                      <a:lnTo>
                        <a:pt x="0" y="313"/>
                      </a:lnTo>
                      <a:lnTo>
                        <a:pt x="0" y="0"/>
                      </a:lnTo>
                      <a:lnTo>
                        <a:pt x="285" y="199"/>
                      </a:lnTo>
                      <a:lnTo>
                        <a:pt x="285" y="512"/>
                      </a:lnTo>
                      <a:close/>
                    </a:path>
                  </a:pathLst>
                </a:custGeom>
                <a:solidFill>
                  <a:srgbClr val="00743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íṩľíḍè-Freeform: Shape 44">
                  <a:extLst>
                    <a:ext uri="{FF2B5EF4-FFF2-40B4-BE49-F238E27FC236}">
                      <a16:creationId xmlns:a16="http://schemas.microsoft.com/office/drawing/2014/main" id="{CBA448DD-59CF-4AE5-AF78-37469B5BD2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3463" y="2312788"/>
                  <a:ext cx="452438" cy="812800"/>
                </a:xfrm>
                <a:custGeom>
                  <a:avLst/>
                  <a:gdLst/>
                  <a:ahLst/>
                  <a:cxnLst>
                    <a:cxn ang="0">
                      <a:pos x="0" y="512"/>
                    </a:cxn>
                    <a:cxn ang="0">
                      <a:pos x="285" y="313"/>
                    </a:cxn>
                    <a:cxn ang="0">
                      <a:pos x="285" y="0"/>
                    </a:cxn>
                    <a:cxn ang="0">
                      <a:pos x="0" y="199"/>
                    </a:cxn>
                    <a:cxn ang="0">
                      <a:pos x="0" y="512"/>
                    </a:cxn>
                  </a:cxnLst>
                  <a:rect l="0" t="0" r="r" b="b"/>
                  <a:pathLst>
                    <a:path w="285" h="512">
                      <a:moveTo>
                        <a:pt x="0" y="512"/>
                      </a:moveTo>
                      <a:lnTo>
                        <a:pt x="285" y="313"/>
                      </a:lnTo>
                      <a:lnTo>
                        <a:pt x="285" y="0"/>
                      </a:lnTo>
                      <a:lnTo>
                        <a:pt x="0" y="199"/>
                      </a:lnTo>
                      <a:lnTo>
                        <a:pt x="0" y="512"/>
                      </a:lnTo>
                      <a:close/>
                    </a:path>
                  </a:pathLst>
                </a:custGeom>
                <a:solidFill>
                  <a:srgbClr val="009A4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íṩľíḍè-Freeform: Shape 45">
                  <a:extLst>
                    <a:ext uri="{FF2B5EF4-FFF2-40B4-BE49-F238E27FC236}">
                      <a16:creationId xmlns:a16="http://schemas.microsoft.com/office/drawing/2014/main" id="{581F6113-5763-40FE-9B7F-3FC024FDAA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1025" y="1995288"/>
                  <a:ext cx="904875" cy="633413"/>
                </a:xfrm>
                <a:custGeom>
                  <a:avLst/>
                  <a:gdLst/>
                  <a:ahLst/>
                  <a:cxnLst>
                    <a:cxn ang="0">
                      <a:pos x="0" y="200"/>
                    </a:cxn>
                    <a:cxn ang="0">
                      <a:pos x="285" y="399"/>
                    </a:cxn>
                    <a:cxn ang="0">
                      <a:pos x="570" y="200"/>
                    </a:cxn>
                    <a:cxn ang="0">
                      <a:pos x="285" y="0"/>
                    </a:cxn>
                    <a:cxn ang="0">
                      <a:pos x="0" y="200"/>
                    </a:cxn>
                  </a:cxnLst>
                  <a:rect l="0" t="0" r="r" b="b"/>
                  <a:pathLst>
                    <a:path w="570" h="399">
                      <a:moveTo>
                        <a:pt x="0" y="200"/>
                      </a:moveTo>
                      <a:lnTo>
                        <a:pt x="285" y="399"/>
                      </a:lnTo>
                      <a:lnTo>
                        <a:pt x="570" y="200"/>
                      </a:lnTo>
                      <a:lnTo>
                        <a:pt x="285" y="0"/>
                      </a:lnTo>
                      <a:lnTo>
                        <a:pt x="0" y="20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1" name="Group 78">
                <a:extLst>
                  <a:ext uri="{FF2B5EF4-FFF2-40B4-BE49-F238E27FC236}">
                    <a16:creationId xmlns:a16="http://schemas.microsoft.com/office/drawing/2014/main" id="{FD4FF268-C596-4D6E-A2C3-2AC6765E1EFE}"/>
                  </a:ext>
                </a:extLst>
              </p:cNvPr>
              <p:cNvGrpSpPr/>
              <p:nvPr/>
            </p:nvGrpSpPr>
            <p:grpSpPr>
              <a:xfrm>
                <a:off x="5262779" y="2924697"/>
                <a:ext cx="304533" cy="344523"/>
                <a:chOff x="1687513" y="1622425"/>
                <a:chExt cx="314325" cy="355600"/>
              </a:xfrm>
            </p:grpSpPr>
            <p:sp>
              <p:nvSpPr>
                <p:cNvPr id="52" name="íṩľíḍè-Freeform: Shape 79">
                  <a:extLst>
                    <a:ext uri="{FF2B5EF4-FFF2-40B4-BE49-F238E27FC236}">
                      <a16:creationId xmlns:a16="http://schemas.microsoft.com/office/drawing/2014/main" id="{E38F27EB-DEE8-40CE-BB88-FFB37C241E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7513" y="1622425"/>
                  <a:ext cx="314325" cy="355600"/>
                </a:xfrm>
                <a:custGeom>
                  <a:avLst/>
                  <a:gdLst/>
                  <a:ahLst/>
                  <a:cxnLst>
                    <a:cxn ang="0">
                      <a:pos x="17" y="264"/>
                    </a:cxn>
                    <a:cxn ang="0">
                      <a:pos x="9" y="262"/>
                    </a:cxn>
                    <a:cxn ang="0">
                      <a:pos x="0" y="247"/>
                    </a:cxn>
                    <a:cxn ang="0">
                      <a:pos x="0" y="17"/>
                    </a:cxn>
                    <a:cxn ang="0">
                      <a:pos x="9" y="3"/>
                    </a:cxn>
                    <a:cxn ang="0">
                      <a:pos x="25" y="3"/>
                    </a:cxn>
                    <a:cxn ang="0">
                      <a:pos x="225" y="118"/>
                    </a:cxn>
                    <a:cxn ang="0">
                      <a:pos x="233" y="132"/>
                    </a:cxn>
                    <a:cxn ang="0">
                      <a:pos x="225" y="147"/>
                    </a:cxn>
                    <a:cxn ang="0">
                      <a:pos x="25" y="262"/>
                    </a:cxn>
                    <a:cxn ang="0">
                      <a:pos x="17" y="264"/>
                    </a:cxn>
                  </a:cxnLst>
                  <a:rect l="0" t="0" r="r" b="b"/>
                  <a:pathLst>
                    <a:path w="233" h="264">
                      <a:moveTo>
                        <a:pt x="17" y="264"/>
                      </a:moveTo>
                      <a:cubicBezTo>
                        <a:pt x="14" y="264"/>
                        <a:pt x="11" y="263"/>
                        <a:pt x="9" y="262"/>
                      </a:cubicBezTo>
                      <a:cubicBezTo>
                        <a:pt x="3" y="259"/>
                        <a:pt x="0" y="253"/>
                        <a:pt x="0" y="24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1"/>
                        <a:pt x="3" y="6"/>
                        <a:pt x="9" y="3"/>
                      </a:cubicBezTo>
                      <a:cubicBezTo>
                        <a:pt x="14" y="0"/>
                        <a:pt x="20" y="0"/>
                        <a:pt x="25" y="3"/>
                      </a:cubicBezTo>
                      <a:cubicBezTo>
                        <a:pt x="225" y="118"/>
                        <a:pt x="225" y="118"/>
                        <a:pt x="225" y="118"/>
                      </a:cubicBezTo>
                      <a:cubicBezTo>
                        <a:pt x="230" y="121"/>
                        <a:pt x="233" y="126"/>
                        <a:pt x="233" y="132"/>
                      </a:cubicBezTo>
                      <a:cubicBezTo>
                        <a:pt x="233" y="138"/>
                        <a:pt x="230" y="144"/>
                        <a:pt x="225" y="147"/>
                      </a:cubicBezTo>
                      <a:cubicBezTo>
                        <a:pt x="25" y="262"/>
                        <a:pt x="25" y="262"/>
                        <a:pt x="25" y="262"/>
                      </a:cubicBezTo>
                      <a:cubicBezTo>
                        <a:pt x="23" y="263"/>
                        <a:pt x="20" y="264"/>
                        <a:pt x="17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íṩľíḍè-Freeform: Shape 80">
                  <a:extLst>
                    <a:ext uri="{FF2B5EF4-FFF2-40B4-BE49-F238E27FC236}">
                      <a16:creationId xmlns:a16="http://schemas.microsoft.com/office/drawing/2014/main" id="{1A610938-0766-45EC-BD63-12DCC07A65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6263" y="1758950"/>
                  <a:ext cx="69850" cy="825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2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7" name="TextBox 46"/>
            <p:cNvSpPr txBox="1"/>
            <p:nvPr/>
          </p:nvSpPr>
          <p:spPr>
            <a:xfrm>
              <a:off x="2609590" y="1799299"/>
              <a:ext cx="2160240" cy="23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Module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người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dùng</a:t>
              </a:r>
              <a:endParaRPr lang="vi-VN" sz="2000" b="1" dirty="0">
                <a:solidFill>
                  <a:schemeClr val="bg1"/>
                </a:solidFill>
                <a:latin typeface="+mn-lt"/>
                <a:ea typeface="微软雅黑" pitchFamily="34" charset="-122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189070" y="2665566"/>
            <a:ext cx="8159145" cy="1423006"/>
            <a:chOff x="1255925" y="2157212"/>
            <a:chExt cx="4635355" cy="108862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A4922CE-E460-468F-A5BF-5B98223337BB}"/>
                </a:ext>
              </a:extLst>
            </p:cNvPr>
            <p:cNvGrpSpPr/>
            <p:nvPr/>
          </p:nvGrpSpPr>
          <p:grpSpPr>
            <a:xfrm>
              <a:off x="1255925" y="2157212"/>
              <a:ext cx="4635355" cy="1088622"/>
              <a:chOff x="714483" y="3408867"/>
              <a:chExt cx="6180472" cy="1451496"/>
            </a:xfrm>
          </p:grpSpPr>
          <p:sp>
            <p:nvSpPr>
              <p:cNvPr id="60" name="íṩľíḍè-Freeform: Shape 117">
                <a:extLst>
                  <a:ext uri="{FF2B5EF4-FFF2-40B4-BE49-F238E27FC236}">
                    <a16:creationId xmlns:a16="http://schemas.microsoft.com/office/drawing/2014/main" id="{72CFA4FD-1684-49C9-B6F9-DBBD92E4C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4675" y="3811666"/>
                <a:ext cx="4728353" cy="644203"/>
              </a:xfrm>
              <a:custGeom>
                <a:avLst/>
                <a:gdLst>
                  <a:gd name="connsiteX0" fmla="*/ 2315680 w 3687669"/>
                  <a:gd name="connsiteY0" fmla="*/ 0 h 644203"/>
                  <a:gd name="connsiteX1" fmla="*/ 3687669 w 3687669"/>
                  <a:gd name="connsiteY1" fmla="*/ 0 h 644203"/>
                  <a:gd name="connsiteX2" fmla="*/ 3367606 w 3687669"/>
                  <a:gd name="connsiteY2" fmla="*/ 315986 h 644203"/>
                  <a:gd name="connsiteX3" fmla="*/ 3687669 w 3687669"/>
                  <a:gd name="connsiteY3" fmla="*/ 644203 h 644203"/>
                  <a:gd name="connsiteX4" fmla="*/ 2315680 w 3687669"/>
                  <a:gd name="connsiteY4" fmla="*/ 644203 h 644203"/>
                  <a:gd name="connsiteX5" fmla="*/ 2315680 w 3687669"/>
                  <a:gd name="connsiteY5" fmla="*/ 643184 h 644203"/>
                  <a:gd name="connsiteX6" fmla="*/ 0 w 3687669"/>
                  <a:gd name="connsiteY6" fmla="*/ 643184 h 644203"/>
                  <a:gd name="connsiteX7" fmla="*/ 0 w 3687669"/>
                  <a:gd name="connsiteY7" fmla="*/ 1019 h 644203"/>
                  <a:gd name="connsiteX8" fmla="*/ 2315680 w 3687669"/>
                  <a:gd name="connsiteY8" fmla="*/ 1019 h 644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7669" h="644203">
                    <a:moveTo>
                      <a:pt x="2315680" y="0"/>
                    </a:moveTo>
                    <a:lnTo>
                      <a:pt x="3687669" y="0"/>
                    </a:lnTo>
                    <a:lnTo>
                      <a:pt x="3367606" y="315986"/>
                    </a:lnTo>
                    <a:lnTo>
                      <a:pt x="3687669" y="644203"/>
                    </a:lnTo>
                    <a:lnTo>
                      <a:pt x="2315680" y="644203"/>
                    </a:lnTo>
                    <a:lnTo>
                      <a:pt x="2315680" y="643184"/>
                    </a:lnTo>
                    <a:lnTo>
                      <a:pt x="0" y="643184"/>
                    </a:lnTo>
                    <a:lnTo>
                      <a:pt x="0" y="1019"/>
                    </a:lnTo>
                    <a:lnTo>
                      <a:pt x="2315680" y="1019"/>
                    </a:lnTo>
                    <a:close/>
                  </a:path>
                </a:pathLst>
              </a:custGeom>
              <a:solidFill>
                <a:srgbClr val="F5730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" name="íṩľíḍè-Oval 31">
                <a:extLst>
                  <a:ext uri="{FF2B5EF4-FFF2-40B4-BE49-F238E27FC236}">
                    <a16:creationId xmlns:a16="http://schemas.microsoft.com/office/drawing/2014/main" id="{F408B4B4-A3CD-4F55-B172-2165AD6CD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1610" y="3861200"/>
                <a:ext cx="493345" cy="495384"/>
              </a:xfrm>
              <a:prstGeom prst="ellipse">
                <a:avLst/>
              </a:prstGeom>
              <a:solidFill>
                <a:srgbClr val="F57306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3</a:t>
                </a:r>
              </a:p>
            </p:txBody>
          </p:sp>
          <p:grpSp>
            <p:nvGrpSpPr>
              <p:cNvPr id="62" name="Group 38">
                <a:extLst>
                  <a:ext uri="{FF2B5EF4-FFF2-40B4-BE49-F238E27FC236}">
                    <a16:creationId xmlns:a16="http://schemas.microsoft.com/office/drawing/2014/main" id="{D1F94D19-FE09-4CE3-8FE9-69687AC5C71D}"/>
                  </a:ext>
                </a:extLst>
              </p:cNvPr>
              <p:cNvGrpSpPr/>
              <p:nvPr/>
            </p:nvGrpSpPr>
            <p:grpSpPr>
              <a:xfrm>
                <a:off x="714483" y="3408867"/>
                <a:ext cx="1162011" cy="1451496"/>
                <a:chOff x="1778588" y="2806500"/>
                <a:chExt cx="904875" cy="1130301"/>
              </a:xfrm>
            </p:grpSpPr>
            <p:sp>
              <p:nvSpPr>
                <p:cNvPr id="66" name="íṩľíḍè-Freeform: Shape 39">
                  <a:extLst>
                    <a:ext uri="{FF2B5EF4-FFF2-40B4-BE49-F238E27FC236}">
                      <a16:creationId xmlns:a16="http://schemas.microsoft.com/office/drawing/2014/main" id="{3F8F12BC-B7C7-438A-8B87-C70BE10C52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3122413"/>
                  <a:ext cx="450850" cy="814388"/>
                </a:xfrm>
                <a:custGeom>
                  <a:avLst/>
                  <a:gdLst/>
                  <a:ahLst/>
                  <a:cxnLst>
                    <a:cxn ang="0">
                      <a:pos x="284" y="513"/>
                    </a:cxn>
                    <a:cxn ang="0">
                      <a:pos x="0" y="314"/>
                    </a:cxn>
                    <a:cxn ang="0">
                      <a:pos x="0" y="0"/>
                    </a:cxn>
                    <a:cxn ang="0">
                      <a:pos x="284" y="200"/>
                    </a:cxn>
                    <a:cxn ang="0">
                      <a:pos x="284" y="513"/>
                    </a:cxn>
                  </a:cxnLst>
                  <a:rect l="0" t="0" r="r" b="b"/>
                  <a:pathLst>
                    <a:path w="284" h="513">
                      <a:moveTo>
                        <a:pt x="284" y="513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284" y="200"/>
                      </a:lnTo>
                      <a:lnTo>
                        <a:pt x="284" y="513"/>
                      </a:lnTo>
                      <a:close/>
                    </a:path>
                  </a:pathLst>
                </a:custGeom>
                <a:solidFill>
                  <a:srgbClr val="A04B0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íṩľíḍè-Freeform: Shape 40">
                  <a:extLst>
                    <a:ext uri="{FF2B5EF4-FFF2-40B4-BE49-F238E27FC236}">
                      <a16:creationId xmlns:a16="http://schemas.microsoft.com/office/drawing/2014/main" id="{CD6B3E51-FF29-4633-8386-1DCB77CEF3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9438" y="3122413"/>
                  <a:ext cx="454025" cy="814388"/>
                </a:xfrm>
                <a:custGeom>
                  <a:avLst/>
                  <a:gdLst/>
                  <a:ahLst/>
                  <a:cxnLst>
                    <a:cxn ang="0">
                      <a:pos x="0" y="513"/>
                    </a:cxn>
                    <a:cxn ang="0">
                      <a:pos x="286" y="314"/>
                    </a:cxn>
                    <a:cxn ang="0">
                      <a:pos x="286" y="0"/>
                    </a:cxn>
                    <a:cxn ang="0">
                      <a:pos x="0" y="200"/>
                    </a:cxn>
                    <a:cxn ang="0">
                      <a:pos x="0" y="513"/>
                    </a:cxn>
                  </a:cxnLst>
                  <a:rect l="0" t="0" r="r" b="b"/>
                  <a:pathLst>
                    <a:path w="286" h="513">
                      <a:moveTo>
                        <a:pt x="0" y="513"/>
                      </a:moveTo>
                      <a:lnTo>
                        <a:pt x="286" y="314"/>
                      </a:lnTo>
                      <a:lnTo>
                        <a:pt x="286" y="0"/>
                      </a:lnTo>
                      <a:lnTo>
                        <a:pt x="0" y="200"/>
                      </a:lnTo>
                      <a:lnTo>
                        <a:pt x="0" y="513"/>
                      </a:lnTo>
                      <a:close/>
                    </a:path>
                  </a:pathLst>
                </a:custGeom>
                <a:solidFill>
                  <a:srgbClr val="D9650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íṩľíḍè-Freeform: Shape 41">
                  <a:extLst>
                    <a:ext uri="{FF2B5EF4-FFF2-40B4-BE49-F238E27FC236}">
                      <a16:creationId xmlns:a16="http://schemas.microsoft.com/office/drawing/2014/main" id="{633A24D0-B5D3-44EC-A582-42318ECD2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588" y="2806500"/>
                  <a:ext cx="904875" cy="633413"/>
                </a:xfrm>
                <a:custGeom>
                  <a:avLst/>
                  <a:gdLst/>
                  <a:ahLst/>
                  <a:cxnLst>
                    <a:cxn ang="0">
                      <a:pos x="0" y="199"/>
                    </a:cxn>
                    <a:cxn ang="0">
                      <a:pos x="284" y="399"/>
                    </a:cxn>
                    <a:cxn ang="0">
                      <a:pos x="570" y="199"/>
                    </a:cxn>
                    <a:cxn ang="0">
                      <a:pos x="284" y="0"/>
                    </a:cxn>
                    <a:cxn ang="0">
                      <a:pos x="0" y="199"/>
                    </a:cxn>
                  </a:cxnLst>
                  <a:rect l="0" t="0" r="r" b="b"/>
                  <a:pathLst>
                    <a:path w="570" h="399">
                      <a:moveTo>
                        <a:pt x="0" y="199"/>
                      </a:moveTo>
                      <a:lnTo>
                        <a:pt x="284" y="399"/>
                      </a:lnTo>
                      <a:lnTo>
                        <a:pt x="570" y="199"/>
                      </a:lnTo>
                      <a:lnTo>
                        <a:pt x="284" y="0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F573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3" name="Group 92">
                <a:extLst>
                  <a:ext uri="{FF2B5EF4-FFF2-40B4-BE49-F238E27FC236}">
                    <a16:creationId xmlns:a16="http://schemas.microsoft.com/office/drawing/2014/main" id="{D52AAD83-1D48-4B04-A767-EC55DA1EB950}"/>
                  </a:ext>
                </a:extLst>
              </p:cNvPr>
              <p:cNvGrpSpPr/>
              <p:nvPr/>
            </p:nvGrpSpPr>
            <p:grpSpPr>
              <a:xfrm>
                <a:off x="5626758" y="3967227"/>
                <a:ext cx="304533" cy="344523"/>
                <a:chOff x="2654241" y="1629557"/>
                <a:chExt cx="314325" cy="355600"/>
              </a:xfrm>
            </p:grpSpPr>
            <p:sp>
              <p:nvSpPr>
                <p:cNvPr id="64" name="íṩľíḍè-Freeform: Shape 93">
                  <a:extLst>
                    <a:ext uri="{FF2B5EF4-FFF2-40B4-BE49-F238E27FC236}">
                      <a16:creationId xmlns:a16="http://schemas.microsoft.com/office/drawing/2014/main" id="{F97E779D-C9B9-45A9-B713-B0BE8F4BF1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4241" y="1629557"/>
                  <a:ext cx="314325" cy="355600"/>
                </a:xfrm>
                <a:custGeom>
                  <a:avLst/>
                  <a:gdLst/>
                  <a:ahLst/>
                  <a:cxnLst>
                    <a:cxn ang="0">
                      <a:pos x="17" y="264"/>
                    </a:cxn>
                    <a:cxn ang="0">
                      <a:pos x="9" y="262"/>
                    </a:cxn>
                    <a:cxn ang="0">
                      <a:pos x="0" y="247"/>
                    </a:cxn>
                    <a:cxn ang="0">
                      <a:pos x="0" y="17"/>
                    </a:cxn>
                    <a:cxn ang="0">
                      <a:pos x="9" y="3"/>
                    </a:cxn>
                    <a:cxn ang="0">
                      <a:pos x="25" y="3"/>
                    </a:cxn>
                    <a:cxn ang="0">
                      <a:pos x="225" y="118"/>
                    </a:cxn>
                    <a:cxn ang="0">
                      <a:pos x="233" y="132"/>
                    </a:cxn>
                    <a:cxn ang="0">
                      <a:pos x="225" y="147"/>
                    </a:cxn>
                    <a:cxn ang="0">
                      <a:pos x="25" y="262"/>
                    </a:cxn>
                    <a:cxn ang="0">
                      <a:pos x="17" y="264"/>
                    </a:cxn>
                  </a:cxnLst>
                  <a:rect l="0" t="0" r="r" b="b"/>
                  <a:pathLst>
                    <a:path w="233" h="264">
                      <a:moveTo>
                        <a:pt x="17" y="264"/>
                      </a:moveTo>
                      <a:cubicBezTo>
                        <a:pt x="14" y="264"/>
                        <a:pt x="11" y="263"/>
                        <a:pt x="9" y="262"/>
                      </a:cubicBezTo>
                      <a:cubicBezTo>
                        <a:pt x="3" y="259"/>
                        <a:pt x="0" y="253"/>
                        <a:pt x="0" y="24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1"/>
                        <a:pt x="3" y="6"/>
                        <a:pt x="9" y="3"/>
                      </a:cubicBezTo>
                      <a:cubicBezTo>
                        <a:pt x="14" y="0"/>
                        <a:pt x="20" y="0"/>
                        <a:pt x="25" y="3"/>
                      </a:cubicBezTo>
                      <a:cubicBezTo>
                        <a:pt x="225" y="118"/>
                        <a:pt x="225" y="118"/>
                        <a:pt x="225" y="118"/>
                      </a:cubicBezTo>
                      <a:cubicBezTo>
                        <a:pt x="230" y="121"/>
                        <a:pt x="233" y="126"/>
                        <a:pt x="233" y="132"/>
                      </a:cubicBezTo>
                      <a:cubicBezTo>
                        <a:pt x="233" y="138"/>
                        <a:pt x="230" y="144"/>
                        <a:pt x="225" y="147"/>
                      </a:cubicBezTo>
                      <a:cubicBezTo>
                        <a:pt x="25" y="262"/>
                        <a:pt x="25" y="262"/>
                        <a:pt x="25" y="262"/>
                      </a:cubicBezTo>
                      <a:cubicBezTo>
                        <a:pt x="23" y="263"/>
                        <a:pt x="20" y="264"/>
                        <a:pt x="17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íṩľíḍè-Freeform: Shape 94">
                  <a:extLst>
                    <a:ext uri="{FF2B5EF4-FFF2-40B4-BE49-F238E27FC236}">
                      <a16:creationId xmlns:a16="http://schemas.microsoft.com/office/drawing/2014/main" id="{E3B0F202-82BD-4DFB-8E4F-809DC40CC9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0758" y="1766081"/>
                  <a:ext cx="69850" cy="825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59" name="TextBox 58"/>
            <p:cNvSpPr txBox="1"/>
            <p:nvPr/>
          </p:nvSpPr>
          <p:spPr>
            <a:xfrm>
              <a:off x="2351563" y="2593263"/>
              <a:ext cx="2347335" cy="23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Module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đăng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ký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tài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khoản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người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dùng</a:t>
              </a:r>
              <a:endParaRPr lang="vi-VN" sz="2000" b="1" dirty="0">
                <a:solidFill>
                  <a:schemeClr val="bg1"/>
                </a:solidFill>
                <a:latin typeface="+mn-lt"/>
                <a:ea typeface="微软雅黑" pitchFamily="34" charset="-122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951872" y="3690850"/>
            <a:ext cx="6828391" cy="1423006"/>
            <a:chOff x="1697794" y="2936983"/>
            <a:chExt cx="3879330" cy="108862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1557D31-5DC7-4F92-9F40-E0D4DC3EF703}"/>
                </a:ext>
              </a:extLst>
            </p:cNvPr>
            <p:cNvGrpSpPr/>
            <p:nvPr/>
          </p:nvGrpSpPr>
          <p:grpSpPr>
            <a:xfrm>
              <a:off x="1697794" y="2936983"/>
              <a:ext cx="3879330" cy="1088622"/>
              <a:chOff x="1303642" y="4448562"/>
              <a:chExt cx="5172440" cy="1451496"/>
            </a:xfrm>
          </p:grpSpPr>
          <p:sp>
            <p:nvSpPr>
              <p:cNvPr id="72" name="íṩľíḍè-Freeform: Shape 118">
                <a:extLst>
                  <a:ext uri="{FF2B5EF4-FFF2-40B4-BE49-F238E27FC236}">
                    <a16:creationId xmlns:a16="http://schemas.microsoft.com/office/drawing/2014/main" id="{620ED3C9-1A7C-45EC-B1A3-F353B8769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7587" y="4855081"/>
                <a:ext cx="3664763" cy="642165"/>
              </a:xfrm>
              <a:custGeom>
                <a:avLst/>
                <a:gdLst>
                  <a:gd name="connsiteX0" fmla="*/ 0 w 3664763"/>
                  <a:gd name="connsiteY0" fmla="*/ 0 h 642165"/>
                  <a:gd name="connsiteX1" fmla="*/ 2292774 w 3664763"/>
                  <a:gd name="connsiteY1" fmla="*/ 0 h 642165"/>
                  <a:gd name="connsiteX2" fmla="*/ 2293219 w 3664763"/>
                  <a:gd name="connsiteY2" fmla="*/ 0 h 642165"/>
                  <a:gd name="connsiteX3" fmla="*/ 3664763 w 3664763"/>
                  <a:gd name="connsiteY3" fmla="*/ 0 h 642165"/>
                  <a:gd name="connsiteX4" fmla="*/ 3342662 w 3664763"/>
                  <a:gd name="connsiteY4" fmla="*/ 318025 h 642165"/>
                  <a:gd name="connsiteX5" fmla="*/ 3664763 w 3664763"/>
                  <a:gd name="connsiteY5" fmla="*/ 642165 h 642165"/>
                  <a:gd name="connsiteX6" fmla="*/ 2293219 w 3664763"/>
                  <a:gd name="connsiteY6" fmla="*/ 642165 h 642165"/>
                  <a:gd name="connsiteX7" fmla="*/ 2292774 w 3664763"/>
                  <a:gd name="connsiteY7" fmla="*/ 642165 h 642165"/>
                  <a:gd name="connsiteX8" fmla="*/ 0 w 3664763"/>
                  <a:gd name="connsiteY8" fmla="*/ 642165 h 64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4763" h="642165">
                    <a:moveTo>
                      <a:pt x="0" y="0"/>
                    </a:moveTo>
                    <a:lnTo>
                      <a:pt x="2292774" y="0"/>
                    </a:lnTo>
                    <a:lnTo>
                      <a:pt x="2293219" y="0"/>
                    </a:lnTo>
                    <a:lnTo>
                      <a:pt x="3664763" y="0"/>
                    </a:lnTo>
                    <a:lnTo>
                      <a:pt x="3342662" y="318025"/>
                    </a:lnTo>
                    <a:lnTo>
                      <a:pt x="3664763" y="642165"/>
                    </a:lnTo>
                    <a:lnTo>
                      <a:pt x="2293219" y="642165"/>
                    </a:lnTo>
                    <a:lnTo>
                      <a:pt x="2292774" y="642165"/>
                    </a:lnTo>
                    <a:lnTo>
                      <a:pt x="0" y="64216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Helvetica" panose="020B0604020202030204" pitchFamily="34" charset="0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" name="íṩľíḍè-Oval 30">
                <a:extLst>
                  <a:ext uri="{FF2B5EF4-FFF2-40B4-BE49-F238E27FC236}">
                    <a16:creationId xmlns:a16="http://schemas.microsoft.com/office/drawing/2014/main" id="{C233F06B-62AA-4426-95DE-732D2E98C1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2737" y="4925598"/>
                <a:ext cx="493345" cy="49334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Helvetica" panose="020B0604020202030204" pitchFamily="34" charset="0"/>
                    <a:ea typeface="+mn-ea"/>
                    <a:cs typeface="+mn-ea"/>
                    <a:sym typeface="+mn-lt"/>
                  </a:rPr>
                  <a:t>4</a:t>
                </a:r>
              </a:p>
            </p:txBody>
          </p:sp>
          <p:grpSp>
            <p:nvGrpSpPr>
              <p:cNvPr id="74" name="Group 34">
                <a:extLst>
                  <a:ext uri="{FF2B5EF4-FFF2-40B4-BE49-F238E27FC236}">
                    <a16:creationId xmlns:a16="http://schemas.microsoft.com/office/drawing/2014/main" id="{AD12F58B-7279-44CA-B5DF-8EF4C84E7DD3}"/>
                  </a:ext>
                </a:extLst>
              </p:cNvPr>
              <p:cNvGrpSpPr/>
              <p:nvPr/>
            </p:nvGrpSpPr>
            <p:grpSpPr>
              <a:xfrm>
                <a:off x="1303642" y="4448562"/>
                <a:ext cx="1159973" cy="1451496"/>
                <a:chOff x="2237375" y="3616125"/>
                <a:chExt cx="903288" cy="1130301"/>
              </a:xfrm>
            </p:grpSpPr>
            <p:sp>
              <p:nvSpPr>
                <p:cNvPr id="78" name="íṩľíḍè-Freeform: Shape 35">
                  <a:extLst>
                    <a:ext uri="{FF2B5EF4-FFF2-40B4-BE49-F238E27FC236}">
                      <a16:creationId xmlns:a16="http://schemas.microsoft.com/office/drawing/2014/main" id="{652D9DBB-0313-412B-ABE7-A0D2F25E62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7375" y="3932038"/>
                  <a:ext cx="450850" cy="814388"/>
                </a:xfrm>
                <a:custGeom>
                  <a:avLst/>
                  <a:gdLst/>
                  <a:ahLst/>
                  <a:cxnLst>
                    <a:cxn ang="0">
                      <a:pos x="284" y="513"/>
                    </a:cxn>
                    <a:cxn ang="0">
                      <a:pos x="0" y="313"/>
                    </a:cxn>
                    <a:cxn ang="0">
                      <a:pos x="0" y="0"/>
                    </a:cxn>
                    <a:cxn ang="0">
                      <a:pos x="284" y="200"/>
                    </a:cxn>
                    <a:cxn ang="0">
                      <a:pos x="284" y="513"/>
                    </a:cxn>
                  </a:cxnLst>
                  <a:rect l="0" t="0" r="r" b="b"/>
                  <a:pathLst>
                    <a:path w="284" h="513">
                      <a:moveTo>
                        <a:pt x="284" y="513"/>
                      </a:moveTo>
                      <a:lnTo>
                        <a:pt x="0" y="313"/>
                      </a:lnTo>
                      <a:lnTo>
                        <a:pt x="0" y="0"/>
                      </a:lnTo>
                      <a:lnTo>
                        <a:pt x="284" y="200"/>
                      </a:lnTo>
                      <a:lnTo>
                        <a:pt x="284" y="513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íṩľíḍè-Freeform: Shape 36">
                  <a:extLst>
                    <a:ext uri="{FF2B5EF4-FFF2-40B4-BE49-F238E27FC236}">
                      <a16:creationId xmlns:a16="http://schemas.microsoft.com/office/drawing/2014/main" id="{8EF80E71-68A5-4304-BEFB-B13F09F44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8225" y="3932038"/>
                  <a:ext cx="452438" cy="814388"/>
                </a:xfrm>
                <a:custGeom>
                  <a:avLst/>
                  <a:gdLst/>
                  <a:ahLst/>
                  <a:cxnLst>
                    <a:cxn ang="0">
                      <a:pos x="0" y="513"/>
                    </a:cxn>
                    <a:cxn ang="0">
                      <a:pos x="285" y="313"/>
                    </a:cxn>
                    <a:cxn ang="0">
                      <a:pos x="285" y="0"/>
                    </a:cxn>
                    <a:cxn ang="0">
                      <a:pos x="0" y="200"/>
                    </a:cxn>
                    <a:cxn ang="0">
                      <a:pos x="0" y="513"/>
                    </a:cxn>
                  </a:cxnLst>
                  <a:rect l="0" t="0" r="r" b="b"/>
                  <a:pathLst>
                    <a:path w="285" h="513">
                      <a:moveTo>
                        <a:pt x="0" y="513"/>
                      </a:moveTo>
                      <a:lnTo>
                        <a:pt x="285" y="313"/>
                      </a:lnTo>
                      <a:lnTo>
                        <a:pt x="285" y="0"/>
                      </a:lnTo>
                      <a:lnTo>
                        <a:pt x="0" y="200"/>
                      </a:lnTo>
                      <a:lnTo>
                        <a:pt x="0" y="513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íṩľíḍè-Freeform: Shape 37">
                  <a:extLst>
                    <a:ext uri="{FF2B5EF4-FFF2-40B4-BE49-F238E27FC236}">
                      <a16:creationId xmlns:a16="http://schemas.microsoft.com/office/drawing/2014/main" id="{AC459127-FD0F-4830-8C41-2EC967E4E9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7375" y="3616125"/>
                  <a:ext cx="903288" cy="633413"/>
                </a:xfrm>
                <a:custGeom>
                  <a:avLst/>
                  <a:gdLst/>
                  <a:ahLst/>
                  <a:cxnLst>
                    <a:cxn ang="0">
                      <a:pos x="0" y="199"/>
                    </a:cxn>
                    <a:cxn ang="0">
                      <a:pos x="284" y="399"/>
                    </a:cxn>
                    <a:cxn ang="0">
                      <a:pos x="569" y="199"/>
                    </a:cxn>
                    <a:cxn ang="0">
                      <a:pos x="284" y="0"/>
                    </a:cxn>
                    <a:cxn ang="0">
                      <a:pos x="0" y="199"/>
                    </a:cxn>
                  </a:cxnLst>
                  <a:rect l="0" t="0" r="r" b="b"/>
                  <a:pathLst>
                    <a:path w="569" h="399">
                      <a:moveTo>
                        <a:pt x="0" y="199"/>
                      </a:moveTo>
                      <a:lnTo>
                        <a:pt x="284" y="399"/>
                      </a:lnTo>
                      <a:lnTo>
                        <a:pt x="569" y="199"/>
                      </a:lnTo>
                      <a:lnTo>
                        <a:pt x="284" y="0"/>
                      </a:ln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5" name="Group 99">
                <a:extLst>
                  <a:ext uri="{FF2B5EF4-FFF2-40B4-BE49-F238E27FC236}">
                    <a16:creationId xmlns:a16="http://schemas.microsoft.com/office/drawing/2014/main" id="{39FA9F59-25C7-4C26-AFC0-98056056D50E}"/>
                  </a:ext>
                </a:extLst>
              </p:cNvPr>
              <p:cNvGrpSpPr/>
              <p:nvPr/>
            </p:nvGrpSpPr>
            <p:grpSpPr>
              <a:xfrm>
                <a:off x="5287053" y="5003068"/>
                <a:ext cx="304533" cy="344523"/>
                <a:chOff x="1687513" y="1622425"/>
                <a:chExt cx="314325" cy="355600"/>
              </a:xfrm>
            </p:grpSpPr>
            <p:sp>
              <p:nvSpPr>
                <p:cNvPr id="76" name="íṩľíḍè-Freeform: Shape 100">
                  <a:extLst>
                    <a:ext uri="{FF2B5EF4-FFF2-40B4-BE49-F238E27FC236}">
                      <a16:creationId xmlns:a16="http://schemas.microsoft.com/office/drawing/2014/main" id="{16ABD75D-2B02-4748-BAB3-7BFDABFFE2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7513" y="1622425"/>
                  <a:ext cx="314325" cy="355600"/>
                </a:xfrm>
                <a:custGeom>
                  <a:avLst/>
                  <a:gdLst/>
                  <a:ahLst/>
                  <a:cxnLst>
                    <a:cxn ang="0">
                      <a:pos x="17" y="264"/>
                    </a:cxn>
                    <a:cxn ang="0">
                      <a:pos x="9" y="262"/>
                    </a:cxn>
                    <a:cxn ang="0">
                      <a:pos x="0" y="247"/>
                    </a:cxn>
                    <a:cxn ang="0">
                      <a:pos x="0" y="17"/>
                    </a:cxn>
                    <a:cxn ang="0">
                      <a:pos x="9" y="3"/>
                    </a:cxn>
                    <a:cxn ang="0">
                      <a:pos x="25" y="3"/>
                    </a:cxn>
                    <a:cxn ang="0">
                      <a:pos x="225" y="118"/>
                    </a:cxn>
                    <a:cxn ang="0">
                      <a:pos x="233" y="132"/>
                    </a:cxn>
                    <a:cxn ang="0">
                      <a:pos x="225" y="147"/>
                    </a:cxn>
                    <a:cxn ang="0">
                      <a:pos x="25" y="262"/>
                    </a:cxn>
                    <a:cxn ang="0">
                      <a:pos x="17" y="264"/>
                    </a:cxn>
                  </a:cxnLst>
                  <a:rect l="0" t="0" r="r" b="b"/>
                  <a:pathLst>
                    <a:path w="233" h="264">
                      <a:moveTo>
                        <a:pt x="17" y="264"/>
                      </a:moveTo>
                      <a:cubicBezTo>
                        <a:pt x="14" y="264"/>
                        <a:pt x="11" y="263"/>
                        <a:pt x="9" y="262"/>
                      </a:cubicBezTo>
                      <a:cubicBezTo>
                        <a:pt x="3" y="259"/>
                        <a:pt x="0" y="253"/>
                        <a:pt x="0" y="24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1"/>
                        <a:pt x="3" y="6"/>
                        <a:pt x="9" y="3"/>
                      </a:cubicBezTo>
                      <a:cubicBezTo>
                        <a:pt x="14" y="0"/>
                        <a:pt x="20" y="0"/>
                        <a:pt x="25" y="3"/>
                      </a:cubicBezTo>
                      <a:cubicBezTo>
                        <a:pt x="225" y="118"/>
                        <a:pt x="225" y="118"/>
                        <a:pt x="225" y="118"/>
                      </a:cubicBezTo>
                      <a:cubicBezTo>
                        <a:pt x="230" y="121"/>
                        <a:pt x="233" y="126"/>
                        <a:pt x="233" y="132"/>
                      </a:cubicBezTo>
                      <a:cubicBezTo>
                        <a:pt x="233" y="138"/>
                        <a:pt x="230" y="144"/>
                        <a:pt x="225" y="147"/>
                      </a:cubicBezTo>
                      <a:cubicBezTo>
                        <a:pt x="25" y="262"/>
                        <a:pt x="25" y="262"/>
                        <a:pt x="25" y="262"/>
                      </a:cubicBezTo>
                      <a:cubicBezTo>
                        <a:pt x="23" y="263"/>
                        <a:pt x="20" y="264"/>
                        <a:pt x="17" y="2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íṩľíḍè-Freeform: Shape 101">
                  <a:extLst>
                    <a:ext uri="{FF2B5EF4-FFF2-40B4-BE49-F238E27FC236}">
                      <a16:creationId xmlns:a16="http://schemas.microsoft.com/office/drawing/2014/main" id="{B6F7A5A1-3A91-4F12-9311-73535466F3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6263" y="1758950"/>
                  <a:ext cx="69850" cy="825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71" name="TextBox 70"/>
            <p:cNvSpPr txBox="1"/>
            <p:nvPr/>
          </p:nvSpPr>
          <p:spPr>
            <a:xfrm>
              <a:off x="2627784" y="3363838"/>
              <a:ext cx="2037102" cy="235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Module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thống</a:t>
              </a:r>
              <a:r>
                <a:rPr lang="en-US" sz="2000" b="1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ea typeface="微软雅黑" pitchFamily="34" charset="-122"/>
                </a:rPr>
                <a:t>kê</a:t>
              </a:r>
              <a:endParaRPr lang="vi-VN" sz="2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84306" y="4710850"/>
            <a:ext cx="7231182" cy="1423005"/>
            <a:chOff x="1255925" y="3715377"/>
            <a:chExt cx="4108163" cy="1088621"/>
          </a:xfrm>
        </p:grpSpPr>
        <p:grpSp>
          <p:nvGrpSpPr>
            <p:cNvPr id="82" name="Group 81"/>
            <p:cNvGrpSpPr/>
            <p:nvPr/>
          </p:nvGrpSpPr>
          <p:grpSpPr>
            <a:xfrm>
              <a:off x="1255925" y="3715377"/>
              <a:ext cx="4108163" cy="1088621"/>
              <a:chOff x="1255925" y="3715377"/>
              <a:chExt cx="4108163" cy="1088621"/>
            </a:xfrm>
          </p:grpSpPr>
          <p:grpSp>
            <p:nvGrpSpPr>
              <p:cNvPr id="84" name="Group 3">
                <a:extLst>
                  <a:ext uri="{FF2B5EF4-FFF2-40B4-BE49-F238E27FC236}">
                    <a16:creationId xmlns:a16="http://schemas.microsoft.com/office/drawing/2014/main" id="{C4DCB05C-28C4-4AA4-AD85-B3D9C34F13A7}"/>
                  </a:ext>
                </a:extLst>
              </p:cNvPr>
              <p:cNvGrpSpPr/>
              <p:nvPr/>
            </p:nvGrpSpPr>
            <p:grpSpPr>
              <a:xfrm>
                <a:off x="1255925" y="3715377"/>
                <a:ext cx="4108163" cy="1088621"/>
                <a:chOff x="1295490" y="2367135"/>
                <a:chExt cx="5477548" cy="1451495"/>
              </a:xfrm>
            </p:grpSpPr>
            <p:sp>
              <p:nvSpPr>
                <p:cNvPr id="86" name="íṩľíḍè-Freeform: Shape 116">
                  <a:extLst>
                    <a:ext uri="{FF2B5EF4-FFF2-40B4-BE49-F238E27FC236}">
                      <a16:creationId xmlns:a16="http://schemas.microsoft.com/office/drawing/2014/main" id="{2B6EEE40-197D-4899-94A8-B7C8F39FC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2616" y="2773892"/>
                  <a:ext cx="4060367" cy="642165"/>
                </a:xfrm>
                <a:custGeom>
                  <a:avLst/>
                  <a:gdLst>
                    <a:gd name="connsiteX0" fmla="*/ 0 w 3813618"/>
                    <a:gd name="connsiteY0" fmla="*/ 0 h 642165"/>
                    <a:gd name="connsiteX1" fmla="*/ 2448189 w 3813618"/>
                    <a:gd name="connsiteY1" fmla="*/ 0 h 642165"/>
                    <a:gd name="connsiteX2" fmla="*/ 2448189 w 3813618"/>
                    <a:gd name="connsiteY2" fmla="*/ 1019 h 642165"/>
                    <a:gd name="connsiteX3" fmla="*/ 3813618 w 3813618"/>
                    <a:gd name="connsiteY3" fmla="*/ 1019 h 642165"/>
                    <a:gd name="connsiteX4" fmla="*/ 3491517 w 3813618"/>
                    <a:gd name="connsiteY4" fmla="*/ 319044 h 642165"/>
                    <a:gd name="connsiteX5" fmla="*/ 3813618 w 3813618"/>
                    <a:gd name="connsiteY5" fmla="*/ 641145 h 642165"/>
                    <a:gd name="connsiteX6" fmla="*/ 2448189 w 3813618"/>
                    <a:gd name="connsiteY6" fmla="*/ 641145 h 642165"/>
                    <a:gd name="connsiteX7" fmla="*/ 2448189 w 3813618"/>
                    <a:gd name="connsiteY7" fmla="*/ 642165 h 642165"/>
                    <a:gd name="connsiteX8" fmla="*/ 0 w 3813618"/>
                    <a:gd name="connsiteY8" fmla="*/ 642165 h 64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13618" h="642165">
                      <a:moveTo>
                        <a:pt x="0" y="0"/>
                      </a:moveTo>
                      <a:lnTo>
                        <a:pt x="2448189" y="0"/>
                      </a:lnTo>
                      <a:lnTo>
                        <a:pt x="2448189" y="1019"/>
                      </a:lnTo>
                      <a:lnTo>
                        <a:pt x="3813618" y="1019"/>
                      </a:lnTo>
                      <a:lnTo>
                        <a:pt x="3491517" y="319044"/>
                      </a:lnTo>
                      <a:lnTo>
                        <a:pt x="3813618" y="641145"/>
                      </a:lnTo>
                      <a:lnTo>
                        <a:pt x="2448189" y="641145"/>
                      </a:lnTo>
                      <a:lnTo>
                        <a:pt x="2448189" y="642165"/>
                      </a:lnTo>
                      <a:lnTo>
                        <a:pt x="0" y="64216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íṩľíḍè-Oval 32">
                  <a:extLst>
                    <a:ext uri="{FF2B5EF4-FFF2-40B4-BE49-F238E27FC236}">
                      <a16:creationId xmlns:a16="http://schemas.microsoft.com/office/drawing/2014/main" id="{8A575A95-D8B8-4AC2-BF49-9880F736FB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9693" y="2850287"/>
                  <a:ext cx="493345" cy="493345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rPr>
                    <a:t>5</a:t>
                  </a:r>
                </a:p>
              </p:txBody>
            </p:sp>
            <p:grpSp>
              <p:nvGrpSpPr>
                <p:cNvPr id="88" name="Group 42">
                  <a:extLst>
                    <a:ext uri="{FF2B5EF4-FFF2-40B4-BE49-F238E27FC236}">
                      <a16:creationId xmlns:a16="http://schemas.microsoft.com/office/drawing/2014/main" id="{E618004D-4980-4D45-93D9-18228B18F975}"/>
                    </a:ext>
                  </a:extLst>
                </p:cNvPr>
                <p:cNvGrpSpPr/>
                <p:nvPr/>
              </p:nvGrpSpPr>
              <p:grpSpPr>
                <a:xfrm>
                  <a:off x="1295490" y="2367135"/>
                  <a:ext cx="1162014" cy="1451495"/>
                  <a:chOff x="2231025" y="1995288"/>
                  <a:chExt cx="904876" cy="1130300"/>
                </a:xfrm>
              </p:grpSpPr>
              <p:sp>
                <p:nvSpPr>
                  <p:cNvPr id="90" name="íṩľíḍè-Freeform: Shape 43">
                    <a:extLst>
                      <a:ext uri="{FF2B5EF4-FFF2-40B4-BE49-F238E27FC236}">
                        <a16:creationId xmlns:a16="http://schemas.microsoft.com/office/drawing/2014/main" id="{E04AD1F2-0EEA-4BD0-8380-68A2B6050B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31025" y="2312788"/>
                    <a:ext cx="452438" cy="812800"/>
                  </a:xfrm>
                  <a:custGeom>
                    <a:avLst/>
                    <a:gdLst/>
                    <a:ahLst/>
                    <a:cxnLst>
                      <a:cxn ang="0">
                        <a:pos x="285" y="512"/>
                      </a:cxn>
                      <a:cxn ang="0">
                        <a:pos x="0" y="313"/>
                      </a:cxn>
                      <a:cxn ang="0">
                        <a:pos x="0" y="0"/>
                      </a:cxn>
                      <a:cxn ang="0">
                        <a:pos x="285" y="199"/>
                      </a:cxn>
                      <a:cxn ang="0">
                        <a:pos x="285" y="512"/>
                      </a:cxn>
                    </a:cxnLst>
                    <a:rect l="0" t="0" r="r" b="b"/>
                    <a:pathLst>
                      <a:path w="285" h="512">
                        <a:moveTo>
                          <a:pt x="285" y="512"/>
                        </a:moveTo>
                        <a:lnTo>
                          <a:pt x="0" y="313"/>
                        </a:lnTo>
                        <a:lnTo>
                          <a:pt x="0" y="0"/>
                        </a:lnTo>
                        <a:lnTo>
                          <a:pt x="285" y="199"/>
                        </a:lnTo>
                        <a:lnTo>
                          <a:pt x="285" y="512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1" name="íṩľíḍè-Freeform: Shape 44">
                    <a:extLst>
                      <a:ext uri="{FF2B5EF4-FFF2-40B4-BE49-F238E27FC236}">
                        <a16:creationId xmlns:a16="http://schemas.microsoft.com/office/drawing/2014/main" id="{CBA448DD-59CF-4AE5-AF78-37469B5BD2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3463" y="2312788"/>
                    <a:ext cx="452438" cy="812800"/>
                  </a:xfrm>
                  <a:custGeom>
                    <a:avLst/>
                    <a:gdLst/>
                    <a:ahLst/>
                    <a:cxnLst>
                      <a:cxn ang="0">
                        <a:pos x="0" y="512"/>
                      </a:cxn>
                      <a:cxn ang="0">
                        <a:pos x="285" y="313"/>
                      </a:cxn>
                      <a:cxn ang="0">
                        <a:pos x="285" y="0"/>
                      </a:cxn>
                      <a:cxn ang="0">
                        <a:pos x="0" y="199"/>
                      </a:cxn>
                      <a:cxn ang="0">
                        <a:pos x="0" y="512"/>
                      </a:cxn>
                    </a:cxnLst>
                    <a:rect l="0" t="0" r="r" b="b"/>
                    <a:pathLst>
                      <a:path w="285" h="512">
                        <a:moveTo>
                          <a:pt x="0" y="512"/>
                        </a:moveTo>
                        <a:lnTo>
                          <a:pt x="285" y="313"/>
                        </a:lnTo>
                        <a:lnTo>
                          <a:pt x="285" y="0"/>
                        </a:lnTo>
                        <a:lnTo>
                          <a:pt x="0" y="199"/>
                        </a:lnTo>
                        <a:lnTo>
                          <a:pt x="0" y="512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2" name="íṩľíḍè-Freeform: Shape 45">
                    <a:extLst>
                      <a:ext uri="{FF2B5EF4-FFF2-40B4-BE49-F238E27FC236}">
                        <a16:creationId xmlns:a16="http://schemas.microsoft.com/office/drawing/2014/main" id="{581F6113-5763-40FE-9B7F-3FC024FDAA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31025" y="1995288"/>
                    <a:ext cx="904875" cy="633413"/>
                  </a:xfrm>
                  <a:custGeom>
                    <a:avLst/>
                    <a:gdLst/>
                    <a:ahLst/>
                    <a:cxnLst>
                      <a:cxn ang="0">
                        <a:pos x="0" y="200"/>
                      </a:cxn>
                      <a:cxn ang="0">
                        <a:pos x="285" y="399"/>
                      </a:cxn>
                      <a:cxn ang="0">
                        <a:pos x="570" y="200"/>
                      </a:cxn>
                      <a:cxn ang="0">
                        <a:pos x="285" y="0"/>
                      </a:cxn>
                      <a:cxn ang="0">
                        <a:pos x="0" y="200"/>
                      </a:cxn>
                    </a:cxnLst>
                    <a:rect l="0" t="0" r="r" b="b"/>
                    <a:pathLst>
                      <a:path w="570" h="399">
                        <a:moveTo>
                          <a:pt x="0" y="200"/>
                        </a:moveTo>
                        <a:lnTo>
                          <a:pt x="285" y="399"/>
                        </a:lnTo>
                        <a:lnTo>
                          <a:pt x="570" y="200"/>
                        </a:lnTo>
                        <a:lnTo>
                          <a:pt x="285" y="0"/>
                        </a:lnTo>
                        <a:lnTo>
                          <a:pt x="0" y="20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Helvetica" panose="020B0604020202030204" pitchFamily="34" charset="0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89" name="íṩľíḍè-Freeform: Shape 80">
                  <a:extLst>
                    <a:ext uri="{FF2B5EF4-FFF2-40B4-BE49-F238E27FC236}">
                      <a16:creationId xmlns:a16="http://schemas.microsoft.com/office/drawing/2014/main" id="{1A610938-0766-45EC-BD63-12DCC07A65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6584" y="3056979"/>
                  <a:ext cx="67675" cy="799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" y="26"/>
                    </a:cxn>
                    <a:cxn ang="0">
                      <a:pos x="0" y="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" h="52">
                      <a:moveTo>
                        <a:pt x="0" y="0"/>
                      </a:moveTo>
                      <a:lnTo>
                        <a:pt x="44" y="26"/>
                      </a:lnTo>
                      <a:lnTo>
                        <a:pt x="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Helvetica" panose="020B0604020202030204" pitchFamily="34" charset="0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2006704" y="4126005"/>
                <a:ext cx="2566564" cy="235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Module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sự</a:t>
                </a:r>
                <a:r>
                  <a:rPr lang="en-US" sz="2000" b="1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kiện</a:t>
                </a:r>
                <a:r>
                  <a:rPr lang="en-US" sz="2000" b="1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và</a:t>
                </a:r>
                <a:r>
                  <a:rPr lang="en-US" sz="2000" b="1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khuyến</a:t>
                </a:r>
                <a:r>
                  <a:rPr lang="en-US" sz="2000" b="1" dirty="0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+mn-lt"/>
                    <a:ea typeface="微软雅黑" pitchFamily="34" charset="-122"/>
                  </a:rPr>
                  <a:t>mãi</a:t>
                </a:r>
                <a:endParaRPr lang="vi-VN" sz="20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endParaRPr>
              </a:p>
            </p:txBody>
          </p:sp>
        </p:grpSp>
        <p:sp>
          <p:nvSpPr>
            <p:cNvPr id="83" name="íṩľíḍè-Freeform: Shape 93">
              <a:extLst>
                <a:ext uri="{FF2B5EF4-FFF2-40B4-BE49-F238E27FC236}">
                  <a16:creationId xmlns:a16="http://schemas.microsoft.com/office/drawing/2014/main" id="{F97E779D-C9B9-45A9-B713-B0BE8F4BF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499" y="4132061"/>
              <a:ext cx="228400" cy="258392"/>
            </a:xfrm>
            <a:custGeom>
              <a:avLst/>
              <a:gdLst/>
              <a:ahLst/>
              <a:cxnLst>
                <a:cxn ang="0">
                  <a:pos x="17" y="264"/>
                </a:cxn>
                <a:cxn ang="0">
                  <a:pos x="9" y="262"/>
                </a:cxn>
                <a:cxn ang="0">
                  <a:pos x="0" y="247"/>
                </a:cxn>
                <a:cxn ang="0">
                  <a:pos x="0" y="17"/>
                </a:cxn>
                <a:cxn ang="0">
                  <a:pos x="9" y="3"/>
                </a:cxn>
                <a:cxn ang="0">
                  <a:pos x="25" y="3"/>
                </a:cxn>
                <a:cxn ang="0">
                  <a:pos x="225" y="118"/>
                </a:cxn>
                <a:cxn ang="0">
                  <a:pos x="233" y="132"/>
                </a:cxn>
                <a:cxn ang="0">
                  <a:pos x="225" y="147"/>
                </a:cxn>
                <a:cxn ang="0">
                  <a:pos x="25" y="262"/>
                </a:cxn>
                <a:cxn ang="0">
                  <a:pos x="17" y="264"/>
                </a:cxn>
              </a:cxnLst>
              <a:rect l="0" t="0" r="r" b="b"/>
              <a:pathLst>
                <a:path w="233" h="264">
                  <a:moveTo>
                    <a:pt x="17" y="264"/>
                  </a:moveTo>
                  <a:cubicBezTo>
                    <a:pt x="14" y="264"/>
                    <a:pt x="11" y="263"/>
                    <a:pt x="9" y="262"/>
                  </a:cubicBezTo>
                  <a:cubicBezTo>
                    <a:pt x="3" y="259"/>
                    <a:pt x="0" y="253"/>
                    <a:pt x="0" y="24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3" y="6"/>
                    <a:pt x="9" y="3"/>
                  </a:cubicBezTo>
                  <a:cubicBezTo>
                    <a:pt x="14" y="0"/>
                    <a:pt x="20" y="0"/>
                    <a:pt x="25" y="3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30" y="121"/>
                    <a:pt x="233" y="126"/>
                    <a:pt x="233" y="132"/>
                  </a:cubicBezTo>
                  <a:cubicBezTo>
                    <a:pt x="233" y="138"/>
                    <a:pt x="230" y="144"/>
                    <a:pt x="225" y="147"/>
                  </a:cubicBezTo>
                  <a:cubicBezTo>
                    <a:pt x="25" y="262"/>
                    <a:pt x="25" y="262"/>
                    <a:pt x="25" y="262"/>
                  </a:cubicBezTo>
                  <a:cubicBezTo>
                    <a:pt x="23" y="263"/>
                    <a:pt x="20" y="264"/>
                    <a:pt x="17" y="26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Helvetica" panose="020B060402020203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6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diagram&#10;&#10;Description automatically generat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0" y="326571"/>
            <a:ext cx="10737669" cy="61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46782" y="1053141"/>
            <a:ext cx="5368521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latin typeface="Calibri" panose="020F0502020204030204" pitchFamily="34" charset="0"/>
                <a:ea typeface="FangSong" panose="02010609060101010101" pitchFamily="49" charset="-122"/>
                <a:cs typeface="经典综艺体简" panose="02010609000101010101" pitchFamily="49" charset="-122"/>
              </a:rPr>
              <a:t>QUẢN LÝ ƯỚC LƯỢNG</a:t>
            </a:r>
            <a:endParaRPr kumimoji="0" lang="zh-CN" altLang="en-US" sz="4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FangSong" panose="0201060906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7920" y="2762671"/>
            <a:ext cx="514987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2.1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Ước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lượng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điểm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chức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năng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2.2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Ước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lượng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Usecase</a:t>
            </a:r>
            <a:endParaRPr lang="en-US" altLang="zh-CN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  <a:p>
            <a:pPr lvl="0">
              <a:defRPr/>
            </a:pP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2.3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Tính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chi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phí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phần</a:t>
            </a:r>
            <a:r>
              <a:rPr lang="en-US" altLang="zh-CN" sz="3000" b="1" dirty="0">
                <a:latin typeface="Calibri" panose="020F0502020204030204" pitchFamily="34" charset="0"/>
                <a:cs typeface="经典综艺体简" panose="02010609000101010101" pitchFamily="49" charset="-122"/>
              </a:rPr>
              <a:t> </a:t>
            </a:r>
            <a:r>
              <a:rPr lang="en-US" altLang="zh-CN" sz="3000" b="1" dirty="0" err="1">
                <a:latin typeface="Calibri" panose="020F0502020204030204" pitchFamily="34" charset="0"/>
                <a:cs typeface="经典综艺体简" panose="02010609000101010101" pitchFamily="49" charset="-122"/>
              </a:rPr>
              <a:t>mềm</a:t>
            </a:r>
            <a:endParaRPr lang="zh-CN" altLang="en-US" sz="3000" b="1" dirty="0">
              <a:latin typeface="Calibri" panose="020F0502020204030204" pitchFamily="34" charset="0"/>
              <a:cs typeface="经典综艺体简" panose="02010609000101010101" pitchFamily="49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D4529F-B1E0-17BA-0457-E8A21AA55AC3}"/>
              </a:ext>
            </a:extLst>
          </p:cNvPr>
          <p:cNvGrpSpPr/>
          <p:nvPr/>
        </p:nvGrpSpPr>
        <p:grpSpPr>
          <a:xfrm>
            <a:off x="1060174" y="583097"/>
            <a:ext cx="2186608" cy="1709530"/>
            <a:chOff x="1417983" y="2425148"/>
            <a:chExt cx="2186608" cy="1709530"/>
          </a:xfrm>
        </p:grpSpPr>
        <p:sp>
          <p:nvSpPr>
            <p:cNvPr id="5" name="Dodecagon 4">
              <a:extLst>
                <a:ext uri="{FF2B5EF4-FFF2-40B4-BE49-F238E27FC236}">
                  <a16:creationId xmlns:a16="http://schemas.microsoft.com/office/drawing/2014/main" id="{920934D1-97EE-74FC-400E-A6E5E9F2B424}"/>
                </a:ext>
              </a:extLst>
            </p:cNvPr>
            <p:cNvSpPr/>
            <p:nvPr/>
          </p:nvSpPr>
          <p:spPr>
            <a:xfrm>
              <a:off x="1417983" y="2425148"/>
              <a:ext cx="2186608" cy="170953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文本框 9">
              <a:extLst>
                <a:ext uri="{FF2B5EF4-FFF2-40B4-BE49-F238E27FC236}">
                  <a16:creationId xmlns:a16="http://schemas.microsoft.com/office/drawing/2014/main" id="{679873CB-75BC-70D0-F097-4D5B0ABF4B68}"/>
                </a:ext>
              </a:extLst>
            </p:cNvPr>
            <p:cNvSpPr txBox="1"/>
            <p:nvPr/>
          </p:nvSpPr>
          <p:spPr>
            <a:xfrm>
              <a:off x="1989349" y="2683519"/>
              <a:ext cx="1043876" cy="1107996"/>
            </a:xfrm>
            <a:prstGeom prst="rect">
              <a:avLst/>
            </a:prstGeom>
            <a:noFill/>
            <a:effectLst>
              <a:outerShdw blurRad="241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600" i="1" dirty="0">
                  <a:solidFill>
                    <a:schemeClr val="bg1"/>
                  </a:solidFill>
                  <a:effectLst>
                    <a:outerShdw blurRad="2921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+mj-ea"/>
                </a:rPr>
                <a:t>02</a:t>
              </a:r>
              <a:endParaRPr lang="zh-CN" altLang="en-US" sz="6600" i="1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85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04440"/>
              </p:ext>
            </p:extLst>
          </p:nvPr>
        </p:nvGraphicFramePr>
        <p:xfrm>
          <a:off x="1741714" y="1249692"/>
          <a:ext cx="8429897" cy="43499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41326">
                  <a:extLst>
                    <a:ext uri="{9D8B030D-6E8A-4147-A177-3AD203B41FA5}">
                      <a16:colId xmlns:a16="http://schemas.microsoft.com/office/drawing/2014/main" val="2285707968"/>
                    </a:ext>
                  </a:extLst>
                </a:gridCol>
                <a:gridCol w="1436697">
                  <a:extLst>
                    <a:ext uri="{9D8B030D-6E8A-4147-A177-3AD203B41FA5}">
                      <a16:colId xmlns:a16="http://schemas.microsoft.com/office/drawing/2014/main" val="2880244602"/>
                    </a:ext>
                  </a:extLst>
                </a:gridCol>
                <a:gridCol w="1526773">
                  <a:extLst>
                    <a:ext uri="{9D8B030D-6E8A-4147-A177-3AD203B41FA5}">
                      <a16:colId xmlns:a16="http://schemas.microsoft.com/office/drawing/2014/main" val="3071343076"/>
                    </a:ext>
                  </a:extLst>
                </a:gridCol>
                <a:gridCol w="1755335">
                  <a:extLst>
                    <a:ext uri="{9D8B030D-6E8A-4147-A177-3AD203B41FA5}">
                      <a16:colId xmlns:a16="http://schemas.microsoft.com/office/drawing/2014/main" val="2978437512"/>
                    </a:ext>
                  </a:extLst>
                </a:gridCol>
                <a:gridCol w="1669766">
                  <a:extLst>
                    <a:ext uri="{9D8B030D-6E8A-4147-A177-3AD203B41FA5}">
                      <a16:colId xmlns:a16="http://schemas.microsoft.com/office/drawing/2014/main" val="1321333831"/>
                    </a:ext>
                  </a:extLst>
                </a:gridCol>
              </a:tblGrid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 </a:t>
                      </a:r>
                      <a:endParaRPr lang="vi-V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Mức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Độ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Phức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Tạp</a:t>
                      </a:r>
                      <a:endParaRPr lang="vi-V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784412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Mô Tả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Thấp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Trung Bình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Cao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Tổng cộng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1472406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Input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8</a:t>
                      </a:r>
                      <a:r>
                        <a:rPr lang="en-US" sz="2000" b="1" smtClean="0">
                          <a:effectLst/>
                        </a:rPr>
                        <a:t>x3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effectLst/>
                        </a:rPr>
                        <a:t>X6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effectLst/>
                          <a:latin typeface="+mn-lt"/>
                          <a:ea typeface="+mn-ea"/>
                        </a:rPr>
                        <a:t>24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2114026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Output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6x4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effectLst/>
                        </a:rPr>
                        <a:t>X5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effectLst/>
                        </a:rPr>
                        <a:t>X7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562569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Queries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effectLst/>
                        </a:rPr>
                        <a:t>17x3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effectLst/>
                        </a:rPr>
                        <a:t>X4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effectLst/>
                        </a:rPr>
                        <a:t>X6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effectLst/>
                          <a:latin typeface="+mn-lt"/>
                          <a:ea typeface="+mn-ea"/>
                        </a:rPr>
                        <a:t>51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9877336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Files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1x7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effectLst/>
                        </a:rPr>
                        <a:t>X10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effectLst/>
                        </a:rPr>
                        <a:t>X15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6484385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Interfaces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8</a:t>
                      </a:r>
                      <a:r>
                        <a:rPr lang="en-US" sz="2000" b="1" smtClean="0">
                          <a:effectLst/>
                        </a:rPr>
                        <a:t>x3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effectLst/>
                        </a:rPr>
                        <a:t>X4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x6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effectLst/>
                          <a:latin typeface="+mn-lt"/>
                          <a:ea typeface="+mn-ea"/>
                        </a:rPr>
                        <a:t>24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0050186"/>
                  </a:ext>
                </a:extLst>
              </a:tr>
              <a:tr h="543740"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Tổng</a:t>
                      </a:r>
                      <a:endParaRPr lang="vi-V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effectLst/>
                          <a:latin typeface="+mn-lt"/>
                          <a:ea typeface="+mn-ea"/>
                        </a:rPr>
                        <a:t>121</a:t>
                      </a:r>
                      <a:r>
                        <a:rPr lang="en-US" sz="2000" b="1" baseline="0" smtClean="0">
                          <a:effectLst/>
                          <a:latin typeface="+mn-lt"/>
                          <a:ea typeface="+mn-ea"/>
                        </a:rPr>
                        <a:t> (UFP)</a:t>
                      </a:r>
                      <a:endParaRPr lang="vi-V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173462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844865" y="5786358"/>
            <a:ext cx="422359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chưa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chỉnh</a:t>
            </a:r>
            <a:endParaRPr lang="vi-VN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44598" y="3080663"/>
            <a:ext cx="1924594" cy="687977"/>
          </a:xfrm>
          <a:prstGeom prst="rect">
            <a:avLst/>
          </a:prstGeom>
          <a:solidFill>
            <a:srgbClr val="D965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Điểm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chức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năng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chưa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điều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chỉnh</a:t>
            </a:r>
            <a:endParaRPr lang="vi-VN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V="1">
            <a:off x="10040983" y="3768640"/>
            <a:ext cx="1165912" cy="16056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1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875</TotalTime>
  <Words>2622</Words>
  <Application>Microsoft Office PowerPoint</Application>
  <PresentationFormat>Widescreen</PresentationFormat>
  <Paragraphs>1023</Paragraphs>
  <Slides>43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9" baseType="lpstr">
      <vt:lpstr>Microsoft YaHei</vt:lpstr>
      <vt:lpstr>Arial</vt:lpstr>
      <vt:lpstr>Calibri</vt:lpstr>
      <vt:lpstr>等线</vt:lpstr>
      <vt:lpstr>FangSong</vt:lpstr>
      <vt:lpstr>方正姚体</vt:lpstr>
      <vt:lpstr>Helvetica</vt:lpstr>
      <vt:lpstr>华文新魏</vt:lpstr>
      <vt:lpstr>Symbol</vt:lpstr>
      <vt:lpstr>Times New Roman</vt:lpstr>
      <vt:lpstr>Trebuchet MS</vt:lpstr>
      <vt:lpstr>Wingdings</vt:lpstr>
      <vt:lpstr>Wingdings 3</vt:lpstr>
      <vt:lpstr>经典综艺体简</vt:lpstr>
      <vt:lpstr>Facet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HUU THANG</dc:creator>
  <cp:lastModifiedBy>huy huynh</cp:lastModifiedBy>
  <cp:revision>143</cp:revision>
  <dcterms:created xsi:type="dcterms:W3CDTF">2020-11-11T13:47:24Z</dcterms:created>
  <dcterms:modified xsi:type="dcterms:W3CDTF">2022-12-18T13:48:16Z</dcterms:modified>
</cp:coreProperties>
</file>