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1"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319F20-B998-418B-A36E-CE3849210194}">
          <p14:sldIdLst>
            <p14:sldId id="256"/>
            <p14:sldId id="258"/>
            <p14:sldId id="261"/>
            <p14:sldId id="259"/>
            <p14:sldId id="260"/>
            <p14:sldId id="262"/>
            <p14:sldId id="263"/>
            <p14:sldId id="264"/>
            <p14:sldId id="265"/>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A8174-E0D5-48B0-95EF-37101BEAD55F}" type="doc">
      <dgm:prSet loTypeId="urn:microsoft.com/office/officeart/2005/8/layout/hChevron3" loCatId="process" qsTypeId="urn:microsoft.com/office/officeart/2005/8/quickstyle/simple1" qsCatId="simple" csTypeId="urn:microsoft.com/office/officeart/2005/8/colors/accent3_5" csCatId="accent3" phldr="1"/>
      <dgm:spPr/>
    </dgm:pt>
    <dgm:pt modelId="{03FA62CA-60FE-46DB-B67B-6881A43762A4}">
      <dgm:prSet phldrT="[Text]"/>
      <dgm:spPr>
        <a:solidFill>
          <a:schemeClr val="accent1">
            <a:lumMod val="75000"/>
            <a:alpha val="90000"/>
          </a:schemeClr>
        </a:solidFill>
      </dgm:spPr>
      <dgm:t>
        <a:bodyPr/>
        <a:lstStyle/>
        <a:p>
          <a:r>
            <a:rPr lang="en-US" b="1" dirty="0"/>
            <a:t>Conv1</a:t>
          </a:r>
        </a:p>
      </dgm:t>
    </dgm:pt>
    <dgm:pt modelId="{7F14FE5A-58F5-49EF-8EC9-AE0268A00D98}" type="parTrans" cxnId="{528B00B2-A200-4F96-A6F7-A3C33F870C1E}">
      <dgm:prSet/>
      <dgm:spPr/>
      <dgm:t>
        <a:bodyPr/>
        <a:lstStyle/>
        <a:p>
          <a:endParaRPr lang="en-US"/>
        </a:p>
      </dgm:t>
    </dgm:pt>
    <dgm:pt modelId="{1984F922-88EF-4865-AB83-16063972AA27}" type="sibTrans" cxnId="{528B00B2-A200-4F96-A6F7-A3C33F870C1E}">
      <dgm:prSet/>
      <dgm:spPr/>
      <dgm:t>
        <a:bodyPr/>
        <a:lstStyle/>
        <a:p>
          <a:endParaRPr lang="en-US"/>
        </a:p>
      </dgm:t>
    </dgm:pt>
    <dgm:pt modelId="{0066F409-5071-4D9F-B3CC-AD35A99F67C7}">
      <dgm:prSet phldrT="[Text]"/>
      <dgm:spPr>
        <a:solidFill>
          <a:schemeClr val="accent1">
            <a:alpha val="82000"/>
          </a:schemeClr>
        </a:solidFill>
      </dgm:spPr>
      <dgm:t>
        <a:bodyPr/>
        <a:lstStyle/>
        <a:p>
          <a:r>
            <a:rPr lang="en-US" b="1" dirty="0" err="1"/>
            <a:t>MaxPool</a:t>
          </a:r>
          <a:endParaRPr lang="en-US" b="1" dirty="0"/>
        </a:p>
      </dgm:t>
    </dgm:pt>
    <dgm:pt modelId="{A706C6EE-4FA4-4349-8168-7480351201A1}" type="parTrans" cxnId="{446882B8-B220-417B-9074-8E8C5B9574CF}">
      <dgm:prSet/>
      <dgm:spPr/>
      <dgm:t>
        <a:bodyPr/>
        <a:lstStyle/>
        <a:p>
          <a:endParaRPr lang="en-US"/>
        </a:p>
      </dgm:t>
    </dgm:pt>
    <dgm:pt modelId="{AA60BC53-CE3A-4B5E-843C-8CB6A7A4F1D6}" type="sibTrans" cxnId="{446882B8-B220-417B-9074-8E8C5B9574CF}">
      <dgm:prSet/>
      <dgm:spPr/>
      <dgm:t>
        <a:bodyPr/>
        <a:lstStyle/>
        <a:p>
          <a:endParaRPr lang="en-US"/>
        </a:p>
      </dgm:t>
    </dgm:pt>
    <dgm:pt modelId="{797700AB-D88C-4FC6-B9AD-848132DC782E}">
      <dgm:prSet phldrT="[Text]"/>
      <dgm:spPr>
        <a:solidFill>
          <a:schemeClr val="accent1">
            <a:lumMod val="75000"/>
            <a:alpha val="58000"/>
          </a:schemeClr>
        </a:solidFill>
      </dgm:spPr>
      <dgm:t>
        <a:bodyPr/>
        <a:lstStyle/>
        <a:p>
          <a:r>
            <a:rPr lang="en-US" b="1" dirty="0" err="1"/>
            <a:t>FullyConnected</a:t>
          </a:r>
          <a:r>
            <a:rPr lang="en-US" b="1" dirty="0"/>
            <a:t> with Dropout 50%</a:t>
          </a:r>
        </a:p>
      </dgm:t>
    </dgm:pt>
    <dgm:pt modelId="{3AFD369A-595F-4F80-A933-87FC91C8658E}" type="parTrans" cxnId="{ADAEE0C3-43E4-4EE7-9045-636F33BB2660}">
      <dgm:prSet/>
      <dgm:spPr/>
      <dgm:t>
        <a:bodyPr/>
        <a:lstStyle/>
        <a:p>
          <a:endParaRPr lang="en-US"/>
        </a:p>
      </dgm:t>
    </dgm:pt>
    <dgm:pt modelId="{D45CA144-A698-483C-92E2-6C9AD47FCE67}" type="sibTrans" cxnId="{ADAEE0C3-43E4-4EE7-9045-636F33BB2660}">
      <dgm:prSet/>
      <dgm:spPr/>
      <dgm:t>
        <a:bodyPr/>
        <a:lstStyle/>
        <a:p>
          <a:endParaRPr lang="en-US"/>
        </a:p>
      </dgm:t>
    </dgm:pt>
    <dgm:pt modelId="{28DE2005-BF02-4E35-A235-856FE4178BA4}">
      <dgm:prSet phldrT="[Text]"/>
      <dgm:spPr>
        <a:solidFill>
          <a:schemeClr val="accent1">
            <a:lumMod val="75000"/>
            <a:alpha val="74000"/>
          </a:schemeClr>
        </a:solidFill>
      </dgm:spPr>
      <dgm:t>
        <a:bodyPr/>
        <a:lstStyle/>
        <a:p>
          <a:r>
            <a:rPr lang="en-US" b="1" dirty="0"/>
            <a:t>Conv2</a:t>
          </a:r>
        </a:p>
      </dgm:t>
    </dgm:pt>
    <dgm:pt modelId="{1A862E8B-CF86-47AC-9D04-A2BC9223CCD3}" type="parTrans" cxnId="{6C97C351-00D3-49D6-9CED-51F8740AD96F}">
      <dgm:prSet/>
      <dgm:spPr/>
      <dgm:t>
        <a:bodyPr/>
        <a:lstStyle/>
        <a:p>
          <a:endParaRPr lang="en-US"/>
        </a:p>
      </dgm:t>
    </dgm:pt>
    <dgm:pt modelId="{3D50C843-B83E-49C4-BA3C-E4A6ABF6ABA8}" type="sibTrans" cxnId="{6C97C351-00D3-49D6-9CED-51F8740AD96F}">
      <dgm:prSet/>
      <dgm:spPr/>
      <dgm:t>
        <a:bodyPr/>
        <a:lstStyle/>
        <a:p>
          <a:endParaRPr lang="en-US"/>
        </a:p>
      </dgm:t>
    </dgm:pt>
    <dgm:pt modelId="{56D42AD4-137B-4778-A815-3CC6994D3074}">
      <dgm:prSet phldrT="[Text]"/>
      <dgm:spPr>
        <a:solidFill>
          <a:schemeClr val="accent1">
            <a:alpha val="66000"/>
          </a:schemeClr>
        </a:solidFill>
      </dgm:spPr>
      <dgm:t>
        <a:bodyPr/>
        <a:lstStyle/>
        <a:p>
          <a:r>
            <a:rPr lang="en-US" b="1" dirty="0" err="1"/>
            <a:t>MaxPool</a:t>
          </a:r>
          <a:endParaRPr lang="en-US" b="1" dirty="0"/>
        </a:p>
      </dgm:t>
    </dgm:pt>
    <dgm:pt modelId="{CE45EC1F-C233-45B2-B573-DF1D78412365}" type="parTrans" cxnId="{A07DB447-BCD0-476E-8384-E00FFE6B7B14}">
      <dgm:prSet/>
      <dgm:spPr/>
      <dgm:t>
        <a:bodyPr/>
        <a:lstStyle/>
        <a:p>
          <a:endParaRPr lang="en-US"/>
        </a:p>
      </dgm:t>
    </dgm:pt>
    <dgm:pt modelId="{F2752389-79B6-454F-BE72-129E8589102D}" type="sibTrans" cxnId="{A07DB447-BCD0-476E-8384-E00FFE6B7B14}">
      <dgm:prSet/>
      <dgm:spPr/>
      <dgm:t>
        <a:bodyPr/>
        <a:lstStyle/>
        <a:p>
          <a:endParaRPr lang="en-US"/>
        </a:p>
      </dgm:t>
    </dgm:pt>
    <dgm:pt modelId="{B3017907-4AD7-462C-922F-8B078B092DD9}">
      <dgm:prSet phldrT="[Text]"/>
      <dgm:spPr>
        <a:solidFill>
          <a:schemeClr val="accent1">
            <a:alpha val="50000"/>
          </a:schemeClr>
        </a:solidFill>
      </dgm:spPr>
      <dgm:t>
        <a:bodyPr/>
        <a:lstStyle/>
        <a:p>
          <a:r>
            <a:rPr lang="en-US" b="1" dirty="0" err="1"/>
            <a:t>FullyConnected</a:t>
          </a:r>
          <a:endParaRPr lang="en-US" b="1" dirty="0"/>
        </a:p>
      </dgm:t>
    </dgm:pt>
    <dgm:pt modelId="{2F270CE8-E1D7-4CB5-9E50-A7C0868617AB}" type="parTrans" cxnId="{1B96E1AB-C8F2-4FD3-AF54-483E3C46D861}">
      <dgm:prSet/>
      <dgm:spPr/>
      <dgm:t>
        <a:bodyPr/>
        <a:lstStyle/>
        <a:p>
          <a:endParaRPr lang="en-US"/>
        </a:p>
      </dgm:t>
    </dgm:pt>
    <dgm:pt modelId="{09DE3351-0E58-452A-B721-3D4EC30F973E}" type="sibTrans" cxnId="{1B96E1AB-C8F2-4FD3-AF54-483E3C46D861}">
      <dgm:prSet/>
      <dgm:spPr/>
      <dgm:t>
        <a:bodyPr/>
        <a:lstStyle/>
        <a:p>
          <a:endParaRPr lang="en-US"/>
        </a:p>
      </dgm:t>
    </dgm:pt>
    <dgm:pt modelId="{50D8749C-ADD7-4DEE-8223-B6F2C1A4EA21}" type="pres">
      <dgm:prSet presAssocID="{724A8174-E0D5-48B0-95EF-37101BEAD55F}" presName="Name0" presStyleCnt="0">
        <dgm:presLayoutVars>
          <dgm:dir/>
          <dgm:resizeHandles val="exact"/>
        </dgm:presLayoutVars>
      </dgm:prSet>
      <dgm:spPr/>
    </dgm:pt>
    <dgm:pt modelId="{59D0EB03-128A-45AB-B7AC-C02EA84F64F1}" type="pres">
      <dgm:prSet presAssocID="{03FA62CA-60FE-46DB-B67B-6881A43762A4}" presName="parTxOnly" presStyleLbl="node1" presStyleIdx="0" presStyleCnt="6" custLinFactNeighborX="-305" custLinFactNeighborY="1292">
        <dgm:presLayoutVars>
          <dgm:bulletEnabled val="1"/>
        </dgm:presLayoutVars>
      </dgm:prSet>
      <dgm:spPr/>
    </dgm:pt>
    <dgm:pt modelId="{A1BF27EA-6534-47AB-87CF-DA5DACF4C6F5}" type="pres">
      <dgm:prSet presAssocID="{1984F922-88EF-4865-AB83-16063972AA27}" presName="parSpace" presStyleCnt="0"/>
      <dgm:spPr/>
    </dgm:pt>
    <dgm:pt modelId="{2BD79E62-1A60-40FF-8EF9-3F745B70BAB4}" type="pres">
      <dgm:prSet presAssocID="{0066F409-5071-4D9F-B3CC-AD35A99F67C7}" presName="parTxOnly" presStyleLbl="node1" presStyleIdx="1" presStyleCnt="6">
        <dgm:presLayoutVars>
          <dgm:bulletEnabled val="1"/>
        </dgm:presLayoutVars>
      </dgm:prSet>
      <dgm:spPr/>
    </dgm:pt>
    <dgm:pt modelId="{07FDE574-EC24-4676-A3D5-0E806A825417}" type="pres">
      <dgm:prSet presAssocID="{AA60BC53-CE3A-4B5E-843C-8CB6A7A4F1D6}" presName="parSpace" presStyleCnt="0"/>
      <dgm:spPr/>
    </dgm:pt>
    <dgm:pt modelId="{E329C2A0-CC19-4869-9164-FE35593F5A61}" type="pres">
      <dgm:prSet presAssocID="{28DE2005-BF02-4E35-A235-856FE4178BA4}" presName="parTxOnly" presStyleLbl="node1" presStyleIdx="2" presStyleCnt="6">
        <dgm:presLayoutVars>
          <dgm:bulletEnabled val="1"/>
        </dgm:presLayoutVars>
      </dgm:prSet>
      <dgm:spPr/>
    </dgm:pt>
    <dgm:pt modelId="{25E228F7-7C3D-44A6-88CA-821BCF6C59B3}" type="pres">
      <dgm:prSet presAssocID="{3D50C843-B83E-49C4-BA3C-E4A6ABF6ABA8}" presName="parSpace" presStyleCnt="0"/>
      <dgm:spPr/>
    </dgm:pt>
    <dgm:pt modelId="{A1FEA74A-9B0C-4120-8AFF-AB48BCE73A99}" type="pres">
      <dgm:prSet presAssocID="{56D42AD4-137B-4778-A815-3CC6994D3074}" presName="parTxOnly" presStyleLbl="node1" presStyleIdx="3" presStyleCnt="6">
        <dgm:presLayoutVars>
          <dgm:bulletEnabled val="1"/>
        </dgm:presLayoutVars>
      </dgm:prSet>
      <dgm:spPr/>
    </dgm:pt>
    <dgm:pt modelId="{09BBDE96-1ED4-4BE5-840A-F5DDD9BA4689}" type="pres">
      <dgm:prSet presAssocID="{F2752389-79B6-454F-BE72-129E8589102D}" presName="parSpace" presStyleCnt="0"/>
      <dgm:spPr/>
    </dgm:pt>
    <dgm:pt modelId="{8B2B4BEE-64BD-45EB-95DE-A54AC3336672}" type="pres">
      <dgm:prSet presAssocID="{797700AB-D88C-4FC6-B9AD-848132DC782E}" presName="parTxOnly" presStyleLbl="node1" presStyleIdx="4" presStyleCnt="6">
        <dgm:presLayoutVars>
          <dgm:bulletEnabled val="1"/>
        </dgm:presLayoutVars>
      </dgm:prSet>
      <dgm:spPr/>
    </dgm:pt>
    <dgm:pt modelId="{A1E29E0B-7964-4ADC-87E3-0C12558BAE9E}" type="pres">
      <dgm:prSet presAssocID="{D45CA144-A698-483C-92E2-6C9AD47FCE67}" presName="parSpace" presStyleCnt="0"/>
      <dgm:spPr/>
    </dgm:pt>
    <dgm:pt modelId="{ACEC970C-394C-4B29-8AEB-57F98A451B6C}" type="pres">
      <dgm:prSet presAssocID="{B3017907-4AD7-462C-922F-8B078B092DD9}" presName="parTxOnly" presStyleLbl="node1" presStyleIdx="5" presStyleCnt="6">
        <dgm:presLayoutVars>
          <dgm:bulletEnabled val="1"/>
        </dgm:presLayoutVars>
      </dgm:prSet>
      <dgm:spPr/>
    </dgm:pt>
  </dgm:ptLst>
  <dgm:cxnLst>
    <dgm:cxn modelId="{3D687260-D7A7-42EA-A739-5A8C85A54279}" type="presOf" srcId="{56D42AD4-137B-4778-A815-3CC6994D3074}" destId="{A1FEA74A-9B0C-4120-8AFF-AB48BCE73A99}" srcOrd="0" destOrd="0" presId="urn:microsoft.com/office/officeart/2005/8/layout/hChevron3"/>
    <dgm:cxn modelId="{A07DB447-BCD0-476E-8384-E00FFE6B7B14}" srcId="{724A8174-E0D5-48B0-95EF-37101BEAD55F}" destId="{56D42AD4-137B-4778-A815-3CC6994D3074}" srcOrd="3" destOrd="0" parTransId="{CE45EC1F-C233-45B2-B573-DF1D78412365}" sibTransId="{F2752389-79B6-454F-BE72-129E8589102D}"/>
    <dgm:cxn modelId="{6C97C351-00D3-49D6-9CED-51F8740AD96F}" srcId="{724A8174-E0D5-48B0-95EF-37101BEAD55F}" destId="{28DE2005-BF02-4E35-A235-856FE4178BA4}" srcOrd="2" destOrd="0" parTransId="{1A862E8B-CF86-47AC-9D04-A2BC9223CCD3}" sibTransId="{3D50C843-B83E-49C4-BA3C-E4A6ABF6ABA8}"/>
    <dgm:cxn modelId="{33A59D53-E075-4A68-84CB-CF6D6E555E0B}" type="presOf" srcId="{28DE2005-BF02-4E35-A235-856FE4178BA4}" destId="{E329C2A0-CC19-4869-9164-FE35593F5A61}" srcOrd="0" destOrd="0" presId="urn:microsoft.com/office/officeart/2005/8/layout/hChevron3"/>
    <dgm:cxn modelId="{0B305675-1EFE-43C4-9C35-FE95B4C05E23}" type="presOf" srcId="{724A8174-E0D5-48B0-95EF-37101BEAD55F}" destId="{50D8749C-ADD7-4DEE-8223-B6F2C1A4EA21}" srcOrd="0" destOrd="0" presId="urn:microsoft.com/office/officeart/2005/8/layout/hChevron3"/>
    <dgm:cxn modelId="{C66A349B-D434-456B-86A6-EB22E47FAE76}" type="presOf" srcId="{03FA62CA-60FE-46DB-B67B-6881A43762A4}" destId="{59D0EB03-128A-45AB-B7AC-C02EA84F64F1}" srcOrd="0" destOrd="0" presId="urn:microsoft.com/office/officeart/2005/8/layout/hChevron3"/>
    <dgm:cxn modelId="{1B96E1AB-C8F2-4FD3-AF54-483E3C46D861}" srcId="{724A8174-E0D5-48B0-95EF-37101BEAD55F}" destId="{B3017907-4AD7-462C-922F-8B078B092DD9}" srcOrd="5" destOrd="0" parTransId="{2F270CE8-E1D7-4CB5-9E50-A7C0868617AB}" sibTransId="{09DE3351-0E58-452A-B721-3D4EC30F973E}"/>
    <dgm:cxn modelId="{528B00B2-A200-4F96-A6F7-A3C33F870C1E}" srcId="{724A8174-E0D5-48B0-95EF-37101BEAD55F}" destId="{03FA62CA-60FE-46DB-B67B-6881A43762A4}" srcOrd="0" destOrd="0" parTransId="{7F14FE5A-58F5-49EF-8EC9-AE0268A00D98}" sibTransId="{1984F922-88EF-4865-AB83-16063972AA27}"/>
    <dgm:cxn modelId="{446882B8-B220-417B-9074-8E8C5B9574CF}" srcId="{724A8174-E0D5-48B0-95EF-37101BEAD55F}" destId="{0066F409-5071-4D9F-B3CC-AD35A99F67C7}" srcOrd="1" destOrd="0" parTransId="{A706C6EE-4FA4-4349-8168-7480351201A1}" sibTransId="{AA60BC53-CE3A-4B5E-843C-8CB6A7A4F1D6}"/>
    <dgm:cxn modelId="{ADAEE0C3-43E4-4EE7-9045-636F33BB2660}" srcId="{724A8174-E0D5-48B0-95EF-37101BEAD55F}" destId="{797700AB-D88C-4FC6-B9AD-848132DC782E}" srcOrd="4" destOrd="0" parTransId="{3AFD369A-595F-4F80-A933-87FC91C8658E}" sibTransId="{D45CA144-A698-483C-92E2-6C9AD47FCE67}"/>
    <dgm:cxn modelId="{E61650C6-0DE2-49FB-AE5E-974BA7CFCC77}" type="presOf" srcId="{797700AB-D88C-4FC6-B9AD-848132DC782E}" destId="{8B2B4BEE-64BD-45EB-95DE-A54AC3336672}" srcOrd="0" destOrd="0" presId="urn:microsoft.com/office/officeart/2005/8/layout/hChevron3"/>
    <dgm:cxn modelId="{7FAC3DD6-0A5C-4C52-87A7-81985FFF678E}" type="presOf" srcId="{B3017907-4AD7-462C-922F-8B078B092DD9}" destId="{ACEC970C-394C-4B29-8AEB-57F98A451B6C}" srcOrd="0" destOrd="0" presId="urn:microsoft.com/office/officeart/2005/8/layout/hChevron3"/>
    <dgm:cxn modelId="{878752E4-AC0C-4562-977F-3DA301F4A4BA}" type="presOf" srcId="{0066F409-5071-4D9F-B3CC-AD35A99F67C7}" destId="{2BD79E62-1A60-40FF-8EF9-3F745B70BAB4}" srcOrd="0" destOrd="0" presId="urn:microsoft.com/office/officeart/2005/8/layout/hChevron3"/>
    <dgm:cxn modelId="{35411952-05F1-4C24-AA25-5FA9C6D2D3DF}" type="presParOf" srcId="{50D8749C-ADD7-4DEE-8223-B6F2C1A4EA21}" destId="{59D0EB03-128A-45AB-B7AC-C02EA84F64F1}" srcOrd="0" destOrd="0" presId="urn:microsoft.com/office/officeart/2005/8/layout/hChevron3"/>
    <dgm:cxn modelId="{FD5238BB-D8F7-438C-B8E5-3BC643D1B555}" type="presParOf" srcId="{50D8749C-ADD7-4DEE-8223-B6F2C1A4EA21}" destId="{A1BF27EA-6534-47AB-87CF-DA5DACF4C6F5}" srcOrd="1" destOrd="0" presId="urn:microsoft.com/office/officeart/2005/8/layout/hChevron3"/>
    <dgm:cxn modelId="{325BD9EF-9E33-44CC-A6F6-9D9084D27743}" type="presParOf" srcId="{50D8749C-ADD7-4DEE-8223-B6F2C1A4EA21}" destId="{2BD79E62-1A60-40FF-8EF9-3F745B70BAB4}" srcOrd="2" destOrd="0" presId="urn:microsoft.com/office/officeart/2005/8/layout/hChevron3"/>
    <dgm:cxn modelId="{EBF525DB-DB5E-493A-8F86-CB350FE7377A}" type="presParOf" srcId="{50D8749C-ADD7-4DEE-8223-B6F2C1A4EA21}" destId="{07FDE574-EC24-4676-A3D5-0E806A825417}" srcOrd="3" destOrd="0" presId="urn:microsoft.com/office/officeart/2005/8/layout/hChevron3"/>
    <dgm:cxn modelId="{50B1AEDD-FFED-4844-AEB2-94C6C904BD07}" type="presParOf" srcId="{50D8749C-ADD7-4DEE-8223-B6F2C1A4EA21}" destId="{E329C2A0-CC19-4869-9164-FE35593F5A61}" srcOrd="4" destOrd="0" presId="urn:microsoft.com/office/officeart/2005/8/layout/hChevron3"/>
    <dgm:cxn modelId="{CD229D90-66BE-4C46-966A-29368EA6B351}" type="presParOf" srcId="{50D8749C-ADD7-4DEE-8223-B6F2C1A4EA21}" destId="{25E228F7-7C3D-44A6-88CA-821BCF6C59B3}" srcOrd="5" destOrd="0" presId="urn:microsoft.com/office/officeart/2005/8/layout/hChevron3"/>
    <dgm:cxn modelId="{5057BC01-B95F-4DA8-A3B2-848E7C3F301A}" type="presParOf" srcId="{50D8749C-ADD7-4DEE-8223-B6F2C1A4EA21}" destId="{A1FEA74A-9B0C-4120-8AFF-AB48BCE73A99}" srcOrd="6" destOrd="0" presId="urn:microsoft.com/office/officeart/2005/8/layout/hChevron3"/>
    <dgm:cxn modelId="{7ED36FF5-6EE4-421A-BF3F-B9439B35B44B}" type="presParOf" srcId="{50D8749C-ADD7-4DEE-8223-B6F2C1A4EA21}" destId="{09BBDE96-1ED4-4BE5-840A-F5DDD9BA4689}" srcOrd="7" destOrd="0" presId="urn:microsoft.com/office/officeart/2005/8/layout/hChevron3"/>
    <dgm:cxn modelId="{3B6F4E93-5889-4F4E-88BC-DB5DE8B69B38}" type="presParOf" srcId="{50D8749C-ADD7-4DEE-8223-B6F2C1A4EA21}" destId="{8B2B4BEE-64BD-45EB-95DE-A54AC3336672}" srcOrd="8" destOrd="0" presId="urn:microsoft.com/office/officeart/2005/8/layout/hChevron3"/>
    <dgm:cxn modelId="{BB836260-2D29-45BC-8296-BD3DBE1E7985}" type="presParOf" srcId="{50D8749C-ADD7-4DEE-8223-B6F2C1A4EA21}" destId="{A1E29E0B-7964-4ADC-87E3-0C12558BAE9E}" srcOrd="9" destOrd="0" presId="urn:microsoft.com/office/officeart/2005/8/layout/hChevron3"/>
    <dgm:cxn modelId="{9E9FB771-65A8-4AAD-A944-11FAB7107036}" type="presParOf" srcId="{50D8749C-ADD7-4DEE-8223-B6F2C1A4EA21}" destId="{ACEC970C-394C-4B29-8AEB-57F98A451B6C}"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0EB03-128A-45AB-B7AC-C02EA84F64F1}">
      <dsp:nvSpPr>
        <dsp:cNvPr id="0" name=""/>
        <dsp:cNvSpPr/>
      </dsp:nvSpPr>
      <dsp:spPr>
        <a:xfrm>
          <a:off x="0" y="259492"/>
          <a:ext cx="1939617" cy="775846"/>
        </a:xfrm>
        <a:prstGeom prst="homePlate">
          <a:avLst/>
        </a:prstGeom>
        <a:solidFill>
          <a:schemeClr val="accent1">
            <a:lumMod val="75000"/>
            <a:alpha val="9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Conv1</a:t>
          </a:r>
        </a:p>
      </dsp:txBody>
      <dsp:txXfrm>
        <a:off x="0" y="259492"/>
        <a:ext cx="1745656" cy="775846"/>
      </dsp:txXfrm>
    </dsp:sp>
    <dsp:sp modelId="{2BD79E62-1A60-40FF-8EF9-3F745B70BAB4}">
      <dsp:nvSpPr>
        <dsp:cNvPr id="0" name=""/>
        <dsp:cNvSpPr/>
      </dsp:nvSpPr>
      <dsp:spPr>
        <a:xfrm>
          <a:off x="1552878" y="249469"/>
          <a:ext cx="1939617" cy="775846"/>
        </a:xfrm>
        <a:prstGeom prst="chevron">
          <a:avLst/>
        </a:prstGeom>
        <a:solidFill>
          <a:schemeClr val="accent1">
            <a:alpha val="82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err="1"/>
            <a:t>MaxPool</a:t>
          </a:r>
          <a:endParaRPr lang="en-US" sz="1100" b="1" kern="1200" dirty="0"/>
        </a:p>
      </dsp:txBody>
      <dsp:txXfrm>
        <a:off x="1940801" y="249469"/>
        <a:ext cx="1163771" cy="775846"/>
      </dsp:txXfrm>
    </dsp:sp>
    <dsp:sp modelId="{E329C2A0-CC19-4869-9164-FE35593F5A61}">
      <dsp:nvSpPr>
        <dsp:cNvPr id="0" name=""/>
        <dsp:cNvSpPr/>
      </dsp:nvSpPr>
      <dsp:spPr>
        <a:xfrm>
          <a:off x="3104571" y="249469"/>
          <a:ext cx="1939617" cy="775846"/>
        </a:xfrm>
        <a:prstGeom prst="chevron">
          <a:avLst/>
        </a:prstGeom>
        <a:solidFill>
          <a:schemeClr val="accent1">
            <a:lumMod val="75000"/>
            <a:alpha val="74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a:t>Conv2</a:t>
          </a:r>
        </a:p>
      </dsp:txBody>
      <dsp:txXfrm>
        <a:off x="3492494" y="249469"/>
        <a:ext cx="1163771" cy="775846"/>
      </dsp:txXfrm>
    </dsp:sp>
    <dsp:sp modelId="{A1FEA74A-9B0C-4120-8AFF-AB48BCE73A99}">
      <dsp:nvSpPr>
        <dsp:cNvPr id="0" name=""/>
        <dsp:cNvSpPr/>
      </dsp:nvSpPr>
      <dsp:spPr>
        <a:xfrm>
          <a:off x="4656265" y="249469"/>
          <a:ext cx="1939617" cy="775846"/>
        </a:xfrm>
        <a:prstGeom prst="chevron">
          <a:avLst/>
        </a:prstGeom>
        <a:solidFill>
          <a:schemeClr val="accent1">
            <a:alpha val="66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err="1"/>
            <a:t>MaxPool</a:t>
          </a:r>
          <a:endParaRPr lang="en-US" sz="1100" b="1" kern="1200" dirty="0"/>
        </a:p>
      </dsp:txBody>
      <dsp:txXfrm>
        <a:off x="5044188" y="249469"/>
        <a:ext cx="1163771" cy="775846"/>
      </dsp:txXfrm>
    </dsp:sp>
    <dsp:sp modelId="{8B2B4BEE-64BD-45EB-95DE-A54AC3336672}">
      <dsp:nvSpPr>
        <dsp:cNvPr id="0" name=""/>
        <dsp:cNvSpPr/>
      </dsp:nvSpPr>
      <dsp:spPr>
        <a:xfrm>
          <a:off x="6207959" y="249469"/>
          <a:ext cx="1939617" cy="775846"/>
        </a:xfrm>
        <a:prstGeom prst="chevron">
          <a:avLst/>
        </a:prstGeom>
        <a:solidFill>
          <a:schemeClr val="accent1">
            <a:lumMod val="75000"/>
            <a:alpha val="58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err="1"/>
            <a:t>FullyConnected</a:t>
          </a:r>
          <a:r>
            <a:rPr lang="en-US" sz="1100" b="1" kern="1200" dirty="0"/>
            <a:t> with Dropout 50%</a:t>
          </a:r>
        </a:p>
      </dsp:txBody>
      <dsp:txXfrm>
        <a:off x="6595882" y="249469"/>
        <a:ext cx="1163771" cy="775846"/>
      </dsp:txXfrm>
    </dsp:sp>
    <dsp:sp modelId="{ACEC970C-394C-4B29-8AEB-57F98A451B6C}">
      <dsp:nvSpPr>
        <dsp:cNvPr id="0" name=""/>
        <dsp:cNvSpPr/>
      </dsp:nvSpPr>
      <dsp:spPr>
        <a:xfrm>
          <a:off x="7759653" y="249469"/>
          <a:ext cx="1939617" cy="775846"/>
        </a:xfrm>
        <a:prstGeom prst="chevron">
          <a:avLst/>
        </a:prstGeom>
        <a:solidFill>
          <a:schemeClr val="accent1">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dirty="0" err="1"/>
            <a:t>FullyConnected</a:t>
          </a:r>
          <a:endParaRPr lang="en-US" sz="1100" b="1" kern="1200" dirty="0"/>
        </a:p>
      </dsp:txBody>
      <dsp:txXfrm>
        <a:off x="8147576" y="249469"/>
        <a:ext cx="1163771" cy="775846"/>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FC25433-45A9-4AFB-9853-2B0950B26C82}" type="datetimeFigureOut">
              <a:rPr lang="en-US" smtClean="0"/>
              <a:pPr/>
              <a:t>11/24/2017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AC9D5A8-FEB3-4873-87B4-2D0FD8FD68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FC25433-45A9-4AFB-9853-2B0950B26C82}" type="datetimeFigureOut">
              <a:rPr lang="en-US" smtClean="0"/>
              <a:pPr/>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9D5A8-FEB3-4873-87B4-2D0FD8FD68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FC25433-45A9-4AFB-9853-2B0950B26C82}" type="datetimeFigureOut">
              <a:rPr lang="en-US" smtClean="0"/>
              <a:pPr/>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9D5A8-FEB3-4873-87B4-2D0FD8FD68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FC25433-45A9-4AFB-9853-2B0950B26C82}" type="datetimeFigureOut">
              <a:rPr lang="en-US" smtClean="0"/>
              <a:pPr/>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9D5A8-FEB3-4873-87B4-2D0FD8FD68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FC25433-45A9-4AFB-9853-2B0950B26C82}" type="datetimeFigureOut">
              <a:rPr lang="en-US" smtClean="0"/>
              <a:pPr/>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C9D5A8-FEB3-4873-87B4-2D0FD8FD685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FC25433-45A9-4AFB-9853-2B0950B26C82}" type="datetimeFigureOut">
              <a:rPr lang="en-US" smtClean="0"/>
              <a:pPr/>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C9D5A8-FEB3-4873-87B4-2D0FD8FD68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FC25433-45A9-4AFB-9853-2B0950B26C82}" type="datetimeFigureOut">
              <a:rPr lang="en-US" smtClean="0"/>
              <a:pPr/>
              <a:t>11/24/2017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C9D5A8-FEB3-4873-87B4-2D0FD8FD68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2FC25433-45A9-4AFB-9853-2B0950B26C82}" type="datetimeFigureOut">
              <a:rPr lang="en-US" smtClean="0"/>
              <a:pPr/>
              <a:t>11/24/2017</a:t>
            </a:fld>
            <a:endParaRPr lang="en-US"/>
          </a:p>
        </p:txBody>
      </p:sp>
      <p:sp>
        <p:nvSpPr>
          <p:cNvPr id="8" name="Slide Number Placeholder 7"/>
          <p:cNvSpPr>
            <a:spLocks noGrp="1"/>
          </p:cNvSpPr>
          <p:nvPr>
            <p:ph type="sldNum" sz="quarter" idx="11"/>
          </p:nvPr>
        </p:nvSpPr>
        <p:spPr/>
        <p:txBody>
          <a:bodyPr/>
          <a:lstStyle/>
          <a:p>
            <a:fld id="{9AC9D5A8-FEB3-4873-87B4-2D0FD8FD685A}"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25433-45A9-4AFB-9853-2B0950B26C82}" type="datetimeFigureOut">
              <a:rPr lang="en-US" smtClean="0"/>
              <a:pPr/>
              <a:t>11/24/2017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C9D5A8-FEB3-4873-87B4-2D0FD8FD68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FC25433-45A9-4AFB-9853-2B0950B26C82}" type="datetimeFigureOut">
              <a:rPr lang="en-US" smtClean="0"/>
              <a:pPr/>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875264" y="6422065"/>
            <a:ext cx="1016000" cy="365125"/>
          </a:xfrm>
        </p:spPr>
        <p:txBody>
          <a:bodyPr/>
          <a:lstStyle/>
          <a:p>
            <a:fld id="{9AC9D5A8-FEB3-4873-87B4-2D0FD8FD68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2FC25433-45A9-4AFB-9853-2B0950B26C82}" type="datetimeFigureOut">
              <a:rPr lang="en-US" smtClean="0"/>
              <a:pPr/>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C9D5A8-FEB3-4873-87B4-2D0FD8FD68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FC25433-45A9-4AFB-9853-2B0950B26C82}" type="datetimeFigureOut">
              <a:rPr lang="en-US" smtClean="0"/>
              <a:pPr/>
              <a:t>11/24/2017</a:t>
            </a:fld>
            <a:endParaRPr lang="en-US"/>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AC9D5A8-FEB3-4873-87B4-2D0FD8FD685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get_started/mnist/pros" TargetMode="External"/><Relationship Id="rId2" Type="http://schemas.openxmlformats.org/officeDocument/2006/relationships/hyperlink" Target="http://neuralnetworksanddeeplearning.com/" TargetMode="External"/><Relationship Id="rId1" Type="http://schemas.openxmlformats.org/officeDocument/2006/relationships/slideLayout" Target="../slideLayouts/slideLayout2.xml"/><Relationship Id="rId4" Type="http://schemas.openxmlformats.org/officeDocument/2006/relationships/hyperlink" Target="http://cv-tricks.com/tensorflow-tutorial/save-restore-tensorflow-models-quick-complete-tutori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0C2E-45AF-434B-9533-2A00627A8F09}"/>
              </a:ext>
            </a:extLst>
          </p:cNvPr>
          <p:cNvSpPr>
            <a:spLocks noGrp="1"/>
          </p:cNvSpPr>
          <p:nvPr>
            <p:ph type="ctrTitle"/>
          </p:nvPr>
        </p:nvSpPr>
        <p:spPr>
          <a:xfrm>
            <a:off x="533400" y="690563"/>
            <a:ext cx="9144000" cy="2387600"/>
          </a:xfrm>
        </p:spPr>
        <p:txBody>
          <a:bodyPr>
            <a:normAutofit fontScale="90000"/>
          </a:bodyPr>
          <a:lstStyle/>
          <a:p>
            <a:pPr algn="ctr"/>
            <a:r>
              <a:rPr lang="en-US" sz="5400" b="1" dirty="0">
                <a:latin typeface="Calibri" pitchFamily="34" charset="0"/>
                <a:cs typeface="Calibri" pitchFamily="34" charset="0"/>
              </a:rPr>
              <a:t>Convolutional Neural Network For Decision Making in Competitive Snake Game</a:t>
            </a:r>
          </a:p>
        </p:txBody>
      </p:sp>
      <p:sp>
        <p:nvSpPr>
          <p:cNvPr id="3" name="Subtitle 2">
            <a:extLst>
              <a:ext uri="{FF2B5EF4-FFF2-40B4-BE49-F238E27FC236}">
                <a16:creationId xmlns:a16="http://schemas.microsoft.com/office/drawing/2014/main" id="{9D3B1272-E945-4B11-AD88-D30CB5021066}"/>
              </a:ext>
            </a:extLst>
          </p:cNvPr>
          <p:cNvSpPr>
            <a:spLocks noGrp="1"/>
          </p:cNvSpPr>
          <p:nvPr>
            <p:ph type="subTitle" idx="1"/>
          </p:nvPr>
        </p:nvSpPr>
        <p:spPr>
          <a:xfrm>
            <a:off x="476250" y="3875262"/>
            <a:ext cx="9258300" cy="1752600"/>
          </a:xfrm>
        </p:spPr>
        <p:txBody>
          <a:bodyPr>
            <a:noAutofit/>
          </a:bodyPr>
          <a:lstStyle/>
          <a:p>
            <a:pPr algn="ctr"/>
            <a:r>
              <a:rPr lang="en-US" sz="2000" dirty="0">
                <a:cs typeface="Calibri" pitchFamily="34" charset="0"/>
              </a:rPr>
              <a:t>Presented by:</a:t>
            </a:r>
          </a:p>
          <a:p>
            <a:pPr algn="ctr"/>
            <a:r>
              <a:rPr lang="en-US" sz="2000" dirty="0">
                <a:cs typeface="Calibri" pitchFamily="34" charset="0"/>
              </a:rPr>
              <a:t>Joshua Bruton    </a:t>
            </a:r>
            <a:r>
              <a:rPr lang="en-US" sz="2000" dirty="0">
                <a:cs typeface="Calibri" pitchFamily="34" charset="0"/>
                <a:sym typeface="Wingdings 2"/>
              </a:rPr>
              <a:t>   </a:t>
            </a:r>
            <a:r>
              <a:rPr lang="en-US" sz="2000" dirty="0">
                <a:cs typeface="Calibri" pitchFamily="34" charset="0"/>
              </a:rPr>
              <a:t>Or Hanoch   </a:t>
            </a:r>
            <a:r>
              <a:rPr lang="en-US" sz="2000" dirty="0">
                <a:cs typeface="Calibri" pitchFamily="34" charset="0"/>
                <a:sym typeface="Wingdings 2"/>
              </a:rPr>
              <a:t>    </a:t>
            </a:r>
            <a:r>
              <a:rPr lang="en-US" sz="2000" dirty="0">
                <a:cs typeface="Calibri" pitchFamily="34" charset="0"/>
              </a:rPr>
              <a:t>Devon Jarvis</a:t>
            </a:r>
          </a:p>
          <a:p>
            <a:pPr algn="ctr"/>
            <a:endParaRPr lang="en-US" sz="2000" dirty="0"/>
          </a:p>
          <a:p>
            <a:pPr algn="ctr"/>
            <a:r>
              <a:rPr lang="en-US" sz="2000" dirty="0"/>
              <a:t>Instructor:</a:t>
            </a:r>
          </a:p>
          <a:p>
            <a:pPr algn="ctr"/>
            <a:r>
              <a:rPr lang="en-US" sz="2000" dirty="0"/>
              <a:t>Dr. Richard Klein</a:t>
            </a:r>
          </a:p>
        </p:txBody>
      </p:sp>
    </p:spTree>
    <p:extLst>
      <p:ext uri="{BB962C8B-B14F-4D97-AF65-F5344CB8AC3E}">
        <p14:creationId xmlns:p14="http://schemas.microsoft.com/office/powerpoint/2010/main" val="241375703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2647-3850-44EF-89EF-798299F9CEE0}"/>
              </a:ext>
            </a:extLst>
          </p:cNvPr>
          <p:cNvSpPr>
            <a:spLocks noGrp="1"/>
          </p:cNvSpPr>
          <p:nvPr>
            <p:ph type="title"/>
          </p:nvPr>
        </p:nvSpPr>
        <p:spPr/>
        <p:txBody>
          <a:bodyPr/>
          <a:lstStyle/>
          <a:p>
            <a:pPr algn="ctr"/>
            <a:r>
              <a:rPr lang="en-US" b="1" dirty="0">
                <a:latin typeface="+mn-lt"/>
              </a:rPr>
              <a:t>References</a:t>
            </a:r>
          </a:p>
        </p:txBody>
      </p:sp>
      <p:sp>
        <p:nvSpPr>
          <p:cNvPr id="3" name="Content Placeholder 2">
            <a:extLst>
              <a:ext uri="{FF2B5EF4-FFF2-40B4-BE49-F238E27FC236}">
                <a16:creationId xmlns:a16="http://schemas.microsoft.com/office/drawing/2014/main" id="{C8A754AF-CBEF-4BDE-93D6-4730CF9CC6F7}"/>
              </a:ext>
            </a:extLst>
          </p:cNvPr>
          <p:cNvSpPr>
            <a:spLocks noGrp="1"/>
          </p:cNvSpPr>
          <p:nvPr>
            <p:ph idx="1"/>
          </p:nvPr>
        </p:nvSpPr>
        <p:spPr/>
        <p:txBody>
          <a:bodyPr/>
          <a:lstStyle/>
          <a:p>
            <a:r>
              <a:rPr lang="en-US" b="1" dirty="0">
                <a:latin typeface="Calibri" pitchFamily="34" charset="0"/>
                <a:cs typeface="Calibri" pitchFamily="34" charset="0"/>
              </a:rPr>
              <a:t>Michael Nielsen </a:t>
            </a:r>
            <a:r>
              <a:rPr lang="en-US" sz="2000" b="1" dirty="0">
                <a:latin typeface="Calibri" pitchFamily="34" charset="0"/>
                <a:cs typeface="Calibri" pitchFamily="34" charset="0"/>
              </a:rPr>
              <a:t>(August 2017) </a:t>
            </a:r>
            <a:r>
              <a:rPr lang="en-US" sz="2400" b="1" dirty="0">
                <a:latin typeface="Calibri" pitchFamily="34" charset="0"/>
                <a:cs typeface="Calibri" pitchFamily="34" charset="0"/>
                <a:hlinkClick r:id="rId2"/>
              </a:rPr>
              <a:t>http://neuralnetworksanddeeplearning.com/</a:t>
            </a:r>
            <a:endParaRPr lang="en-US" sz="2400" b="1" dirty="0">
              <a:latin typeface="Calibri" pitchFamily="34" charset="0"/>
              <a:cs typeface="Calibri" pitchFamily="34" charset="0"/>
            </a:endParaRPr>
          </a:p>
          <a:p>
            <a:pPr marL="36576" indent="0">
              <a:buNone/>
            </a:pPr>
            <a:endParaRPr lang="en-US" b="1" dirty="0">
              <a:latin typeface="Calibri" pitchFamily="34" charset="0"/>
              <a:cs typeface="Calibri" pitchFamily="34" charset="0"/>
            </a:endParaRPr>
          </a:p>
          <a:p>
            <a:r>
              <a:rPr lang="en-US" b="1" dirty="0">
                <a:latin typeface="Calibri" pitchFamily="34" charset="0"/>
                <a:cs typeface="Calibri" pitchFamily="34" charset="0"/>
              </a:rPr>
              <a:t>Google Brain Team </a:t>
            </a:r>
            <a:r>
              <a:rPr lang="en-US" sz="2000" b="1" dirty="0">
                <a:latin typeface="Calibri" pitchFamily="34" charset="0"/>
                <a:cs typeface="Calibri" pitchFamily="34" charset="0"/>
              </a:rPr>
              <a:t>(Last Updated November 2017)</a:t>
            </a:r>
            <a:br>
              <a:rPr lang="en-US" sz="2000" b="1" dirty="0">
                <a:latin typeface="Calibri" pitchFamily="34" charset="0"/>
                <a:cs typeface="Calibri" pitchFamily="34" charset="0"/>
              </a:rPr>
            </a:br>
            <a:r>
              <a:rPr lang="en-US" sz="2400" b="1" dirty="0">
                <a:latin typeface="Calibri" pitchFamily="34" charset="0"/>
                <a:cs typeface="Calibri" pitchFamily="34" charset="0"/>
                <a:hlinkClick r:id="rId3"/>
              </a:rPr>
              <a:t>https://www.tensorflow.org/get_started/mnist/pros</a:t>
            </a:r>
            <a:r>
              <a:rPr lang="en-US" sz="2400" b="1" dirty="0">
                <a:latin typeface="Calibri" pitchFamily="34" charset="0"/>
                <a:cs typeface="Calibri" pitchFamily="34" charset="0"/>
              </a:rPr>
              <a:t> </a:t>
            </a:r>
          </a:p>
          <a:p>
            <a:endParaRPr lang="en-US" sz="2400" b="1" dirty="0">
              <a:latin typeface="Calibri" pitchFamily="34" charset="0"/>
              <a:cs typeface="Calibri" pitchFamily="34" charset="0"/>
            </a:endParaRPr>
          </a:p>
          <a:p>
            <a:r>
              <a:rPr lang="en-US" b="1" dirty="0">
                <a:latin typeface="Calibri" pitchFamily="34" charset="0"/>
                <a:cs typeface="Calibri" pitchFamily="34" charset="0"/>
              </a:rPr>
              <a:t>Ankit </a:t>
            </a:r>
            <a:r>
              <a:rPr lang="en-US" b="1" dirty="0" err="1">
                <a:latin typeface="Calibri" pitchFamily="34" charset="0"/>
                <a:cs typeface="Calibri" pitchFamily="34" charset="0"/>
              </a:rPr>
              <a:t>Sachan</a:t>
            </a:r>
            <a:r>
              <a:rPr lang="en-US" b="1" dirty="0">
                <a:latin typeface="Calibri" pitchFamily="34" charset="0"/>
                <a:cs typeface="Calibri" pitchFamily="34" charset="0"/>
              </a:rPr>
              <a:t> </a:t>
            </a:r>
            <a:r>
              <a:rPr lang="en-US" sz="2000" b="1" dirty="0">
                <a:latin typeface="Calibri" pitchFamily="34" charset="0"/>
                <a:cs typeface="Calibri" pitchFamily="34" charset="0"/>
              </a:rPr>
              <a:t>(2017)</a:t>
            </a:r>
            <a:r>
              <a:rPr lang="en-US" b="1" dirty="0">
                <a:latin typeface="Calibri" pitchFamily="34" charset="0"/>
                <a:cs typeface="Calibri" pitchFamily="34" charset="0"/>
              </a:rPr>
              <a:t> </a:t>
            </a:r>
            <a:r>
              <a:rPr lang="en-US" sz="2400" b="1" dirty="0">
                <a:latin typeface="Calibri" pitchFamily="34" charset="0"/>
                <a:cs typeface="Calibri" pitchFamily="34" charset="0"/>
                <a:hlinkClick r:id="rId4"/>
              </a:rPr>
              <a:t>http://cv-tricks.com/tensorflow-tutorial/save-restore-tensorflow-models-quick-complete-tutorial/</a:t>
            </a:r>
            <a:r>
              <a:rPr lang="en-US" sz="2400" b="1" dirty="0">
                <a:latin typeface="Calibri" pitchFamily="34" charset="0"/>
                <a:cs typeface="Calibri" pitchFamily="34" charset="0"/>
              </a:rPr>
              <a:t> </a:t>
            </a:r>
          </a:p>
        </p:txBody>
      </p:sp>
    </p:spTree>
    <p:extLst>
      <p:ext uri="{BB962C8B-B14F-4D97-AF65-F5344CB8AC3E}">
        <p14:creationId xmlns:p14="http://schemas.microsoft.com/office/powerpoint/2010/main" val="53589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C196-2C2C-4157-9D45-C6E1DB92E2E9}"/>
              </a:ext>
            </a:extLst>
          </p:cNvPr>
          <p:cNvSpPr>
            <a:spLocks noGrp="1"/>
          </p:cNvSpPr>
          <p:nvPr>
            <p:ph type="title"/>
          </p:nvPr>
        </p:nvSpPr>
        <p:spPr/>
        <p:txBody>
          <a:bodyPr>
            <a:normAutofit fontScale="90000"/>
          </a:bodyPr>
          <a:lstStyle/>
          <a:p>
            <a:pPr algn="ctr"/>
            <a:r>
              <a:rPr lang="en-US" b="1" dirty="0">
                <a:latin typeface="+mn-lt"/>
                <a:cs typeface="Arial" panose="020B0604020202020204" pitchFamily="34" charset="0"/>
              </a:rPr>
              <a:t>What is a Convolutional Neural Network</a:t>
            </a:r>
          </a:p>
        </p:txBody>
      </p:sp>
      <p:sp>
        <p:nvSpPr>
          <p:cNvPr id="3" name="Content Placeholder 2">
            <a:extLst>
              <a:ext uri="{FF2B5EF4-FFF2-40B4-BE49-F238E27FC236}">
                <a16:creationId xmlns:a16="http://schemas.microsoft.com/office/drawing/2014/main" id="{FE9839EA-CD0C-4CA6-AEE5-7896A2603452}"/>
              </a:ext>
            </a:extLst>
          </p:cNvPr>
          <p:cNvSpPr>
            <a:spLocks noGrp="1"/>
          </p:cNvSpPr>
          <p:nvPr>
            <p:ph idx="1"/>
          </p:nvPr>
        </p:nvSpPr>
        <p:spPr/>
        <p:txBody>
          <a:bodyPr>
            <a:normAutofit/>
          </a:bodyPr>
          <a:lstStyle/>
          <a:p>
            <a:r>
              <a:rPr lang="en-US" sz="2800" dirty="0">
                <a:latin typeface="Calibri" pitchFamily="34" charset="0"/>
                <a:cs typeface="Calibri" pitchFamily="34" charset="0"/>
              </a:rPr>
              <a:t>Neural networks are a biologically-inspired programming paradigm which enables a computer to learn from observational data.</a:t>
            </a:r>
          </a:p>
          <a:p>
            <a:pPr marL="0" indent="0">
              <a:buNone/>
            </a:pPr>
            <a:endParaRPr lang="en-US" sz="2800" dirty="0">
              <a:latin typeface="Calibri" pitchFamily="34" charset="0"/>
              <a:cs typeface="Calibri" pitchFamily="34" charset="0"/>
            </a:endParaRPr>
          </a:p>
          <a:p>
            <a:r>
              <a:rPr lang="en-US" sz="2800" dirty="0">
                <a:latin typeface="Calibri" pitchFamily="34" charset="0"/>
                <a:cs typeface="Calibri" pitchFamily="34" charset="0"/>
              </a:rPr>
              <a:t>Convolutional neural networks are a deep learning method, using multi-layer neural networks that aim to learn feature hierarchies within data.</a:t>
            </a:r>
          </a:p>
          <a:p>
            <a:pPr marL="0" indent="0">
              <a:buNone/>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266890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7A2DD-EA23-44E2-9722-4D87F8F52374}"/>
              </a:ext>
            </a:extLst>
          </p:cNvPr>
          <p:cNvSpPr>
            <a:spLocks noGrp="1"/>
          </p:cNvSpPr>
          <p:nvPr>
            <p:ph type="title"/>
          </p:nvPr>
        </p:nvSpPr>
        <p:spPr/>
        <p:txBody>
          <a:bodyPr/>
          <a:lstStyle/>
          <a:p>
            <a:pPr algn="ctr"/>
            <a:r>
              <a:rPr lang="en-US" b="1" dirty="0">
                <a:latin typeface="Calibri" pitchFamily="34" charset="0"/>
                <a:cs typeface="Calibri" pitchFamily="34" charset="0"/>
              </a:rPr>
              <a:t>Our  Goal</a:t>
            </a:r>
          </a:p>
        </p:txBody>
      </p:sp>
      <p:sp>
        <p:nvSpPr>
          <p:cNvPr id="3" name="Content Placeholder 2">
            <a:extLst>
              <a:ext uri="{FF2B5EF4-FFF2-40B4-BE49-F238E27FC236}">
                <a16:creationId xmlns:a16="http://schemas.microsoft.com/office/drawing/2014/main" id="{256B001E-4A95-45A5-92EA-F750A789963C}"/>
              </a:ext>
            </a:extLst>
          </p:cNvPr>
          <p:cNvSpPr>
            <a:spLocks noGrp="1"/>
          </p:cNvSpPr>
          <p:nvPr>
            <p:ph idx="1"/>
          </p:nvPr>
        </p:nvSpPr>
        <p:spPr/>
        <p:txBody>
          <a:bodyPr>
            <a:normAutofit fontScale="92500" lnSpcReduction="10000"/>
          </a:bodyPr>
          <a:lstStyle/>
          <a:p>
            <a:r>
              <a:rPr lang="en-US" dirty="0">
                <a:latin typeface="Calibri" pitchFamily="34" charset="0"/>
                <a:cs typeface="Calibri" pitchFamily="34" charset="0"/>
              </a:rPr>
              <a:t>To use a convolutional neural network to imitate the behavior or decisions of a “master” snake when competing in the competitive snake game.</a:t>
            </a:r>
          </a:p>
          <a:p>
            <a:pPr marL="0" indent="0">
              <a:buNone/>
            </a:pPr>
            <a:endParaRPr lang="en-US" dirty="0">
              <a:latin typeface="Calibri" pitchFamily="34" charset="0"/>
              <a:cs typeface="Calibri" pitchFamily="34" charset="0"/>
            </a:endParaRPr>
          </a:p>
          <a:p>
            <a:r>
              <a:rPr lang="en-US" dirty="0">
                <a:latin typeface="Calibri" pitchFamily="34" charset="0"/>
                <a:cs typeface="Calibri" pitchFamily="34" charset="0"/>
              </a:rPr>
              <a:t>The master snake was determined during training as being the snake that is winning on the overall leader board at any given time.</a:t>
            </a:r>
          </a:p>
          <a:p>
            <a:pPr marL="0" indent="0">
              <a:buNone/>
            </a:pPr>
            <a:endParaRPr lang="en-US" dirty="0">
              <a:latin typeface="Calibri" pitchFamily="34" charset="0"/>
              <a:cs typeface="Calibri" pitchFamily="34" charset="0"/>
            </a:endParaRPr>
          </a:p>
          <a:p>
            <a:r>
              <a:rPr lang="en-US" dirty="0">
                <a:latin typeface="Calibri" pitchFamily="34" charset="0"/>
                <a:cs typeface="Calibri" pitchFamily="34" charset="0"/>
              </a:rPr>
              <a:t>Thus our snake would not attempt to imitate a single snake but learn a general best behavior from a group of the best snakes.</a:t>
            </a:r>
          </a:p>
        </p:txBody>
      </p:sp>
    </p:spTree>
    <p:extLst>
      <p:ext uri="{BB962C8B-B14F-4D97-AF65-F5344CB8AC3E}">
        <p14:creationId xmlns:p14="http://schemas.microsoft.com/office/powerpoint/2010/main" val="4964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4C82-4646-4EFB-80D0-CAB517B94E32}"/>
              </a:ext>
            </a:extLst>
          </p:cNvPr>
          <p:cNvSpPr>
            <a:spLocks noGrp="1"/>
          </p:cNvSpPr>
          <p:nvPr>
            <p:ph type="title"/>
          </p:nvPr>
        </p:nvSpPr>
        <p:spPr>
          <a:xfrm>
            <a:off x="838200" y="280719"/>
            <a:ext cx="10515600" cy="1083847"/>
          </a:xfrm>
        </p:spPr>
        <p:txBody>
          <a:bodyPr/>
          <a:lstStyle/>
          <a:p>
            <a:pPr algn="ctr"/>
            <a:r>
              <a:rPr lang="en-US" b="1" dirty="0">
                <a:latin typeface="Calibri" pitchFamily="34" charset="0"/>
                <a:cs typeface="Calibri" pitchFamily="34" charset="0"/>
              </a:rPr>
              <a:t>Our Network</a:t>
            </a:r>
          </a:p>
        </p:txBody>
      </p:sp>
      <p:graphicFrame>
        <p:nvGraphicFramePr>
          <p:cNvPr id="4" name="Diagram 3">
            <a:extLst>
              <a:ext uri="{FF2B5EF4-FFF2-40B4-BE49-F238E27FC236}">
                <a16:creationId xmlns:a16="http://schemas.microsoft.com/office/drawing/2014/main" id="{D3CA122E-F12A-43C9-8EFC-0E2D2C1F8A18}"/>
              </a:ext>
            </a:extLst>
          </p:cNvPr>
          <p:cNvGraphicFramePr/>
          <p:nvPr>
            <p:extLst>
              <p:ext uri="{D42A27DB-BD31-4B8C-83A1-F6EECF244321}">
                <p14:modId xmlns:p14="http://schemas.microsoft.com/office/powerpoint/2010/main" val="1562002157"/>
              </p:ext>
            </p:extLst>
          </p:nvPr>
        </p:nvGraphicFramePr>
        <p:xfrm>
          <a:off x="1089464" y="5337666"/>
          <a:ext cx="9700455" cy="1274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1" name="Group 60">
            <a:extLst>
              <a:ext uri="{FF2B5EF4-FFF2-40B4-BE49-F238E27FC236}">
                <a16:creationId xmlns:a16="http://schemas.microsoft.com/office/drawing/2014/main" id="{969EAB30-810D-40E3-B4C9-A19260520FC2}"/>
              </a:ext>
            </a:extLst>
          </p:cNvPr>
          <p:cNvGrpSpPr/>
          <p:nvPr/>
        </p:nvGrpSpPr>
        <p:grpSpPr>
          <a:xfrm>
            <a:off x="4533900" y="1409700"/>
            <a:ext cx="1788257" cy="3599622"/>
            <a:chOff x="4864100" y="1558731"/>
            <a:chExt cx="1422009" cy="3584769"/>
          </a:xfrm>
        </p:grpSpPr>
        <p:cxnSp>
          <p:nvCxnSpPr>
            <p:cNvPr id="53" name="Straight Connector 52">
              <a:extLst>
                <a:ext uri="{FF2B5EF4-FFF2-40B4-BE49-F238E27FC236}">
                  <a16:creationId xmlns:a16="http://schemas.microsoft.com/office/drawing/2014/main" id="{4B97252A-6E0D-46FD-86D9-2DF75F9D2795}"/>
                </a:ext>
              </a:extLst>
            </p:cNvPr>
            <p:cNvCxnSpPr>
              <a:cxnSpLocks/>
            </p:cNvCxnSpPr>
            <p:nvPr/>
          </p:nvCxnSpPr>
          <p:spPr>
            <a:xfrm>
              <a:off x="4864100" y="5143500"/>
              <a:ext cx="757506"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7D80453-11B4-4700-9ABA-737C9FD85645}"/>
                </a:ext>
              </a:extLst>
            </p:cNvPr>
            <p:cNvCxnSpPr>
              <a:cxnSpLocks/>
            </p:cNvCxnSpPr>
            <p:nvPr/>
          </p:nvCxnSpPr>
          <p:spPr>
            <a:xfrm>
              <a:off x="5621606" y="1558731"/>
              <a:ext cx="0" cy="358476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B01A0F5-B202-4A7A-8C91-7AD1D41E518F}"/>
                </a:ext>
              </a:extLst>
            </p:cNvPr>
            <p:cNvCxnSpPr>
              <a:cxnSpLocks/>
            </p:cNvCxnSpPr>
            <p:nvPr/>
          </p:nvCxnSpPr>
          <p:spPr>
            <a:xfrm>
              <a:off x="5621606" y="1558731"/>
              <a:ext cx="664503"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Content Placeholder 2">
            <a:extLst>
              <a:ext uri="{FF2B5EF4-FFF2-40B4-BE49-F238E27FC236}">
                <a16:creationId xmlns:a16="http://schemas.microsoft.com/office/drawing/2014/main" id="{E20E848C-3167-4224-8C85-98A2C605F70F}"/>
              </a:ext>
            </a:extLst>
          </p:cNvPr>
          <p:cNvSpPr txBox="1">
            <a:spLocks/>
          </p:cNvSpPr>
          <p:nvPr/>
        </p:nvSpPr>
        <p:spPr>
          <a:xfrm>
            <a:off x="965861" y="1101217"/>
            <a:ext cx="4690403" cy="4417254"/>
          </a:xfrm>
          <a:prstGeom prst="rect">
            <a:avLst/>
          </a:prstGeom>
        </p:spPr>
        <p:txBody>
          <a:bodyPr vert="horz">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400" dirty="0">
                <a:latin typeface="Calibri" pitchFamily="34" charset="0"/>
                <a:cs typeface="Calibri" pitchFamily="34" charset="0"/>
              </a:rPr>
              <a:t>Convolutional Layer </a:t>
            </a:r>
            <a:r>
              <a:rPr lang="en-US" dirty="0">
                <a:latin typeface="Calibri" pitchFamily="34" charset="0"/>
                <a:cs typeface="Calibri" pitchFamily="34" charset="0"/>
              </a:rPr>
              <a:t>	</a:t>
            </a:r>
          </a:p>
          <a:p>
            <a:pPr lvl="1"/>
            <a:r>
              <a:rPr lang="en-US" sz="2000" dirty="0">
                <a:latin typeface="Calibri" pitchFamily="34" charset="0"/>
                <a:cs typeface="Calibri" pitchFamily="34" charset="0"/>
              </a:rPr>
              <a:t>Input: 52x52x3 </a:t>
            </a:r>
          </a:p>
          <a:p>
            <a:pPr lvl="1"/>
            <a:r>
              <a:rPr lang="en-US" sz="2000" dirty="0">
                <a:latin typeface="Calibri" pitchFamily="34" charset="0"/>
                <a:cs typeface="Calibri" pitchFamily="34" charset="0"/>
              </a:rPr>
              <a:t>Kernel size: 7x7</a:t>
            </a:r>
          </a:p>
          <a:p>
            <a:pPr lvl="1"/>
            <a:r>
              <a:rPr lang="en-US" sz="2000" dirty="0">
                <a:latin typeface="Calibri" pitchFamily="34" charset="0"/>
                <a:cs typeface="Calibri" pitchFamily="34" charset="0"/>
              </a:rPr>
              <a:t>Number of features: 32</a:t>
            </a:r>
          </a:p>
          <a:p>
            <a:r>
              <a:rPr lang="en-US" sz="2400" dirty="0">
                <a:latin typeface="Calibri" pitchFamily="34" charset="0"/>
                <a:cs typeface="Calibri" pitchFamily="34" charset="0"/>
              </a:rPr>
              <a:t>Max Pooling 2x2 Layer 1</a:t>
            </a:r>
          </a:p>
          <a:p>
            <a:r>
              <a:rPr lang="en-US" sz="2400" dirty="0">
                <a:latin typeface="Calibri" pitchFamily="34" charset="0"/>
                <a:cs typeface="Calibri" pitchFamily="34" charset="0"/>
              </a:rPr>
              <a:t>Convolutional Layer 2:</a:t>
            </a:r>
          </a:p>
          <a:p>
            <a:pPr lvl="1"/>
            <a:r>
              <a:rPr lang="en-US" sz="2000" dirty="0">
                <a:latin typeface="Calibri" pitchFamily="34" charset="0"/>
                <a:cs typeface="Calibri" pitchFamily="34" charset="0"/>
              </a:rPr>
              <a:t>Input: 23x23x32</a:t>
            </a:r>
          </a:p>
          <a:p>
            <a:pPr lvl="1"/>
            <a:r>
              <a:rPr lang="en-US" sz="2000" dirty="0">
                <a:latin typeface="Calibri" pitchFamily="34" charset="0"/>
                <a:cs typeface="Calibri" pitchFamily="34" charset="0"/>
              </a:rPr>
              <a:t>Feature size: 5x5</a:t>
            </a:r>
          </a:p>
          <a:p>
            <a:pPr lvl="1"/>
            <a:r>
              <a:rPr lang="en-US" sz="2000" dirty="0">
                <a:latin typeface="Calibri" pitchFamily="34" charset="0"/>
                <a:cs typeface="Calibri" pitchFamily="34" charset="0"/>
              </a:rPr>
              <a:t>Number of Features: 64</a:t>
            </a:r>
          </a:p>
          <a:p>
            <a:r>
              <a:rPr lang="en-US" sz="2400" dirty="0">
                <a:latin typeface="Calibri" pitchFamily="34" charset="0"/>
                <a:cs typeface="Calibri" pitchFamily="34" charset="0"/>
              </a:rPr>
              <a:t>Max Pooling 2x2 Layer 2</a:t>
            </a:r>
          </a:p>
          <a:p>
            <a:endParaRPr lang="en-US" dirty="0">
              <a:latin typeface="Arial" panose="020B0604020202020204" pitchFamily="34" charset="0"/>
              <a:cs typeface="Arial" panose="020B0604020202020204" pitchFamily="34" charset="0"/>
            </a:endParaRPr>
          </a:p>
        </p:txBody>
      </p:sp>
      <p:sp>
        <p:nvSpPr>
          <p:cNvPr id="14" name="Content Placeholder 2">
            <a:extLst>
              <a:ext uri="{FF2B5EF4-FFF2-40B4-BE49-F238E27FC236}">
                <a16:creationId xmlns:a16="http://schemas.microsoft.com/office/drawing/2014/main" id="{AD3E092F-62EC-453B-BA04-DF65146D369D}"/>
              </a:ext>
            </a:extLst>
          </p:cNvPr>
          <p:cNvSpPr txBox="1">
            <a:spLocks/>
          </p:cNvSpPr>
          <p:nvPr/>
        </p:nvSpPr>
        <p:spPr>
          <a:xfrm>
            <a:off x="6223119" y="1142489"/>
            <a:ext cx="4690403" cy="4417254"/>
          </a:xfrm>
          <a:prstGeom prst="rect">
            <a:avLst/>
          </a:prstGeom>
        </p:spPr>
        <p:txBody>
          <a:bodyPr vert="horz">
            <a:normAutofit fontScale="92500"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400" dirty="0">
                <a:latin typeface="Calibri" pitchFamily="34" charset="0"/>
                <a:cs typeface="Calibri" pitchFamily="34" charset="0"/>
              </a:rPr>
              <a:t>Fully-connected Layer 1:</a:t>
            </a:r>
            <a:endParaRPr lang="en-US" dirty="0">
              <a:latin typeface="Calibri" pitchFamily="34" charset="0"/>
              <a:cs typeface="Calibri" pitchFamily="34" charset="0"/>
            </a:endParaRPr>
          </a:p>
          <a:p>
            <a:pPr lvl="1"/>
            <a:r>
              <a:rPr lang="en-US" sz="2000" dirty="0">
                <a:latin typeface="Calibri" pitchFamily="34" charset="0"/>
                <a:cs typeface="Calibri" pitchFamily="34" charset="0"/>
              </a:rPr>
              <a:t>Input: 5184 </a:t>
            </a:r>
          </a:p>
          <a:p>
            <a:pPr lvl="1"/>
            <a:r>
              <a:rPr lang="en-US" sz="2000" dirty="0">
                <a:latin typeface="Calibri" pitchFamily="34" charset="0"/>
                <a:cs typeface="Calibri" pitchFamily="34" charset="0"/>
              </a:rPr>
              <a:t>Output: 4096</a:t>
            </a:r>
          </a:p>
          <a:p>
            <a:pPr lvl="1"/>
            <a:r>
              <a:rPr lang="en-US" sz="2000" dirty="0">
                <a:latin typeface="Calibri" pitchFamily="34" charset="0"/>
                <a:cs typeface="Calibri" pitchFamily="34" charset="0"/>
              </a:rPr>
              <a:t>Dropout: 50%</a:t>
            </a:r>
          </a:p>
          <a:p>
            <a:r>
              <a:rPr lang="en-US" sz="2400" dirty="0">
                <a:latin typeface="Calibri" pitchFamily="34" charset="0"/>
                <a:cs typeface="Calibri" pitchFamily="34" charset="0"/>
              </a:rPr>
              <a:t>Fully-connected Layer 2:</a:t>
            </a:r>
          </a:p>
          <a:p>
            <a:pPr lvl="1"/>
            <a:r>
              <a:rPr lang="en-US" sz="2000" dirty="0">
                <a:latin typeface="Calibri" pitchFamily="34" charset="0"/>
                <a:cs typeface="Calibri" pitchFamily="34" charset="0"/>
              </a:rPr>
              <a:t>Input: 4096</a:t>
            </a:r>
          </a:p>
          <a:p>
            <a:pPr lvl="1"/>
            <a:r>
              <a:rPr lang="en-US" sz="2000" dirty="0">
                <a:latin typeface="Calibri" pitchFamily="34" charset="0"/>
                <a:cs typeface="Calibri" pitchFamily="34" charset="0"/>
              </a:rPr>
              <a:t>Output: 3</a:t>
            </a:r>
          </a:p>
          <a:p>
            <a:r>
              <a:rPr lang="en-US" sz="2400" dirty="0">
                <a:latin typeface="Calibri" pitchFamily="34" charset="0"/>
                <a:cs typeface="Calibri" pitchFamily="34" charset="0"/>
              </a:rPr>
              <a:t>General:</a:t>
            </a:r>
          </a:p>
          <a:p>
            <a:pPr lvl="1"/>
            <a:r>
              <a:rPr lang="en-US" sz="2000" dirty="0">
                <a:latin typeface="Calibri" pitchFamily="34" charset="0"/>
                <a:cs typeface="Calibri" pitchFamily="34" charset="0"/>
              </a:rPr>
              <a:t>Mini-batch size: 500</a:t>
            </a:r>
          </a:p>
          <a:p>
            <a:pPr lvl="1"/>
            <a:r>
              <a:rPr lang="en-US" sz="2000" dirty="0">
                <a:latin typeface="Calibri" pitchFamily="34" charset="0"/>
                <a:cs typeface="Calibri" pitchFamily="34" charset="0"/>
              </a:rPr>
              <a:t>Learning rate: 0.0005</a:t>
            </a:r>
          </a:p>
          <a:p>
            <a:pPr lvl="1"/>
            <a:r>
              <a:rPr lang="en-US" sz="2000" dirty="0">
                <a:latin typeface="Calibri" pitchFamily="34" charset="0"/>
                <a:cs typeface="Calibri" pitchFamily="34" charset="0"/>
              </a:rPr>
              <a:t>Optimizer: Adam</a:t>
            </a:r>
          </a:p>
          <a:p>
            <a:pPr lvl="1"/>
            <a:r>
              <a:rPr lang="en-US" sz="2000" dirty="0">
                <a:latin typeface="Calibri" pitchFamily="34" charset="0"/>
                <a:cs typeface="Calibri" pitchFamily="34" charset="0"/>
              </a:rPr>
              <a:t>Cost Function: Cross-entropy</a:t>
            </a:r>
          </a:p>
          <a:p>
            <a:pPr lvl="1"/>
            <a:r>
              <a:rPr lang="en-US" sz="2000" dirty="0">
                <a:latin typeface="Calibri" pitchFamily="34" charset="0"/>
                <a:cs typeface="Calibri" pitchFamily="34" charset="0"/>
              </a:rPr>
              <a:t>Activation function: </a:t>
            </a:r>
            <a:r>
              <a:rPr lang="en-US" sz="2000" dirty="0" err="1">
                <a:latin typeface="Calibri" pitchFamily="34" charset="0"/>
                <a:cs typeface="Calibri" pitchFamily="34" charset="0"/>
              </a:rPr>
              <a:t>ReLU</a:t>
            </a:r>
            <a:endParaRPr lang="en-US" sz="2400" dirty="0">
              <a:latin typeface="Calibri" pitchFamily="34" charset="0"/>
              <a:cs typeface="Calibri"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301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220F-379F-437D-8D98-CA6A98F75C4E}"/>
              </a:ext>
            </a:extLst>
          </p:cNvPr>
          <p:cNvSpPr>
            <a:spLocks noGrp="1"/>
          </p:cNvSpPr>
          <p:nvPr>
            <p:ph type="title"/>
          </p:nvPr>
        </p:nvSpPr>
        <p:spPr/>
        <p:txBody>
          <a:bodyPr/>
          <a:lstStyle/>
          <a:p>
            <a:pPr algn="ctr"/>
            <a:r>
              <a:rPr lang="en-US" b="1" dirty="0">
                <a:latin typeface="+mn-lt"/>
              </a:rPr>
              <a:t>Training Techniques</a:t>
            </a:r>
          </a:p>
        </p:txBody>
      </p:sp>
      <p:sp>
        <p:nvSpPr>
          <p:cNvPr id="3" name="Content Placeholder 2">
            <a:extLst>
              <a:ext uri="{FF2B5EF4-FFF2-40B4-BE49-F238E27FC236}">
                <a16:creationId xmlns:a16="http://schemas.microsoft.com/office/drawing/2014/main" id="{90D13F51-766E-4385-9C18-3FD88DD80323}"/>
              </a:ext>
            </a:extLst>
          </p:cNvPr>
          <p:cNvSpPr>
            <a:spLocks noGrp="1"/>
          </p:cNvSpPr>
          <p:nvPr>
            <p:ph idx="1"/>
          </p:nvPr>
        </p:nvSpPr>
        <p:spPr>
          <a:xfrm>
            <a:off x="914400" y="1812925"/>
            <a:ext cx="10515600" cy="4351338"/>
          </a:xfrm>
        </p:spPr>
        <p:txBody>
          <a:bodyPr>
            <a:noAutofit/>
          </a:bodyPr>
          <a:lstStyle/>
          <a:p>
            <a:r>
              <a:rPr lang="en-US" sz="2400" b="1" dirty="0"/>
              <a:t>Supervised Learning:</a:t>
            </a:r>
            <a:r>
              <a:rPr lang="en-US" sz="2400" dirty="0"/>
              <a:t> a form of machine learning in which the network receives labelled data, examples and expected results, and attempts to infer a function.</a:t>
            </a:r>
          </a:p>
          <a:p>
            <a:r>
              <a:rPr lang="en-US" sz="2400" b="1" dirty="0"/>
              <a:t>Training Data:</a:t>
            </a:r>
            <a:r>
              <a:rPr lang="en-US" sz="2400" dirty="0"/>
              <a:t> A game state (board map) labelled with the action our network should make in that state (move left, right or straight). The master snake is chosen as the snake that currently has the highest overall score in the current game at that state. </a:t>
            </a:r>
          </a:p>
          <a:p>
            <a:r>
              <a:rPr lang="en-US" sz="2400" b="1" dirty="0"/>
              <a:t>“Sphering”: </a:t>
            </a:r>
            <a:r>
              <a:rPr lang="en-US" sz="2400" dirty="0"/>
              <a:t>Centering the board map around the master snakes head so that it is always facing North in the middle of the map. In this way the network sees the game world from the snakes perspective, making it easier to make the correct decision for the snake.</a:t>
            </a:r>
          </a:p>
        </p:txBody>
      </p:sp>
    </p:spTree>
    <p:extLst>
      <p:ext uri="{BB962C8B-B14F-4D97-AF65-F5344CB8AC3E}">
        <p14:creationId xmlns:p14="http://schemas.microsoft.com/office/powerpoint/2010/main" val="4268058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4846-292C-4E25-B0A4-69018227FAAC}"/>
              </a:ext>
            </a:extLst>
          </p:cNvPr>
          <p:cNvSpPr>
            <a:spLocks noGrp="1"/>
          </p:cNvSpPr>
          <p:nvPr>
            <p:ph type="title"/>
          </p:nvPr>
        </p:nvSpPr>
        <p:spPr/>
        <p:txBody>
          <a:bodyPr/>
          <a:lstStyle/>
          <a:p>
            <a:pPr algn="ctr"/>
            <a:r>
              <a:rPr lang="en-US" b="1" dirty="0">
                <a:latin typeface="+mn-lt"/>
              </a:rPr>
              <a:t>Training Techniques (Cont.)</a:t>
            </a:r>
          </a:p>
        </p:txBody>
      </p:sp>
      <p:sp>
        <p:nvSpPr>
          <p:cNvPr id="3" name="Content Placeholder 2">
            <a:extLst>
              <a:ext uri="{FF2B5EF4-FFF2-40B4-BE49-F238E27FC236}">
                <a16:creationId xmlns:a16="http://schemas.microsoft.com/office/drawing/2014/main" id="{376F9782-FB6D-4F3D-8AFB-5864B994D776}"/>
              </a:ext>
            </a:extLst>
          </p:cNvPr>
          <p:cNvSpPr>
            <a:spLocks noGrp="1"/>
          </p:cNvSpPr>
          <p:nvPr>
            <p:ph idx="1"/>
          </p:nvPr>
        </p:nvSpPr>
        <p:spPr/>
        <p:txBody>
          <a:bodyPr>
            <a:normAutofit fontScale="92500" lnSpcReduction="10000"/>
          </a:bodyPr>
          <a:lstStyle/>
          <a:p>
            <a:r>
              <a:rPr lang="en-US" b="1" dirty="0">
                <a:latin typeface="Calibri" pitchFamily="34" charset="0"/>
                <a:cs typeface="Calibri" pitchFamily="34" charset="0"/>
              </a:rPr>
              <a:t>Layering:</a:t>
            </a:r>
            <a:r>
              <a:rPr lang="en-US" dirty="0">
                <a:latin typeface="Calibri" pitchFamily="34" charset="0"/>
                <a:cs typeface="Calibri" pitchFamily="34" charset="0"/>
              </a:rPr>
              <a:t> Splitting of the game-state into different dimensions each providing unique information. The layers consisted of:</a:t>
            </a:r>
          </a:p>
          <a:p>
            <a:pPr lvl="1"/>
            <a:r>
              <a:rPr lang="en-US" dirty="0">
                <a:latin typeface="Calibri" pitchFamily="34" charset="0"/>
                <a:cs typeface="Calibri" pitchFamily="34" charset="0"/>
              </a:rPr>
              <a:t>Layer 1: Enemy snakes and walls</a:t>
            </a:r>
          </a:p>
          <a:p>
            <a:pPr lvl="1"/>
            <a:r>
              <a:rPr lang="en-US" dirty="0">
                <a:latin typeface="Calibri" pitchFamily="34" charset="0"/>
                <a:cs typeface="Calibri" pitchFamily="34" charset="0"/>
              </a:rPr>
              <a:t>Layer 2: The master snake</a:t>
            </a:r>
          </a:p>
          <a:p>
            <a:pPr lvl="1"/>
            <a:r>
              <a:rPr lang="en-US" dirty="0">
                <a:latin typeface="Calibri" pitchFamily="34" charset="0"/>
                <a:cs typeface="Calibri" pitchFamily="34" charset="0"/>
              </a:rPr>
              <a:t>Layer 3: Apples (normal and super apple)</a:t>
            </a:r>
          </a:p>
          <a:p>
            <a:pPr lvl="1"/>
            <a:endParaRPr lang="en-US" dirty="0">
              <a:latin typeface="Calibri" pitchFamily="34" charset="0"/>
              <a:cs typeface="Calibri" pitchFamily="34" charset="0"/>
            </a:endParaRPr>
          </a:p>
          <a:p>
            <a:r>
              <a:rPr lang="en-US" b="1" dirty="0">
                <a:latin typeface="Calibri" pitchFamily="34" charset="0"/>
                <a:cs typeface="Calibri" pitchFamily="34" charset="0"/>
              </a:rPr>
              <a:t>Transitioning to playing the game:</a:t>
            </a:r>
            <a:r>
              <a:rPr lang="en-US" dirty="0">
                <a:latin typeface="Calibri" pitchFamily="34" charset="0"/>
                <a:cs typeface="Calibri" pitchFamily="34" charset="0"/>
              </a:rPr>
              <a:t> For our network to translate its learning to playing of the game we let our snake take the place of the master, and thus our network would make decisions on the next best move for our snake based on what it had learned from observing the master.</a:t>
            </a:r>
          </a:p>
        </p:txBody>
      </p:sp>
    </p:spTree>
    <p:extLst>
      <p:ext uri="{BB962C8B-B14F-4D97-AF65-F5344CB8AC3E}">
        <p14:creationId xmlns:p14="http://schemas.microsoft.com/office/powerpoint/2010/main" val="14079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F4F20BB-1A39-402C-AE09-FDD93ABA2F6C}"/>
              </a:ext>
            </a:extLst>
          </p:cNvPr>
          <p:cNvSpPr>
            <a:spLocks noGrp="1"/>
          </p:cNvSpPr>
          <p:nvPr>
            <p:ph type="title"/>
          </p:nvPr>
        </p:nvSpPr>
        <p:spPr>
          <a:xfrm>
            <a:off x="838200" y="365126"/>
            <a:ext cx="10515600" cy="900112"/>
          </a:xfrm>
        </p:spPr>
        <p:txBody>
          <a:bodyPr>
            <a:normAutofit/>
          </a:bodyPr>
          <a:lstStyle/>
          <a:p>
            <a:pPr algn="ctr"/>
            <a:r>
              <a:rPr lang="en-US" sz="4000" b="1" dirty="0">
                <a:latin typeface="+mn-lt"/>
              </a:rPr>
              <a:t>Sphering Game-State Example</a:t>
            </a:r>
          </a:p>
        </p:txBody>
      </p:sp>
      <p:pic>
        <p:nvPicPr>
          <p:cNvPr id="5" name="Content Placeholder 4">
            <a:extLst>
              <a:ext uri="{FF2B5EF4-FFF2-40B4-BE49-F238E27FC236}">
                <a16:creationId xmlns:a16="http://schemas.microsoft.com/office/drawing/2014/main" id="{91B60D0E-DDCA-44BA-9C3B-02AF682621E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60604" y="1270000"/>
            <a:ext cx="5220461" cy="4957762"/>
          </a:xfrm>
        </p:spPr>
      </p:pic>
      <p:pic>
        <p:nvPicPr>
          <p:cNvPr id="7" name="Picture 6">
            <a:extLst>
              <a:ext uri="{FF2B5EF4-FFF2-40B4-BE49-F238E27FC236}">
                <a16:creationId xmlns:a16="http://schemas.microsoft.com/office/drawing/2014/main" id="{68E49FC2-B6D9-42DB-8142-2A5A10804A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600" y="1270000"/>
            <a:ext cx="5233505" cy="4957762"/>
          </a:xfrm>
          <a:prstGeom prst="rect">
            <a:avLst/>
          </a:prstGeom>
        </p:spPr>
      </p:pic>
      <p:sp>
        <p:nvSpPr>
          <p:cNvPr id="8" name="TextBox 7">
            <a:extLst>
              <a:ext uri="{FF2B5EF4-FFF2-40B4-BE49-F238E27FC236}">
                <a16:creationId xmlns:a16="http://schemas.microsoft.com/office/drawing/2014/main" id="{193AD7B2-C0B1-4BBD-829F-B817AB7194FE}"/>
              </a:ext>
            </a:extLst>
          </p:cNvPr>
          <p:cNvSpPr txBox="1"/>
          <p:nvPr/>
        </p:nvSpPr>
        <p:spPr>
          <a:xfrm>
            <a:off x="1821744" y="6227762"/>
            <a:ext cx="2936216" cy="400110"/>
          </a:xfrm>
          <a:prstGeom prst="rect">
            <a:avLst/>
          </a:prstGeom>
          <a:noFill/>
        </p:spPr>
        <p:txBody>
          <a:bodyPr wrap="square" rtlCol="0">
            <a:spAutoFit/>
          </a:bodyPr>
          <a:lstStyle/>
          <a:p>
            <a:r>
              <a:rPr lang="en-US" sz="2000" b="1" dirty="0" err="1"/>
              <a:t>Unsphered</a:t>
            </a:r>
            <a:r>
              <a:rPr lang="en-US" sz="2000" b="1" dirty="0"/>
              <a:t> game-state</a:t>
            </a:r>
          </a:p>
        </p:txBody>
      </p:sp>
      <p:sp>
        <p:nvSpPr>
          <p:cNvPr id="9" name="TextBox 8">
            <a:extLst>
              <a:ext uri="{FF2B5EF4-FFF2-40B4-BE49-F238E27FC236}">
                <a16:creationId xmlns:a16="http://schemas.microsoft.com/office/drawing/2014/main" id="{1C6E266E-3958-41DC-96DA-80A496A2CCB8}"/>
              </a:ext>
            </a:extLst>
          </p:cNvPr>
          <p:cNvSpPr txBox="1"/>
          <p:nvPr/>
        </p:nvSpPr>
        <p:spPr>
          <a:xfrm>
            <a:off x="7429500" y="6232525"/>
            <a:ext cx="2743200" cy="400110"/>
          </a:xfrm>
          <a:prstGeom prst="rect">
            <a:avLst/>
          </a:prstGeom>
          <a:noFill/>
        </p:spPr>
        <p:txBody>
          <a:bodyPr wrap="square" rtlCol="0">
            <a:spAutoFit/>
          </a:bodyPr>
          <a:lstStyle/>
          <a:p>
            <a:r>
              <a:rPr lang="en-US" sz="2000" b="1" dirty="0"/>
              <a:t>Sphered game-state</a:t>
            </a:r>
          </a:p>
        </p:txBody>
      </p:sp>
    </p:spTree>
    <p:extLst>
      <p:ext uri="{BB962C8B-B14F-4D97-AF65-F5344CB8AC3E}">
        <p14:creationId xmlns:p14="http://schemas.microsoft.com/office/powerpoint/2010/main" val="59749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642C-D2C6-44B2-A590-E253F1C92394}"/>
              </a:ext>
            </a:extLst>
          </p:cNvPr>
          <p:cNvSpPr>
            <a:spLocks noGrp="1"/>
          </p:cNvSpPr>
          <p:nvPr>
            <p:ph type="title"/>
          </p:nvPr>
        </p:nvSpPr>
        <p:spPr/>
        <p:txBody>
          <a:bodyPr/>
          <a:lstStyle/>
          <a:p>
            <a:pPr algn="ctr"/>
            <a:r>
              <a:rPr lang="en-US" b="1" dirty="0">
                <a:latin typeface="+mn-lt"/>
              </a:rPr>
              <a:t>Results and Comparisons</a:t>
            </a:r>
          </a:p>
        </p:txBody>
      </p:sp>
      <p:sp>
        <p:nvSpPr>
          <p:cNvPr id="3" name="Content Placeholder 2">
            <a:extLst>
              <a:ext uri="{FF2B5EF4-FFF2-40B4-BE49-F238E27FC236}">
                <a16:creationId xmlns:a16="http://schemas.microsoft.com/office/drawing/2014/main" id="{10B94EC8-3867-4CB3-BB37-6EDB0A497834}"/>
              </a:ext>
            </a:extLst>
          </p:cNvPr>
          <p:cNvSpPr>
            <a:spLocks noGrp="1"/>
          </p:cNvSpPr>
          <p:nvPr>
            <p:ph idx="1"/>
          </p:nvPr>
        </p:nvSpPr>
        <p:spPr/>
        <p:txBody>
          <a:bodyPr>
            <a:normAutofit fontScale="92500" lnSpcReduction="20000"/>
          </a:bodyPr>
          <a:lstStyle/>
          <a:p>
            <a:r>
              <a:rPr lang="en-US" sz="2800" dirty="0">
                <a:latin typeface="Arial" pitchFamily="34" charset="0"/>
                <a:cs typeface="Arial" pitchFamily="34" charset="0"/>
              </a:rPr>
              <a:t>We trained models for our network training on sphered data, our network training on </a:t>
            </a:r>
            <a:r>
              <a:rPr lang="en-US" sz="2800" dirty="0" err="1">
                <a:latin typeface="Arial" pitchFamily="34" charset="0"/>
                <a:cs typeface="Arial" pitchFamily="34" charset="0"/>
              </a:rPr>
              <a:t>unsphered</a:t>
            </a:r>
            <a:r>
              <a:rPr lang="en-US" sz="2800" dirty="0">
                <a:latin typeface="Arial" pitchFamily="34" charset="0"/>
                <a:cs typeface="Arial" pitchFamily="34" charset="0"/>
              </a:rPr>
              <a:t> data and </a:t>
            </a:r>
            <a:r>
              <a:rPr lang="en-US" sz="2800" dirty="0" err="1">
                <a:latin typeface="Arial" pitchFamily="34" charset="0"/>
                <a:cs typeface="Arial" pitchFamily="34" charset="0"/>
              </a:rPr>
              <a:t>Alexnet</a:t>
            </a:r>
            <a:r>
              <a:rPr lang="en-US" sz="2800" dirty="0">
                <a:latin typeface="Arial" pitchFamily="34" charset="0"/>
                <a:cs typeface="Arial" pitchFamily="34" charset="0"/>
              </a:rPr>
              <a:t> on sphered data.</a:t>
            </a:r>
          </a:p>
          <a:p>
            <a:r>
              <a:rPr lang="en-US" sz="2800" dirty="0" err="1"/>
              <a:t>Alexnet</a:t>
            </a:r>
            <a:r>
              <a:rPr lang="en-US" sz="2800" dirty="0"/>
              <a:t> On Sphered Data:</a:t>
            </a:r>
          </a:p>
          <a:p>
            <a:pPr lvl="1"/>
            <a:r>
              <a:rPr lang="en-US" sz="2400" dirty="0"/>
              <a:t>Unbiased accuracy: 36.69%</a:t>
            </a:r>
          </a:p>
          <a:p>
            <a:pPr lvl="1"/>
            <a:r>
              <a:rPr lang="en-US" sz="2400" dirty="0"/>
              <a:t>Biased accuracy: 63.05%</a:t>
            </a:r>
          </a:p>
          <a:p>
            <a:pPr lvl="1"/>
            <a:r>
              <a:rPr lang="en-US" sz="2400" dirty="0"/>
              <a:t>Note: that it learnt to heavily</a:t>
            </a:r>
            <a:br>
              <a:rPr lang="en-US" sz="2400" dirty="0"/>
            </a:br>
            <a:r>
              <a:rPr lang="en-US" sz="2400" dirty="0" err="1"/>
              <a:t>favour</a:t>
            </a:r>
            <a:r>
              <a:rPr lang="en-US" sz="2400" dirty="0"/>
              <a:t> straight and thus in reality</a:t>
            </a:r>
            <a:br>
              <a:rPr lang="en-US" sz="2400" dirty="0"/>
            </a:br>
            <a:r>
              <a:rPr lang="en-US" sz="2400" dirty="0"/>
              <a:t>almost exclusively goes straight</a:t>
            </a:r>
          </a:p>
          <a:p>
            <a:r>
              <a:rPr lang="en-US" sz="2800" dirty="0" err="1"/>
              <a:t>Unsphered</a:t>
            </a:r>
            <a:r>
              <a:rPr lang="en-US" sz="2800" dirty="0"/>
              <a:t> Data:</a:t>
            </a:r>
          </a:p>
          <a:p>
            <a:pPr lvl="1"/>
            <a:r>
              <a:rPr lang="en-US" sz="2400" dirty="0"/>
              <a:t>Unbiased accuracy: 33.33%</a:t>
            </a:r>
          </a:p>
          <a:p>
            <a:pPr lvl="1"/>
            <a:r>
              <a:rPr lang="en-US" sz="2400" dirty="0"/>
              <a:t>Biased accuracy: 71.45%</a:t>
            </a:r>
          </a:p>
          <a:p>
            <a:pPr lvl="1"/>
            <a:r>
              <a:rPr lang="en-US" sz="2400" dirty="0"/>
              <a:t>Note: learns to only go straight</a:t>
            </a:r>
          </a:p>
          <a:p>
            <a:endParaRPr lang="en-US" dirty="0"/>
          </a:p>
        </p:txBody>
      </p:sp>
      <p:pic>
        <p:nvPicPr>
          <p:cNvPr id="5" name="Picture 4">
            <a:extLst>
              <a:ext uri="{FF2B5EF4-FFF2-40B4-BE49-F238E27FC236}">
                <a16:creationId xmlns:a16="http://schemas.microsoft.com/office/drawing/2014/main" id="{E46ABB61-7133-4D8D-A4E2-9D8052AA1A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3427" y="2453538"/>
            <a:ext cx="5439595" cy="1826730"/>
          </a:xfrm>
          <a:prstGeom prst="rect">
            <a:avLst/>
          </a:prstGeom>
        </p:spPr>
      </p:pic>
      <p:pic>
        <p:nvPicPr>
          <p:cNvPr id="6" name="Picture 5">
            <a:extLst>
              <a:ext uri="{FF2B5EF4-FFF2-40B4-BE49-F238E27FC236}">
                <a16:creationId xmlns:a16="http://schemas.microsoft.com/office/drawing/2014/main" id="{07143306-8BF3-4793-AD7F-A94F34F95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427" y="4456823"/>
            <a:ext cx="5439595" cy="1963162"/>
          </a:xfrm>
          <a:prstGeom prst="rect">
            <a:avLst/>
          </a:prstGeom>
        </p:spPr>
      </p:pic>
    </p:spTree>
    <p:extLst>
      <p:ext uri="{BB962C8B-B14F-4D97-AF65-F5344CB8AC3E}">
        <p14:creationId xmlns:p14="http://schemas.microsoft.com/office/powerpoint/2010/main" val="368540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CF81-2F98-4CB1-B6F5-DE686F92AC80}"/>
              </a:ext>
            </a:extLst>
          </p:cNvPr>
          <p:cNvSpPr>
            <a:spLocks noGrp="1"/>
          </p:cNvSpPr>
          <p:nvPr>
            <p:ph type="title"/>
          </p:nvPr>
        </p:nvSpPr>
        <p:spPr/>
        <p:txBody>
          <a:bodyPr/>
          <a:lstStyle/>
          <a:p>
            <a:pPr algn="ctr"/>
            <a:r>
              <a:rPr lang="en-US" b="1" dirty="0">
                <a:latin typeface="+mn-lt"/>
              </a:rPr>
              <a:t>Results and Comparisons</a:t>
            </a:r>
          </a:p>
        </p:txBody>
      </p:sp>
      <p:sp>
        <p:nvSpPr>
          <p:cNvPr id="3" name="Content Placeholder 2">
            <a:extLst>
              <a:ext uri="{FF2B5EF4-FFF2-40B4-BE49-F238E27FC236}">
                <a16:creationId xmlns:a16="http://schemas.microsoft.com/office/drawing/2014/main" id="{6E814E81-A559-4650-A421-BD986482E28C}"/>
              </a:ext>
            </a:extLst>
          </p:cNvPr>
          <p:cNvSpPr>
            <a:spLocks noGrp="1"/>
          </p:cNvSpPr>
          <p:nvPr>
            <p:ph idx="1"/>
          </p:nvPr>
        </p:nvSpPr>
        <p:spPr/>
        <p:txBody>
          <a:bodyPr/>
          <a:lstStyle/>
          <a:p>
            <a:r>
              <a:rPr lang="en-US" dirty="0"/>
              <a:t>Our Network Sphered Data:</a:t>
            </a:r>
          </a:p>
          <a:p>
            <a:pPr lvl="1"/>
            <a:r>
              <a:rPr lang="en-US" dirty="0"/>
              <a:t>Unbiased accuracy: 59.67%</a:t>
            </a:r>
          </a:p>
          <a:p>
            <a:pPr lvl="1"/>
            <a:r>
              <a:rPr lang="en-US" dirty="0"/>
              <a:t>Biased accuracy: 74.17%</a:t>
            </a:r>
          </a:p>
          <a:p>
            <a:pPr lvl="1"/>
            <a:r>
              <a:rPr lang="en-US" dirty="0"/>
              <a:t>Note: Less variance between the biased and unbiased accuracies</a:t>
            </a:r>
          </a:p>
        </p:txBody>
      </p:sp>
      <p:pic>
        <p:nvPicPr>
          <p:cNvPr id="5" name="Picture 4">
            <a:extLst>
              <a:ext uri="{FF2B5EF4-FFF2-40B4-BE49-F238E27FC236}">
                <a16:creationId xmlns:a16="http://schemas.microsoft.com/office/drawing/2014/main" id="{44A83679-B0F5-40DB-9595-8A44494525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1504" y="4091944"/>
            <a:ext cx="7047412" cy="2548087"/>
          </a:xfrm>
          <a:prstGeom prst="rect">
            <a:avLst/>
          </a:prstGeom>
        </p:spPr>
      </p:pic>
    </p:spTree>
    <p:extLst>
      <p:ext uri="{BB962C8B-B14F-4D97-AF65-F5344CB8AC3E}">
        <p14:creationId xmlns:p14="http://schemas.microsoft.com/office/powerpoint/2010/main" val="3610205913"/>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531</TotalTime>
  <Words>549</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Book</vt:lpstr>
      <vt:lpstr>Wingdings 2</vt:lpstr>
      <vt:lpstr>Technic</vt:lpstr>
      <vt:lpstr>Convolutional Neural Network For Decision Making in Competitive Snake Game</vt:lpstr>
      <vt:lpstr>What is a Convolutional Neural Network</vt:lpstr>
      <vt:lpstr>Our  Goal</vt:lpstr>
      <vt:lpstr>Our Network</vt:lpstr>
      <vt:lpstr>Training Techniques</vt:lpstr>
      <vt:lpstr>Training Techniques (Cont.)</vt:lpstr>
      <vt:lpstr>Sphering Game-State Example</vt:lpstr>
      <vt:lpstr>Results and Comparisons</vt:lpstr>
      <vt:lpstr>Results and Comparisons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Devon Jarvis</dc:creator>
  <cp:lastModifiedBy>Devon Jarvis</cp:lastModifiedBy>
  <cp:revision>33</cp:revision>
  <dcterms:created xsi:type="dcterms:W3CDTF">2017-11-23T09:58:19Z</dcterms:created>
  <dcterms:modified xsi:type="dcterms:W3CDTF">2017-11-24T06:42:16Z</dcterms:modified>
</cp:coreProperties>
</file>