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Roboto Black"/>
      <p:bold r:id="rId26"/>
      <p:boldItalic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gLgmDoHrG7/jpraaSCUSPCemUI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Black-bold.fntdata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font" Target="fonts/RobotoBlac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Üdvözlünk mindenkit - ha minden igaz - az utolsó projekt bemutatóján, reméljük megérte várni ránk! Mi egy, a csomagszállításhoz köthető webes szolgáltatást készítettünk, amit PackX-nek neveztünk el.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373922db6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a373922db6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 egy olyan szolgáltatási rendszert álmodtunk meg, amely lehetőséget ad a csomagok könnyű és gyors feladására automaták segítségével. A csomag nyomon követését is a lehető legfelhasználóbarátabb módon igyekeztünk megoldani. Ezeken felül egy egységes platformot alkottunk mind az egyszerű felhasználók, mind a futárok számára.</a:t>
            </a:r>
            <a:endParaRPr/>
          </a:p>
        </p:txBody>
      </p:sp>
      <p:sp>
        <p:nvSpPr>
          <p:cNvPr id="195" name="Google Shape;1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3437f9b9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3437f9b9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63437f9b9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373922db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a373922db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3637bf8c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3637bf8c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63637bf8ca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3637bf8ca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63637bf8ca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63637bf8ca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3637bf8ca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63637bf8ca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63637bf8ca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63637bf8ca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63637bf8ca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63637bf8ca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65c74064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65c74064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a65c74064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65c740753_2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gy olyan szolgáltatási rendszert álmodtunk meg, amely lehetőséget ad a csomagok könnyű és gyors feladására automaták segítségével. A csomag nyomonkövetését is a lehető legfelhasználóbarátabb módon igyekeztünk megoldani. Ezeken felül egy egységes platformot alkottunk mind az egyszerű felhasználók, mind a futárok számára.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g2a65c740753_2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63637bf8ca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63637bf8ca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63637bf8ca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65c740753_48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a65c740753_48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3dda96597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3dda96597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 projekttel szembeni alapkövetelményeket a rendszert használók csoportjai alapján határoztuk meg. A felhasználók voltak számunkra a legfontosabbak, ennek megfelelően priorizáltunk. A csomagfeladás illetve annak követése talán a két legfontosabb igény. A személyes adatok kezelésére vonatkozó szabályokkal összhangban természetesen lehetőséget adunk a felhasználóinknak a saját adatuk szerkesztésére, a profiljuk törlésére, valamint van mód a jelszavuk visszaállítására annak elfelejtése esetén. A futárok jogkörébe többek közt már beletartozik a csomagok státuszának állítása is. Az adminisztrátorok rendelkeznek csak hozzáféréssel a felhasználókat tartalmazó adattáblához, illetve ők tudnak felvinni a rendszerbe új csomagautomatákat is.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g2a3dda96597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5f750ef4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5f750ef4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Az alapszolgáltatásokon felül több mindenben is próbáltunk egyedi megoldásokat találni. A felületről már volt szó, ezt majd használat közben is bemutatjuk. A visszatérő ügyfeleinket kedvezményesebb csomagfeladási árral honoráljuk a hűségrendszerünk keretében. Ez a megoldás segíthet hosszú távú felhasználókat szerezni. A legtöbb csomagszolgáltató már egyre rövidebb kiszállítási időt is vállal, és mi sem akarunk lemaradni. Természetesen lehet választani normál kiszállítást is, ez nagyjából 1 hetet jelent, vannak ennél gyorsabb lehetőségek, illetve a délelőtt feladott csomagokra aznapi szállítást is lehet kérni. Ez persze a legdrágább, de így 1 napon belül a címzetthez kerülhet a csomag. A környezettudatosság prioritását - a teljesen elektromos szállítóeszközök használatán túl - nálunk az is mutatja, hogy ez felhasználói felületbeli elem szintjén is megjelenik. Minden felhasználó a csomagjai mellett tételesen láthatja hogy mennyi károsanyag-kibocsátást takarított meg. A weboldalunk kezdőlapján pedig egy számláló kapott helyet, ami egy aggregált értékként tartalmazza az összes felhasználó összes csomagjának megtakarítását.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2a5f750ef49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373922db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a373922db6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56df9edb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 szerver oldali fejlesztéshez Go nyelvet használtunk. Tipikusan az ilyen webszolgáltatásoknál ez egy időoptimális megoldást tud jelenteni egy Java-s, vagy .NET-es fejlesztéshez képest. Emellett postgre adatbázist használtunk, ami egy széles körben használt relációs adatbáziskezelő rendszer. Az API-unk meglehetősen kiterjedt, szinte az összes adatbázis manipulációs eljárást lehetővé teszi. A webszerverhez fiber keretrendszert használtunk, hogy ne ez a fajta sablonmunka vegye el az erőforrásokat, hanem koncentrálhassunk az egyedi üzleti logikák fejlesztésére. Az adatok tárolásánál, kezelésénél MVC sémát használtunk a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technológiai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lehetőségek szerint.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g2a56df9edb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65c740753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Egy ilyen szolgáltatás esetén nagyon fontos, hogy ki milyen funkcióhoz férhet hozzá. Ennek megoldására mi JSON Web Token-t használtuk. Ez egy elterjedt és megbízható eszköz, nálunk is hibátlanul ellátja a feladatát. A CO₂ megtakarítást alapvetően egy átlagos benzines és elektromos teherautó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kibocsátása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közti különbségből számoljuk. Ezt arányosítjuk a távolsággal. Itt úgy döntöttünk, hogy egy gömb alakú test 2 pontja közti távot meghatározó Haversine formulát használjuk, ami egy jó közelítést jelentett.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2a65c740753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40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38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Relationship Id="rId5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24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35.png"/><Relationship Id="rId7" Type="http://schemas.openxmlformats.org/officeDocument/2006/relationships/image" Target="../media/image19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2.png"/><Relationship Id="rId7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161750" y="6356300"/>
            <a:ext cx="11893800" cy="36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30303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Friedrich Artúr (IGKAXE) | Szakály Károly (M9H5JA) | Székely Dániel (JAXC3C) | Szilágyi Dominik (TJ1WI2) | Töreky Zsombor (FD19GJ)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epartment of Informatics"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916775" cy="12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>
          <a:blip r:embed="rId5">
            <a:alphaModFix amt="73000"/>
          </a:blip>
          <a:stretch>
            <a:fillRect/>
          </a:stretch>
        </p:blipFill>
        <p:spPr>
          <a:xfrm>
            <a:off x="7782275" y="3501425"/>
            <a:ext cx="3039626" cy="14500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2">
                <a:alpha val="37000"/>
              </a:scheme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373922db6_1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g2a373922db6_1_7"/>
          <p:cNvSpPr txBox="1"/>
          <p:nvPr>
            <p:ph idx="1" type="subTitle"/>
          </p:nvPr>
        </p:nvSpPr>
        <p:spPr>
          <a:xfrm>
            <a:off x="1524000" y="3889915"/>
            <a:ext cx="9144000" cy="20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>
                <a:solidFill>
                  <a:srgbClr val="43A1D7"/>
                </a:solidFill>
                <a:latin typeface="Roboto Black"/>
                <a:ea typeface="Roboto Black"/>
                <a:cs typeface="Roboto Black"/>
                <a:sym typeface="Roboto Black"/>
              </a:rPr>
              <a:t>Élő</a:t>
            </a:r>
            <a:r>
              <a:rPr lang="en-US" sz="6000">
                <a:solidFill>
                  <a:srgbClr val="303030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US" sz="6000">
                <a:solidFill>
                  <a:srgbClr val="7F5AF6"/>
                </a:solidFill>
                <a:latin typeface="Roboto Black"/>
                <a:ea typeface="Roboto Black"/>
                <a:cs typeface="Roboto Black"/>
                <a:sym typeface="Roboto Black"/>
              </a:rPr>
              <a:t>demó</a:t>
            </a:r>
            <a:endParaRPr>
              <a:solidFill>
                <a:srgbClr val="7F5AF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g2a373922db6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084" y="1528450"/>
            <a:ext cx="1857837" cy="204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idx="1" type="subTitle"/>
          </p:nvPr>
        </p:nvSpPr>
        <p:spPr>
          <a:xfrm>
            <a:off x="1536650" y="1656690"/>
            <a:ext cx="9144000" cy="20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100">
                <a:solidFill>
                  <a:srgbClr val="303030"/>
                </a:solidFill>
                <a:latin typeface="Roboto Black"/>
                <a:ea typeface="Roboto Black"/>
                <a:cs typeface="Roboto Black"/>
                <a:sym typeface="Roboto Black"/>
              </a:rPr>
              <a:t>Köszönjük a figyelmet!</a:t>
            </a:r>
            <a:endParaRPr sz="6100"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epartment of Informatics" id="189" name="Google Shape;1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9479" y="-12620"/>
            <a:ext cx="1272521" cy="82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5460" y="3191759"/>
            <a:ext cx="4489578" cy="214108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5"/>
          <p:cNvSpPr txBox="1"/>
          <p:nvPr>
            <p:ph idx="1" type="subTitle"/>
          </p:nvPr>
        </p:nvSpPr>
        <p:spPr>
          <a:xfrm>
            <a:off x="161750" y="6356300"/>
            <a:ext cx="1189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500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Friedrich Artúr (IGKAXE) | Szakály Károly (M9H5JA) | Székely Dániel (JAXC3C) | Szilágyi Dominik (TJ1WI2) | Töreky Zsombor (FD19GJ)</a:t>
            </a:r>
            <a:endParaRPr sz="1500"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9326" y="3087603"/>
            <a:ext cx="2417279" cy="234940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3F3F3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"/>
          <p:cNvSpPr txBox="1"/>
          <p:nvPr>
            <p:ph idx="1" type="subTitle"/>
          </p:nvPr>
        </p:nvSpPr>
        <p:spPr>
          <a:xfrm>
            <a:off x="933062" y="1959849"/>
            <a:ext cx="9619860" cy="3909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Egy olyan 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csomag szolgáltatási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 rendszer ahol a felhasználók </a:t>
            </a: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egyszerűen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 és </a:t>
            </a: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gyorsan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 tudnak csomagokat feladni </a:t>
            </a: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automaták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on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 keresztül.</a:t>
            </a:r>
            <a:endParaRPr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A feladás után a felületen </a:t>
            </a: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nyomon követhető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ek a </a:t>
            </a: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csomagok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, így a feladó és a fogadó is informálódni tud a csomag hollétéről.</a:t>
            </a:r>
            <a:endParaRPr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Fontos volt a </a:t>
            </a: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felület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egységes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ítése, hogy a </a:t>
            </a: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vásárlók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 és a </a:t>
            </a: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futárok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 is egy szép és átgondolt rendszert használhassanak.</a:t>
            </a:r>
            <a:endParaRPr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"/>
          <p:cNvSpPr txBox="1"/>
          <p:nvPr/>
        </p:nvSpPr>
        <p:spPr>
          <a:xfrm>
            <a:off x="933062" y="597159"/>
            <a:ext cx="561702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43A1D7"/>
                </a:solidFill>
                <a:latin typeface="Roboto Black"/>
                <a:ea typeface="Roboto Black"/>
                <a:cs typeface="Roboto Black"/>
                <a:sym typeface="Roboto Black"/>
              </a:rPr>
              <a:t>Ötlet</a:t>
            </a:r>
            <a:endParaRPr sz="4400">
              <a:solidFill>
                <a:srgbClr val="43A1D7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9" name="Google Shape;19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and purple letter p&#10;&#10;Description automatically generated" id="200" name="Google Shape;2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647" y="2"/>
            <a:ext cx="750364" cy="823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3F3F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3437f9b9b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A1D7"/>
                </a:solidFill>
                <a:latin typeface="Roboto"/>
                <a:ea typeface="Roboto"/>
                <a:cs typeface="Roboto"/>
                <a:sym typeface="Roboto"/>
              </a:rPr>
              <a:t>Extra funkciók</a:t>
            </a:r>
            <a:endParaRPr b="1">
              <a:solidFill>
                <a:srgbClr val="43A1D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g263437f9b9b_0_0"/>
          <p:cNvSpPr txBox="1"/>
          <p:nvPr>
            <p:ph idx="1" type="body"/>
          </p:nvPr>
        </p:nvSpPr>
        <p:spPr>
          <a:xfrm>
            <a:off x="893275" y="1843038"/>
            <a:ext cx="10748700" cy="436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Könnyen kezelhető,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modern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felület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95000"/>
              </a:lnSpc>
              <a:spcBef>
                <a:spcPts val="330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Hűségrendszer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amivel a felhasználók 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árengedményhez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 juthatnak</a:t>
            </a:r>
            <a:endParaRPr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95000"/>
              </a:lnSpc>
              <a:spcBef>
                <a:spcPts val="330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1 napos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kis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állítás lehetősége</a:t>
            </a:r>
            <a:endParaRPr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95000"/>
              </a:lnSpc>
              <a:spcBef>
                <a:spcPts val="3300"/>
              </a:spcBef>
              <a:spcAft>
                <a:spcPts val="330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Környezettudatosság érdekében elektromos szállítóeszközökkel csökkentjük </a:t>
            </a: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arbon lábnyom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unk</a:t>
            </a:r>
            <a:endParaRPr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g263437f9b9b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and purple letter p&#10;&#10;Description automatically generated" id="209" name="Google Shape;209;g263437f9b9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647" y="2"/>
            <a:ext cx="750364" cy="823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373922db6_0_0"/>
          <p:cNvSpPr txBox="1"/>
          <p:nvPr/>
        </p:nvSpPr>
        <p:spPr>
          <a:xfrm>
            <a:off x="933050" y="597146"/>
            <a:ext cx="561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43A1D7"/>
                </a:solidFill>
                <a:latin typeface="Roboto Black"/>
                <a:ea typeface="Roboto Black"/>
                <a:cs typeface="Roboto Black"/>
                <a:sym typeface="Roboto Black"/>
              </a:rPr>
              <a:t>Backend</a:t>
            </a:r>
            <a:endParaRPr sz="4400">
              <a:solidFill>
                <a:srgbClr val="43A1D7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15" name="Google Shape;215;g2a373922db6_0_0"/>
          <p:cNvSpPr txBox="1"/>
          <p:nvPr>
            <p:ph idx="1" type="subTitle"/>
          </p:nvPr>
        </p:nvSpPr>
        <p:spPr>
          <a:xfrm>
            <a:off x="933062" y="1959849"/>
            <a:ext cx="96198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Go</a:t>
            </a:r>
            <a:endParaRPr b="1">
              <a:solidFill>
                <a:srgbClr val="7F5AF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PostgreSQL</a:t>
            </a:r>
            <a:endParaRPr b="1">
              <a:solidFill>
                <a:srgbClr val="7F5AF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Rest API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az adatbázis műveletekhez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4200"/>
              </a:spcBef>
              <a:spcAft>
                <a:spcPts val="420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MVC</a:t>
            </a:r>
            <a:endParaRPr b="1">
              <a:solidFill>
                <a:srgbClr val="7F5AF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g2a373922db6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and purple letter p&#10;&#10;Description automatically generated" id="217" name="Google Shape;217;g2a373922db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647" y="2"/>
            <a:ext cx="750364" cy="8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2a373922db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4526" y="2276025"/>
            <a:ext cx="5175200" cy="2920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  <p:pic>
        <p:nvPicPr>
          <p:cNvPr id="219" name="Google Shape;219;g2a373922db6_0_0"/>
          <p:cNvPicPr preferRelativeResize="0"/>
          <p:nvPr/>
        </p:nvPicPr>
        <p:blipFill rotWithShape="1">
          <a:blip r:embed="rId5">
            <a:alphaModFix/>
          </a:blip>
          <a:srcRect b="30901" l="17150" r="17884" t="28114"/>
          <a:stretch/>
        </p:blipFill>
        <p:spPr>
          <a:xfrm>
            <a:off x="3724450" y="1849148"/>
            <a:ext cx="2567775" cy="1214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  <p:pic>
        <p:nvPicPr>
          <p:cNvPr id="220" name="Google Shape;220;g2a373922db6_0_0"/>
          <p:cNvPicPr preferRelativeResize="0"/>
          <p:nvPr/>
        </p:nvPicPr>
        <p:blipFill rotWithShape="1">
          <a:blip r:embed="rId6">
            <a:alphaModFix/>
          </a:blip>
          <a:srcRect b="3618" l="10967" r="10693" t="22070"/>
          <a:stretch/>
        </p:blipFill>
        <p:spPr>
          <a:xfrm>
            <a:off x="2996075" y="4415750"/>
            <a:ext cx="3486623" cy="20760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5">
                <a:alpha val="50000"/>
              </a:schemeClr>
            </a:outerShdw>
          </a:effectLst>
        </p:spPr>
      </p:pic>
      <p:pic>
        <p:nvPicPr>
          <p:cNvPr id="221" name="Google Shape;221;g2a373922db6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07200" y="962613"/>
            <a:ext cx="2367850" cy="108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3637bf8ca_0_7"/>
          <p:cNvSpPr txBox="1"/>
          <p:nvPr>
            <p:ph type="title"/>
          </p:nvPr>
        </p:nvSpPr>
        <p:spPr>
          <a:xfrm>
            <a:off x="838200" y="432225"/>
            <a:ext cx="3724200" cy="107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A1D7"/>
                </a:solidFill>
                <a:latin typeface="Roboto"/>
                <a:ea typeface="Roboto"/>
                <a:cs typeface="Roboto"/>
                <a:sym typeface="Roboto"/>
              </a:rPr>
              <a:t>Backend API</a:t>
            </a:r>
            <a:endParaRPr b="1">
              <a:solidFill>
                <a:srgbClr val="43A1D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g263637bf8ca_0_7"/>
          <p:cNvSpPr txBox="1"/>
          <p:nvPr>
            <p:ph idx="1" type="body"/>
          </p:nvPr>
        </p:nvSpPr>
        <p:spPr>
          <a:xfrm>
            <a:off x="838200" y="15101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Kialakításához </a:t>
            </a: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gofiber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keretrendszer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Go konvenciók, “clean code”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4200"/>
              </a:spcBef>
              <a:spcAft>
                <a:spcPts val="2200"/>
              </a:spcAft>
              <a:buClr>
                <a:srgbClr val="7F5AF6"/>
              </a:buClr>
              <a:buSzPts val="1800"/>
              <a:buFont typeface="Roboto"/>
              <a:buChar char="✔"/>
            </a:pPr>
            <a:r>
              <a:t/>
            </a:r>
            <a:endParaRPr b="1">
              <a:solidFill>
                <a:srgbClr val="7F5AF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g263637bf8ca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0" name="Google Shape;230;g263637bf8ca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00" y="2916225"/>
            <a:ext cx="10088390" cy="3440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  <p:pic>
        <p:nvPicPr>
          <p:cNvPr descr="A blue and purple letter p&#10;&#10;Description automatically generated" id="231" name="Google Shape;231;g263637bf8ca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1647" y="2"/>
            <a:ext cx="750364" cy="8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263637bf8ca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1951" y="1383125"/>
            <a:ext cx="3244700" cy="112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3637bf8ca_0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A1D7"/>
                </a:solidFill>
                <a:latin typeface="Roboto"/>
                <a:ea typeface="Roboto"/>
                <a:cs typeface="Roboto"/>
                <a:sym typeface="Roboto"/>
              </a:rPr>
              <a:t>Authentikáció</a:t>
            </a:r>
            <a:endParaRPr/>
          </a:p>
        </p:txBody>
      </p:sp>
      <p:sp>
        <p:nvSpPr>
          <p:cNvPr id="239" name="Google Shape;239;g263637bf8ca_0_16"/>
          <p:cNvSpPr txBox="1"/>
          <p:nvPr>
            <p:ph idx="1" type="body"/>
          </p:nvPr>
        </p:nvSpPr>
        <p:spPr>
          <a:xfrm>
            <a:off x="838200" y="1795100"/>
            <a:ext cx="4627200" cy="207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Végpontok </a:t>
            </a: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elérésének</a:t>
            </a:r>
            <a:br>
              <a:rPr lang="en-US">
                <a:latin typeface="Roboto"/>
                <a:ea typeface="Roboto"/>
                <a:cs typeface="Roboto"/>
                <a:sym typeface="Roboto"/>
              </a:rPr>
            </a:br>
            <a:r>
              <a:rPr lang="en-US">
                <a:latin typeface="Roboto"/>
                <a:ea typeface="Roboto"/>
                <a:cs typeface="Roboto"/>
                <a:sym typeface="Roboto"/>
              </a:rPr>
              <a:t>szabályozása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200"/>
              </a:spcBef>
              <a:spcAft>
                <a:spcPts val="420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JWT</a:t>
            </a:r>
            <a:endParaRPr b="1">
              <a:solidFill>
                <a:srgbClr val="7F5AF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g263637bf8ca_0_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1" name="Google Shape;241;g263637bf8ca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025" y="823824"/>
            <a:ext cx="5523075" cy="53133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  <p:pic>
        <p:nvPicPr>
          <p:cNvPr descr="A blue and purple letter p&#10;&#10;Description automatically generated" id="242" name="Google Shape;242;g263637bf8ca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1647" y="2"/>
            <a:ext cx="750364" cy="8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263637bf8ca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9974" y="3839825"/>
            <a:ext cx="3675824" cy="22973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3637bf8ca_0_33"/>
          <p:cNvSpPr txBox="1"/>
          <p:nvPr>
            <p:ph idx="1" type="body"/>
          </p:nvPr>
        </p:nvSpPr>
        <p:spPr>
          <a:xfrm>
            <a:off x="838200" y="1510175"/>
            <a:ext cx="3532200" cy="330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lang="en-US" sz="2230">
                <a:latin typeface="Roboto"/>
                <a:ea typeface="Roboto"/>
                <a:cs typeface="Roboto"/>
                <a:sym typeface="Roboto"/>
              </a:rPr>
              <a:t>Automata </a:t>
            </a:r>
            <a:r>
              <a:rPr b="1" lang="en-US" sz="2230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telítettsége</a:t>
            </a:r>
            <a:endParaRPr b="1" sz="2230">
              <a:solidFill>
                <a:srgbClr val="7F5AF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lang="en-US" sz="2230">
                <a:latin typeface="Roboto"/>
                <a:ea typeface="Roboto"/>
                <a:cs typeface="Roboto"/>
                <a:sym typeface="Roboto"/>
              </a:rPr>
              <a:t>Követési-, széf </a:t>
            </a:r>
            <a:r>
              <a:rPr b="1" lang="en-US" sz="2230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kód</a:t>
            </a:r>
            <a:endParaRPr b="1" sz="2230">
              <a:solidFill>
                <a:srgbClr val="7F5AF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0205" lvl="0" marL="457200" rtl="0" algn="just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43A1D7"/>
              </a:buClr>
              <a:buSzPts val="2230"/>
              <a:buFont typeface="Roboto"/>
              <a:buChar char="✔"/>
            </a:pPr>
            <a:r>
              <a:rPr b="1" lang="en-US" sz="2230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CO₂</a:t>
            </a:r>
            <a:r>
              <a:rPr lang="en-US" sz="2230">
                <a:latin typeface="Roboto"/>
                <a:ea typeface="Roboto"/>
                <a:cs typeface="Roboto"/>
                <a:sym typeface="Roboto"/>
              </a:rPr>
              <a:t> kibocsátás</a:t>
            </a:r>
            <a:endParaRPr sz="223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4200"/>
              </a:spcBef>
              <a:spcAft>
                <a:spcPts val="420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b="1" lang="en-US" sz="2230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E-mail</a:t>
            </a:r>
            <a:r>
              <a:rPr lang="en-US" sz="2230">
                <a:latin typeface="Roboto"/>
                <a:ea typeface="Roboto"/>
                <a:cs typeface="Roboto"/>
                <a:sym typeface="Roboto"/>
              </a:rPr>
              <a:t> értesítő</a:t>
            </a:r>
            <a:endParaRPr sz="223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g263637bf8ca_0_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g263637bf8ca_0_33"/>
          <p:cNvSpPr txBox="1"/>
          <p:nvPr>
            <p:ph type="title"/>
          </p:nvPr>
        </p:nvSpPr>
        <p:spPr>
          <a:xfrm>
            <a:off x="838200" y="365125"/>
            <a:ext cx="10515600" cy="100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A1D7"/>
                </a:solidFill>
                <a:latin typeface="Roboto"/>
                <a:ea typeface="Roboto"/>
                <a:cs typeface="Roboto"/>
                <a:sym typeface="Roboto"/>
              </a:rPr>
              <a:t>Csomag ~ Felhasználó</a:t>
            </a:r>
            <a:endParaRPr b="1">
              <a:solidFill>
                <a:srgbClr val="43A1D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g263637bf8ca_0_33"/>
          <p:cNvPicPr preferRelativeResize="0"/>
          <p:nvPr/>
        </p:nvPicPr>
        <p:blipFill rotWithShape="1">
          <a:blip r:embed="rId3">
            <a:alphaModFix/>
          </a:blip>
          <a:srcRect b="52756" l="4367" r="11964" t="3287"/>
          <a:stretch/>
        </p:blipFill>
        <p:spPr>
          <a:xfrm>
            <a:off x="4935025" y="1373424"/>
            <a:ext cx="6169375" cy="14771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  <p:pic>
        <p:nvPicPr>
          <p:cNvPr id="253" name="Google Shape;253;g263637bf8ca_0_33"/>
          <p:cNvPicPr preferRelativeResize="0"/>
          <p:nvPr/>
        </p:nvPicPr>
        <p:blipFill rotWithShape="1">
          <a:blip r:embed="rId4">
            <a:alphaModFix/>
          </a:blip>
          <a:srcRect b="30986" l="0" r="67934" t="0"/>
          <a:stretch/>
        </p:blipFill>
        <p:spPr>
          <a:xfrm>
            <a:off x="4935025" y="3193750"/>
            <a:ext cx="6169374" cy="2307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  <p:pic>
        <p:nvPicPr>
          <p:cNvPr descr="A blue and purple letter p&#10;&#10;Description automatically generated" id="254" name="Google Shape;254;g263637bf8ca_0_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41647" y="2"/>
            <a:ext cx="750364" cy="823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63637bf8ca_0_45"/>
          <p:cNvSpPr txBox="1"/>
          <p:nvPr>
            <p:ph idx="1" type="body"/>
          </p:nvPr>
        </p:nvSpPr>
        <p:spPr>
          <a:xfrm>
            <a:off x="521400" y="1898100"/>
            <a:ext cx="4463700" cy="218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</a:pPr>
            <a:r>
              <a:rPr lang="en-US" sz="2200"/>
              <a:t>Gomail package</a:t>
            </a:r>
            <a:endParaRPr sz="2200"/>
          </a:p>
          <a:p>
            <a:pPr indent="-342900" lvl="0" marL="457200" rtl="0" algn="just">
              <a:lnSpc>
                <a:spcPct val="100000"/>
              </a:lnSpc>
              <a:spcBef>
                <a:spcPts val="5500"/>
              </a:spcBef>
              <a:spcAft>
                <a:spcPts val="5500"/>
              </a:spcAft>
              <a:buClr>
                <a:srgbClr val="43A1D7"/>
              </a:buClr>
              <a:buSzPts val="1800"/>
              <a:buChar char="✔"/>
            </a:pPr>
            <a:r>
              <a:rPr lang="en-US" sz="2200"/>
              <a:t>Environment variables</a:t>
            </a:r>
            <a:endParaRPr sz="2200"/>
          </a:p>
        </p:txBody>
      </p:sp>
      <p:sp>
        <p:nvSpPr>
          <p:cNvPr id="261" name="Google Shape;261;g263637bf8ca_0_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g263637bf8ca_0_45"/>
          <p:cNvSpPr txBox="1"/>
          <p:nvPr>
            <p:ph type="title"/>
          </p:nvPr>
        </p:nvSpPr>
        <p:spPr>
          <a:xfrm>
            <a:off x="838200" y="509075"/>
            <a:ext cx="4146900" cy="96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A1D7"/>
                </a:solidFill>
                <a:latin typeface="Roboto"/>
                <a:ea typeface="Roboto"/>
                <a:cs typeface="Roboto"/>
                <a:sym typeface="Roboto"/>
              </a:rPr>
              <a:t>Email küldés</a:t>
            </a:r>
            <a:endParaRPr b="1">
              <a:solidFill>
                <a:srgbClr val="43A1D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A blue and purple letter p&#10;&#10;Description automatically generated" id="263" name="Google Shape;263;g263637bf8ca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647" y="2"/>
            <a:ext cx="750364" cy="8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263637bf8ca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0100" y="4353725"/>
            <a:ext cx="19431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263637bf8ca_0_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5100" y="1469078"/>
            <a:ext cx="7086899" cy="467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65c740647_0_0"/>
          <p:cNvSpPr txBox="1"/>
          <p:nvPr>
            <p:ph idx="1" type="body"/>
          </p:nvPr>
        </p:nvSpPr>
        <p:spPr>
          <a:xfrm>
            <a:off x="521250" y="1658525"/>
            <a:ext cx="4463700" cy="218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A1D7"/>
              </a:buClr>
              <a:buSzPts val="1800"/>
              <a:buChar char="✔"/>
            </a:pPr>
            <a:r>
              <a:rPr lang="en-US" sz="2200"/>
              <a:t>Átlagos </a:t>
            </a:r>
            <a:r>
              <a:rPr b="1" lang="en-US" sz="2200">
                <a:solidFill>
                  <a:srgbClr val="7F5AF6"/>
                </a:solidFill>
              </a:rPr>
              <a:t>benzines</a:t>
            </a:r>
            <a:r>
              <a:rPr lang="en-US" sz="2200"/>
              <a:t> és </a:t>
            </a:r>
            <a:r>
              <a:rPr b="1" lang="en-US" sz="2200">
                <a:solidFill>
                  <a:srgbClr val="7F5AF6"/>
                </a:solidFill>
              </a:rPr>
              <a:t>elektromos</a:t>
            </a:r>
            <a:r>
              <a:rPr lang="en-US" sz="2200"/>
              <a:t> autó kibocsátásának </a:t>
            </a:r>
            <a:r>
              <a:rPr b="1" lang="en-US" sz="2200">
                <a:solidFill>
                  <a:srgbClr val="7F5AF6"/>
                </a:solidFill>
              </a:rPr>
              <a:t>különbsége</a:t>
            </a:r>
            <a:endParaRPr b="1" sz="2200">
              <a:solidFill>
                <a:srgbClr val="7F5AF6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5500"/>
              </a:spcBef>
              <a:spcAft>
                <a:spcPts val="5500"/>
              </a:spcAft>
              <a:buClr>
                <a:srgbClr val="43A1D7"/>
              </a:buClr>
              <a:buSzPts val="1800"/>
              <a:buChar char="✔"/>
            </a:pPr>
            <a:r>
              <a:rPr lang="en-US" sz="2200"/>
              <a:t>Automaták közötti távolságra </a:t>
            </a:r>
            <a:r>
              <a:rPr b="1" lang="en-US" sz="2200">
                <a:solidFill>
                  <a:srgbClr val="7F5AF6"/>
                </a:solidFill>
              </a:rPr>
              <a:t>Haversine</a:t>
            </a:r>
            <a:r>
              <a:rPr lang="en-US" sz="2200"/>
              <a:t> formulát alkalmazunk </a:t>
            </a:r>
            <a:endParaRPr sz="2200"/>
          </a:p>
        </p:txBody>
      </p:sp>
      <p:sp>
        <p:nvSpPr>
          <p:cNvPr id="272" name="Google Shape;272;g2a65c740647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g2a65c740647_0_0"/>
          <p:cNvSpPr txBox="1"/>
          <p:nvPr>
            <p:ph type="title"/>
          </p:nvPr>
        </p:nvSpPr>
        <p:spPr>
          <a:xfrm>
            <a:off x="838200" y="509075"/>
            <a:ext cx="4146900" cy="96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A1D7"/>
                </a:solidFill>
                <a:latin typeface="Roboto"/>
                <a:ea typeface="Roboto"/>
                <a:cs typeface="Roboto"/>
                <a:sym typeface="Roboto"/>
              </a:rPr>
              <a:t>CO₂ kibocsátás</a:t>
            </a:r>
            <a:endParaRPr b="1">
              <a:solidFill>
                <a:srgbClr val="43A1D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4" name="Google Shape;274;g2a65c74064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175" y="1469050"/>
            <a:ext cx="6390549" cy="4730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  <p:pic>
        <p:nvPicPr>
          <p:cNvPr descr="A blue and purple letter p&#10;&#10;Description automatically generated" id="275" name="Google Shape;275;g2a65c74064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1647" y="2"/>
            <a:ext cx="750364" cy="8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2a65c740647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7463" y="3965525"/>
            <a:ext cx="2711276" cy="27112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65c740753_2_23"/>
          <p:cNvSpPr txBox="1"/>
          <p:nvPr>
            <p:ph idx="1" type="subTitle"/>
          </p:nvPr>
        </p:nvSpPr>
        <p:spPr>
          <a:xfrm>
            <a:off x="933062" y="1959849"/>
            <a:ext cx="96198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gyszerű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 és 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gyors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csomagfeladás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automatákon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 keresztül</a:t>
            </a:r>
            <a:endParaRPr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690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yomonkövethető</a:t>
            </a: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ség</a:t>
            </a:r>
            <a:endParaRPr b="1">
              <a:solidFill>
                <a:srgbClr val="7F5AF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6900"/>
              </a:spcBef>
              <a:spcAft>
                <a:spcPts val="690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Mindenki számára </a:t>
            </a: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egységes felület</a:t>
            </a:r>
            <a:endParaRPr b="1">
              <a:solidFill>
                <a:srgbClr val="7F5AF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g2a65c740753_2_23"/>
          <p:cNvSpPr txBox="1"/>
          <p:nvPr/>
        </p:nvSpPr>
        <p:spPr>
          <a:xfrm>
            <a:off x="933062" y="597159"/>
            <a:ext cx="561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43A1D7"/>
                </a:solidFill>
                <a:latin typeface="Roboto Black"/>
                <a:ea typeface="Roboto Black"/>
                <a:cs typeface="Roboto Black"/>
                <a:sym typeface="Roboto Black"/>
              </a:rPr>
              <a:t>Ötlet</a:t>
            </a:r>
            <a:endParaRPr sz="4400">
              <a:solidFill>
                <a:srgbClr val="43A1D7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7" name="Google Shape;97;g2a65c740753_2_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and purple letter p&#10;&#10;Description automatically generated" id="98" name="Google Shape;98;g2a65c740753_2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647" y="2"/>
            <a:ext cx="750364" cy="8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a65c740753_2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5252" y="1420275"/>
            <a:ext cx="2248497" cy="186203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  <p:pic>
        <p:nvPicPr>
          <p:cNvPr id="100" name="Google Shape;100;g2a65c740753_2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0120" y="3712850"/>
            <a:ext cx="2835450" cy="2348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3637bf8ca_0_57"/>
          <p:cNvSpPr txBox="1"/>
          <p:nvPr>
            <p:ph idx="1" type="body"/>
          </p:nvPr>
        </p:nvSpPr>
        <p:spPr>
          <a:xfrm>
            <a:off x="838200" y="18479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DBeaverben látható az adatbázis struktúra.</a:t>
            </a:r>
            <a:endParaRPr/>
          </a:p>
        </p:txBody>
      </p:sp>
      <p:sp>
        <p:nvSpPr>
          <p:cNvPr id="283" name="Google Shape;283;g263637bf8ca_0_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g263637bf8ca_0_5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Adatbázis struktúra</a:t>
            </a:r>
            <a:endParaRPr/>
          </a:p>
        </p:txBody>
      </p:sp>
      <p:pic>
        <p:nvPicPr>
          <p:cNvPr id="285" name="Google Shape;285;g263637bf8ca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038" y="1415550"/>
            <a:ext cx="6914374" cy="494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purple letter p&#10;&#10;Description automatically generated" id="286" name="Google Shape;286;g263637bf8ca_0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1647" y="2"/>
            <a:ext cx="750364" cy="823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a65c740753_48_0"/>
          <p:cNvSpPr txBox="1"/>
          <p:nvPr>
            <p:ph idx="1" type="subTitle"/>
          </p:nvPr>
        </p:nvSpPr>
        <p:spPr>
          <a:xfrm>
            <a:off x="933050" y="1584825"/>
            <a:ext cx="9619800" cy="4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CI/CD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Konténerizált alkalmazások, 12 faktoros elvek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IaC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(Terraform), 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CaC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(Ansible)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Metrika-alapú monitorozás (Grafana, VictoriaMetrics, VMAgent)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4200"/>
              </a:spcBef>
              <a:spcAft>
                <a:spcPts val="420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DigitalOcean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g2a65c740753_48_0"/>
          <p:cNvSpPr txBox="1"/>
          <p:nvPr/>
        </p:nvSpPr>
        <p:spPr>
          <a:xfrm>
            <a:off x="625672" y="516925"/>
            <a:ext cx="70488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43A1D7"/>
                </a:solidFill>
                <a:latin typeface="Roboto"/>
                <a:ea typeface="Roboto"/>
                <a:cs typeface="Roboto"/>
                <a:sym typeface="Roboto"/>
              </a:rPr>
              <a:t>Infrastruktúra és DevOps</a:t>
            </a:r>
            <a:endParaRPr b="1" sz="4400">
              <a:solidFill>
                <a:srgbClr val="43A1D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g2a65c740753_48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and purple letter p&#10;&#10;Description automatically generated" id="294" name="Google Shape;294;g2a65c740753_48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647" y="2"/>
            <a:ext cx="750364" cy="823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3dda96597_1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A1D7"/>
                </a:solidFill>
                <a:latin typeface="Roboto"/>
                <a:ea typeface="Roboto"/>
                <a:cs typeface="Roboto"/>
                <a:sym typeface="Roboto"/>
              </a:rPr>
              <a:t>Megoldandó feladatok</a:t>
            </a:r>
            <a:endParaRPr b="1">
              <a:solidFill>
                <a:srgbClr val="43A1D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g2a3dda96597_1_8"/>
          <p:cNvSpPr txBox="1"/>
          <p:nvPr>
            <p:ph idx="1" type="body"/>
          </p:nvPr>
        </p:nvSpPr>
        <p:spPr>
          <a:xfrm>
            <a:off x="838200" y="2255988"/>
            <a:ext cx="10515600" cy="353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-US" sz="2400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felhasználó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csomagot tudjon feladni,</a:t>
            </a:r>
            <a:br>
              <a:rPr lang="en-US" sz="2400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nyomon követni és átvenni,</a:t>
            </a:r>
            <a:br>
              <a:rPr lang="en-US" sz="2400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valamint az alapvető műveleteket elvégezhesse a felhasználói profilján.</a:t>
            </a:r>
            <a:endParaRPr sz="2400"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370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-US" sz="2400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futár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kezelni tudja a csomagok állapotát, látja az automaták részletes adatait.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3700"/>
              </a:spcBef>
              <a:spcAft>
                <a:spcPts val="370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Az </a:t>
            </a:r>
            <a:r>
              <a:rPr b="1" lang="en-US" sz="2400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admin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kezelni tudja a csomagokat, a felhasználókat valamint az automatákat.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g2a3dda96597_1_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and purple letter p&#10;&#10;Description automatically generated" id="109" name="Google Shape;109;g2a3dda96597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647" y="2"/>
            <a:ext cx="750364" cy="8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a3dda96597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500" y="823825"/>
            <a:ext cx="3652323" cy="2062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5f750ef49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A1D7"/>
                </a:solidFill>
                <a:latin typeface="Roboto"/>
                <a:ea typeface="Roboto"/>
                <a:cs typeface="Roboto"/>
                <a:sym typeface="Roboto"/>
              </a:rPr>
              <a:t>Extra funkciók</a:t>
            </a:r>
            <a:endParaRPr b="1">
              <a:solidFill>
                <a:srgbClr val="43A1D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g2a5f750ef49_0_1"/>
          <p:cNvSpPr txBox="1"/>
          <p:nvPr>
            <p:ph idx="1" type="body"/>
          </p:nvPr>
        </p:nvSpPr>
        <p:spPr>
          <a:xfrm>
            <a:off x="893275" y="1843050"/>
            <a:ext cx="7280700" cy="436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A1D7"/>
              </a:buClr>
              <a:buSzPts val="2200"/>
              <a:buFont typeface="Roboto"/>
              <a:buChar char="✔"/>
            </a:pPr>
            <a:r>
              <a:rPr lang="en-US" sz="2600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Könnyen kezelhető,</a:t>
            </a:r>
            <a:r>
              <a:rPr lang="en-US" sz="2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2600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modern </a:t>
            </a:r>
            <a:r>
              <a:rPr lang="en-US" sz="2600">
                <a:latin typeface="Roboto"/>
                <a:ea typeface="Roboto"/>
                <a:cs typeface="Roboto"/>
                <a:sym typeface="Roboto"/>
              </a:rPr>
              <a:t>felület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95000"/>
              </a:lnSpc>
              <a:spcBef>
                <a:spcPts val="3300"/>
              </a:spcBef>
              <a:spcAft>
                <a:spcPts val="0"/>
              </a:spcAft>
              <a:buClr>
                <a:srgbClr val="43A1D7"/>
              </a:buClr>
              <a:buSzPts val="2200"/>
              <a:buFont typeface="Roboto"/>
              <a:buChar char="✔"/>
            </a:pPr>
            <a:r>
              <a:rPr b="1" lang="en-US" sz="2600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Hűségrendszer</a:t>
            </a:r>
            <a:r>
              <a:rPr lang="en-US" sz="2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00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amivel a felhasználók árengedményhez juthatnak</a:t>
            </a:r>
            <a:endParaRPr sz="2600"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95000"/>
              </a:lnSpc>
              <a:spcBef>
                <a:spcPts val="3300"/>
              </a:spcBef>
              <a:spcAft>
                <a:spcPts val="0"/>
              </a:spcAft>
              <a:buClr>
                <a:srgbClr val="43A1D7"/>
              </a:buClr>
              <a:buSzPts val="2200"/>
              <a:buFont typeface="Roboto"/>
              <a:buChar char="✔"/>
            </a:pPr>
            <a:r>
              <a:rPr b="1" lang="en-US" sz="2600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1 napos</a:t>
            </a:r>
            <a:r>
              <a:rPr lang="en-US" sz="2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00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kiszállítás lehetősége</a:t>
            </a:r>
            <a:endParaRPr sz="2600"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95000"/>
              </a:lnSpc>
              <a:spcBef>
                <a:spcPts val="3300"/>
              </a:spcBef>
              <a:spcAft>
                <a:spcPts val="3300"/>
              </a:spcAft>
              <a:buClr>
                <a:srgbClr val="43A1D7"/>
              </a:buClr>
              <a:buSzPts val="2200"/>
              <a:buFont typeface="Roboto"/>
              <a:buChar char="✔"/>
            </a:pPr>
            <a:r>
              <a:rPr lang="en-US" sz="2600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Környezettudatosság érdekében elektromos szállítóeszközökkel csökkentjük </a:t>
            </a:r>
            <a:r>
              <a:rPr b="1" lang="en-US" sz="2600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karbon lábnyom</a:t>
            </a:r>
            <a:r>
              <a:rPr lang="en-US" sz="2600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unkat</a:t>
            </a:r>
            <a:endParaRPr sz="2600"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g2a5f750ef49_0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and purple letter p&#10;&#10;Description automatically generated" id="119" name="Google Shape;119;g2a5f750ef49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647" y="2"/>
            <a:ext cx="750364" cy="8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a5f750ef49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04428">
            <a:off x="8476150" y="4004311"/>
            <a:ext cx="2932308" cy="17842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  <p:pic>
        <p:nvPicPr>
          <p:cNvPr id="121" name="Google Shape;121;g2a5f750ef49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63162">
            <a:off x="8649579" y="1381989"/>
            <a:ext cx="2356216" cy="190487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373922db6_1_0"/>
          <p:cNvSpPr txBox="1"/>
          <p:nvPr/>
        </p:nvSpPr>
        <p:spPr>
          <a:xfrm>
            <a:off x="629012" y="507059"/>
            <a:ext cx="561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43A1D7"/>
                </a:solidFill>
                <a:latin typeface="Roboto Black"/>
                <a:ea typeface="Roboto Black"/>
                <a:cs typeface="Roboto Black"/>
                <a:sym typeface="Roboto Black"/>
              </a:rPr>
              <a:t>Fejlesztés menete</a:t>
            </a:r>
            <a:endParaRPr sz="4400">
              <a:solidFill>
                <a:srgbClr val="43A1D7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7" name="Google Shape;127;g2a373922db6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and purple letter p&#10;&#10;Description automatically generated" id="128" name="Google Shape;128;g2a373922db6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647" y="2"/>
            <a:ext cx="750364" cy="8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a373922db6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7938" y="1106100"/>
            <a:ext cx="3956127" cy="22253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  <p:pic>
        <p:nvPicPr>
          <p:cNvPr id="130" name="Google Shape;130;g2a373922db6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574" y="1679875"/>
            <a:ext cx="3158225" cy="47958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  <p:pic>
        <p:nvPicPr>
          <p:cNvPr id="131" name="Google Shape;131;g2a373922db6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9427" y="3004366"/>
            <a:ext cx="3813136" cy="364068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  <p:pic>
        <p:nvPicPr>
          <p:cNvPr id="132" name="Google Shape;132;g2a373922db6_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10599" y="1608662"/>
            <a:ext cx="3473975" cy="3640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56df9edb0_0_0"/>
          <p:cNvSpPr txBox="1"/>
          <p:nvPr/>
        </p:nvSpPr>
        <p:spPr>
          <a:xfrm>
            <a:off x="933050" y="597146"/>
            <a:ext cx="561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43A1D7"/>
                </a:solidFill>
                <a:latin typeface="Roboto Black"/>
                <a:ea typeface="Roboto Black"/>
                <a:cs typeface="Roboto Black"/>
                <a:sym typeface="Roboto Black"/>
              </a:rPr>
              <a:t>Backend</a:t>
            </a:r>
            <a:endParaRPr sz="4400">
              <a:solidFill>
                <a:srgbClr val="43A1D7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8" name="Google Shape;138;g2a56df9edb0_0_0"/>
          <p:cNvSpPr txBox="1"/>
          <p:nvPr>
            <p:ph idx="1" type="subTitle"/>
          </p:nvPr>
        </p:nvSpPr>
        <p:spPr>
          <a:xfrm>
            <a:off x="933050" y="1959850"/>
            <a:ext cx="4474500" cy="4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Go</a:t>
            </a:r>
            <a:endParaRPr b="1"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PostgreSQL</a:t>
            </a:r>
            <a:endParaRPr b="1">
              <a:solidFill>
                <a:srgbClr val="7F5AF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Rest</a:t>
            </a: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 API</a:t>
            </a:r>
            <a:endParaRPr b="1"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Fiber</a:t>
            </a:r>
            <a:endParaRPr b="1">
              <a:solidFill>
                <a:srgbClr val="7F5AF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80000"/>
              </a:lnSpc>
              <a:spcBef>
                <a:spcPts val="4200"/>
              </a:spcBef>
              <a:spcAft>
                <a:spcPts val="420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MVC</a:t>
            </a:r>
            <a:endParaRPr>
              <a:solidFill>
                <a:srgbClr val="7F5AF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g2a56df9edb0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and purple letter p&#10;&#10;Description automatically generated" id="140" name="Google Shape;140;g2a56df9edb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647" y="2"/>
            <a:ext cx="750364" cy="8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a56df9edb0_0_0"/>
          <p:cNvPicPr preferRelativeResize="0"/>
          <p:nvPr/>
        </p:nvPicPr>
        <p:blipFill rotWithShape="1">
          <a:blip r:embed="rId4">
            <a:alphaModFix/>
          </a:blip>
          <a:srcRect b="30901" l="17150" r="17884" t="28114"/>
          <a:stretch/>
        </p:blipFill>
        <p:spPr>
          <a:xfrm rot="-893496">
            <a:off x="3486637" y="1250972"/>
            <a:ext cx="2567773" cy="12148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  <p:pic>
        <p:nvPicPr>
          <p:cNvPr id="142" name="Google Shape;142;g2a56df9edb0_0_0"/>
          <p:cNvPicPr preferRelativeResize="0"/>
          <p:nvPr/>
        </p:nvPicPr>
        <p:blipFill rotWithShape="1">
          <a:blip r:embed="rId5">
            <a:alphaModFix/>
          </a:blip>
          <a:srcRect b="3618" l="10967" r="10693" t="22070"/>
          <a:stretch/>
        </p:blipFill>
        <p:spPr>
          <a:xfrm rot="179991">
            <a:off x="6794487" y="3383101"/>
            <a:ext cx="3102932" cy="18476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5">
                <a:alpha val="50000"/>
              </a:schemeClr>
            </a:outerShdw>
          </a:effectLst>
        </p:spPr>
      </p:pic>
      <p:pic>
        <p:nvPicPr>
          <p:cNvPr id="143" name="Google Shape;143;g2a56df9edb0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18750">
            <a:off x="6750318" y="709268"/>
            <a:ext cx="4239582" cy="236627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  <p:pic>
        <p:nvPicPr>
          <p:cNvPr id="144" name="Google Shape;144;g2a56df9edb0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80477">
            <a:off x="3093873" y="3272475"/>
            <a:ext cx="3446451" cy="31788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  <p:pic>
        <p:nvPicPr>
          <p:cNvPr id="145" name="Google Shape;145;g2a56df9edb0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180000">
            <a:off x="8971998" y="4834297"/>
            <a:ext cx="2323250" cy="158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65c740753_2_0"/>
          <p:cNvSpPr txBox="1"/>
          <p:nvPr/>
        </p:nvSpPr>
        <p:spPr>
          <a:xfrm>
            <a:off x="933050" y="597146"/>
            <a:ext cx="561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43A1D7"/>
                </a:solidFill>
                <a:latin typeface="Roboto Black"/>
                <a:ea typeface="Roboto Black"/>
                <a:cs typeface="Roboto Black"/>
                <a:sym typeface="Roboto Black"/>
              </a:rPr>
              <a:t>Backend</a:t>
            </a:r>
            <a:endParaRPr sz="4400">
              <a:solidFill>
                <a:srgbClr val="43A1D7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1" name="Google Shape;151;g2a65c740753_2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and purple letter p&#10;&#10;Description automatically generated" id="152" name="Google Shape;152;g2a65c740753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647" y="2"/>
            <a:ext cx="750364" cy="82381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a65c740753_2_0"/>
          <p:cNvSpPr txBox="1"/>
          <p:nvPr>
            <p:ph idx="4294967295" type="body"/>
          </p:nvPr>
        </p:nvSpPr>
        <p:spPr>
          <a:xfrm>
            <a:off x="838200" y="1795100"/>
            <a:ext cx="6039000" cy="451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lang="en-US" sz="2400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Végpontok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2400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elérésének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szabályozása</a:t>
            </a:r>
            <a:endParaRPr sz="2400"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550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b="1" lang="en-US" sz="2400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JWT</a:t>
            </a:r>
            <a:endParaRPr b="1" sz="2400">
              <a:solidFill>
                <a:srgbClr val="7F5AF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550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b="1" lang="en-US" sz="2400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Email</a:t>
            </a:r>
            <a:endParaRPr b="1" sz="2400">
              <a:solidFill>
                <a:srgbClr val="7F5AF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5500"/>
              </a:spcBef>
              <a:spcAft>
                <a:spcPts val="550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b="1" lang="en-US" sz="2400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CO₂</a:t>
            </a:r>
            <a:r>
              <a:rPr lang="en-US" sz="2400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 kibocsátás számítás</a:t>
            </a:r>
            <a:endParaRPr sz="2400"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g2a65c740753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1">
            <a:off x="7662538" y="928573"/>
            <a:ext cx="2592320" cy="162020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  <p:pic>
        <p:nvPicPr>
          <p:cNvPr id="155" name="Google Shape;155;g2a65c740753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0296" y="4685725"/>
            <a:ext cx="1929951" cy="19299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  <p:pic>
        <p:nvPicPr>
          <p:cNvPr id="156" name="Google Shape;156;g2a65c740753_2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0972" y="2450827"/>
            <a:ext cx="2506800" cy="195634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  <p:pic>
        <p:nvPicPr>
          <p:cNvPr id="157" name="Google Shape;157;g2a65c740753_2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2647" y="2701187"/>
            <a:ext cx="4736954" cy="28174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idx="1" type="subTitle"/>
          </p:nvPr>
        </p:nvSpPr>
        <p:spPr>
          <a:xfrm>
            <a:off x="988175" y="1642450"/>
            <a:ext cx="5287200" cy="4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ReactJS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keretrendszer</a:t>
            </a:r>
            <a:endParaRPr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Bootstrap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CSS keretrendszer</a:t>
            </a:r>
            <a:endParaRPr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modern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UI/UX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elemek</a:t>
            </a:r>
            <a:endParaRPr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b="1" lang="en-US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SVG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grafikai elemek</a:t>
            </a:r>
            <a:endParaRPr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4200"/>
              </a:spcBef>
              <a:spcAft>
                <a:spcPts val="4200"/>
              </a:spcAft>
              <a:buClr>
                <a:srgbClr val="43A1D7"/>
              </a:buClr>
              <a:buSzPts val="2400"/>
              <a:buFont typeface="Roboto"/>
              <a:buChar char="✔"/>
            </a:pPr>
            <a:r>
              <a:rPr lang="en-US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egyedi komponensek</a:t>
            </a:r>
            <a:endParaRPr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658467" y="542240"/>
            <a:ext cx="5616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43A1D7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endParaRPr b="1" sz="4400">
              <a:solidFill>
                <a:srgbClr val="43A1D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475" y="2101700"/>
            <a:ext cx="6187975" cy="288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purple letter p&#10;&#10;Description automatically generated" id="166" name="Google Shape;16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1647" y="2"/>
            <a:ext cx="750364" cy="823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idx="1" type="subTitle"/>
          </p:nvPr>
        </p:nvSpPr>
        <p:spPr>
          <a:xfrm>
            <a:off x="584725" y="1475525"/>
            <a:ext cx="7695300" cy="50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A1D7"/>
              </a:buClr>
              <a:buSzPts val="2300"/>
              <a:buFont typeface="Roboto"/>
              <a:buChar char="✔"/>
            </a:pPr>
            <a:r>
              <a:rPr lang="en-US" sz="2300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Folyamatos integráció és kiadás (</a:t>
            </a:r>
            <a:r>
              <a:rPr b="1" lang="en-US" sz="2300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CI/CD</a:t>
            </a:r>
            <a:r>
              <a:rPr lang="en-US" sz="2300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300"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just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43A1D7"/>
              </a:buClr>
              <a:buSzPts val="2300"/>
              <a:buFont typeface="Roboto"/>
              <a:buChar char="✔"/>
            </a:pPr>
            <a:r>
              <a:rPr lang="en-US" sz="2300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Konténerizáció</a:t>
            </a:r>
            <a:endParaRPr sz="2300"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just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43A1D7"/>
              </a:buClr>
              <a:buSzPts val="2300"/>
              <a:buFont typeface="Roboto"/>
              <a:buChar char="✔"/>
            </a:pPr>
            <a:r>
              <a:rPr b="1" lang="en-US" sz="2300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12 faktoros</a:t>
            </a: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300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elvek</a:t>
            </a:r>
            <a:endParaRPr sz="2300"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just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43A1D7"/>
              </a:buClr>
              <a:buSzPts val="2300"/>
              <a:buFont typeface="Roboto"/>
              <a:buChar char="✔"/>
            </a:pPr>
            <a:r>
              <a:rPr b="1" lang="en-US" sz="2300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IaC</a:t>
            </a: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300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(Terraform),</a:t>
            </a: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-US" sz="2300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CaC</a:t>
            </a: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300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(Ansible)</a:t>
            </a:r>
            <a:endParaRPr sz="2300"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just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43A1D7"/>
              </a:buClr>
              <a:buSzPts val="2300"/>
              <a:buFont typeface="Roboto"/>
              <a:buChar char="✔"/>
            </a:pPr>
            <a:r>
              <a:rPr b="1" lang="en-US" sz="2300">
                <a:solidFill>
                  <a:srgbClr val="7F5AF6"/>
                </a:solidFill>
                <a:latin typeface="Roboto"/>
                <a:ea typeface="Roboto"/>
                <a:cs typeface="Roboto"/>
                <a:sym typeface="Roboto"/>
              </a:rPr>
              <a:t>Metrika-alapú</a:t>
            </a: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300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monitorozás (Grafana, VictoriaMetrics, VMAgent)</a:t>
            </a:r>
            <a:endParaRPr sz="2300"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just">
              <a:lnSpc>
                <a:spcPct val="80000"/>
              </a:lnSpc>
              <a:spcBef>
                <a:spcPts val="4200"/>
              </a:spcBef>
              <a:spcAft>
                <a:spcPts val="4200"/>
              </a:spcAft>
              <a:buClr>
                <a:srgbClr val="43A1D7"/>
              </a:buClr>
              <a:buSzPts val="2300"/>
              <a:buFont typeface="Roboto"/>
              <a:buChar char="✔"/>
            </a:pPr>
            <a:r>
              <a:rPr lang="en-US" sz="2300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DigitalOcean</a:t>
            </a:r>
            <a:endParaRPr sz="2300"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625672" y="516925"/>
            <a:ext cx="70488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43A1D7"/>
                </a:solidFill>
                <a:latin typeface="Roboto"/>
                <a:ea typeface="Roboto"/>
                <a:cs typeface="Roboto"/>
                <a:sym typeface="Roboto"/>
              </a:rPr>
              <a:t>Infrastruktúra és DevOps</a:t>
            </a:r>
            <a:endParaRPr b="1" sz="4400">
              <a:solidFill>
                <a:srgbClr val="43A1D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and purple letter p&#10;&#10;Description automatically generated" id="174" name="Google Shape;1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647" y="2"/>
            <a:ext cx="750364" cy="8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5425" y="1404350"/>
            <a:ext cx="4258375" cy="174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  <p:pic>
        <p:nvPicPr>
          <p:cNvPr id="176" name="Google Shape;176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9875" y="3407250"/>
            <a:ext cx="3073926" cy="269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A1D7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2023-11-27T12:30:47Z</dcterms:created>
  <dc:creator>Daniel Szekely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0x0101006D861DF5FD48F745A672F53E3EF81AA9</vt:lpwstr>
  </property>
</Properties>
</file>