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4"/>
  </p:sldMasterIdLst>
  <p:notesMasterIdLst>
    <p:notesMasterId r:id="rId32"/>
  </p:notesMasterIdLst>
  <p:sldIdLst>
    <p:sldId id="257" r:id="rId5"/>
    <p:sldId id="306" r:id="rId6"/>
    <p:sldId id="313" r:id="rId7"/>
    <p:sldId id="383" r:id="rId8"/>
    <p:sldId id="384" r:id="rId9"/>
    <p:sldId id="401" r:id="rId10"/>
    <p:sldId id="400" r:id="rId11"/>
    <p:sldId id="395" r:id="rId12"/>
    <p:sldId id="403" r:id="rId13"/>
    <p:sldId id="388" r:id="rId14"/>
    <p:sldId id="391" r:id="rId15"/>
    <p:sldId id="394" r:id="rId16"/>
    <p:sldId id="392" r:id="rId17"/>
    <p:sldId id="396" r:id="rId18"/>
    <p:sldId id="406" r:id="rId19"/>
    <p:sldId id="407" r:id="rId20"/>
    <p:sldId id="408" r:id="rId21"/>
    <p:sldId id="397" r:id="rId22"/>
    <p:sldId id="393" r:id="rId23"/>
    <p:sldId id="404" r:id="rId24"/>
    <p:sldId id="387" r:id="rId25"/>
    <p:sldId id="316" r:id="rId26"/>
    <p:sldId id="317" r:id="rId27"/>
    <p:sldId id="324" r:id="rId28"/>
    <p:sldId id="382" r:id="rId29"/>
    <p:sldId id="368" r:id="rId30"/>
    <p:sldId id="305" r:id="rId3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42ADD12-DE9C-8441-AA87-F26EB3497443}">
          <p14:sldIdLst>
            <p14:sldId id="257"/>
            <p14:sldId id="306"/>
            <p14:sldId id="313"/>
            <p14:sldId id="383"/>
            <p14:sldId id="384"/>
            <p14:sldId id="401"/>
            <p14:sldId id="400"/>
            <p14:sldId id="395"/>
            <p14:sldId id="403"/>
            <p14:sldId id="388"/>
            <p14:sldId id="391"/>
            <p14:sldId id="394"/>
            <p14:sldId id="392"/>
            <p14:sldId id="396"/>
            <p14:sldId id="406"/>
            <p14:sldId id="407"/>
            <p14:sldId id="408"/>
            <p14:sldId id="397"/>
            <p14:sldId id="393"/>
            <p14:sldId id="404"/>
            <p14:sldId id="387"/>
            <p14:sldId id="316"/>
            <p14:sldId id="317"/>
            <p14:sldId id="324"/>
          </p14:sldIdLst>
        </p14:section>
        <p14:section name="Backup" id="{035DE889-B219-4936-AF15-F40E8E318FA0}">
          <p14:sldIdLst>
            <p14:sldId id="382"/>
            <p14:sldId id="368"/>
            <p14:sldId id="30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225A1D-3507-E7F7-BA23-CE77901BD03F}" name="Braun, Glen" initials="" userId="S::glen.braun@student.reutlingen-university.de::15f4bf44-f62f-4b95-be37-16385bc8444b" providerId="AD"/>
  <p188:author id="{ABC94F61-3B2F-8033-1203-F5DC46C32E08}" name="Erman, Dominik" initials="ED" userId="S::dominik.erman@student.reutlingen-university.de::4fb193da-0ad7-4eb0-a496-4da35b94c70c" providerId="AD"/>
  <p188:author id="{994BEE6F-44A7-E268-D005-69F2B45E6F07}" name="Kunik, Lars" initials="LK" userId="S::lars.kunik@student.reutlingen-university.de::ef4b339d-91c1-4431-9844-5ca3e81c54ff" providerId="AD"/>
  <p188:author id="{8C8328C2-96F5-82AE-A299-016C1A6E16E5}" name="Kayatas, Sinem" initials="SK" userId="S::sinem.kayatas@student.reutlingen-university.de::5031fa3d-1ae0-41de-83a0-488c250e938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6C6"/>
    <a:srgbClr val="818080"/>
    <a:srgbClr val="FED11C"/>
    <a:srgbClr val="7B7A7A"/>
    <a:srgbClr val="656464"/>
    <a:srgbClr val="000000"/>
    <a:srgbClr val="828181"/>
    <a:srgbClr val="B5E6A2"/>
    <a:srgbClr val="FECC00"/>
    <a:srgbClr val="67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83D16-56A0-0B4E-AF0C-0864E4E9DF04}" v="634" dt="2025-09-09T14:02:30.18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ittlere Formatvorlage 3 - Akz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7"/>
    <p:restoredTop sz="94719"/>
  </p:normalViewPr>
  <p:slideViewPr>
    <p:cSldViewPr snapToGrid="0">
      <p:cViewPr>
        <p:scale>
          <a:sx n="125" d="100"/>
          <a:sy n="125"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D2D65-1213-46C7-A596-06B9E269B281}" type="datetimeFigureOut">
              <a:rPr lang="de-DE" smtClean="0"/>
              <a:t>08.09.25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1A5F-1D6F-44E8-B667-C798AF69E104}" type="slidenum">
              <a:rPr lang="de-DE" smtClean="0"/>
              <a:t>‹Nr.›</a:t>
            </a:fld>
            <a:endParaRPr lang="de-DE"/>
          </a:p>
        </p:txBody>
      </p:sp>
    </p:spTree>
    <p:extLst>
      <p:ext uri="{BB962C8B-B14F-4D97-AF65-F5344CB8AC3E}">
        <p14:creationId xmlns:p14="http://schemas.microsoft.com/office/powerpoint/2010/main" val="237313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21E81A5F-1D6F-44E8-B667-C798AF69E104}" type="slidenum">
              <a:rPr lang="de-DE" smtClean="0"/>
              <a:t>1</a:t>
            </a:fld>
            <a:endParaRPr lang="de-DE"/>
          </a:p>
        </p:txBody>
      </p:sp>
    </p:spTree>
    <p:extLst>
      <p:ext uri="{BB962C8B-B14F-4D97-AF65-F5344CB8AC3E}">
        <p14:creationId xmlns:p14="http://schemas.microsoft.com/office/powerpoint/2010/main" val="3625218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E25E4-CD8E-3D03-3DC5-B2509CE5883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E1007F4-694D-CB31-9579-EB92C3FC9FD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9FEF794-8E12-C0E0-846B-0A56ABDF8209}"/>
              </a:ext>
            </a:extLst>
          </p:cNvPr>
          <p:cNvSpPr>
            <a:spLocks noGrp="1"/>
          </p:cNvSpPr>
          <p:nvPr>
            <p:ph type="body" idx="1"/>
          </p:nvPr>
        </p:nvSpPr>
        <p:spPr/>
        <p:txBody>
          <a:bodyPr/>
          <a:lstStyle/>
          <a:p>
            <a:r>
              <a:rPr lang="de-DE"/>
              <a:t>@Coder: Erwähnt gerne alles noch, an was ihr seit dem letzten Meilenstein noch gearbeitet habt!</a:t>
            </a:r>
          </a:p>
        </p:txBody>
      </p:sp>
      <p:sp>
        <p:nvSpPr>
          <p:cNvPr id="4" name="Foliennummernplatzhalter 3">
            <a:extLst>
              <a:ext uri="{FF2B5EF4-FFF2-40B4-BE49-F238E27FC236}">
                <a16:creationId xmlns:a16="http://schemas.microsoft.com/office/drawing/2014/main" id="{AE0BC60B-8855-7B28-949E-103B7FCA5C8A}"/>
              </a:ext>
            </a:extLst>
          </p:cNvPr>
          <p:cNvSpPr>
            <a:spLocks noGrp="1"/>
          </p:cNvSpPr>
          <p:nvPr>
            <p:ph type="sldNum" sz="quarter" idx="5"/>
          </p:nvPr>
        </p:nvSpPr>
        <p:spPr/>
        <p:txBody>
          <a:bodyPr/>
          <a:lstStyle/>
          <a:p>
            <a:fld id="{21E81A5F-1D6F-44E8-B667-C798AF69E104}" type="slidenum">
              <a:rPr lang="de-DE" smtClean="0"/>
              <a:t>15</a:t>
            </a:fld>
            <a:endParaRPr lang="de-DE"/>
          </a:p>
        </p:txBody>
      </p:sp>
    </p:spTree>
    <p:extLst>
      <p:ext uri="{BB962C8B-B14F-4D97-AF65-F5344CB8AC3E}">
        <p14:creationId xmlns:p14="http://schemas.microsoft.com/office/powerpoint/2010/main" val="4080203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0D7D1-8590-9CDD-EE18-86FA5BD358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B8BA67-F63B-A2F6-2822-582A44D831C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AD051B-FC19-7953-FEAE-C677D462D158}"/>
              </a:ext>
            </a:extLst>
          </p:cNvPr>
          <p:cNvSpPr>
            <a:spLocks noGrp="1"/>
          </p:cNvSpPr>
          <p:nvPr>
            <p:ph type="body" idx="1"/>
          </p:nvPr>
        </p:nvSpPr>
        <p:spPr/>
        <p:txBody>
          <a:bodyPr/>
          <a:lstStyle/>
          <a:p>
            <a:r>
              <a:rPr lang="de-DE"/>
              <a:t>@Coder: Erwähnt gerne alles noch, an was ihr seit dem letzten Meilenstein noch gearbeitet habt!</a:t>
            </a:r>
          </a:p>
        </p:txBody>
      </p:sp>
      <p:sp>
        <p:nvSpPr>
          <p:cNvPr id="4" name="Foliennummernplatzhalter 3">
            <a:extLst>
              <a:ext uri="{FF2B5EF4-FFF2-40B4-BE49-F238E27FC236}">
                <a16:creationId xmlns:a16="http://schemas.microsoft.com/office/drawing/2014/main" id="{CF783F28-CA8C-239F-2905-6A4EAE076D1B}"/>
              </a:ext>
            </a:extLst>
          </p:cNvPr>
          <p:cNvSpPr>
            <a:spLocks noGrp="1"/>
          </p:cNvSpPr>
          <p:nvPr>
            <p:ph type="sldNum" sz="quarter" idx="5"/>
          </p:nvPr>
        </p:nvSpPr>
        <p:spPr/>
        <p:txBody>
          <a:bodyPr/>
          <a:lstStyle/>
          <a:p>
            <a:fld id="{21E81A5F-1D6F-44E8-B667-C798AF69E104}" type="slidenum">
              <a:rPr lang="de-DE" smtClean="0"/>
              <a:t>16</a:t>
            </a:fld>
            <a:endParaRPr lang="de-DE"/>
          </a:p>
        </p:txBody>
      </p:sp>
    </p:spTree>
    <p:extLst>
      <p:ext uri="{BB962C8B-B14F-4D97-AF65-F5344CB8AC3E}">
        <p14:creationId xmlns:p14="http://schemas.microsoft.com/office/powerpoint/2010/main" val="927692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8AF09-5728-56A6-949D-7A2739DA519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4A85C1F-0C7A-CC62-7279-08B48D9C31D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6C04FAA-215E-651C-10FD-1C90F6669C80}"/>
              </a:ext>
            </a:extLst>
          </p:cNvPr>
          <p:cNvSpPr>
            <a:spLocks noGrp="1"/>
          </p:cNvSpPr>
          <p:nvPr>
            <p:ph type="body" idx="1"/>
          </p:nvPr>
        </p:nvSpPr>
        <p:spPr/>
        <p:txBody>
          <a:bodyPr/>
          <a:lstStyle/>
          <a:p>
            <a:r>
              <a:rPr lang="de-DE"/>
              <a:t>@Coder: Erwähnt gerne alles noch, an was ihr seit dem letzten Meilenstein noch gearbeitet habt!</a:t>
            </a:r>
          </a:p>
        </p:txBody>
      </p:sp>
      <p:sp>
        <p:nvSpPr>
          <p:cNvPr id="4" name="Foliennummernplatzhalter 3">
            <a:extLst>
              <a:ext uri="{FF2B5EF4-FFF2-40B4-BE49-F238E27FC236}">
                <a16:creationId xmlns:a16="http://schemas.microsoft.com/office/drawing/2014/main" id="{6C845AD9-0DCA-9391-B4F9-D4834AB23B54}"/>
              </a:ext>
            </a:extLst>
          </p:cNvPr>
          <p:cNvSpPr>
            <a:spLocks noGrp="1"/>
          </p:cNvSpPr>
          <p:nvPr>
            <p:ph type="sldNum" sz="quarter" idx="5"/>
          </p:nvPr>
        </p:nvSpPr>
        <p:spPr/>
        <p:txBody>
          <a:bodyPr/>
          <a:lstStyle/>
          <a:p>
            <a:fld id="{21E81A5F-1D6F-44E8-B667-C798AF69E104}" type="slidenum">
              <a:rPr lang="de-DE" smtClean="0"/>
              <a:t>17</a:t>
            </a:fld>
            <a:endParaRPr lang="de-DE"/>
          </a:p>
        </p:txBody>
      </p:sp>
    </p:spTree>
    <p:extLst>
      <p:ext uri="{BB962C8B-B14F-4D97-AF65-F5344CB8AC3E}">
        <p14:creationId xmlns:p14="http://schemas.microsoft.com/office/powerpoint/2010/main" val="3495908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21E81A5F-1D6F-44E8-B667-C798AF69E104}" type="slidenum">
              <a:rPr lang="de-DE" smtClean="0"/>
              <a:t>18</a:t>
            </a:fld>
            <a:endParaRPr lang="de-DE"/>
          </a:p>
        </p:txBody>
      </p:sp>
    </p:spTree>
    <p:extLst>
      <p:ext uri="{BB962C8B-B14F-4D97-AF65-F5344CB8AC3E}">
        <p14:creationId xmlns:p14="http://schemas.microsoft.com/office/powerpoint/2010/main" val="249216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glen</a:t>
            </a:r>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21</a:t>
            </a:fld>
            <a:endParaRPr lang="de-DE"/>
          </a:p>
        </p:txBody>
      </p:sp>
    </p:spTree>
    <p:extLst>
      <p:ext uri="{BB962C8B-B14F-4D97-AF65-F5344CB8AC3E}">
        <p14:creationId xmlns:p14="http://schemas.microsoft.com/office/powerpoint/2010/main" val="2602263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Was wollen wir präsentieren:</a:t>
            </a:r>
          </a:p>
          <a:p>
            <a:pPr marL="0" indent="0">
              <a:buFontTx/>
              <a:buNone/>
            </a:pPr>
            <a:endParaRPr lang="de-DE"/>
          </a:p>
          <a:p>
            <a:pPr marL="171450" indent="-171450">
              <a:buFontTx/>
              <a:buChar char="-"/>
            </a:pPr>
            <a:r>
              <a:rPr lang="de-DE"/>
              <a:t>Begrüßungsprompt</a:t>
            </a:r>
          </a:p>
          <a:p>
            <a:pPr marL="171450" indent="-171450">
              <a:buFontTx/>
              <a:buChar char="-"/>
            </a:pPr>
            <a:r>
              <a:rPr lang="de-DE"/>
              <a:t>Generelle Anfrage</a:t>
            </a:r>
          </a:p>
        </p:txBody>
      </p:sp>
      <p:sp>
        <p:nvSpPr>
          <p:cNvPr id="4" name="Foliennummernplatzhalter 3"/>
          <p:cNvSpPr>
            <a:spLocks noGrp="1"/>
          </p:cNvSpPr>
          <p:nvPr>
            <p:ph type="sldNum" sz="quarter" idx="5"/>
          </p:nvPr>
        </p:nvSpPr>
        <p:spPr/>
        <p:txBody>
          <a:bodyPr/>
          <a:lstStyle/>
          <a:p>
            <a:fld id="{21E81A5F-1D6F-44E8-B667-C798AF69E104}" type="slidenum">
              <a:rPr lang="de-DE" smtClean="0"/>
              <a:t>22</a:t>
            </a:fld>
            <a:endParaRPr lang="de-DE"/>
          </a:p>
        </p:txBody>
      </p:sp>
    </p:spTree>
    <p:extLst>
      <p:ext uri="{BB962C8B-B14F-4D97-AF65-F5344CB8AC3E}">
        <p14:creationId xmlns:p14="http://schemas.microsoft.com/office/powerpoint/2010/main" val="3866731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31190-F8D1-1B7A-2183-8CAAB287F5D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15FEBC-F33E-8A7A-3005-4AC8652B99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E3EF1D7-563A-5D74-A463-A62E973A128B}"/>
              </a:ext>
            </a:extLst>
          </p:cNvPr>
          <p:cNvSpPr>
            <a:spLocks noGrp="1"/>
          </p:cNvSpPr>
          <p:nvPr>
            <p:ph type="body" idx="1"/>
          </p:nvPr>
        </p:nvSpPr>
        <p:spPr/>
        <p:txBody>
          <a:bodyPr/>
          <a:lstStyle/>
          <a:p>
            <a:pPr marL="0" indent="0">
              <a:buFontTx/>
              <a:buNone/>
            </a:pPr>
            <a:r>
              <a:rPr lang="de-DE"/>
              <a:t>Vorgehen:</a:t>
            </a:r>
          </a:p>
          <a:p>
            <a:pPr marL="171450" indent="-171450">
              <a:buFontTx/>
              <a:buChar char="-"/>
            </a:pPr>
            <a:r>
              <a:rPr lang="de-DE"/>
              <a:t>Priorisieren</a:t>
            </a:r>
          </a:p>
          <a:p>
            <a:pPr marL="171450" indent="-171450">
              <a:buFontTx/>
              <a:buChar char="-"/>
            </a:pPr>
            <a:r>
              <a:rPr lang="de-DE"/>
              <a:t>Umsetzung</a:t>
            </a:r>
          </a:p>
          <a:p>
            <a:pPr marL="171450" indent="-171450">
              <a:buFontTx/>
              <a:buChar char="-"/>
            </a:pPr>
            <a:r>
              <a:rPr lang="de-DE"/>
              <a:t>Impact</a:t>
            </a:r>
          </a:p>
        </p:txBody>
      </p:sp>
      <p:sp>
        <p:nvSpPr>
          <p:cNvPr id="4" name="Foliennummernplatzhalter 3">
            <a:extLst>
              <a:ext uri="{FF2B5EF4-FFF2-40B4-BE49-F238E27FC236}">
                <a16:creationId xmlns:a16="http://schemas.microsoft.com/office/drawing/2014/main" id="{9942042A-9E98-919F-1209-AAAB69E7CDB8}"/>
              </a:ext>
            </a:extLst>
          </p:cNvPr>
          <p:cNvSpPr>
            <a:spLocks noGrp="1"/>
          </p:cNvSpPr>
          <p:nvPr>
            <p:ph type="sldNum" sz="quarter" idx="5"/>
          </p:nvPr>
        </p:nvSpPr>
        <p:spPr/>
        <p:txBody>
          <a:bodyPr/>
          <a:lstStyle/>
          <a:p>
            <a:fld id="{21E81A5F-1D6F-44E8-B667-C798AF69E104}" type="slidenum">
              <a:rPr lang="de-DE" smtClean="0"/>
              <a:t>25</a:t>
            </a:fld>
            <a:endParaRPr lang="de-DE"/>
          </a:p>
        </p:txBody>
      </p:sp>
    </p:spTree>
    <p:extLst>
      <p:ext uri="{BB962C8B-B14F-4D97-AF65-F5344CB8AC3E}">
        <p14:creationId xmlns:p14="http://schemas.microsoft.com/office/powerpoint/2010/main" val="3717429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B83E8-E27F-CC07-2977-7EEC9B5739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ED46E35-E599-86AD-5579-02C35F93570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B3EE77F-D6C5-26E3-36A9-75BBCA6394BE}"/>
              </a:ext>
            </a:extLst>
          </p:cNvPr>
          <p:cNvSpPr>
            <a:spLocks noGrp="1"/>
          </p:cNvSpPr>
          <p:nvPr>
            <p:ph type="body" idx="1"/>
          </p:nvPr>
        </p:nvSpPr>
        <p:spPr/>
        <p:txBody>
          <a:bodyPr/>
          <a:lstStyle/>
          <a:p>
            <a:pPr marL="0" indent="0">
              <a:buFontTx/>
              <a:buNone/>
            </a:pPr>
            <a:r>
              <a:rPr lang="de-DE"/>
              <a:t>Vorgehen:</a:t>
            </a:r>
          </a:p>
          <a:p>
            <a:pPr marL="171450" indent="-171450">
              <a:buFontTx/>
              <a:buChar char="-"/>
            </a:pPr>
            <a:r>
              <a:rPr lang="de-DE"/>
              <a:t>Priorisieren</a:t>
            </a:r>
          </a:p>
          <a:p>
            <a:pPr marL="171450" indent="-171450">
              <a:buFontTx/>
              <a:buChar char="-"/>
            </a:pPr>
            <a:r>
              <a:rPr lang="de-DE"/>
              <a:t>Umsetzung</a:t>
            </a:r>
          </a:p>
          <a:p>
            <a:pPr marL="171450" indent="-171450">
              <a:buFontTx/>
              <a:buChar char="-"/>
            </a:pPr>
            <a:r>
              <a:rPr lang="de-DE"/>
              <a:t>Impact</a:t>
            </a:r>
          </a:p>
        </p:txBody>
      </p:sp>
      <p:sp>
        <p:nvSpPr>
          <p:cNvPr id="4" name="Foliennummernplatzhalter 3">
            <a:extLst>
              <a:ext uri="{FF2B5EF4-FFF2-40B4-BE49-F238E27FC236}">
                <a16:creationId xmlns:a16="http://schemas.microsoft.com/office/drawing/2014/main" id="{56CAD1B2-2C7C-74AD-248F-A6850857BD2D}"/>
              </a:ext>
            </a:extLst>
          </p:cNvPr>
          <p:cNvSpPr>
            <a:spLocks noGrp="1"/>
          </p:cNvSpPr>
          <p:nvPr>
            <p:ph type="sldNum" sz="quarter" idx="5"/>
          </p:nvPr>
        </p:nvSpPr>
        <p:spPr/>
        <p:txBody>
          <a:bodyPr/>
          <a:lstStyle/>
          <a:p>
            <a:fld id="{21E81A5F-1D6F-44E8-B667-C798AF69E104}" type="slidenum">
              <a:rPr lang="de-DE" smtClean="0"/>
              <a:t>26</a:t>
            </a:fld>
            <a:endParaRPr lang="de-DE"/>
          </a:p>
        </p:txBody>
      </p:sp>
    </p:spTree>
    <p:extLst>
      <p:ext uri="{BB962C8B-B14F-4D97-AF65-F5344CB8AC3E}">
        <p14:creationId xmlns:p14="http://schemas.microsoft.com/office/powerpoint/2010/main" val="3258421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err="1"/>
              <a:t>glen</a:t>
            </a:r>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4</a:t>
            </a:fld>
            <a:endParaRPr lang="de-DE"/>
          </a:p>
        </p:txBody>
      </p:sp>
    </p:spTree>
    <p:extLst>
      <p:ext uri="{BB962C8B-B14F-4D97-AF65-F5344CB8AC3E}">
        <p14:creationId xmlns:p14="http://schemas.microsoft.com/office/powerpoint/2010/main" val="1805795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@Coder: Erwähnt gerne alles noch, an was ihr seit dem letzten Meilenstein noch gearbeitet habt!</a:t>
            </a:r>
          </a:p>
        </p:txBody>
      </p:sp>
      <p:sp>
        <p:nvSpPr>
          <p:cNvPr id="4" name="Foliennummernplatzhalter 3"/>
          <p:cNvSpPr>
            <a:spLocks noGrp="1"/>
          </p:cNvSpPr>
          <p:nvPr>
            <p:ph type="sldNum" sz="quarter" idx="5"/>
          </p:nvPr>
        </p:nvSpPr>
        <p:spPr/>
        <p:txBody>
          <a:bodyPr/>
          <a:lstStyle/>
          <a:p>
            <a:fld id="{21E81A5F-1D6F-44E8-B667-C798AF69E104}" type="slidenum">
              <a:rPr lang="de-DE" smtClean="0"/>
              <a:t>5</a:t>
            </a:fld>
            <a:endParaRPr lang="de-DE"/>
          </a:p>
        </p:txBody>
      </p:sp>
    </p:spTree>
    <p:extLst>
      <p:ext uri="{BB962C8B-B14F-4D97-AF65-F5344CB8AC3E}">
        <p14:creationId xmlns:p14="http://schemas.microsoft.com/office/powerpoint/2010/main" val="1617934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E8425-8626-8411-558C-D463D05AAD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43B907-A50D-058F-ADB6-CED06F64A4D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4EDA8B9-44FF-18BE-8BA0-ED4CAA4943E2}"/>
              </a:ext>
            </a:extLst>
          </p:cNvPr>
          <p:cNvSpPr>
            <a:spLocks noGrp="1"/>
          </p:cNvSpPr>
          <p:nvPr>
            <p:ph type="body" idx="1"/>
          </p:nvPr>
        </p:nvSpPr>
        <p:spPr/>
        <p:txBody>
          <a:bodyPr/>
          <a:lstStyle/>
          <a:p>
            <a:r>
              <a:rPr lang="de-DE"/>
              <a:t>@Coder: Erwähnt gerne alles noch, an was ihr seit dem letzten Meilenstein noch gearbeitet habt!</a:t>
            </a:r>
          </a:p>
        </p:txBody>
      </p:sp>
      <p:sp>
        <p:nvSpPr>
          <p:cNvPr id="4" name="Foliennummernplatzhalter 3">
            <a:extLst>
              <a:ext uri="{FF2B5EF4-FFF2-40B4-BE49-F238E27FC236}">
                <a16:creationId xmlns:a16="http://schemas.microsoft.com/office/drawing/2014/main" id="{E4D11E1F-AC66-6A7C-2A1A-E0D2071FE676}"/>
              </a:ext>
            </a:extLst>
          </p:cNvPr>
          <p:cNvSpPr>
            <a:spLocks noGrp="1"/>
          </p:cNvSpPr>
          <p:nvPr>
            <p:ph type="sldNum" sz="quarter" idx="5"/>
          </p:nvPr>
        </p:nvSpPr>
        <p:spPr/>
        <p:txBody>
          <a:bodyPr/>
          <a:lstStyle/>
          <a:p>
            <a:fld id="{21E81A5F-1D6F-44E8-B667-C798AF69E104}" type="slidenum">
              <a:rPr lang="de-DE" smtClean="0"/>
              <a:t>6</a:t>
            </a:fld>
            <a:endParaRPr lang="de-DE"/>
          </a:p>
        </p:txBody>
      </p:sp>
    </p:spTree>
    <p:extLst>
      <p:ext uri="{BB962C8B-B14F-4D97-AF65-F5344CB8AC3E}">
        <p14:creationId xmlns:p14="http://schemas.microsoft.com/office/powerpoint/2010/main" val="4135471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AB950-D231-8781-C7DA-EDE1B245D36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246D9A-BE35-07F8-F9A1-2360C67E303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30659C2-519B-F559-CF4A-20E82CD27206}"/>
              </a:ext>
            </a:extLst>
          </p:cNvPr>
          <p:cNvSpPr>
            <a:spLocks noGrp="1"/>
          </p:cNvSpPr>
          <p:nvPr>
            <p:ph type="body" idx="1"/>
          </p:nvPr>
        </p:nvSpPr>
        <p:spPr/>
        <p:txBody>
          <a:bodyPr/>
          <a:lstStyle/>
          <a:p>
            <a:r>
              <a:rPr lang="de-DE"/>
              <a:t>@Coder: Erwähnt gerne alles noch, an was ihr seit dem letzten Meilenstein noch gearbeitet habt!</a:t>
            </a:r>
          </a:p>
        </p:txBody>
      </p:sp>
      <p:sp>
        <p:nvSpPr>
          <p:cNvPr id="4" name="Foliennummernplatzhalter 3">
            <a:extLst>
              <a:ext uri="{FF2B5EF4-FFF2-40B4-BE49-F238E27FC236}">
                <a16:creationId xmlns:a16="http://schemas.microsoft.com/office/drawing/2014/main" id="{1C2E7474-08AC-EF62-8BC7-7B0304B8B7F4}"/>
              </a:ext>
            </a:extLst>
          </p:cNvPr>
          <p:cNvSpPr>
            <a:spLocks noGrp="1"/>
          </p:cNvSpPr>
          <p:nvPr>
            <p:ph type="sldNum" sz="quarter" idx="5"/>
          </p:nvPr>
        </p:nvSpPr>
        <p:spPr/>
        <p:txBody>
          <a:bodyPr/>
          <a:lstStyle/>
          <a:p>
            <a:fld id="{21E81A5F-1D6F-44E8-B667-C798AF69E104}" type="slidenum">
              <a:rPr lang="de-DE" smtClean="0"/>
              <a:t>7</a:t>
            </a:fld>
            <a:endParaRPr lang="de-DE"/>
          </a:p>
        </p:txBody>
      </p:sp>
    </p:spTree>
    <p:extLst>
      <p:ext uri="{BB962C8B-B14F-4D97-AF65-F5344CB8AC3E}">
        <p14:creationId xmlns:p14="http://schemas.microsoft.com/office/powerpoint/2010/main" val="2946343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63597-9A94-57D6-597F-721760124E5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B567E74-6CD4-C624-B445-B51D1DD9105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7E08E35-9646-187B-3A9C-8D80A9E06410}"/>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239C51F-A672-ABA0-24D4-D5B9F7B7DCAA}"/>
              </a:ext>
            </a:extLst>
          </p:cNvPr>
          <p:cNvSpPr>
            <a:spLocks noGrp="1"/>
          </p:cNvSpPr>
          <p:nvPr>
            <p:ph type="sldNum" sz="quarter" idx="5"/>
          </p:nvPr>
        </p:nvSpPr>
        <p:spPr/>
        <p:txBody>
          <a:bodyPr/>
          <a:lstStyle/>
          <a:p>
            <a:fld id="{21E81A5F-1D6F-44E8-B667-C798AF69E104}" type="slidenum">
              <a:rPr lang="de-DE" smtClean="0"/>
              <a:t>8</a:t>
            </a:fld>
            <a:endParaRPr lang="de-DE"/>
          </a:p>
        </p:txBody>
      </p:sp>
    </p:spTree>
    <p:extLst>
      <p:ext uri="{BB962C8B-B14F-4D97-AF65-F5344CB8AC3E}">
        <p14:creationId xmlns:p14="http://schemas.microsoft.com/office/powerpoint/2010/main" val="4140120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glen</a:t>
            </a:r>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9</a:t>
            </a:fld>
            <a:endParaRPr lang="de-DE"/>
          </a:p>
        </p:txBody>
      </p:sp>
    </p:spTree>
    <p:extLst>
      <p:ext uri="{BB962C8B-B14F-4D97-AF65-F5344CB8AC3E}">
        <p14:creationId xmlns:p14="http://schemas.microsoft.com/office/powerpoint/2010/main" val="228962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glen</a:t>
            </a:r>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10</a:t>
            </a:fld>
            <a:endParaRPr lang="de-DE"/>
          </a:p>
        </p:txBody>
      </p:sp>
    </p:spTree>
    <p:extLst>
      <p:ext uri="{BB962C8B-B14F-4D97-AF65-F5344CB8AC3E}">
        <p14:creationId xmlns:p14="http://schemas.microsoft.com/office/powerpoint/2010/main" val="1974454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glen</a:t>
            </a:r>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11</a:t>
            </a:fld>
            <a:endParaRPr lang="de-DE"/>
          </a:p>
        </p:txBody>
      </p:sp>
    </p:spTree>
    <p:extLst>
      <p:ext uri="{BB962C8B-B14F-4D97-AF65-F5344CB8AC3E}">
        <p14:creationId xmlns:p14="http://schemas.microsoft.com/office/powerpoint/2010/main" val="13872371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technofaq.org/posts/2024/01/chilling-out-with-quantum-computers-innovative-cooling-system-providers/" TargetMode="External"/><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pic>
        <p:nvPicPr>
          <p:cNvPr id="8" name="Grafik 7" descr="Ein Bild, das Im Haus, Röhre, Licht enthält.&#10;&#10;Automatisch generierte Beschreibung">
            <a:extLst>
              <a:ext uri="{FF2B5EF4-FFF2-40B4-BE49-F238E27FC236}">
                <a16:creationId xmlns:a16="http://schemas.microsoft.com/office/drawing/2014/main" id="{D9C52FA8-6550-4736-AD9C-3D234DD344A6}"/>
              </a:ext>
            </a:extLst>
          </p:cNvPr>
          <p:cNvPicPr>
            <a:picLocks noChangeAspect="1"/>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096" b="7447"/>
          <a:stretch/>
        </p:blipFill>
        <p:spPr>
          <a:xfrm>
            <a:off x="0" y="0"/>
            <a:ext cx="12192000" cy="5505061"/>
          </a:xfrm>
          <a:prstGeom prst="rect">
            <a:avLst/>
          </a:prstGeom>
        </p:spPr>
      </p:pic>
      <p:sp>
        <p:nvSpPr>
          <p:cNvPr id="14" name="Rechteck 13">
            <a:extLst>
              <a:ext uri="{FF2B5EF4-FFF2-40B4-BE49-F238E27FC236}">
                <a16:creationId xmlns:a16="http://schemas.microsoft.com/office/drawing/2014/main" id="{9FCFE465-ED75-A773-9FDF-E05A360F04B8}"/>
              </a:ext>
            </a:extLst>
          </p:cNvPr>
          <p:cNvSpPr/>
          <p:nvPr userDrawn="1"/>
        </p:nvSpPr>
        <p:spPr>
          <a:xfrm>
            <a:off x="0" y="4665"/>
            <a:ext cx="12192000" cy="5500396"/>
          </a:xfrm>
          <a:prstGeom prst="rect">
            <a:avLst/>
          </a:prstGeom>
          <a:solidFill>
            <a:schemeClr val="tx1">
              <a:lumMod val="65000"/>
              <a:lumOff val="35000"/>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a:extLst>
              <a:ext uri="{FF2B5EF4-FFF2-40B4-BE49-F238E27FC236}">
                <a16:creationId xmlns:a16="http://schemas.microsoft.com/office/drawing/2014/main" id="{3138A307-2CA3-56EA-CA14-03FCD4942789}"/>
              </a:ext>
            </a:extLst>
          </p:cNvPr>
          <p:cNvSpPr>
            <a:spLocks noGrp="1"/>
          </p:cNvSpPr>
          <p:nvPr>
            <p:ph type="subTitle" idx="1" hasCustomPrompt="1"/>
          </p:nvPr>
        </p:nvSpPr>
        <p:spPr>
          <a:xfrm>
            <a:off x="544286" y="3521075"/>
            <a:ext cx="9144000" cy="494101"/>
          </a:xfrm>
          <a:prstGeom prst="rect">
            <a:avLst/>
          </a:prstGeom>
        </p:spPr>
        <p:txBody>
          <a:bodyPr/>
          <a:lstStyle>
            <a:lvl1pPr marL="0" indent="0" algn="l">
              <a:buNone/>
              <a:defRPr sz="2000" b="1">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a:t>
            </a:r>
            <a:r>
              <a:rPr lang="de-DE" err="1"/>
              <a:t>Subtitel</a:t>
            </a:r>
            <a:r>
              <a:rPr lang="de-DE"/>
              <a:t> e.g. </a:t>
            </a:r>
            <a:r>
              <a:rPr lang="de-DE" err="1"/>
              <a:t>Presentaiion</a:t>
            </a:r>
            <a:r>
              <a:rPr lang="de-DE"/>
              <a:t> </a:t>
            </a:r>
            <a:r>
              <a:rPr lang="de-DE" err="1"/>
              <a:t>name</a:t>
            </a:r>
            <a:r>
              <a:rPr lang="de-DE"/>
              <a:t>]</a:t>
            </a:r>
          </a:p>
        </p:txBody>
      </p:sp>
      <p:sp>
        <p:nvSpPr>
          <p:cNvPr id="12" name="Fußzeilenplatzhalter 3">
            <a:extLst>
              <a:ext uri="{FF2B5EF4-FFF2-40B4-BE49-F238E27FC236}">
                <a16:creationId xmlns:a16="http://schemas.microsoft.com/office/drawing/2014/main" id="{7D5D1B28-34D0-8E7A-CE70-47320CF26887}"/>
              </a:ext>
            </a:extLst>
          </p:cNvPr>
          <p:cNvSpPr>
            <a:spLocks noGrp="1"/>
          </p:cNvSpPr>
          <p:nvPr>
            <p:ph type="ftr" sz="quarter" idx="11"/>
          </p:nvPr>
        </p:nvSpPr>
        <p:spPr>
          <a:xfrm>
            <a:off x="838200" y="6559420"/>
            <a:ext cx="4114800" cy="162055"/>
          </a:xfrm>
          <a:prstGeom prst="rect">
            <a:avLst/>
          </a:prstGeom>
        </p:spPr>
        <p:txBody>
          <a:bodyPr/>
          <a:lstStyle/>
          <a:p>
            <a:r>
              <a:rPr lang="de-DE" sz="1200"/>
              <a:t>AI-</a:t>
            </a:r>
            <a:r>
              <a:rPr lang="de-DE" sz="1200" err="1"/>
              <a:t>powered</a:t>
            </a:r>
            <a:r>
              <a:rPr lang="de-DE" sz="1200"/>
              <a:t> Quantum Expert</a:t>
            </a:r>
            <a:endParaRPr lang="de-DE"/>
          </a:p>
        </p:txBody>
      </p:sp>
      <p:pic>
        <p:nvPicPr>
          <p:cNvPr id="13" name="Grafik 12" descr="Ein Bild, das Schrift, Grafiken, Grafikdesign, Logo enthält.&#10;&#10;Automatisch generierte Beschreibung">
            <a:extLst>
              <a:ext uri="{FF2B5EF4-FFF2-40B4-BE49-F238E27FC236}">
                <a16:creationId xmlns:a16="http://schemas.microsoft.com/office/drawing/2014/main" id="{C4E2DF02-6465-5DE6-941B-6E1265658F28}"/>
              </a:ext>
            </a:extLst>
          </p:cNvPr>
          <p:cNvPicPr>
            <a:picLocks noChangeAspect="1"/>
          </p:cNvPicPr>
          <p:nvPr userDrawn="1"/>
        </p:nvPicPr>
        <p:blipFill>
          <a:blip r:embed="rId4">
            <a:biLevel thresh="25000"/>
            <a:extLst>
              <a:ext uri="{28A0092B-C50C-407E-A947-70E740481C1C}">
                <a14:useLocalDpi xmlns:a14="http://schemas.microsoft.com/office/drawing/2010/main" val="0"/>
              </a:ext>
            </a:extLst>
          </a:blip>
          <a:stretch>
            <a:fillRect/>
          </a:stretch>
        </p:blipFill>
        <p:spPr>
          <a:xfrm>
            <a:off x="9355086" y="402454"/>
            <a:ext cx="2551181" cy="435865"/>
          </a:xfrm>
          <a:prstGeom prst="rect">
            <a:avLst/>
          </a:prstGeom>
        </p:spPr>
      </p:pic>
      <p:sp>
        <p:nvSpPr>
          <p:cNvPr id="2" name="Titel 1">
            <a:extLst>
              <a:ext uri="{FF2B5EF4-FFF2-40B4-BE49-F238E27FC236}">
                <a16:creationId xmlns:a16="http://schemas.microsoft.com/office/drawing/2014/main" id="{9BCFBF83-E788-A854-C5B5-4E868C4AD4DE}"/>
              </a:ext>
            </a:extLst>
          </p:cNvPr>
          <p:cNvSpPr>
            <a:spLocks noGrp="1"/>
          </p:cNvSpPr>
          <p:nvPr>
            <p:ph type="ctrTitle"/>
          </p:nvPr>
        </p:nvSpPr>
        <p:spPr>
          <a:xfrm>
            <a:off x="544286" y="2727552"/>
            <a:ext cx="9144000" cy="701448"/>
          </a:xfrm>
        </p:spPr>
        <p:txBody>
          <a:bodyPr anchor="b"/>
          <a:lstStyle>
            <a:lvl1pPr algn="l">
              <a:defRPr sz="3600" b="1">
                <a:solidFill>
                  <a:schemeClr val="bg2"/>
                </a:solidFill>
              </a:defRPr>
            </a:lvl1pPr>
          </a:lstStyle>
          <a:p>
            <a:r>
              <a:rPr lang="de-DE"/>
              <a:t>Mastertitelformat bearbeiten</a:t>
            </a:r>
          </a:p>
        </p:txBody>
      </p:sp>
      <p:sp>
        <p:nvSpPr>
          <p:cNvPr id="19" name="Textplatzhalter 18">
            <a:extLst>
              <a:ext uri="{FF2B5EF4-FFF2-40B4-BE49-F238E27FC236}">
                <a16:creationId xmlns:a16="http://schemas.microsoft.com/office/drawing/2014/main" id="{40518BFD-46F1-D7E7-AA85-E50D69437836}"/>
              </a:ext>
            </a:extLst>
          </p:cNvPr>
          <p:cNvSpPr>
            <a:spLocks noGrp="1"/>
          </p:cNvSpPr>
          <p:nvPr>
            <p:ph type="body" sz="quarter" idx="13" hasCustomPrompt="1"/>
          </p:nvPr>
        </p:nvSpPr>
        <p:spPr>
          <a:xfrm>
            <a:off x="544286" y="4107251"/>
            <a:ext cx="3657600" cy="280988"/>
          </a:xfrm>
          <a:prstGeom prst="rect">
            <a:avLst/>
          </a:prstGeom>
        </p:spPr>
        <p:txBody>
          <a:bodyPr>
            <a:noAutofit/>
          </a:bodyPr>
          <a:lstStyle>
            <a:lvl1pPr marL="0" indent="0">
              <a:buNone/>
              <a:defRPr sz="1400" b="1">
                <a:solidFill>
                  <a:schemeClr val="bg2"/>
                </a:solidFill>
              </a:defRPr>
            </a:lvl1pPr>
            <a:lvl2pPr>
              <a:defRPr sz="1400"/>
            </a:lvl2pPr>
            <a:lvl3pPr>
              <a:defRPr sz="1400"/>
            </a:lvl3pPr>
            <a:lvl4pPr>
              <a:defRPr sz="1400"/>
            </a:lvl4pPr>
            <a:lvl5pPr>
              <a:defRPr sz="1400"/>
            </a:lvl5pPr>
          </a:lstStyle>
          <a:p>
            <a:pPr lvl="0"/>
            <a:r>
              <a:rPr lang="de-DE"/>
              <a:t>[Date]</a:t>
            </a:r>
          </a:p>
        </p:txBody>
      </p:sp>
    </p:spTree>
    <p:extLst>
      <p:ext uri="{BB962C8B-B14F-4D97-AF65-F5344CB8AC3E}">
        <p14:creationId xmlns:p14="http://schemas.microsoft.com/office/powerpoint/2010/main" val="3569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D7B563D4-4998-B8E1-FF53-4A4591F4C9F6}"/>
              </a:ext>
            </a:extLst>
          </p:cNvPr>
          <p:cNvSpPr>
            <a:spLocks noGrp="1" noRot="1" noMove="1" noResize="1" noEditPoints="1" noAdjustHandles="1" noChangeArrowheads="1" noChangeShapeType="1"/>
          </p:cNvSpPr>
          <p:nvPr userDrawn="1"/>
        </p:nvSpPr>
        <p:spPr>
          <a:xfrm>
            <a:off x="0" y="6382139"/>
            <a:ext cx="12192000" cy="475862"/>
          </a:xfrm>
          <a:prstGeom prst="rect">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29A8C5CC-46A1-27CF-2D22-63223291C08C}"/>
              </a:ext>
            </a:extLst>
          </p:cNvPr>
          <p:cNvSpPr>
            <a:spLocks noGrp="1"/>
          </p:cNvSpPr>
          <p:nvPr>
            <p:ph type="title"/>
          </p:nvPr>
        </p:nvSpPr>
        <p:spPr>
          <a:xfrm>
            <a:off x="362339" y="282335"/>
            <a:ext cx="8604379" cy="426848"/>
          </a:xfrm>
        </p:spPr>
        <p:txBody>
          <a:bodyPr>
            <a:spAutoFit/>
          </a:bodyPr>
          <a:lstStyle/>
          <a:p>
            <a:r>
              <a:rPr lang="de-DE"/>
              <a:t>Mastertitelformat bearbeiten</a:t>
            </a:r>
          </a:p>
        </p:txBody>
      </p:sp>
      <p:sp>
        <p:nvSpPr>
          <p:cNvPr id="5" name="Fußzeilenplatzhalter 4">
            <a:extLst>
              <a:ext uri="{FF2B5EF4-FFF2-40B4-BE49-F238E27FC236}">
                <a16:creationId xmlns:a16="http://schemas.microsoft.com/office/drawing/2014/main" id="{0560AE65-33D9-BD63-E504-4921FE22F383}"/>
              </a:ext>
            </a:extLst>
          </p:cNvPr>
          <p:cNvSpPr>
            <a:spLocks noGrp="1"/>
          </p:cNvSpPr>
          <p:nvPr>
            <p:ph type="ftr" sz="quarter" idx="11"/>
          </p:nvPr>
        </p:nvSpPr>
        <p:spPr>
          <a:xfrm>
            <a:off x="362339" y="6547519"/>
            <a:ext cx="4114800" cy="191170"/>
          </a:xfrm>
          <a:prstGeom prst="rect">
            <a:avLst/>
          </a:prstGeom>
        </p:spPr>
        <p:txBody>
          <a:bodyPr/>
          <a:lstStyle>
            <a:lvl1pPr>
              <a:defRPr b="1">
                <a:solidFill>
                  <a:schemeClr val="bg1"/>
                </a:solidFill>
              </a:defRPr>
            </a:lvl1pPr>
          </a:lstStyle>
          <a:p>
            <a:r>
              <a:rPr lang="de-DE" sz="1200"/>
              <a:t>AI-</a:t>
            </a:r>
            <a:r>
              <a:rPr lang="de-DE" sz="1200" err="1"/>
              <a:t>powered</a:t>
            </a:r>
            <a:r>
              <a:rPr lang="de-DE" sz="1200"/>
              <a:t> Quantum Expert</a:t>
            </a:r>
            <a:endParaRPr lang="de-DE"/>
          </a:p>
        </p:txBody>
      </p:sp>
      <p:sp>
        <p:nvSpPr>
          <p:cNvPr id="6" name="Foliennummernplatzhalter 5">
            <a:extLst>
              <a:ext uri="{FF2B5EF4-FFF2-40B4-BE49-F238E27FC236}">
                <a16:creationId xmlns:a16="http://schemas.microsoft.com/office/drawing/2014/main" id="{3A1AF910-D8C9-CE5C-CB2A-EF2C924A3630}"/>
              </a:ext>
            </a:extLst>
          </p:cNvPr>
          <p:cNvSpPr>
            <a:spLocks noGrp="1"/>
          </p:cNvSpPr>
          <p:nvPr>
            <p:ph type="sldNum" sz="quarter" idx="12"/>
          </p:nvPr>
        </p:nvSpPr>
        <p:spPr>
          <a:xfrm>
            <a:off x="9086461" y="6547520"/>
            <a:ext cx="2743200" cy="191170"/>
          </a:xfrm>
          <a:prstGeom prst="rect">
            <a:avLst/>
          </a:prstGeom>
        </p:spPr>
        <p:txBody>
          <a:bodyPr/>
          <a:lstStyle>
            <a:lvl1pPr>
              <a:defRPr b="1">
                <a:solidFill>
                  <a:schemeClr val="bg1"/>
                </a:solidFill>
              </a:defRPr>
            </a:lvl1pPr>
          </a:lstStyle>
          <a:p>
            <a:fld id="{ED832909-EC19-48EF-8290-21E6AAD8A5C6}" type="slidenum">
              <a:rPr lang="de-DE" smtClean="0"/>
              <a:pPr/>
              <a:t>‹Nr.›</a:t>
            </a:fld>
            <a:endParaRPr lang="de-DE"/>
          </a:p>
        </p:txBody>
      </p:sp>
    </p:spTree>
    <p:extLst>
      <p:ext uri="{BB962C8B-B14F-4D97-AF65-F5344CB8AC3E}">
        <p14:creationId xmlns:p14="http://schemas.microsoft.com/office/powerpoint/2010/main" val="143994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8C5CC-46A1-27CF-2D22-63223291C08C}"/>
              </a:ext>
            </a:extLst>
          </p:cNvPr>
          <p:cNvSpPr>
            <a:spLocks noGrp="1"/>
          </p:cNvSpPr>
          <p:nvPr>
            <p:ph type="title"/>
          </p:nvPr>
        </p:nvSpPr>
        <p:spPr>
          <a:xfrm>
            <a:off x="362339" y="282335"/>
            <a:ext cx="8604379" cy="426848"/>
          </a:xfrm>
        </p:spPr>
        <p:txBody>
          <a:bodyPr>
            <a:spAutoFit/>
          </a:bodyPr>
          <a:lstStyle/>
          <a:p>
            <a:r>
              <a:rPr lang="de-DE"/>
              <a:t>Mastertitelformat bearbeiten</a:t>
            </a:r>
          </a:p>
        </p:txBody>
      </p:sp>
      <p:sp>
        <p:nvSpPr>
          <p:cNvPr id="5" name="Fußzeilenplatzhalter 4">
            <a:extLst>
              <a:ext uri="{FF2B5EF4-FFF2-40B4-BE49-F238E27FC236}">
                <a16:creationId xmlns:a16="http://schemas.microsoft.com/office/drawing/2014/main" id="{0560AE65-33D9-BD63-E504-4921FE22F383}"/>
              </a:ext>
            </a:extLst>
          </p:cNvPr>
          <p:cNvSpPr>
            <a:spLocks noGrp="1"/>
          </p:cNvSpPr>
          <p:nvPr>
            <p:ph type="ftr" sz="quarter" idx="11"/>
          </p:nvPr>
        </p:nvSpPr>
        <p:spPr>
          <a:xfrm>
            <a:off x="362339" y="6547519"/>
            <a:ext cx="4114800" cy="191170"/>
          </a:xfrm>
          <a:prstGeom prst="rect">
            <a:avLst/>
          </a:prstGeom>
        </p:spPr>
        <p:txBody>
          <a:bodyPr/>
          <a:lstStyle>
            <a:lvl1pPr>
              <a:defRPr b="1">
                <a:solidFill>
                  <a:srgbClr val="676666"/>
                </a:solidFill>
              </a:defRPr>
            </a:lvl1pPr>
          </a:lstStyle>
          <a:p>
            <a:r>
              <a:rPr lang="de-DE" sz="1200"/>
              <a:t>AI-</a:t>
            </a:r>
            <a:r>
              <a:rPr lang="de-DE" sz="1200" err="1"/>
              <a:t>powered</a:t>
            </a:r>
            <a:r>
              <a:rPr lang="de-DE" sz="1200"/>
              <a:t> Quantum Expert</a:t>
            </a:r>
            <a:endParaRPr lang="de-DE"/>
          </a:p>
        </p:txBody>
      </p:sp>
      <p:sp>
        <p:nvSpPr>
          <p:cNvPr id="6" name="Foliennummernplatzhalter 5">
            <a:extLst>
              <a:ext uri="{FF2B5EF4-FFF2-40B4-BE49-F238E27FC236}">
                <a16:creationId xmlns:a16="http://schemas.microsoft.com/office/drawing/2014/main" id="{3A1AF910-D8C9-CE5C-CB2A-EF2C924A3630}"/>
              </a:ext>
            </a:extLst>
          </p:cNvPr>
          <p:cNvSpPr>
            <a:spLocks noGrp="1"/>
          </p:cNvSpPr>
          <p:nvPr>
            <p:ph type="sldNum" sz="quarter" idx="12"/>
          </p:nvPr>
        </p:nvSpPr>
        <p:spPr>
          <a:xfrm>
            <a:off x="9086461" y="6547520"/>
            <a:ext cx="2743200" cy="191170"/>
          </a:xfrm>
          <a:prstGeom prst="rect">
            <a:avLst/>
          </a:prstGeom>
        </p:spPr>
        <p:txBody>
          <a:bodyPr/>
          <a:lstStyle>
            <a:lvl1pPr>
              <a:defRPr b="1">
                <a:solidFill>
                  <a:srgbClr val="676666"/>
                </a:solidFill>
              </a:defRPr>
            </a:lvl1pPr>
          </a:lstStyle>
          <a:p>
            <a:fld id="{ED832909-EC19-48EF-8290-21E6AAD8A5C6}" type="slidenum">
              <a:rPr lang="de-DE" smtClean="0"/>
              <a:pPr/>
              <a:t>‹Nr.›</a:t>
            </a:fld>
            <a:endParaRPr lang="de-DE"/>
          </a:p>
        </p:txBody>
      </p:sp>
    </p:spTree>
    <p:extLst>
      <p:ext uri="{BB962C8B-B14F-4D97-AF65-F5344CB8AC3E}">
        <p14:creationId xmlns:p14="http://schemas.microsoft.com/office/powerpoint/2010/main" val="390511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8BE49B-10F6-4E6E-0785-96D39C49158D}"/>
              </a:ext>
            </a:extLst>
          </p:cNvPr>
          <p:cNvSpPr>
            <a:spLocks noGrp="1"/>
          </p:cNvSpPr>
          <p:nvPr>
            <p:ph type="title"/>
          </p:nvPr>
        </p:nvSpPr>
        <p:spPr>
          <a:xfrm>
            <a:off x="362339" y="310480"/>
            <a:ext cx="7876592" cy="370557"/>
          </a:xfrm>
        </p:spPr>
        <p:txBody>
          <a:bodyPr/>
          <a:lstStyle/>
          <a:p>
            <a:r>
              <a:rPr lang="de-DE"/>
              <a:t>Mastertitelformat bearbeiten</a:t>
            </a:r>
          </a:p>
        </p:txBody>
      </p:sp>
    </p:spTree>
    <p:extLst>
      <p:ext uri="{BB962C8B-B14F-4D97-AF65-F5344CB8AC3E}">
        <p14:creationId xmlns:p14="http://schemas.microsoft.com/office/powerpoint/2010/main" val="3225882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F66459-754E-5C5C-1FD9-0A565AA34EA0}"/>
              </a:ext>
            </a:extLst>
          </p:cNvPr>
          <p:cNvSpPr>
            <a:spLocks noGrp="1"/>
          </p:cNvSpPr>
          <p:nvPr>
            <p:ph type="title"/>
          </p:nvPr>
        </p:nvSpPr>
        <p:spPr>
          <a:xfrm>
            <a:off x="362339" y="310480"/>
            <a:ext cx="10515600" cy="370557"/>
          </a:xfrm>
          <a:prstGeom prst="rect">
            <a:avLst/>
          </a:prstGeom>
        </p:spPr>
        <p:txBody>
          <a:bodyPr vert="horz" lIns="91440" tIns="45720" rIns="91440" bIns="45720" rtlCol="0" anchor="ctr">
            <a:normAutofit/>
          </a:bodyPr>
          <a:lstStyle/>
          <a:p>
            <a:r>
              <a:rPr lang="de-DE"/>
              <a:t>Mastertitelformat bearbeiten</a:t>
            </a:r>
          </a:p>
        </p:txBody>
      </p:sp>
      <p:sp>
        <p:nvSpPr>
          <p:cNvPr id="5" name="Fußzeilenplatzhalter 4">
            <a:extLst>
              <a:ext uri="{FF2B5EF4-FFF2-40B4-BE49-F238E27FC236}">
                <a16:creationId xmlns:a16="http://schemas.microsoft.com/office/drawing/2014/main" id="{40D4AA08-DE1D-B349-829A-CCE300C6F961}"/>
              </a:ext>
            </a:extLst>
          </p:cNvPr>
          <p:cNvSpPr>
            <a:spLocks noGrp="1"/>
          </p:cNvSpPr>
          <p:nvPr>
            <p:ph type="ftr" sz="quarter" idx="3"/>
          </p:nvPr>
        </p:nvSpPr>
        <p:spPr>
          <a:xfrm>
            <a:off x="362339" y="6547520"/>
            <a:ext cx="4114800" cy="191170"/>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de-DE"/>
              <a:t>AI-powered Quantum Expert</a:t>
            </a:r>
          </a:p>
        </p:txBody>
      </p:sp>
      <p:sp>
        <p:nvSpPr>
          <p:cNvPr id="6" name="Foliennummernplatzhalter 5">
            <a:extLst>
              <a:ext uri="{FF2B5EF4-FFF2-40B4-BE49-F238E27FC236}">
                <a16:creationId xmlns:a16="http://schemas.microsoft.com/office/drawing/2014/main" id="{7DA64EF5-680A-D112-4430-E98193629291}"/>
              </a:ext>
            </a:extLst>
          </p:cNvPr>
          <p:cNvSpPr>
            <a:spLocks noGrp="1"/>
          </p:cNvSpPr>
          <p:nvPr>
            <p:ph type="sldNum" sz="quarter" idx="4"/>
          </p:nvPr>
        </p:nvSpPr>
        <p:spPr>
          <a:xfrm>
            <a:off x="9091125" y="6547520"/>
            <a:ext cx="2743200" cy="191170"/>
          </a:xfrm>
          <a:prstGeom prst="rect">
            <a:avLst/>
          </a:prstGeom>
        </p:spPr>
        <p:txBody>
          <a:bodyPr vert="horz" lIns="91440" tIns="45720" rIns="91440" bIns="45720" rtlCol="0" anchor="ctr"/>
          <a:lstStyle>
            <a:lvl1pPr algn="r">
              <a:defRPr sz="1200">
                <a:solidFill>
                  <a:schemeClr val="tx1">
                    <a:tint val="82000"/>
                  </a:schemeClr>
                </a:solidFill>
              </a:defRPr>
            </a:lvl1pPr>
          </a:lstStyle>
          <a:p>
            <a:fld id="{ED832909-EC19-48EF-8290-21E6AAD8A5C6}" type="slidenum">
              <a:rPr lang="de-DE" smtClean="0"/>
              <a:t>‹Nr.›</a:t>
            </a:fld>
            <a:endParaRPr lang="de-DE"/>
          </a:p>
        </p:txBody>
      </p:sp>
      <p:pic>
        <p:nvPicPr>
          <p:cNvPr id="7" name="Grafik 6" descr="Ein Bild, das Schrift, Grafiken, Grafikdesign, Logo enthält.&#10;&#10;Automatisch generierte Beschreibung">
            <a:extLst>
              <a:ext uri="{FF2B5EF4-FFF2-40B4-BE49-F238E27FC236}">
                <a16:creationId xmlns:a16="http://schemas.microsoft.com/office/drawing/2014/main" id="{2821DF3F-8D48-F478-D523-C6F37DA8DF5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87135" y="299817"/>
            <a:ext cx="2551181" cy="435865"/>
          </a:xfrm>
          <a:prstGeom prst="rect">
            <a:avLst/>
          </a:prstGeom>
        </p:spPr>
      </p:pic>
    </p:spTree>
    <p:extLst>
      <p:ext uri="{BB962C8B-B14F-4D97-AF65-F5344CB8AC3E}">
        <p14:creationId xmlns:p14="http://schemas.microsoft.com/office/powerpoint/2010/main" val="3389418237"/>
      </p:ext>
    </p:extLst>
  </p:cSld>
  <p:clrMap bg1="lt1" tx1="dk1" bg2="lt2" tx2="dk2" accent1="accent1" accent2="accent2" accent3="accent3" accent4="accent4" accent5="accent5" accent6="accent6" hlink="hlink" folHlink="folHlink"/>
  <p:sldLayoutIdLst>
    <p:sldLayoutId id="2147483669" r:id="rId1"/>
    <p:sldLayoutId id="2147483659" r:id="rId2"/>
    <p:sldLayoutId id="2147483670" r:id="rId3"/>
    <p:sldLayoutId id="2147483663" r:id="rId4"/>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forms/d/e/1FAIpQLSfCd1dqp4IGo978hJO509XRHBUOzQNT38uqX695NQKHvJKwvg/viewform?usp=header"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docs.llamaindex.ai/en/stable/examples/evaluation/prometheus_evalu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46F27E94-6A4D-4724-ABD5-6E3B99A1B1F4}"/>
              </a:ext>
            </a:extLst>
          </p:cNvPr>
          <p:cNvSpPr>
            <a:spLocks noGrp="1"/>
          </p:cNvSpPr>
          <p:nvPr>
            <p:ph type="subTitle" idx="1"/>
          </p:nvPr>
        </p:nvSpPr>
        <p:spPr>
          <a:xfrm>
            <a:off x="544286" y="3530637"/>
            <a:ext cx="9144000" cy="494101"/>
          </a:xfrm>
        </p:spPr>
        <p:txBody>
          <a:bodyPr>
            <a:normAutofit/>
          </a:bodyPr>
          <a:lstStyle/>
          <a:p>
            <a:r>
              <a:rPr lang="de-DE" sz="2800">
                <a:solidFill>
                  <a:srgbClr val="FECC02"/>
                </a:solidFill>
              </a:rPr>
              <a:t>Meilensteinpräsentation – 09.09.2025</a:t>
            </a:r>
          </a:p>
        </p:txBody>
      </p:sp>
      <p:sp>
        <p:nvSpPr>
          <p:cNvPr id="5" name="Titel 4">
            <a:extLst>
              <a:ext uri="{FF2B5EF4-FFF2-40B4-BE49-F238E27FC236}">
                <a16:creationId xmlns:a16="http://schemas.microsoft.com/office/drawing/2014/main" id="{E589D353-F7D9-BD7B-064B-239BACBB7004}"/>
              </a:ext>
            </a:extLst>
          </p:cNvPr>
          <p:cNvSpPr>
            <a:spLocks noGrp="1"/>
          </p:cNvSpPr>
          <p:nvPr>
            <p:ph type="ctrTitle"/>
          </p:nvPr>
        </p:nvSpPr>
        <p:spPr>
          <a:xfrm>
            <a:off x="544286" y="2829189"/>
            <a:ext cx="9144000" cy="701448"/>
          </a:xfrm>
        </p:spPr>
        <p:txBody>
          <a:bodyPr>
            <a:normAutofit fontScale="90000"/>
          </a:bodyPr>
          <a:lstStyle/>
          <a:p>
            <a:r>
              <a:rPr lang="de-DE" sz="5400"/>
              <a:t>DBE AI-</a:t>
            </a:r>
            <a:r>
              <a:rPr lang="de-DE" sz="5400" err="1"/>
              <a:t>powered</a:t>
            </a:r>
            <a:r>
              <a:rPr lang="de-DE" sz="5400"/>
              <a:t> Quantum Expert</a:t>
            </a:r>
          </a:p>
        </p:txBody>
      </p:sp>
      <p:sp>
        <p:nvSpPr>
          <p:cNvPr id="7" name="Textplatzhalter 6">
            <a:extLst>
              <a:ext uri="{FF2B5EF4-FFF2-40B4-BE49-F238E27FC236}">
                <a16:creationId xmlns:a16="http://schemas.microsoft.com/office/drawing/2014/main" id="{D4030B1D-7982-C70F-0A1E-EE8C7A2DA2EB}"/>
              </a:ext>
            </a:extLst>
          </p:cNvPr>
          <p:cNvSpPr>
            <a:spLocks noGrp="1"/>
          </p:cNvSpPr>
          <p:nvPr>
            <p:ph type="body" sz="quarter" idx="13"/>
          </p:nvPr>
        </p:nvSpPr>
        <p:spPr>
          <a:xfrm>
            <a:off x="544286" y="6483341"/>
            <a:ext cx="7862295" cy="280988"/>
          </a:xfrm>
        </p:spPr>
        <p:txBody>
          <a:bodyPr/>
          <a:lstStyle/>
          <a:p>
            <a:r>
              <a:rPr lang="de-DE">
                <a:solidFill>
                  <a:srgbClr val="7C7B7B"/>
                </a:solidFill>
              </a:rPr>
              <a:t>Sinem K., Glen B., Liv R., Philip de B., Dominik E., Katharina W., Michelle F., Lars K. </a:t>
            </a:r>
          </a:p>
          <a:p>
            <a:endParaRPr lang="de-DE">
              <a:solidFill>
                <a:srgbClr val="7C7B7B"/>
              </a:solidFill>
            </a:endParaRPr>
          </a:p>
        </p:txBody>
      </p:sp>
    </p:spTree>
    <p:extLst>
      <p:ext uri="{BB962C8B-B14F-4D97-AF65-F5344CB8AC3E}">
        <p14:creationId xmlns:p14="http://schemas.microsoft.com/office/powerpoint/2010/main" val="397137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FDEA7-3217-2724-671E-75CC49D16DB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2C69232-88B6-7F4F-0B75-82CBE77C54ED}"/>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3" name="Fußzeilenplatzhalter 2">
            <a:extLst>
              <a:ext uri="{FF2B5EF4-FFF2-40B4-BE49-F238E27FC236}">
                <a16:creationId xmlns:a16="http://schemas.microsoft.com/office/drawing/2014/main" id="{70B69C32-AC1A-0F76-7082-CB3D43BE7C79}"/>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FF44DDAE-552E-30B5-9612-B1F7BB81C7A0}"/>
              </a:ext>
            </a:extLst>
          </p:cNvPr>
          <p:cNvSpPr>
            <a:spLocks noGrp="1"/>
          </p:cNvSpPr>
          <p:nvPr>
            <p:ph type="sldNum" sz="quarter" idx="12"/>
          </p:nvPr>
        </p:nvSpPr>
        <p:spPr/>
        <p:txBody>
          <a:bodyPr/>
          <a:lstStyle/>
          <a:p>
            <a:fld id="{ED832909-EC19-48EF-8290-21E6AAD8A5C6}" type="slidenum">
              <a:rPr lang="de-DE" smtClean="0"/>
              <a:pPr/>
              <a:t>10</a:t>
            </a:fld>
            <a:endParaRPr lang="de-DE"/>
          </a:p>
        </p:txBody>
      </p:sp>
      <p:sp>
        <p:nvSpPr>
          <p:cNvPr id="11" name="Rectangle: Rounded Corners 4">
            <a:extLst>
              <a:ext uri="{FF2B5EF4-FFF2-40B4-BE49-F238E27FC236}">
                <a16:creationId xmlns:a16="http://schemas.microsoft.com/office/drawing/2014/main" id="{D47F521C-5090-97C8-36D2-0F2CE0500370}"/>
              </a:ext>
            </a:extLst>
          </p:cNvPr>
          <p:cNvSpPr/>
          <p:nvPr/>
        </p:nvSpPr>
        <p:spPr>
          <a:xfrm>
            <a:off x="990599" y="1371600"/>
            <a:ext cx="4539861" cy="4508500"/>
          </a:xfrm>
          <a:prstGeom prst="roundRect">
            <a:avLst/>
          </a:prstGeom>
          <a:solidFill>
            <a:schemeClr val="bg2"/>
          </a:solidFill>
          <a:ln>
            <a:solidFill>
              <a:srgbClr val="FECC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342900" indent="-342900" algn="ctr">
              <a:buFontTx/>
              <a:buAutoNum type="arabicPeriod"/>
            </a:pPr>
            <a:r>
              <a:rPr lang="en-US" sz="2000" b="1" err="1">
                <a:solidFill>
                  <a:srgbClr val="7F7F7F"/>
                </a:solidFill>
              </a:rPr>
              <a:t>Systemprompt</a:t>
            </a:r>
            <a:r>
              <a:rPr lang="en-US" sz="2000" b="1">
                <a:solidFill>
                  <a:srgbClr val="7F7F7F"/>
                </a:solidFill>
              </a:rPr>
              <a:t> </a:t>
            </a:r>
            <a:r>
              <a:rPr lang="en-US" sz="2000" b="1" err="1">
                <a:solidFill>
                  <a:srgbClr val="7F7F7F"/>
                </a:solidFill>
              </a:rPr>
              <a:t>Allgemein</a:t>
            </a:r>
            <a:endParaRPr lang="en-US" sz="2000" b="1">
              <a:solidFill>
                <a:srgbClr val="7F7F7F"/>
              </a:solidFill>
            </a:endParaRPr>
          </a:p>
          <a:p>
            <a:pPr algn="ctr"/>
            <a:endParaRPr lang="en-US" sz="2000">
              <a:solidFill>
                <a:srgbClr val="7F7F7F"/>
              </a:solidFill>
            </a:endParaRPr>
          </a:p>
          <a:p>
            <a:pPr algn="ctr"/>
            <a:endParaRPr lang="en-US" sz="2000">
              <a:solidFill>
                <a:srgbClr val="7F7F7F"/>
              </a:solidFill>
            </a:endParaRPr>
          </a:p>
          <a:p>
            <a:pPr algn="ctr"/>
            <a:r>
              <a:rPr lang="en-US" sz="2000" err="1">
                <a:solidFill>
                  <a:srgbClr val="7F7F7F"/>
                </a:solidFill>
              </a:rPr>
              <a:t>Grundsätzliche</a:t>
            </a:r>
            <a:r>
              <a:rPr lang="en-US" sz="2000">
                <a:solidFill>
                  <a:srgbClr val="7F7F7F"/>
                </a:solidFill>
              </a:rPr>
              <a:t> </a:t>
            </a:r>
            <a:r>
              <a:rPr lang="en-US" sz="2000" err="1">
                <a:solidFill>
                  <a:srgbClr val="7F7F7F"/>
                </a:solidFill>
              </a:rPr>
              <a:t>Verhaltensweisen</a:t>
            </a:r>
            <a:r>
              <a:rPr lang="en-US" sz="2000">
                <a:solidFill>
                  <a:srgbClr val="7F7F7F"/>
                </a:solidFill>
              </a:rPr>
              <a:t> und </a:t>
            </a:r>
            <a:r>
              <a:rPr lang="en-US" sz="2000" err="1">
                <a:solidFill>
                  <a:srgbClr val="7F7F7F"/>
                </a:solidFill>
              </a:rPr>
              <a:t>Antwortverhalten</a:t>
            </a:r>
            <a:r>
              <a:rPr lang="en-US" sz="2000">
                <a:solidFill>
                  <a:srgbClr val="7F7F7F"/>
                </a:solidFill>
              </a:rPr>
              <a:t> des Systems.</a:t>
            </a:r>
          </a:p>
          <a:p>
            <a:pPr marL="342900" indent="-342900" algn="ctr">
              <a:buFontTx/>
              <a:buAutoNum type="arabicPeriod"/>
            </a:pPr>
            <a:endParaRPr lang="en-US" sz="2000" b="1">
              <a:solidFill>
                <a:srgbClr val="7F7F7F"/>
              </a:solidFill>
            </a:endParaRPr>
          </a:p>
        </p:txBody>
      </p:sp>
      <p:sp>
        <p:nvSpPr>
          <p:cNvPr id="12" name="Rectangle: Rounded Corners 6">
            <a:extLst>
              <a:ext uri="{FF2B5EF4-FFF2-40B4-BE49-F238E27FC236}">
                <a16:creationId xmlns:a16="http://schemas.microsoft.com/office/drawing/2014/main" id="{42EFD45C-2291-1D11-C21E-D61677C90E18}"/>
              </a:ext>
            </a:extLst>
          </p:cNvPr>
          <p:cNvSpPr/>
          <p:nvPr/>
        </p:nvSpPr>
        <p:spPr>
          <a:xfrm>
            <a:off x="5918200" y="1400577"/>
            <a:ext cx="4539861" cy="4508500"/>
          </a:xfrm>
          <a:prstGeom prst="roundRect">
            <a:avLst/>
          </a:prstGeom>
          <a:solidFill>
            <a:schemeClr val="bg2"/>
          </a:solidFill>
          <a:ln>
            <a:solidFill>
              <a:srgbClr val="FECC0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2000" b="1">
                <a:solidFill>
                  <a:schemeClr val="tx1">
                    <a:lumMod val="49000"/>
                    <a:lumOff val="51000"/>
                  </a:schemeClr>
                </a:solidFill>
              </a:rPr>
              <a:t>2. Persona Handling</a:t>
            </a:r>
          </a:p>
          <a:p>
            <a:pPr algn="ctr"/>
            <a:endParaRPr lang="en-US" sz="2000">
              <a:solidFill>
                <a:schemeClr val="tx1">
                  <a:lumMod val="49000"/>
                  <a:lumOff val="51000"/>
                </a:schemeClr>
              </a:solidFill>
            </a:endParaRPr>
          </a:p>
          <a:p>
            <a:pPr algn="ctr"/>
            <a:r>
              <a:rPr lang="en-US" sz="2000">
                <a:solidFill>
                  <a:schemeClr val="tx1">
                    <a:lumMod val="49000"/>
                    <a:lumOff val="51000"/>
                  </a:schemeClr>
                </a:solidFill>
              </a:rPr>
              <a:t>Technical und Business User </a:t>
            </a:r>
            <a:r>
              <a:rPr lang="en-US" sz="2000" err="1">
                <a:solidFill>
                  <a:schemeClr val="tx1">
                    <a:lumMod val="49000"/>
                    <a:lumOff val="51000"/>
                  </a:schemeClr>
                </a:solidFill>
              </a:rPr>
              <a:t>werden</a:t>
            </a:r>
            <a:r>
              <a:rPr lang="en-US" sz="2000">
                <a:solidFill>
                  <a:schemeClr val="tx1">
                    <a:lumMod val="49000"/>
                    <a:lumOff val="51000"/>
                  </a:schemeClr>
                </a:solidFill>
              </a:rPr>
              <a:t> </a:t>
            </a:r>
            <a:r>
              <a:rPr lang="en-US" sz="2000" err="1">
                <a:solidFill>
                  <a:schemeClr val="tx1">
                    <a:lumMod val="49000"/>
                    <a:lumOff val="51000"/>
                  </a:schemeClr>
                </a:solidFill>
              </a:rPr>
              <a:t>erkannt</a:t>
            </a:r>
            <a:r>
              <a:rPr lang="en-US" sz="2000">
                <a:solidFill>
                  <a:schemeClr val="tx1">
                    <a:lumMod val="49000"/>
                    <a:lumOff val="51000"/>
                  </a:schemeClr>
                </a:solidFill>
              </a:rPr>
              <a:t> und die </a:t>
            </a:r>
            <a:r>
              <a:rPr lang="en-US" sz="2000" err="1">
                <a:solidFill>
                  <a:schemeClr val="tx1">
                    <a:lumMod val="49000"/>
                    <a:lumOff val="51000"/>
                  </a:schemeClr>
                </a:solidFill>
              </a:rPr>
              <a:t>Antworten</a:t>
            </a:r>
            <a:r>
              <a:rPr lang="en-US" sz="2000">
                <a:solidFill>
                  <a:schemeClr val="tx1">
                    <a:lumMod val="49000"/>
                    <a:lumOff val="51000"/>
                  </a:schemeClr>
                </a:solidFill>
              </a:rPr>
              <a:t> </a:t>
            </a:r>
            <a:r>
              <a:rPr lang="en-US" sz="2000" err="1">
                <a:solidFill>
                  <a:schemeClr val="tx1">
                    <a:lumMod val="49000"/>
                    <a:lumOff val="51000"/>
                  </a:schemeClr>
                </a:solidFill>
              </a:rPr>
              <a:t>werden</a:t>
            </a:r>
            <a:r>
              <a:rPr lang="en-US" sz="2000">
                <a:solidFill>
                  <a:schemeClr val="tx1">
                    <a:lumMod val="49000"/>
                    <a:lumOff val="51000"/>
                  </a:schemeClr>
                </a:solidFill>
              </a:rPr>
              <a:t> </a:t>
            </a:r>
            <a:r>
              <a:rPr lang="en-US" sz="2000" err="1">
                <a:solidFill>
                  <a:schemeClr val="tx1">
                    <a:lumMod val="49000"/>
                    <a:lumOff val="51000"/>
                  </a:schemeClr>
                </a:solidFill>
              </a:rPr>
              <a:t>nutzerbasiert</a:t>
            </a:r>
            <a:r>
              <a:rPr lang="en-US" sz="2000">
                <a:solidFill>
                  <a:schemeClr val="tx1">
                    <a:lumMod val="49000"/>
                    <a:lumOff val="51000"/>
                  </a:schemeClr>
                </a:solidFill>
              </a:rPr>
              <a:t> </a:t>
            </a:r>
            <a:r>
              <a:rPr lang="en-US" sz="2000" err="1">
                <a:solidFill>
                  <a:schemeClr val="tx1">
                    <a:lumMod val="49000"/>
                    <a:lumOff val="51000"/>
                  </a:schemeClr>
                </a:solidFill>
              </a:rPr>
              <a:t>angepasst</a:t>
            </a:r>
            <a:r>
              <a:rPr lang="en-US" sz="2000">
                <a:solidFill>
                  <a:schemeClr val="tx1">
                    <a:lumMod val="49000"/>
                    <a:lumOff val="51000"/>
                  </a:schemeClr>
                </a:solidFill>
              </a:rPr>
              <a:t>.</a:t>
            </a:r>
          </a:p>
          <a:p>
            <a:pPr algn="ctr"/>
            <a:endParaRPr lang="en-US" sz="2000">
              <a:solidFill>
                <a:schemeClr val="tx1">
                  <a:lumMod val="49000"/>
                  <a:lumOff val="51000"/>
                </a:schemeClr>
              </a:solidFill>
            </a:endParaRPr>
          </a:p>
          <a:p>
            <a:pPr algn="ctr"/>
            <a:endParaRPr lang="en-US" sz="2000" b="1">
              <a:solidFill>
                <a:schemeClr val="tx1">
                  <a:lumMod val="49000"/>
                  <a:lumOff val="51000"/>
                </a:schemeClr>
              </a:solidFill>
            </a:endParaRPr>
          </a:p>
        </p:txBody>
      </p:sp>
      <p:sp>
        <p:nvSpPr>
          <p:cNvPr id="15" name="Abgerundetes Rechteck 14">
            <a:extLst>
              <a:ext uri="{FF2B5EF4-FFF2-40B4-BE49-F238E27FC236}">
                <a16:creationId xmlns:a16="http://schemas.microsoft.com/office/drawing/2014/main" id="{9D2104E2-F7AB-DF5A-E83A-388F19C99F31}"/>
              </a:ext>
            </a:extLst>
          </p:cNvPr>
          <p:cNvSpPr/>
          <p:nvPr/>
        </p:nvSpPr>
        <p:spPr>
          <a:xfrm>
            <a:off x="1376311" y="3664488"/>
            <a:ext cx="3768435" cy="1783277"/>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err="1"/>
              <a:t>Promptoptimierung</a:t>
            </a:r>
            <a:r>
              <a:rPr lang="de-DE"/>
              <a:t> </a:t>
            </a:r>
            <a:r>
              <a:rPr lang="de-DE" i="1"/>
              <a:t>Correctness </a:t>
            </a:r>
            <a:r>
              <a:rPr lang="de-DE"/>
              <a:t>Score &gt; 4,0</a:t>
            </a:r>
          </a:p>
        </p:txBody>
      </p:sp>
      <p:sp>
        <p:nvSpPr>
          <p:cNvPr id="16" name="Abgerundetes Rechteck 15">
            <a:extLst>
              <a:ext uri="{FF2B5EF4-FFF2-40B4-BE49-F238E27FC236}">
                <a16:creationId xmlns:a16="http://schemas.microsoft.com/office/drawing/2014/main" id="{7EAC5694-31DA-B3CA-249E-7C7490EA966C}"/>
              </a:ext>
            </a:extLst>
          </p:cNvPr>
          <p:cNvSpPr/>
          <p:nvPr/>
        </p:nvSpPr>
        <p:spPr>
          <a:xfrm>
            <a:off x="6303911" y="3673701"/>
            <a:ext cx="3768435" cy="837127"/>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err="1"/>
              <a:t>Personaerkennung</a:t>
            </a:r>
            <a:r>
              <a:rPr lang="de-DE"/>
              <a:t> &gt; 75%</a:t>
            </a:r>
          </a:p>
        </p:txBody>
      </p:sp>
      <p:sp>
        <p:nvSpPr>
          <p:cNvPr id="18" name="Abgerundetes Rechteck 17">
            <a:extLst>
              <a:ext uri="{FF2B5EF4-FFF2-40B4-BE49-F238E27FC236}">
                <a16:creationId xmlns:a16="http://schemas.microsoft.com/office/drawing/2014/main" id="{CCC67086-7643-8D14-1B89-ED7565F6695C}"/>
              </a:ext>
            </a:extLst>
          </p:cNvPr>
          <p:cNvSpPr/>
          <p:nvPr/>
        </p:nvSpPr>
        <p:spPr>
          <a:xfrm>
            <a:off x="6303912" y="4610638"/>
            <a:ext cx="3768435" cy="837127"/>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Antwortgenerierung </a:t>
            </a:r>
          </a:p>
          <a:p>
            <a:pPr algn="ctr"/>
            <a:r>
              <a:rPr lang="de-DE"/>
              <a:t>Correctness Score &gt; 4,0</a:t>
            </a:r>
          </a:p>
        </p:txBody>
      </p:sp>
      <p:sp>
        <p:nvSpPr>
          <p:cNvPr id="5" name="Oval 4">
            <a:extLst>
              <a:ext uri="{FF2B5EF4-FFF2-40B4-BE49-F238E27FC236}">
                <a16:creationId xmlns:a16="http://schemas.microsoft.com/office/drawing/2014/main" id="{7EC3193C-EA57-8A7A-C9B1-7D0FA0051E23}"/>
              </a:ext>
            </a:extLst>
          </p:cNvPr>
          <p:cNvSpPr/>
          <p:nvPr/>
        </p:nvSpPr>
        <p:spPr>
          <a:xfrm>
            <a:off x="8517749" y="251992"/>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03575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C5CF5-D400-E7CC-2CA0-5384E432059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46829BE-B3D7-9994-B863-66FFAAA83DCC}"/>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3" name="Fußzeilenplatzhalter 2">
            <a:extLst>
              <a:ext uri="{FF2B5EF4-FFF2-40B4-BE49-F238E27FC236}">
                <a16:creationId xmlns:a16="http://schemas.microsoft.com/office/drawing/2014/main" id="{146C8100-DB65-0CC9-5263-8B48434136B4}"/>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963EFF7B-F98B-2F4D-C18B-DFE9A23F6A98}"/>
              </a:ext>
            </a:extLst>
          </p:cNvPr>
          <p:cNvSpPr>
            <a:spLocks noGrp="1"/>
          </p:cNvSpPr>
          <p:nvPr>
            <p:ph type="sldNum" sz="quarter" idx="12"/>
          </p:nvPr>
        </p:nvSpPr>
        <p:spPr/>
        <p:txBody>
          <a:bodyPr/>
          <a:lstStyle/>
          <a:p>
            <a:fld id="{ED832909-EC19-48EF-8290-21E6AAD8A5C6}" type="slidenum">
              <a:rPr lang="de-DE" smtClean="0"/>
              <a:pPr/>
              <a:t>11</a:t>
            </a:fld>
            <a:endParaRPr lang="de-DE"/>
          </a:p>
        </p:txBody>
      </p:sp>
      <p:sp>
        <p:nvSpPr>
          <p:cNvPr id="11" name="Rectangle: Rounded Corners 4">
            <a:extLst>
              <a:ext uri="{FF2B5EF4-FFF2-40B4-BE49-F238E27FC236}">
                <a16:creationId xmlns:a16="http://schemas.microsoft.com/office/drawing/2014/main" id="{F2636F87-020A-AEE6-EB3B-7E39CED53DBE}"/>
              </a:ext>
            </a:extLst>
          </p:cNvPr>
          <p:cNvSpPr/>
          <p:nvPr/>
        </p:nvSpPr>
        <p:spPr>
          <a:xfrm>
            <a:off x="362339" y="762134"/>
            <a:ext cx="11627892" cy="426848"/>
          </a:xfrm>
          <a:prstGeom prst="roundRect">
            <a:avLst/>
          </a:prstGeom>
          <a:solidFill>
            <a:schemeClr val="bg2"/>
          </a:solidFill>
          <a:ln>
            <a:solidFill>
              <a:srgbClr val="FECC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a:solidFill>
                  <a:srgbClr val="7F7F7F"/>
                </a:solidFill>
              </a:rPr>
              <a:t>3.1 </a:t>
            </a:r>
            <a:r>
              <a:rPr lang="en-US" sz="2000" b="1" err="1">
                <a:solidFill>
                  <a:srgbClr val="7F7F7F"/>
                </a:solidFill>
              </a:rPr>
              <a:t>Systemprompt</a:t>
            </a:r>
            <a:r>
              <a:rPr lang="en-US" sz="2000" b="1">
                <a:solidFill>
                  <a:srgbClr val="7F7F7F"/>
                </a:solidFill>
              </a:rPr>
              <a:t> </a:t>
            </a:r>
            <a:r>
              <a:rPr lang="en-US" sz="2000" b="1" err="1">
                <a:solidFill>
                  <a:srgbClr val="7F7F7F"/>
                </a:solidFill>
              </a:rPr>
              <a:t>Allgemein</a:t>
            </a:r>
            <a:endParaRPr lang="en-US" sz="2000">
              <a:solidFill>
                <a:srgbClr val="7F7F7F"/>
              </a:solidFill>
            </a:endParaRPr>
          </a:p>
          <a:p>
            <a:pPr marL="342900" indent="-342900" algn="ctr">
              <a:buFontTx/>
              <a:buAutoNum type="arabicPeriod"/>
            </a:pPr>
            <a:endParaRPr lang="en-US" sz="2000" b="1">
              <a:solidFill>
                <a:srgbClr val="7F7F7F"/>
              </a:solidFill>
            </a:endParaRPr>
          </a:p>
        </p:txBody>
      </p:sp>
      <p:sp>
        <p:nvSpPr>
          <p:cNvPr id="9" name="Abgerundetes Rechteck 8">
            <a:extLst>
              <a:ext uri="{FF2B5EF4-FFF2-40B4-BE49-F238E27FC236}">
                <a16:creationId xmlns:a16="http://schemas.microsoft.com/office/drawing/2014/main" id="{108F8E89-A84B-2FE6-9331-343F6AC9517F}"/>
              </a:ext>
            </a:extLst>
          </p:cNvPr>
          <p:cNvSpPr/>
          <p:nvPr/>
        </p:nvSpPr>
        <p:spPr>
          <a:xfrm>
            <a:off x="427149" y="1329448"/>
            <a:ext cx="5668851" cy="1546723"/>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a:t>Vorgehen:</a:t>
            </a:r>
          </a:p>
          <a:p>
            <a:pPr marL="285750" indent="-285750">
              <a:buFont typeface="Arial" panose="020B0604020202020204" pitchFamily="34" charset="0"/>
              <a:buChar char="•"/>
            </a:pPr>
            <a:r>
              <a:rPr lang="de-DE"/>
              <a:t>Tests mehrerer Systemprompts</a:t>
            </a:r>
          </a:p>
          <a:p>
            <a:pPr marL="285750" indent="-285750">
              <a:buFont typeface="Arial" panose="020B0604020202020204" pitchFamily="34" charset="0"/>
              <a:buChar char="•"/>
            </a:pPr>
            <a:r>
              <a:rPr lang="de-DE"/>
              <a:t>Evaluation mit </a:t>
            </a:r>
            <a:r>
              <a:rPr lang="de-DE" err="1"/>
              <a:t>LlamaIndex</a:t>
            </a:r>
            <a:r>
              <a:rPr lang="de-DE"/>
              <a:t>-Bibliothek</a:t>
            </a:r>
          </a:p>
          <a:p>
            <a:pPr marL="285750" indent="-285750">
              <a:buFont typeface="Arial" panose="020B0604020202020204" pitchFamily="34" charset="0"/>
              <a:buChar char="•"/>
            </a:pPr>
            <a:r>
              <a:rPr lang="de-DE"/>
              <a:t>Optimierung mit ChatGPT + Claude AI</a:t>
            </a:r>
          </a:p>
        </p:txBody>
      </p:sp>
      <p:sp>
        <p:nvSpPr>
          <p:cNvPr id="13" name="Abgerundetes Rechteck 12">
            <a:extLst>
              <a:ext uri="{FF2B5EF4-FFF2-40B4-BE49-F238E27FC236}">
                <a16:creationId xmlns:a16="http://schemas.microsoft.com/office/drawing/2014/main" id="{D2301D18-2F97-2C91-4CDB-16F7F33C60E8}"/>
              </a:ext>
            </a:extLst>
          </p:cNvPr>
          <p:cNvSpPr/>
          <p:nvPr/>
        </p:nvSpPr>
        <p:spPr>
          <a:xfrm>
            <a:off x="6176285" y="1329448"/>
            <a:ext cx="5813946" cy="1546722"/>
          </a:xfrm>
          <a:prstGeom prst="roundRect">
            <a:avLst>
              <a:gd name="adj" fmla="val 4634"/>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a:t>Ziel:</a:t>
            </a:r>
          </a:p>
          <a:p>
            <a:pPr marL="285750" indent="-285750">
              <a:buFont typeface="Arial" panose="020B0604020202020204" pitchFamily="34" charset="0"/>
              <a:buChar char="•"/>
            </a:pPr>
            <a:r>
              <a:rPr lang="de-DE"/>
              <a:t>Correctness Score &gt; 4,0</a:t>
            </a:r>
          </a:p>
          <a:p>
            <a:pPr marL="285750" indent="-285750">
              <a:buFont typeface="Arial" panose="020B0604020202020204" pitchFamily="34" charset="0"/>
              <a:buChar char="•"/>
            </a:pPr>
            <a:r>
              <a:rPr lang="de-DE"/>
              <a:t>Höchstmögliche Anteile an </a:t>
            </a:r>
            <a:r>
              <a:rPr lang="de-DE" err="1"/>
              <a:t>relevance</a:t>
            </a:r>
            <a:r>
              <a:rPr lang="de-DE"/>
              <a:t> und </a:t>
            </a:r>
            <a:r>
              <a:rPr lang="de-DE" err="1"/>
              <a:t>faithfulness</a:t>
            </a:r>
            <a:endParaRPr lang="de-DE"/>
          </a:p>
        </p:txBody>
      </p:sp>
      <p:graphicFrame>
        <p:nvGraphicFramePr>
          <p:cNvPr id="19" name="Tabelle 18">
            <a:extLst>
              <a:ext uri="{FF2B5EF4-FFF2-40B4-BE49-F238E27FC236}">
                <a16:creationId xmlns:a16="http://schemas.microsoft.com/office/drawing/2014/main" id="{7677BEFD-D693-962B-D1CE-4B2575C09488}"/>
              </a:ext>
            </a:extLst>
          </p:cNvPr>
          <p:cNvGraphicFramePr>
            <a:graphicFrameLocks noGrp="1"/>
          </p:cNvGraphicFramePr>
          <p:nvPr>
            <p:extLst>
              <p:ext uri="{D42A27DB-BD31-4B8C-83A1-F6EECF244321}">
                <p14:modId xmlns:p14="http://schemas.microsoft.com/office/powerpoint/2010/main" val="1435066514"/>
              </p:ext>
            </p:extLst>
          </p:nvPr>
        </p:nvGraphicFramePr>
        <p:xfrm>
          <a:off x="1807502" y="3016636"/>
          <a:ext cx="7867261" cy="3079230"/>
        </p:xfrm>
        <a:graphic>
          <a:graphicData uri="http://schemas.openxmlformats.org/drawingml/2006/table">
            <a:tbl>
              <a:tblPr>
                <a:tableStyleId>{5C22544A-7EE6-4342-B048-85BDC9FD1C3A}</a:tableStyleId>
              </a:tblPr>
              <a:tblGrid>
                <a:gridCol w="2315054">
                  <a:extLst>
                    <a:ext uri="{9D8B030D-6E8A-4147-A177-3AD203B41FA5}">
                      <a16:colId xmlns:a16="http://schemas.microsoft.com/office/drawing/2014/main" val="1657161460"/>
                    </a:ext>
                  </a:extLst>
                </a:gridCol>
                <a:gridCol w="1903053">
                  <a:extLst>
                    <a:ext uri="{9D8B030D-6E8A-4147-A177-3AD203B41FA5}">
                      <a16:colId xmlns:a16="http://schemas.microsoft.com/office/drawing/2014/main" val="3441951923"/>
                    </a:ext>
                  </a:extLst>
                </a:gridCol>
                <a:gridCol w="1824577">
                  <a:extLst>
                    <a:ext uri="{9D8B030D-6E8A-4147-A177-3AD203B41FA5}">
                      <a16:colId xmlns:a16="http://schemas.microsoft.com/office/drawing/2014/main" val="1266189022"/>
                    </a:ext>
                  </a:extLst>
                </a:gridCol>
                <a:gridCol w="1824577">
                  <a:extLst>
                    <a:ext uri="{9D8B030D-6E8A-4147-A177-3AD203B41FA5}">
                      <a16:colId xmlns:a16="http://schemas.microsoft.com/office/drawing/2014/main" val="3939918147"/>
                    </a:ext>
                  </a:extLst>
                </a:gridCol>
              </a:tblGrid>
              <a:tr h="279930">
                <a:tc>
                  <a:txBody>
                    <a:bodyPr/>
                    <a:lstStyle/>
                    <a:p>
                      <a:pPr algn="ctr" fontAlgn="t">
                        <a:buNone/>
                      </a:pPr>
                      <a:r>
                        <a:rPr lang="de-DE" sz="1100" b="1" u="none" strike="noStrike">
                          <a:effectLst/>
                        </a:rPr>
                        <a:t>Version Systemprompt</a:t>
                      </a:r>
                      <a:endParaRPr lang="de-DE" sz="1100" b="1" i="0" u="none" strike="noStrike">
                        <a:solidFill>
                          <a:srgbClr val="000000"/>
                        </a:solidFill>
                        <a:effectLst/>
                        <a:latin typeface="Aptos Narrow" panose="020B0004020202020204" pitchFamily="34" charset="0"/>
                      </a:endParaRPr>
                    </a:p>
                  </a:txBody>
                  <a:tcPr marL="9525" marR="9525" marT="9525" marB="0"/>
                </a:tc>
                <a:tc>
                  <a:txBody>
                    <a:bodyPr/>
                    <a:lstStyle/>
                    <a:p>
                      <a:pPr algn="ctr" fontAlgn="t">
                        <a:buNone/>
                      </a:pPr>
                      <a:r>
                        <a:rPr lang="de-DE" sz="1100" b="1" u="none" strike="noStrike">
                          <a:effectLst/>
                        </a:rPr>
                        <a:t>correctness_score</a:t>
                      </a:r>
                      <a:endParaRPr lang="de-DE" sz="1100" b="1" i="0" u="none" strike="noStrike">
                        <a:solidFill>
                          <a:srgbClr val="000000"/>
                        </a:solidFill>
                        <a:effectLst/>
                        <a:latin typeface="Aptos Narrow" panose="020B0004020202020204" pitchFamily="34" charset="0"/>
                      </a:endParaRPr>
                    </a:p>
                  </a:txBody>
                  <a:tcPr marL="9525" marR="9525" marT="9525" marB="0"/>
                </a:tc>
                <a:tc>
                  <a:txBody>
                    <a:bodyPr/>
                    <a:lstStyle/>
                    <a:p>
                      <a:pPr algn="ctr" fontAlgn="t">
                        <a:buNone/>
                      </a:pPr>
                      <a:r>
                        <a:rPr lang="de-DE" sz="1100" b="1" u="none" strike="noStrike">
                          <a:effectLst/>
                        </a:rPr>
                        <a:t>relevance_score</a:t>
                      </a:r>
                      <a:endParaRPr lang="de-DE" sz="1100" b="1" i="0" u="none" strike="noStrike">
                        <a:solidFill>
                          <a:srgbClr val="000000"/>
                        </a:solidFill>
                        <a:effectLst/>
                        <a:latin typeface="Aptos Narrow" panose="020B0004020202020204" pitchFamily="34" charset="0"/>
                      </a:endParaRPr>
                    </a:p>
                  </a:txBody>
                  <a:tcPr marL="9525" marR="9525" marT="9525" marB="0"/>
                </a:tc>
                <a:tc>
                  <a:txBody>
                    <a:bodyPr/>
                    <a:lstStyle/>
                    <a:p>
                      <a:pPr algn="ctr" fontAlgn="t">
                        <a:buNone/>
                      </a:pPr>
                      <a:r>
                        <a:rPr lang="de-DE" sz="1100" b="1" u="none" strike="noStrike">
                          <a:effectLst/>
                        </a:rPr>
                        <a:t>faithfulness_score</a:t>
                      </a:r>
                      <a:endParaRPr lang="de-DE" sz="1100" b="1" i="0" u="none" strike="noStrike">
                        <a:solidFill>
                          <a:srgbClr val="000000"/>
                        </a:solidFill>
                        <a:effectLst/>
                        <a:latin typeface="Aptos Narrow" panose="020B0004020202020204" pitchFamily="34" charset="0"/>
                      </a:endParaRPr>
                    </a:p>
                  </a:txBody>
                  <a:tcPr marL="9525" marR="9525" marT="9525" marB="0"/>
                </a:tc>
                <a:extLst>
                  <a:ext uri="{0D108BD9-81ED-4DB2-BD59-A6C34878D82A}">
                    <a16:rowId xmlns:a16="http://schemas.microsoft.com/office/drawing/2014/main" val="3391342636"/>
                  </a:ext>
                </a:extLst>
              </a:tr>
              <a:tr h="279930">
                <a:tc>
                  <a:txBody>
                    <a:bodyPr/>
                    <a:lstStyle/>
                    <a:p>
                      <a:pPr algn="l" fontAlgn="b">
                        <a:buNone/>
                      </a:pPr>
                      <a:r>
                        <a:rPr lang="de-DE" sz="1200" u="none" strike="noStrike">
                          <a:effectLst/>
                        </a:rPr>
                        <a:t>System-Prompt_V0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3,33</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93%</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58777515"/>
                  </a:ext>
                </a:extLst>
              </a:tr>
              <a:tr h="279930">
                <a:tc>
                  <a:txBody>
                    <a:bodyPr/>
                    <a:lstStyle/>
                    <a:p>
                      <a:pPr algn="l" fontAlgn="b">
                        <a:buNone/>
                      </a:pPr>
                      <a:r>
                        <a:rPr lang="de-DE" sz="1200" u="none" strike="noStrike">
                          <a:effectLst/>
                        </a:rPr>
                        <a:t>System-Prompt_V1</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3,18</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90%</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99283868"/>
                  </a:ext>
                </a:extLst>
              </a:tr>
              <a:tr h="279930">
                <a:tc>
                  <a:txBody>
                    <a:bodyPr/>
                    <a:lstStyle/>
                    <a:p>
                      <a:pPr algn="l" fontAlgn="b">
                        <a:buNone/>
                      </a:pPr>
                      <a:r>
                        <a:rPr lang="de-DE" sz="1200" u="none" strike="noStrike">
                          <a:effectLst/>
                        </a:rPr>
                        <a:t>System-Prompt_V2</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3,45</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57929379"/>
                  </a:ext>
                </a:extLst>
              </a:tr>
              <a:tr h="279930">
                <a:tc>
                  <a:txBody>
                    <a:bodyPr/>
                    <a:lstStyle/>
                    <a:p>
                      <a:pPr algn="l" fontAlgn="b">
                        <a:buNone/>
                      </a:pPr>
                      <a:r>
                        <a:rPr lang="de-DE" sz="1200" u="none" strike="noStrike">
                          <a:effectLst/>
                        </a:rPr>
                        <a:t>System-Prompt_V3</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3,13</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98%</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17560665"/>
                  </a:ext>
                </a:extLst>
              </a:tr>
              <a:tr h="279930">
                <a:tc>
                  <a:txBody>
                    <a:bodyPr/>
                    <a:lstStyle/>
                    <a:p>
                      <a:pPr algn="l" fontAlgn="b">
                        <a:buNone/>
                      </a:pPr>
                      <a:r>
                        <a:rPr lang="de-DE" sz="1200" u="none" strike="noStrike">
                          <a:effectLst/>
                        </a:rPr>
                        <a:t>System-Prompt_V4</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3,35</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95%</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9077607"/>
                  </a:ext>
                </a:extLst>
              </a:tr>
              <a:tr h="279930">
                <a:tc>
                  <a:txBody>
                    <a:bodyPr/>
                    <a:lstStyle/>
                    <a:p>
                      <a:pPr algn="l" fontAlgn="b">
                        <a:buNone/>
                      </a:pPr>
                      <a:r>
                        <a:rPr lang="de-DE" sz="1200" u="none" strike="noStrike">
                          <a:effectLst/>
                        </a:rPr>
                        <a:t>System-Prompt_V5</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3,05</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98%</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30396933"/>
                  </a:ext>
                </a:extLst>
              </a:tr>
              <a:tr h="279930">
                <a:tc>
                  <a:txBody>
                    <a:bodyPr/>
                    <a:lstStyle/>
                    <a:p>
                      <a:pPr algn="l" fontAlgn="b">
                        <a:buNone/>
                      </a:pPr>
                      <a:r>
                        <a:rPr lang="de-DE" sz="1200" u="none" strike="noStrike">
                          <a:effectLst/>
                        </a:rPr>
                        <a:t>System-Prompt_V6</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3,29</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88378035"/>
                  </a:ext>
                </a:extLst>
              </a:tr>
              <a:tr h="279930">
                <a:tc>
                  <a:txBody>
                    <a:bodyPr/>
                    <a:lstStyle/>
                    <a:p>
                      <a:pPr algn="l" fontAlgn="b">
                        <a:buNone/>
                      </a:pPr>
                      <a:r>
                        <a:rPr lang="de-DE" sz="1200" u="none" strike="noStrike">
                          <a:effectLst/>
                        </a:rPr>
                        <a:t>System-Prompt_V7</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3,85</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835535"/>
                  </a:ext>
                </a:extLst>
              </a:tr>
              <a:tr h="279930">
                <a:tc>
                  <a:txBody>
                    <a:bodyPr/>
                    <a:lstStyle/>
                    <a:p>
                      <a:pPr algn="l" fontAlgn="b">
                        <a:buNone/>
                      </a:pPr>
                      <a:r>
                        <a:rPr lang="de-DE" sz="1200" u="none" strike="noStrike">
                          <a:effectLst/>
                        </a:rPr>
                        <a:t>System-Prompt_V8</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3,33</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88324318"/>
                  </a:ext>
                </a:extLst>
              </a:tr>
              <a:tr h="279930">
                <a:tc>
                  <a:txBody>
                    <a:bodyPr/>
                    <a:lstStyle/>
                    <a:p>
                      <a:pPr algn="l" fontAlgn="b">
                        <a:buNone/>
                      </a:pPr>
                      <a:r>
                        <a:rPr lang="de-DE" sz="1200" u="none" strike="noStrike">
                          <a:effectLst/>
                        </a:rPr>
                        <a:t>System-Prompt_V9</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4,14</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de-DE" sz="1200" u="none" strike="noStrike">
                          <a:effectLst/>
                        </a:rPr>
                        <a:t>100%</a:t>
                      </a:r>
                      <a:endParaRPr lang="de-DE" sz="12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81380739"/>
                  </a:ext>
                </a:extLst>
              </a:tr>
            </a:tbl>
          </a:graphicData>
        </a:graphic>
      </p:graphicFrame>
      <p:sp>
        <p:nvSpPr>
          <p:cNvPr id="5" name="Rechteck 4">
            <a:extLst>
              <a:ext uri="{FF2B5EF4-FFF2-40B4-BE49-F238E27FC236}">
                <a16:creationId xmlns:a16="http://schemas.microsoft.com/office/drawing/2014/main" id="{4CF11CCC-C50E-9988-8972-2A536F887FCA}"/>
              </a:ext>
            </a:extLst>
          </p:cNvPr>
          <p:cNvSpPr/>
          <p:nvPr/>
        </p:nvSpPr>
        <p:spPr>
          <a:xfrm>
            <a:off x="1794054" y="5826925"/>
            <a:ext cx="7894155" cy="28238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 name="Gruppieren 5">
            <a:extLst>
              <a:ext uri="{FF2B5EF4-FFF2-40B4-BE49-F238E27FC236}">
                <a16:creationId xmlns:a16="http://schemas.microsoft.com/office/drawing/2014/main" id="{1AA6D932-94D9-66E4-EE9F-D47A4550775F}"/>
              </a:ext>
            </a:extLst>
          </p:cNvPr>
          <p:cNvGrpSpPr>
            <a:grpSpLocks noChangeAspect="1"/>
          </p:cNvGrpSpPr>
          <p:nvPr/>
        </p:nvGrpSpPr>
        <p:grpSpPr>
          <a:xfrm>
            <a:off x="10462582" y="5131950"/>
            <a:ext cx="1634329" cy="1187974"/>
            <a:chOff x="10165080" y="4831080"/>
            <a:chExt cx="2148840" cy="1561966"/>
          </a:xfrm>
          <a:solidFill>
            <a:schemeClr val="bg1"/>
          </a:solidFill>
        </p:grpSpPr>
        <p:sp>
          <p:nvSpPr>
            <p:cNvPr id="7" name="Abgerundetes Rechteck 6">
              <a:extLst>
                <a:ext uri="{FF2B5EF4-FFF2-40B4-BE49-F238E27FC236}">
                  <a16:creationId xmlns:a16="http://schemas.microsoft.com/office/drawing/2014/main" id="{1BB59CE7-64A8-2218-3766-DEA6EE9E0B2D}"/>
                </a:ext>
              </a:extLst>
            </p:cNvPr>
            <p:cNvSpPr/>
            <p:nvPr/>
          </p:nvSpPr>
          <p:spPr>
            <a:xfrm>
              <a:off x="10165080" y="4831080"/>
              <a:ext cx="2148840" cy="1561966"/>
            </a:xfrm>
            <a:prstGeom prst="round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r>
                <a:rPr lang="de-DE" sz="900">
                  <a:solidFill>
                    <a:schemeClr val="tx1"/>
                  </a:solidFill>
                </a:rPr>
                <a:t>Evaluation_System_Prompt_V2_07.09.2025.xlsx</a:t>
              </a:r>
            </a:p>
          </p:txBody>
        </p:sp>
        <p:pic>
          <p:nvPicPr>
            <p:cNvPr id="8" name="Picture 2" descr="Excel-Logo Übertreffen Logo - Kostenloses Bild auf Pixabay">
              <a:extLst>
                <a:ext uri="{FF2B5EF4-FFF2-40B4-BE49-F238E27FC236}">
                  <a16:creationId xmlns:a16="http://schemas.microsoft.com/office/drawing/2014/main" id="{2023CC07-10AE-8894-A564-B4A115C68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2018" y="4922520"/>
              <a:ext cx="1488213" cy="990338"/>
            </a:xfrm>
            <a:prstGeom prst="rect">
              <a:avLst/>
            </a:prstGeom>
            <a:grpFill/>
          </p:spPr>
        </p:pic>
      </p:grpSp>
      <p:sp>
        <p:nvSpPr>
          <p:cNvPr id="10" name="Oval 9">
            <a:extLst>
              <a:ext uri="{FF2B5EF4-FFF2-40B4-BE49-F238E27FC236}">
                <a16:creationId xmlns:a16="http://schemas.microsoft.com/office/drawing/2014/main" id="{96456D85-9D8C-2099-C2FC-9AB6BECDDB0A}"/>
              </a:ext>
            </a:extLst>
          </p:cNvPr>
          <p:cNvSpPr/>
          <p:nvPr/>
        </p:nvSpPr>
        <p:spPr>
          <a:xfrm>
            <a:off x="8552918" y="169931"/>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978045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5B5EF-0F95-C8A0-DF3B-EE734250F62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2821EE6-DA55-22CE-A5C2-4C00091F0EA4}"/>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3" name="Fußzeilenplatzhalter 2">
            <a:extLst>
              <a:ext uri="{FF2B5EF4-FFF2-40B4-BE49-F238E27FC236}">
                <a16:creationId xmlns:a16="http://schemas.microsoft.com/office/drawing/2014/main" id="{692FD440-6ECB-5ECB-7C77-200658BEFEE4}"/>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FFA99CE6-68B7-2858-1C04-50E6743C7F0C}"/>
              </a:ext>
            </a:extLst>
          </p:cNvPr>
          <p:cNvSpPr>
            <a:spLocks noGrp="1"/>
          </p:cNvSpPr>
          <p:nvPr>
            <p:ph type="sldNum" sz="quarter" idx="12"/>
          </p:nvPr>
        </p:nvSpPr>
        <p:spPr/>
        <p:txBody>
          <a:bodyPr/>
          <a:lstStyle/>
          <a:p>
            <a:fld id="{ED832909-EC19-48EF-8290-21E6AAD8A5C6}" type="slidenum">
              <a:rPr lang="de-DE" smtClean="0"/>
              <a:pPr/>
              <a:t>12</a:t>
            </a:fld>
            <a:endParaRPr lang="de-DE"/>
          </a:p>
        </p:txBody>
      </p:sp>
      <p:sp>
        <p:nvSpPr>
          <p:cNvPr id="11" name="Rectangle: Rounded Corners 4">
            <a:extLst>
              <a:ext uri="{FF2B5EF4-FFF2-40B4-BE49-F238E27FC236}">
                <a16:creationId xmlns:a16="http://schemas.microsoft.com/office/drawing/2014/main" id="{472E395F-84A1-5C95-EDD7-CCAE934E0999}"/>
              </a:ext>
            </a:extLst>
          </p:cNvPr>
          <p:cNvSpPr/>
          <p:nvPr/>
        </p:nvSpPr>
        <p:spPr>
          <a:xfrm>
            <a:off x="362339" y="762134"/>
            <a:ext cx="11627892" cy="426848"/>
          </a:xfrm>
          <a:prstGeom prst="roundRect">
            <a:avLst/>
          </a:prstGeom>
          <a:solidFill>
            <a:schemeClr val="bg2"/>
          </a:solidFill>
          <a:ln>
            <a:solidFill>
              <a:srgbClr val="FECC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a:solidFill>
                  <a:srgbClr val="7F7F7F"/>
                </a:solidFill>
              </a:rPr>
              <a:t>3.1 </a:t>
            </a:r>
            <a:r>
              <a:rPr lang="en-US" sz="2000" b="1" err="1">
                <a:solidFill>
                  <a:srgbClr val="7F7F7F"/>
                </a:solidFill>
              </a:rPr>
              <a:t>Systemprompt</a:t>
            </a:r>
            <a:r>
              <a:rPr lang="en-US" sz="2000" b="1">
                <a:solidFill>
                  <a:srgbClr val="7F7F7F"/>
                </a:solidFill>
              </a:rPr>
              <a:t> </a:t>
            </a:r>
            <a:r>
              <a:rPr lang="en-US" sz="2000" b="1" err="1">
                <a:solidFill>
                  <a:srgbClr val="7F7F7F"/>
                </a:solidFill>
              </a:rPr>
              <a:t>Allgemein</a:t>
            </a:r>
            <a:endParaRPr lang="en-US" sz="2000">
              <a:solidFill>
                <a:srgbClr val="7F7F7F"/>
              </a:solidFill>
            </a:endParaRPr>
          </a:p>
        </p:txBody>
      </p:sp>
      <p:pic>
        <p:nvPicPr>
          <p:cNvPr id="10" name="Picture 9">
            <a:extLst>
              <a:ext uri="{FF2B5EF4-FFF2-40B4-BE49-F238E27FC236}">
                <a16:creationId xmlns:a16="http://schemas.microsoft.com/office/drawing/2014/main" id="{5FFB8899-E9AE-AE5D-D4FF-1A9B80B317A4}"/>
              </a:ext>
            </a:extLst>
          </p:cNvPr>
          <p:cNvPicPr>
            <a:picLocks noChangeAspect="1"/>
          </p:cNvPicPr>
          <p:nvPr/>
        </p:nvPicPr>
        <p:blipFill>
          <a:blip r:embed="rId2">
            <a:extLst>
              <a:ext uri="{28A0092B-C50C-407E-A947-70E740481C1C}">
                <a14:useLocalDpi xmlns:a14="http://schemas.microsoft.com/office/drawing/2010/main" val="0"/>
              </a:ext>
            </a:extLst>
          </a:blip>
          <a:srcRect l="117" r="117"/>
          <a:stretch/>
        </p:blipFill>
        <p:spPr>
          <a:xfrm>
            <a:off x="389223" y="1479550"/>
            <a:ext cx="11601008" cy="2216462"/>
          </a:xfrm>
          <a:prstGeom prst="rect">
            <a:avLst/>
          </a:prstGeom>
          <a:effectLst>
            <a:outerShdw blurRad="50800" dist="38100" dir="5400000" algn="t" rotWithShape="0">
              <a:prstClr val="black">
                <a:alpha val="40000"/>
              </a:prstClr>
            </a:outerShdw>
          </a:effectLst>
        </p:spPr>
      </p:pic>
      <p:grpSp>
        <p:nvGrpSpPr>
          <p:cNvPr id="18" name="Group 17">
            <a:extLst>
              <a:ext uri="{FF2B5EF4-FFF2-40B4-BE49-F238E27FC236}">
                <a16:creationId xmlns:a16="http://schemas.microsoft.com/office/drawing/2014/main" id="{1D0768AC-D214-67DC-8EB3-D9EF5F3F5C93}"/>
              </a:ext>
            </a:extLst>
          </p:cNvPr>
          <p:cNvGrpSpPr/>
          <p:nvPr/>
        </p:nvGrpSpPr>
        <p:grpSpPr>
          <a:xfrm>
            <a:off x="362339" y="4561761"/>
            <a:ext cx="11627892" cy="1534105"/>
            <a:chOff x="362339" y="4354713"/>
            <a:chExt cx="11627892" cy="1534105"/>
          </a:xfrm>
        </p:grpSpPr>
        <p:sp>
          <p:nvSpPr>
            <p:cNvPr id="17" name="Rectangle: Rounded Corners 4">
              <a:extLst>
                <a:ext uri="{FF2B5EF4-FFF2-40B4-BE49-F238E27FC236}">
                  <a16:creationId xmlns:a16="http://schemas.microsoft.com/office/drawing/2014/main" id="{6AA0235B-34B7-69E9-F4B5-4A0828C77D49}"/>
                </a:ext>
              </a:extLst>
            </p:cNvPr>
            <p:cNvSpPr/>
            <p:nvPr/>
          </p:nvSpPr>
          <p:spPr>
            <a:xfrm>
              <a:off x="362339" y="4354713"/>
              <a:ext cx="11601008" cy="1534105"/>
            </a:xfrm>
            <a:prstGeom prst="roundRect">
              <a:avLst>
                <a:gd name="adj" fmla="val 6842"/>
              </a:avLst>
            </a:prstGeom>
            <a:solidFill>
              <a:schemeClr val="bg2"/>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a:solidFill>
                  <a:srgbClr val="7F7F7F"/>
                </a:solidFill>
              </a:endParaRPr>
            </a:p>
            <a:p>
              <a:pPr marL="342900" indent="-342900" algn="ctr">
                <a:buFontTx/>
                <a:buAutoNum type="arabicPeriod"/>
              </a:pPr>
              <a:endParaRPr lang="en-US" sz="2000" b="1">
                <a:solidFill>
                  <a:srgbClr val="7F7F7F"/>
                </a:solidFill>
              </a:endParaRPr>
            </a:p>
          </p:txBody>
        </p:sp>
        <p:sp>
          <p:nvSpPr>
            <p:cNvPr id="16" name="TextBox 15">
              <a:extLst>
                <a:ext uri="{FF2B5EF4-FFF2-40B4-BE49-F238E27FC236}">
                  <a16:creationId xmlns:a16="http://schemas.microsoft.com/office/drawing/2014/main" id="{5C1DD256-9FEC-6386-0B4B-1176BC109B91}"/>
                </a:ext>
              </a:extLst>
            </p:cNvPr>
            <p:cNvSpPr txBox="1"/>
            <p:nvPr/>
          </p:nvSpPr>
          <p:spPr>
            <a:xfrm>
              <a:off x="389223" y="4521601"/>
              <a:ext cx="11601008" cy="1200329"/>
            </a:xfrm>
            <a:prstGeom prst="rect">
              <a:avLst/>
            </a:prstGeom>
            <a:noFill/>
          </p:spPr>
          <p:txBody>
            <a:bodyPr wrap="square">
              <a:spAutoFit/>
            </a:bodyPr>
            <a:lstStyle/>
            <a:p>
              <a:r>
                <a:rPr lang="de-DE"/>
                <a:t>Prompt 9 hebt sich durch eine "stärker </a:t>
              </a:r>
              <a:r>
                <a:rPr lang="de-DE" err="1"/>
                <a:t>persona</a:t>
              </a:r>
              <a:r>
                <a:rPr lang="de-DE"/>
                <a:t>- und dialogorientierte Struktur" ab, bei der der Assistent eine eigene Identität mit Mission und Persönlichkeit erhält. Es verzichtet auf "starre Abschlussformeln und detaillierte Prozessschritte" und erlaubt stattdessen einen "natürlichen, konversationsnahen Abschluss". Zudem legt es den Fokus auf "emotionale Ansprache und Nutzerbegeisterung“, statt auf strikte Regelkataloge.</a:t>
              </a:r>
            </a:p>
          </p:txBody>
        </p:sp>
      </p:grpSp>
      <p:sp>
        <p:nvSpPr>
          <p:cNvPr id="19" name="TextBox 18">
            <a:extLst>
              <a:ext uri="{FF2B5EF4-FFF2-40B4-BE49-F238E27FC236}">
                <a16:creationId xmlns:a16="http://schemas.microsoft.com/office/drawing/2014/main" id="{3D44E28F-FF3D-B834-1E6C-E22545301F81}"/>
              </a:ext>
            </a:extLst>
          </p:cNvPr>
          <p:cNvSpPr txBox="1"/>
          <p:nvPr/>
        </p:nvSpPr>
        <p:spPr>
          <a:xfrm>
            <a:off x="362339" y="4151553"/>
            <a:ext cx="8330724" cy="369332"/>
          </a:xfrm>
          <a:prstGeom prst="rect">
            <a:avLst/>
          </a:prstGeom>
          <a:noFill/>
        </p:spPr>
        <p:txBody>
          <a:bodyPr wrap="square" rtlCol="0">
            <a:spAutoFit/>
          </a:bodyPr>
          <a:lstStyle/>
          <a:p>
            <a:r>
              <a:rPr lang="de-DE" b="1"/>
              <a:t>Was unterscheidet System-Prompt_V9 von den anderen System-Prompts?</a:t>
            </a:r>
          </a:p>
        </p:txBody>
      </p:sp>
      <p:sp>
        <p:nvSpPr>
          <p:cNvPr id="5" name="Oval 4">
            <a:extLst>
              <a:ext uri="{FF2B5EF4-FFF2-40B4-BE49-F238E27FC236}">
                <a16:creationId xmlns:a16="http://schemas.microsoft.com/office/drawing/2014/main" id="{9F525BF4-6C49-083A-6C2B-7AF2D9292D98}"/>
              </a:ext>
            </a:extLst>
          </p:cNvPr>
          <p:cNvSpPr/>
          <p:nvPr/>
        </p:nvSpPr>
        <p:spPr>
          <a:xfrm>
            <a:off x="8552918" y="169931"/>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6981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12D98-3E35-38C1-FBC1-FACE165166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FE05B3F-E063-7CC4-42EB-C6D35E43AE85}"/>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3" name="Fußzeilenplatzhalter 2">
            <a:extLst>
              <a:ext uri="{FF2B5EF4-FFF2-40B4-BE49-F238E27FC236}">
                <a16:creationId xmlns:a16="http://schemas.microsoft.com/office/drawing/2014/main" id="{3289E885-6B15-065D-2188-8B480699215E}"/>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67774098-A28A-9721-8B77-3BFC57F4F657}"/>
              </a:ext>
            </a:extLst>
          </p:cNvPr>
          <p:cNvSpPr>
            <a:spLocks noGrp="1"/>
          </p:cNvSpPr>
          <p:nvPr>
            <p:ph type="sldNum" sz="quarter" idx="12"/>
          </p:nvPr>
        </p:nvSpPr>
        <p:spPr/>
        <p:txBody>
          <a:bodyPr/>
          <a:lstStyle/>
          <a:p>
            <a:fld id="{ED832909-EC19-48EF-8290-21E6AAD8A5C6}" type="slidenum">
              <a:rPr lang="de-DE" smtClean="0"/>
              <a:pPr/>
              <a:t>13</a:t>
            </a:fld>
            <a:endParaRPr lang="de-DE"/>
          </a:p>
        </p:txBody>
      </p:sp>
      <p:sp>
        <p:nvSpPr>
          <p:cNvPr id="11" name="Rectangle: Rounded Corners 4">
            <a:extLst>
              <a:ext uri="{FF2B5EF4-FFF2-40B4-BE49-F238E27FC236}">
                <a16:creationId xmlns:a16="http://schemas.microsoft.com/office/drawing/2014/main" id="{D48CF6CB-6551-B9EA-E775-11A86189C64B}"/>
              </a:ext>
            </a:extLst>
          </p:cNvPr>
          <p:cNvSpPr/>
          <p:nvPr/>
        </p:nvSpPr>
        <p:spPr>
          <a:xfrm>
            <a:off x="362339" y="762134"/>
            <a:ext cx="11627892" cy="426848"/>
          </a:xfrm>
          <a:prstGeom prst="roundRect">
            <a:avLst/>
          </a:prstGeom>
          <a:solidFill>
            <a:schemeClr val="bg2"/>
          </a:solidFill>
          <a:ln>
            <a:solidFill>
              <a:srgbClr val="FECC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a:solidFill>
                  <a:schemeClr val="tx1">
                    <a:lumMod val="49000"/>
                    <a:lumOff val="51000"/>
                  </a:schemeClr>
                </a:solidFill>
              </a:rPr>
              <a:t>3.2 Persona Handling - </a:t>
            </a:r>
            <a:r>
              <a:rPr lang="en-US" sz="2000" b="1" err="1">
                <a:solidFill>
                  <a:schemeClr val="tx1">
                    <a:lumMod val="49000"/>
                    <a:lumOff val="51000"/>
                  </a:schemeClr>
                </a:solidFill>
              </a:rPr>
              <a:t>Personaerkennung</a:t>
            </a:r>
            <a:endParaRPr lang="en-US" sz="2000" b="1">
              <a:solidFill>
                <a:schemeClr val="tx1">
                  <a:lumMod val="49000"/>
                  <a:lumOff val="51000"/>
                </a:schemeClr>
              </a:solidFill>
            </a:endParaRPr>
          </a:p>
        </p:txBody>
      </p:sp>
      <p:sp>
        <p:nvSpPr>
          <p:cNvPr id="5" name="Abgerundetes Rechteck 4">
            <a:extLst>
              <a:ext uri="{FF2B5EF4-FFF2-40B4-BE49-F238E27FC236}">
                <a16:creationId xmlns:a16="http://schemas.microsoft.com/office/drawing/2014/main" id="{B27C0CB2-7D08-15DC-7A13-018CFB2168F4}"/>
              </a:ext>
            </a:extLst>
          </p:cNvPr>
          <p:cNvSpPr/>
          <p:nvPr/>
        </p:nvSpPr>
        <p:spPr>
          <a:xfrm>
            <a:off x="559344" y="1560611"/>
            <a:ext cx="5536656" cy="1389755"/>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a:t>Ansatz 1</a:t>
            </a:r>
          </a:p>
          <a:p>
            <a:pPr algn="ctr"/>
            <a:r>
              <a:rPr lang="de-DE"/>
              <a:t>Einteilung im Systemprompt </a:t>
            </a:r>
          </a:p>
        </p:txBody>
      </p:sp>
      <p:sp>
        <p:nvSpPr>
          <p:cNvPr id="8" name="Abgerundetes Rechteck 7">
            <a:extLst>
              <a:ext uri="{FF2B5EF4-FFF2-40B4-BE49-F238E27FC236}">
                <a16:creationId xmlns:a16="http://schemas.microsoft.com/office/drawing/2014/main" id="{75924E2F-5CB1-C9E5-26B4-2E0C2B7B9746}"/>
              </a:ext>
            </a:extLst>
          </p:cNvPr>
          <p:cNvSpPr/>
          <p:nvPr/>
        </p:nvSpPr>
        <p:spPr>
          <a:xfrm>
            <a:off x="559344" y="3152176"/>
            <a:ext cx="5536656" cy="2115924"/>
          </a:xfrm>
          <a:prstGeom prst="roundRect">
            <a:avLst>
              <a:gd name="adj" fmla="val 4634"/>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Frage wird im Systemprompt analysiert und zugeordnet.</a:t>
            </a:r>
          </a:p>
        </p:txBody>
      </p:sp>
      <p:sp>
        <p:nvSpPr>
          <p:cNvPr id="9" name="Abgerundetes Rechteck 8">
            <a:extLst>
              <a:ext uri="{FF2B5EF4-FFF2-40B4-BE49-F238E27FC236}">
                <a16:creationId xmlns:a16="http://schemas.microsoft.com/office/drawing/2014/main" id="{79D5D996-9CA6-9D9C-B7CF-432346CF9D18}"/>
              </a:ext>
            </a:extLst>
          </p:cNvPr>
          <p:cNvSpPr/>
          <p:nvPr/>
        </p:nvSpPr>
        <p:spPr>
          <a:xfrm>
            <a:off x="6198389" y="1560611"/>
            <a:ext cx="5536656" cy="1389755"/>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b="1"/>
              <a:t>Ansatz 2</a:t>
            </a:r>
          </a:p>
          <a:p>
            <a:pPr algn="ctr"/>
            <a:r>
              <a:rPr lang="de-DE"/>
              <a:t>Einteilung durch zweiten LLM Aufruf</a:t>
            </a:r>
          </a:p>
        </p:txBody>
      </p:sp>
      <p:sp>
        <p:nvSpPr>
          <p:cNvPr id="10" name="Abgerundetes Rechteck 9">
            <a:extLst>
              <a:ext uri="{FF2B5EF4-FFF2-40B4-BE49-F238E27FC236}">
                <a16:creationId xmlns:a16="http://schemas.microsoft.com/office/drawing/2014/main" id="{6779D189-3344-C0B0-6B73-71D5B19E2F97}"/>
              </a:ext>
            </a:extLst>
          </p:cNvPr>
          <p:cNvSpPr/>
          <p:nvPr/>
        </p:nvSpPr>
        <p:spPr>
          <a:xfrm>
            <a:off x="6176285" y="3152176"/>
            <a:ext cx="5536656" cy="2115924"/>
          </a:xfrm>
          <a:prstGeom prst="roundRect">
            <a:avLst>
              <a:gd name="adj" fmla="val 4634"/>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a:t>Frage wird von einem zweiten LLM analysiert und zugeordnet.</a:t>
            </a:r>
          </a:p>
        </p:txBody>
      </p:sp>
      <p:pic>
        <p:nvPicPr>
          <p:cNvPr id="14" name="Grafik 13" descr="Häkchen mit einfarbiger Füllung">
            <a:extLst>
              <a:ext uri="{FF2B5EF4-FFF2-40B4-BE49-F238E27FC236}">
                <a16:creationId xmlns:a16="http://schemas.microsoft.com/office/drawing/2014/main" id="{A0EB2E04-DE94-0329-6248-C43C763734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38846" y="5330046"/>
            <a:ext cx="914400" cy="914400"/>
          </a:xfrm>
          <a:prstGeom prst="rect">
            <a:avLst/>
          </a:prstGeom>
        </p:spPr>
      </p:pic>
      <p:pic>
        <p:nvPicPr>
          <p:cNvPr id="6" name="Grafik 13" descr="Häkchen mit einfarbiger Füllung">
            <a:extLst>
              <a:ext uri="{FF2B5EF4-FFF2-40B4-BE49-F238E27FC236}">
                <a16:creationId xmlns:a16="http://schemas.microsoft.com/office/drawing/2014/main" id="{17B54731-AF3A-16A9-493A-66A262BAC3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4738" y="5330046"/>
            <a:ext cx="914400" cy="914400"/>
          </a:xfrm>
          <a:prstGeom prst="rect">
            <a:avLst/>
          </a:prstGeom>
        </p:spPr>
      </p:pic>
      <p:cxnSp>
        <p:nvCxnSpPr>
          <p:cNvPr id="7" name="Straight Arrow Connector 6">
            <a:extLst>
              <a:ext uri="{FF2B5EF4-FFF2-40B4-BE49-F238E27FC236}">
                <a16:creationId xmlns:a16="http://schemas.microsoft.com/office/drawing/2014/main" id="{53C33614-E00E-1A81-C74F-1183BCE78C1C}"/>
              </a:ext>
            </a:extLst>
          </p:cNvPr>
          <p:cNvCxnSpPr/>
          <p:nvPr/>
        </p:nvCxnSpPr>
        <p:spPr>
          <a:xfrm>
            <a:off x="8810625" y="5508625"/>
            <a:ext cx="492124" cy="492124"/>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8EFD3665-02B5-3CAE-67E1-FA3DE0ADF334}"/>
              </a:ext>
            </a:extLst>
          </p:cNvPr>
          <p:cNvSpPr/>
          <p:nvPr/>
        </p:nvSpPr>
        <p:spPr>
          <a:xfrm>
            <a:off x="8552918" y="169931"/>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50462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CB402-B8F5-D7C5-486F-40A2D21392E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06DF3CE-37D5-B3AF-CC8D-94A3344412F0}"/>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3" name="Fußzeilenplatzhalter 2">
            <a:extLst>
              <a:ext uri="{FF2B5EF4-FFF2-40B4-BE49-F238E27FC236}">
                <a16:creationId xmlns:a16="http://schemas.microsoft.com/office/drawing/2014/main" id="{00AC58F4-F794-CAE2-E086-4FB2C5ADB652}"/>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5A029346-8FC8-F356-440B-8A2604EE39A8}"/>
              </a:ext>
            </a:extLst>
          </p:cNvPr>
          <p:cNvSpPr>
            <a:spLocks noGrp="1"/>
          </p:cNvSpPr>
          <p:nvPr>
            <p:ph type="sldNum" sz="quarter" idx="12"/>
          </p:nvPr>
        </p:nvSpPr>
        <p:spPr/>
        <p:txBody>
          <a:bodyPr/>
          <a:lstStyle/>
          <a:p>
            <a:fld id="{ED832909-EC19-48EF-8290-21E6AAD8A5C6}" type="slidenum">
              <a:rPr lang="de-DE" smtClean="0"/>
              <a:pPr/>
              <a:t>14</a:t>
            </a:fld>
            <a:endParaRPr lang="de-DE"/>
          </a:p>
        </p:txBody>
      </p:sp>
      <p:sp>
        <p:nvSpPr>
          <p:cNvPr id="11" name="Rectangle: Rounded Corners 4">
            <a:extLst>
              <a:ext uri="{FF2B5EF4-FFF2-40B4-BE49-F238E27FC236}">
                <a16:creationId xmlns:a16="http://schemas.microsoft.com/office/drawing/2014/main" id="{DE0F3B0C-169E-CD9E-E724-342DD480762C}"/>
              </a:ext>
            </a:extLst>
          </p:cNvPr>
          <p:cNvSpPr/>
          <p:nvPr/>
        </p:nvSpPr>
        <p:spPr>
          <a:xfrm>
            <a:off x="362339" y="762134"/>
            <a:ext cx="11627892" cy="426848"/>
          </a:xfrm>
          <a:prstGeom prst="roundRect">
            <a:avLst/>
          </a:prstGeom>
          <a:solidFill>
            <a:schemeClr val="bg2"/>
          </a:solidFill>
          <a:ln>
            <a:solidFill>
              <a:srgbClr val="FECC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a:solidFill>
                  <a:schemeClr val="tx1">
                    <a:lumMod val="49000"/>
                    <a:lumOff val="51000"/>
                  </a:schemeClr>
                </a:solidFill>
              </a:rPr>
              <a:t>3.2 Persona Handling - </a:t>
            </a:r>
            <a:r>
              <a:rPr lang="en-US" sz="2000" b="1" err="1">
                <a:solidFill>
                  <a:schemeClr val="tx1">
                    <a:lumMod val="49000"/>
                    <a:lumOff val="51000"/>
                  </a:schemeClr>
                </a:solidFill>
              </a:rPr>
              <a:t>Personaerkennung</a:t>
            </a:r>
            <a:endParaRPr lang="en-US" sz="2000" b="1">
              <a:solidFill>
                <a:schemeClr val="tx1">
                  <a:lumMod val="49000"/>
                  <a:lumOff val="51000"/>
                </a:schemeClr>
              </a:solidFill>
            </a:endParaRPr>
          </a:p>
        </p:txBody>
      </p:sp>
      <p:sp>
        <p:nvSpPr>
          <p:cNvPr id="5" name="Textfeld 4">
            <a:extLst>
              <a:ext uri="{FF2B5EF4-FFF2-40B4-BE49-F238E27FC236}">
                <a16:creationId xmlns:a16="http://schemas.microsoft.com/office/drawing/2014/main" id="{0A268682-7AA9-D1C9-BCCB-9AE906617ACC}"/>
              </a:ext>
            </a:extLst>
          </p:cNvPr>
          <p:cNvSpPr txBox="1"/>
          <p:nvPr/>
        </p:nvSpPr>
        <p:spPr>
          <a:xfrm>
            <a:off x="7161144" y="1303818"/>
            <a:ext cx="4829088" cy="4616648"/>
          </a:xfrm>
          <a:prstGeom prst="rect">
            <a:avLst/>
          </a:prstGeom>
          <a:noFill/>
        </p:spPr>
        <p:txBody>
          <a:bodyPr wrap="square" rtlCol="0">
            <a:spAutoFit/>
          </a:bodyPr>
          <a:lstStyle/>
          <a:p>
            <a:r>
              <a:rPr lang="de-DE" sz="1050" b="1"/>
              <a:t>Persona </a:t>
            </a:r>
            <a:r>
              <a:rPr lang="de-DE" sz="1050" b="1" err="1"/>
              <a:t>Behavior</a:t>
            </a:r>
            <a:r>
              <a:rPr lang="de-DE" sz="1050" b="1"/>
              <a:t> &amp; Response </a:t>
            </a:r>
            <a:r>
              <a:rPr lang="de-DE" sz="1050" b="1" err="1"/>
              <a:t>Strategy</a:t>
            </a:r>
            <a:r>
              <a:rPr lang="de-DE" sz="1050" b="1"/>
              <a:t> </a:t>
            </a:r>
            <a:br>
              <a:rPr lang="de-DE" sz="1050"/>
            </a:br>
            <a:endParaRPr lang="de-DE" sz="1050"/>
          </a:p>
          <a:p>
            <a:r>
              <a:rPr lang="de-DE" sz="1050" err="1"/>
              <a:t>Before</a:t>
            </a:r>
            <a:r>
              <a:rPr lang="de-DE" sz="1050"/>
              <a:t> </a:t>
            </a:r>
            <a:r>
              <a:rPr lang="de-DE" sz="1050" err="1"/>
              <a:t>answering</a:t>
            </a:r>
            <a:r>
              <a:rPr lang="de-DE" sz="1050"/>
              <a:t>, </a:t>
            </a:r>
            <a:r>
              <a:rPr lang="de-DE" sz="1050" err="1"/>
              <a:t>infer</a:t>
            </a:r>
            <a:r>
              <a:rPr lang="de-DE" sz="1050"/>
              <a:t> </a:t>
            </a:r>
            <a:r>
              <a:rPr lang="de-DE" sz="1050" err="1"/>
              <a:t>from</a:t>
            </a:r>
            <a:r>
              <a:rPr lang="de-DE" sz="1050"/>
              <a:t> </a:t>
            </a:r>
            <a:r>
              <a:rPr lang="de-DE" sz="1050" err="1"/>
              <a:t>the</a:t>
            </a:r>
            <a:r>
              <a:rPr lang="de-DE" sz="1050"/>
              <a:t> </a:t>
            </a:r>
            <a:r>
              <a:rPr lang="de-DE" sz="1050" err="1"/>
              <a:t>user's</a:t>
            </a:r>
            <a:r>
              <a:rPr lang="de-DE" sz="1050"/>
              <a:t> </a:t>
            </a:r>
            <a:r>
              <a:rPr lang="de-DE" sz="1050" err="1"/>
              <a:t>question</a:t>
            </a:r>
            <a:r>
              <a:rPr lang="de-DE" sz="1050"/>
              <a:t> </a:t>
            </a:r>
            <a:r>
              <a:rPr lang="de-DE" sz="1050" err="1"/>
              <a:t>whether</a:t>
            </a:r>
            <a:r>
              <a:rPr lang="de-DE" sz="1050"/>
              <a:t> </a:t>
            </a:r>
            <a:r>
              <a:rPr lang="de-DE" sz="1050" err="1"/>
              <a:t>they</a:t>
            </a:r>
            <a:r>
              <a:rPr lang="de-DE" sz="1050"/>
              <a:t> </a:t>
            </a:r>
            <a:r>
              <a:rPr lang="de-DE" sz="1050" err="1"/>
              <a:t>correspond</a:t>
            </a:r>
            <a:r>
              <a:rPr lang="de-DE" sz="1050"/>
              <a:t> </a:t>
            </a:r>
            <a:r>
              <a:rPr lang="de-DE" sz="1050" err="1"/>
              <a:t>to</a:t>
            </a:r>
            <a:r>
              <a:rPr lang="de-DE" sz="1050"/>
              <a:t> </a:t>
            </a:r>
            <a:r>
              <a:rPr lang="de-DE" sz="1050" err="1"/>
              <a:t>the</a:t>
            </a:r>
            <a:r>
              <a:rPr lang="de-DE" sz="1050"/>
              <a:t> Business </a:t>
            </a:r>
            <a:r>
              <a:rPr lang="de-DE" sz="1050" err="1"/>
              <a:t>or</a:t>
            </a:r>
            <a:r>
              <a:rPr lang="de-DE" sz="1050"/>
              <a:t> </a:t>
            </a:r>
            <a:r>
              <a:rPr lang="de-DE" sz="1050" err="1"/>
              <a:t>Physicist</a:t>
            </a:r>
            <a:r>
              <a:rPr lang="de-DE" sz="1050"/>
              <a:t> </a:t>
            </a:r>
            <a:r>
              <a:rPr lang="de-DE" sz="1050" err="1"/>
              <a:t>persona</a:t>
            </a:r>
            <a:r>
              <a:rPr lang="de-DE" sz="1050"/>
              <a:t>: </a:t>
            </a:r>
          </a:p>
          <a:p>
            <a:r>
              <a:rPr lang="de-DE" sz="1050" b="1" err="1"/>
              <a:t>Physicist</a:t>
            </a:r>
            <a:r>
              <a:rPr lang="de-DE" sz="1050" b="1"/>
              <a:t> Persona (</a:t>
            </a:r>
            <a:r>
              <a:rPr lang="de-DE" sz="1050" b="1" err="1"/>
              <a:t>default</a:t>
            </a:r>
            <a:r>
              <a:rPr lang="de-DE" sz="1050" b="1"/>
              <a:t> </a:t>
            </a:r>
            <a:r>
              <a:rPr lang="de-DE" sz="1050" b="1" err="1"/>
              <a:t>if</a:t>
            </a:r>
            <a:r>
              <a:rPr lang="de-DE" sz="1050" b="1"/>
              <a:t> </a:t>
            </a:r>
            <a:r>
              <a:rPr lang="de-DE" sz="1050" b="1" err="1"/>
              <a:t>technical</a:t>
            </a:r>
            <a:r>
              <a:rPr lang="de-DE" sz="1050" b="1"/>
              <a:t> </a:t>
            </a:r>
            <a:r>
              <a:rPr lang="de-DE" sz="1050" b="1" err="1"/>
              <a:t>content</a:t>
            </a:r>
            <a:r>
              <a:rPr lang="de-DE" sz="1050" b="1"/>
              <a:t> </a:t>
            </a:r>
            <a:r>
              <a:rPr lang="de-DE" sz="1050" b="1" err="1"/>
              <a:t>is</a:t>
            </a:r>
            <a:r>
              <a:rPr lang="de-DE" sz="1050" b="1"/>
              <a:t> </a:t>
            </a:r>
            <a:r>
              <a:rPr lang="de-DE" sz="1050" b="1" err="1"/>
              <a:t>present</a:t>
            </a:r>
            <a:r>
              <a:rPr lang="de-DE" sz="1050" b="1"/>
              <a:t>) </a:t>
            </a:r>
          </a:p>
          <a:p>
            <a:r>
              <a:rPr lang="de-DE" sz="1050" err="1"/>
              <a:t>Assign</a:t>
            </a:r>
            <a:r>
              <a:rPr lang="de-DE" sz="1050"/>
              <a:t> </a:t>
            </a:r>
            <a:r>
              <a:rPr lang="de-DE" sz="1050" err="1"/>
              <a:t>when</a:t>
            </a:r>
            <a:r>
              <a:rPr lang="de-DE" sz="1050"/>
              <a:t> </a:t>
            </a:r>
            <a:r>
              <a:rPr lang="de-DE" sz="1050" err="1"/>
              <a:t>the</a:t>
            </a:r>
            <a:r>
              <a:rPr lang="de-DE" sz="1050"/>
              <a:t> </a:t>
            </a:r>
            <a:r>
              <a:rPr lang="de-DE" sz="1050" err="1"/>
              <a:t>question</a:t>
            </a:r>
            <a:r>
              <a:rPr lang="de-DE" sz="1050"/>
              <a:t> </a:t>
            </a:r>
            <a:r>
              <a:rPr lang="de-DE" sz="1050" err="1"/>
              <a:t>includes</a:t>
            </a:r>
            <a:r>
              <a:rPr lang="de-DE" sz="1050"/>
              <a:t> </a:t>
            </a:r>
            <a:r>
              <a:rPr lang="de-DE" sz="1050" err="1"/>
              <a:t>technical</a:t>
            </a:r>
            <a:r>
              <a:rPr lang="de-DE" sz="1050"/>
              <a:t> </a:t>
            </a:r>
            <a:r>
              <a:rPr lang="de-DE" sz="1050" err="1"/>
              <a:t>terms</a:t>
            </a:r>
            <a:r>
              <a:rPr lang="de-DE" sz="1050"/>
              <a:t>, </a:t>
            </a:r>
            <a:r>
              <a:rPr lang="de-DE" sz="1050" err="1"/>
              <a:t>processes</a:t>
            </a:r>
            <a:r>
              <a:rPr lang="de-DE" sz="1050"/>
              <a:t>, </a:t>
            </a:r>
            <a:r>
              <a:rPr lang="de-DE" sz="1050" err="1"/>
              <a:t>or</a:t>
            </a:r>
            <a:r>
              <a:rPr lang="de-DE" sz="1050"/>
              <a:t> </a:t>
            </a:r>
            <a:r>
              <a:rPr lang="de-DE" sz="1050" err="1"/>
              <a:t>errors</a:t>
            </a:r>
            <a:r>
              <a:rPr lang="de-DE" sz="1050"/>
              <a:t>, such </a:t>
            </a:r>
            <a:r>
              <a:rPr lang="de-DE" sz="1050" err="1"/>
              <a:t>as</a:t>
            </a:r>
            <a:r>
              <a:rPr lang="de-DE" sz="1050"/>
              <a:t>: </a:t>
            </a:r>
          </a:p>
          <a:p>
            <a:r>
              <a:rPr lang="de-DE" sz="1050"/>
              <a:t>- Code, </a:t>
            </a:r>
            <a:r>
              <a:rPr lang="de-DE" sz="1050" err="1"/>
              <a:t>algorithms</a:t>
            </a:r>
            <a:r>
              <a:rPr lang="de-DE" sz="1050"/>
              <a:t>, </a:t>
            </a:r>
            <a:r>
              <a:rPr lang="de-DE" sz="1050" err="1"/>
              <a:t>scripts</a:t>
            </a:r>
            <a:r>
              <a:rPr lang="de-DE" sz="1050"/>
              <a:t>, </a:t>
            </a:r>
            <a:r>
              <a:rPr lang="de-DE" sz="1050" err="1"/>
              <a:t>models</a:t>
            </a:r>
            <a:r>
              <a:rPr lang="de-DE" sz="1050"/>
              <a:t>, </a:t>
            </a:r>
            <a:r>
              <a:rPr lang="de-DE" sz="1050" err="1"/>
              <a:t>datasets</a:t>
            </a:r>
            <a:r>
              <a:rPr lang="de-DE" sz="1050"/>
              <a:t>, </a:t>
            </a:r>
            <a:r>
              <a:rPr lang="de-DE" sz="1050" err="1"/>
              <a:t>pipelines</a:t>
            </a:r>
            <a:r>
              <a:rPr lang="de-DE" sz="1050"/>
              <a:t>, </a:t>
            </a:r>
            <a:r>
              <a:rPr lang="de-DE" sz="1050" err="1"/>
              <a:t>runtime</a:t>
            </a:r>
            <a:r>
              <a:rPr lang="de-DE" sz="1050"/>
              <a:t>, </a:t>
            </a:r>
            <a:r>
              <a:rPr lang="de-DE" sz="1050" err="1"/>
              <a:t>compute</a:t>
            </a:r>
            <a:r>
              <a:rPr lang="de-DE" sz="1050"/>
              <a:t>, </a:t>
            </a:r>
            <a:r>
              <a:rPr lang="de-DE" sz="1050" err="1"/>
              <a:t>integration</a:t>
            </a:r>
            <a:r>
              <a:rPr lang="de-DE" sz="1050"/>
              <a:t>, </a:t>
            </a:r>
            <a:r>
              <a:rPr lang="de-DE" sz="1050" err="1"/>
              <a:t>orchestration</a:t>
            </a:r>
            <a:r>
              <a:rPr lang="de-DE" sz="1050"/>
              <a:t>. </a:t>
            </a:r>
          </a:p>
          <a:p>
            <a:r>
              <a:rPr lang="de-DE" sz="1050"/>
              <a:t>- </a:t>
            </a:r>
            <a:r>
              <a:rPr lang="de-DE" sz="1050" err="1"/>
              <a:t>Deployment</a:t>
            </a:r>
            <a:r>
              <a:rPr lang="de-DE" sz="1050"/>
              <a:t>, </a:t>
            </a:r>
            <a:r>
              <a:rPr lang="de-DE" sz="1050" err="1"/>
              <a:t>configuration</a:t>
            </a:r>
            <a:r>
              <a:rPr lang="de-DE" sz="1050"/>
              <a:t>, </a:t>
            </a:r>
            <a:r>
              <a:rPr lang="de-DE" sz="1050" err="1"/>
              <a:t>installation</a:t>
            </a:r>
            <a:r>
              <a:rPr lang="de-DE" sz="1050"/>
              <a:t>, </a:t>
            </a:r>
            <a:r>
              <a:rPr lang="de-DE" sz="1050" err="1"/>
              <a:t>debugging</a:t>
            </a:r>
            <a:r>
              <a:rPr lang="de-DE" sz="1050"/>
              <a:t>, API, SDK, CLI, </a:t>
            </a:r>
            <a:r>
              <a:rPr lang="de-DE" sz="1050" err="1"/>
              <a:t>container</a:t>
            </a:r>
            <a:r>
              <a:rPr lang="de-DE" sz="1050"/>
              <a:t>, </a:t>
            </a:r>
            <a:r>
              <a:rPr lang="de-DE" sz="1050" err="1"/>
              <a:t>cluster</a:t>
            </a:r>
            <a:r>
              <a:rPr lang="de-DE" sz="1050"/>
              <a:t>, </a:t>
            </a:r>
            <a:r>
              <a:rPr lang="de-DE" sz="1050" err="1"/>
              <a:t>credentials</a:t>
            </a:r>
            <a:r>
              <a:rPr lang="de-DE" sz="1050"/>
              <a:t>, </a:t>
            </a:r>
            <a:r>
              <a:rPr lang="de-DE" sz="1050" err="1"/>
              <a:t>tokens</a:t>
            </a:r>
            <a:r>
              <a:rPr lang="de-DE" sz="1050"/>
              <a:t>, logs, </a:t>
            </a:r>
            <a:r>
              <a:rPr lang="de-DE" sz="1050" err="1"/>
              <a:t>error</a:t>
            </a:r>
            <a:r>
              <a:rPr lang="de-DE" sz="1050"/>
              <a:t> </a:t>
            </a:r>
            <a:r>
              <a:rPr lang="de-DE" sz="1050" err="1"/>
              <a:t>messages</a:t>
            </a:r>
            <a:r>
              <a:rPr lang="de-DE" sz="1050"/>
              <a:t>, </a:t>
            </a:r>
            <a:r>
              <a:rPr lang="de-DE" sz="1050" err="1"/>
              <a:t>stack</a:t>
            </a:r>
            <a:r>
              <a:rPr lang="de-DE" sz="1050"/>
              <a:t> </a:t>
            </a:r>
            <a:r>
              <a:rPr lang="de-DE" sz="1050" err="1"/>
              <a:t>traces</a:t>
            </a:r>
            <a:r>
              <a:rPr lang="de-DE" sz="1050"/>
              <a:t>. </a:t>
            </a:r>
          </a:p>
          <a:p>
            <a:r>
              <a:rPr lang="de-DE" sz="1050"/>
              <a:t>- Questions </a:t>
            </a:r>
            <a:r>
              <a:rPr lang="de-DE" sz="1050" err="1"/>
              <a:t>starting</a:t>
            </a:r>
            <a:r>
              <a:rPr lang="de-DE" sz="1050"/>
              <a:t> </a:t>
            </a:r>
            <a:r>
              <a:rPr lang="de-DE" sz="1050" err="1"/>
              <a:t>with</a:t>
            </a:r>
            <a:r>
              <a:rPr lang="de-DE" sz="1050"/>
              <a:t>: “</a:t>
            </a:r>
            <a:r>
              <a:rPr lang="de-DE" sz="1050" err="1"/>
              <a:t>how</a:t>
            </a:r>
            <a:r>
              <a:rPr lang="de-DE" sz="1050"/>
              <a:t> </a:t>
            </a:r>
            <a:r>
              <a:rPr lang="de-DE" sz="1050" err="1"/>
              <a:t>to</a:t>
            </a:r>
            <a:r>
              <a:rPr lang="de-DE" sz="1050"/>
              <a:t> </a:t>
            </a:r>
            <a:r>
              <a:rPr lang="de-DE" sz="1050" err="1"/>
              <a:t>run</a:t>
            </a:r>
            <a:r>
              <a:rPr lang="de-DE" sz="1050"/>
              <a:t> / </a:t>
            </a:r>
            <a:r>
              <a:rPr lang="de-DE" sz="1050" err="1"/>
              <a:t>configure</a:t>
            </a:r>
            <a:r>
              <a:rPr lang="de-DE" sz="1050"/>
              <a:t> / </a:t>
            </a:r>
            <a:r>
              <a:rPr lang="de-DE" sz="1050" err="1"/>
              <a:t>install</a:t>
            </a:r>
            <a:r>
              <a:rPr lang="de-DE" sz="1050"/>
              <a:t> / fix / </a:t>
            </a:r>
            <a:r>
              <a:rPr lang="de-DE" sz="1050" err="1"/>
              <a:t>integrate</a:t>
            </a:r>
            <a:r>
              <a:rPr lang="de-DE" sz="1050"/>
              <a:t> / </a:t>
            </a:r>
            <a:r>
              <a:rPr lang="de-DE" sz="1050" err="1"/>
              <a:t>debug</a:t>
            </a:r>
            <a:r>
              <a:rPr lang="de-DE" sz="1050"/>
              <a:t> / </a:t>
            </a:r>
            <a:r>
              <a:rPr lang="de-DE" sz="1050" err="1"/>
              <a:t>upload</a:t>
            </a:r>
            <a:r>
              <a:rPr lang="de-DE" sz="1050"/>
              <a:t> / </a:t>
            </a:r>
            <a:r>
              <a:rPr lang="de-DE" sz="1050" err="1"/>
              <a:t>execute</a:t>
            </a:r>
            <a:r>
              <a:rPr lang="de-DE" sz="1050"/>
              <a:t>”. </a:t>
            </a:r>
          </a:p>
          <a:p>
            <a:r>
              <a:rPr lang="de-DE" sz="1050" b="1"/>
              <a:t>Business Persona </a:t>
            </a:r>
          </a:p>
          <a:p>
            <a:r>
              <a:rPr lang="de-DE" sz="1050" err="1"/>
              <a:t>Assign</a:t>
            </a:r>
            <a:r>
              <a:rPr lang="de-DE" sz="1050"/>
              <a:t> </a:t>
            </a:r>
            <a:r>
              <a:rPr lang="de-DE" sz="1050" err="1"/>
              <a:t>when</a:t>
            </a:r>
            <a:r>
              <a:rPr lang="de-DE" sz="1050"/>
              <a:t> </a:t>
            </a:r>
            <a:r>
              <a:rPr lang="de-DE" sz="1050" err="1"/>
              <a:t>the</a:t>
            </a:r>
            <a:r>
              <a:rPr lang="de-DE" sz="1050"/>
              <a:t> </a:t>
            </a:r>
            <a:r>
              <a:rPr lang="de-DE" sz="1050" err="1"/>
              <a:t>question</a:t>
            </a:r>
            <a:r>
              <a:rPr lang="de-DE" sz="1050"/>
              <a:t> </a:t>
            </a:r>
            <a:r>
              <a:rPr lang="de-DE" sz="1050" err="1"/>
              <a:t>focuses</a:t>
            </a:r>
            <a:r>
              <a:rPr lang="de-DE" sz="1050"/>
              <a:t> on non-</a:t>
            </a:r>
            <a:r>
              <a:rPr lang="de-DE" sz="1050" err="1"/>
              <a:t>technical</a:t>
            </a:r>
            <a:r>
              <a:rPr lang="de-DE" sz="1050"/>
              <a:t>, </a:t>
            </a:r>
            <a:r>
              <a:rPr lang="de-DE" sz="1050" err="1"/>
              <a:t>economic</a:t>
            </a:r>
            <a:r>
              <a:rPr lang="de-DE" sz="1050"/>
              <a:t>, </a:t>
            </a:r>
            <a:r>
              <a:rPr lang="de-DE" sz="1050" err="1"/>
              <a:t>or</a:t>
            </a:r>
            <a:r>
              <a:rPr lang="de-DE" sz="1050"/>
              <a:t> </a:t>
            </a:r>
            <a:r>
              <a:rPr lang="de-DE" sz="1050" err="1"/>
              <a:t>strategic</a:t>
            </a:r>
            <a:r>
              <a:rPr lang="de-DE" sz="1050"/>
              <a:t> </a:t>
            </a:r>
            <a:r>
              <a:rPr lang="de-DE" sz="1050" err="1"/>
              <a:t>aspects</a:t>
            </a:r>
            <a:r>
              <a:rPr lang="de-DE" sz="1050"/>
              <a:t>, such </a:t>
            </a:r>
            <a:r>
              <a:rPr lang="de-DE" sz="1050" err="1"/>
              <a:t>as</a:t>
            </a:r>
            <a:r>
              <a:rPr lang="de-DE" sz="1050"/>
              <a:t>: </a:t>
            </a:r>
          </a:p>
          <a:p>
            <a:r>
              <a:rPr lang="de-DE" sz="1050"/>
              <a:t>- </a:t>
            </a:r>
            <a:r>
              <a:rPr lang="de-DE" sz="1050" err="1"/>
              <a:t>Cost</a:t>
            </a:r>
            <a:r>
              <a:rPr lang="de-DE" sz="1050"/>
              <a:t>, pricing, ROI, </a:t>
            </a:r>
            <a:r>
              <a:rPr lang="de-DE" sz="1050" err="1"/>
              <a:t>license</a:t>
            </a:r>
            <a:r>
              <a:rPr lang="de-DE" sz="1050"/>
              <a:t>, </a:t>
            </a:r>
            <a:r>
              <a:rPr lang="de-DE" sz="1050" err="1"/>
              <a:t>contract</a:t>
            </a:r>
            <a:r>
              <a:rPr lang="de-DE" sz="1050"/>
              <a:t>, </a:t>
            </a:r>
            <a:r>
              <a:rPr lang="de-DE" sz="1050" err="1"/>
              <a:t>subscription</a:t>
            </a:r>
            <a:r>
              <a:rPr lang="de-DE" sz="1050"/>
              <a:t>, </a:t>
            </a:r>
            <a:r>
              <a:rPr lang="de-DE" sz="1050" err="1"/>
              <a:t>procurement</a:t>
            </a:r>
            <a:r>
              <a:rPr lang="de-DE" sz="1050"/>
              <a:t>, </a:t>
            </a:r>
            <a:r>
              <a:rPr lang="de-DE" sz="1050" err="1"/>
              <a:t>compliance</a:t>
            </a:r>
            <a:r>
              <a:rPr lang="de-DE" sz="1050"/>
              <a:t>, GDPR, </a:t>
            </a:r>
            <a:r>
              <a:rPr lang="de-DE" sz="1050" err="1"/>
              <a:t>roadmap</a:t>
            </a:r>
            <a:r>
              <a:rPr lang="de-DE" sz="1050"/>
              <a:t>, </a:t>
            </a:r>
            <a:r>
              <a:rPr lang="de-DE" sz="1050" err="1"/>
              <a:t>onboarding</a:t>
            </a:r>
            <a:r>
              <a:rPr lang="de-DE" sz="1050"/>
              <a:t>, support, </a:t>
            </a:r>
            <a:r>
              <a:rPr lang="de-DE" sz="1050" err="1"/>
              <a:t>training</a:t>
            </a:r>
            <a:r>
              <a:rPr lang="de-DE" sz="1050"/>
              <a:t>, </a:t>
            </a:r>
            <a:r>
              <a:rPr lang="de-DE" sz="1050" err="1"/>
              <a:t>usability</a:t>
            </a:r>
            <a:r>
              <a:rPr lang="de-DE" sz="1050"/>
              <a:t>, </a:t>
            </a:r>
            <a:r>
              <a:rPr lang="de-DE" sz="1050" err="1"/>
              <a:t>stakeholder</a:t>
            </a:r>
            <a:r>
              <a:rPr lang="de-DE" sz="1050"/>
              <a:t> </a:t>
            </a:r>
            <a:r>
              <a:rPr lang="de-DE" sz="1050" err="1"/>
              <a:t>adoption</a:t>
            </a:r>
            <a:r>
              <a:rPr lang="de-DE" sz="1050"/>
              <a:t>, </a:t>
            </a:r>
            <a:r>
              <a:rPr lang="de-DE" sz="1050" err="1"/>
              <a:t>decision-making</a:t>
            </a:r>
            <a:r>
              <a:rPr lang="de-DE" sz="1050"/>
              <a:t>. </a:t>
            </a:r>
          </a:p>
          <a:p>
            <a:r>
              <a:rPr lang="de-DE" sz="1050"/>
              <a:t>- Questions </a:t>
            </a:r>
            <a:r>
              <a:rPr lang="de-DE" sz="1050" err="1"/>
              <a:t>starting</a:t>
            </a:r>
            <a:r>
              <a:rPr lang="de-DE" sz="1050"/>
              <a:t> </a:t>
            </a:r>
            <a:r>
              <a:rPr lang="de-DE" sz="1050" err="1"/>
              <a:t>with</a:t>
            </a:r>
            <a:r>
              <a:rPr lang="de-DE" sz="1050"/>
              <a:t>: “</a:t>
            </a:r>
            <a:r>
              <a:rPr lang="de-DE" sz="1050" err="1"/>
              <a:t>what</a:t>
            </a:r>
            <a:r>
              <a:rPr lang="de-DE" sz="1050"/>
              <a:t> </a:t>
            </a:r>
            <a:r>
              <a:rPr lang="de-DE" sz="1050" err="1"/>
              <a:t>is</a:t>
            </a:r>
            <a:r>
              <a:rPr lang="de-DE" sz="1050"/>
              <a:t> </a:t>
            </a:r>
            <a:r>
              <a:rPr lang="de-DE" sz="1050" err="1"/>
              <a:t>the</a:t>
            </a:r>
            <a:r>
              <a:rPr lang="de-DE" sz="1050"/>
              <a:t> </a:t>
            </a:r>
            <a:r>
              <a:rPr lang="de-DE" sz="1050" err="1"/>
              <a:t>cost</a:t>
            </a:r>
            <a:r>
              <a:rPr lang="de-DE" sz="1050"/>
              <a:t> / </a:t>
            </a:r>
            <a:r>
              <a:rPr lang="de-DE" sz="1050" err="1"/>
              <a:t>license</a:t>
            </a:r>
            <a:r>
              <a:rPr lang="de-DE" sz="1050"/>
              <a:t> / support / </a:t>
            </a:r>
            <a:r>
              <a:rPr lang="de-DE" sz="1050" err="1"/>
              <a:t>roadmap</a:t>
            </a:r>
            <a:r>
              <a:rPr lang="de-DE" sz="1050"/>
              <a:t> / </a:t>
            </a:r>
            <a:r>
              <a:rPr lang="de-DE" sz="1050" err="1"/>
              <a:t>value</a:t>
            </a:r>
            <a:r>
              <a:rPr lang="de-DE" sz="1050"/>
              <a:t> / plan / </a:t>
            </a:r>
            <a:r>
              <a:rPr lang="de-DE" sz="1050" err="1"/>
              <a:t>business</a:t>
            </a:r>
            <a:r>
              <a:rPr lang="de-DE" sz="1050"/>
              <a:t> </a:t>
            </a:r>
            <a:r>
              <a:rPr lang="de-DE" sz="1050" err="1"/>
              <a:t>impact</a:t>
            </a:r>
            <a:r>
              <a:rPr lang="de-DE" sz="1050"/>
              <a:t>”. </a:t>
            </a:r>
          </a:p>
          <a:p>
            <a:r>
              <a:rPr lang="de-DE" sz="1050"/>
              <a:t>- General </a:t>
            </a:r>
            <a:r>
              <a:rPr lang="de-DE" sz="1050" err="1"/>
              <a:t>usability</a:t>
            </a:r>
            <a:r>
              <a:rPr lang="de-DE" sz="1050"/>
              <a:t>, </a:t>
            </a:r>
            <a:r>
              <a:rPr lang="de-DE" sz="1050" err="1"/>
              <a:t>long</a:t>
            </a:r>
            <a:r>
              <a:rPr lang="de-DE" sz="1050"/>
              <a:t>-term </a:t>
            </a:r>
            <a:r>
              <a:rPr lang="de-DE" sz="1050" err="1"/>
              <a:t>benefit</a:t>
            </a:r>
            <a:r>
              <a:rPr lang="de-DE" sz="1050"/>
              <a:t>, </a:t>
            </a:r>
            <a:r>
              <a:rPr lang="de-DE" sz="1050" err="1"/>
              <a:t>or</a:t>
            </a:r>
            <a:r>
              <a:rPr lang="de-DE" sz="1050"/>
              <a:t> </a:t>
            </a:r>
            <a:r>
              <a:rPr lang="de-DE" sz="1050" err="1"/>
              <a:t>management</a:t>
            </a:r>
            <a:r>
              <a:rPr lang="de-DE" sz="1050"/>
              <a:t> </a:t>
            </a:r>
            <a:r>
              <a:rPr lang="de-DE" sz="1050" err="1"/>
              <a:t>focus</a:t>
            </a:r>
            <a:r>
              <a:rPr lang="de-DE" sz="1050"/>
              <a:t> </a:t>
            </a:r>
            <a:r>
              <a:rPr lang="de-DE" sz="1050" err="1"/>
              <a:t>without</a:t>
            </a:r>
            <a:r>
              <a:rPr lang="de-DE" sz="1050"/>
              <a:t> </a:t>
            </a:r>
            <a:r>
              <a:rPr lang="de-DE" sz="1050" err="1"/>
              <a:t>technical</a:t>
            </a:r>
            <a:r>
              <a:rPr lang="de-DE" sz="1050"/>
              <a:t> </a:t>
            </a:r>
            <a:r>
              <a:rPr lang="de-DE" sz="1050" err="1"/>
              <a:t>terminology</a:t>
            </a:r>
            <a:r>
              <a:rPr lang="de-DE" sz="1050"/>
              <a:t>. </a:t>
            </a:r>
          </a:p>
          <a:p>
            <a:r>
              <a:rPr lang="de-DE" sz="1050" b="1"/>
              <a:t>Tie-Break Rule </a:t>
            </a:r>
          </a:p>
          <a:p>
            <a:r>
              <a:rPr lang="de-DE" sz="1050"/>
              <a:t>- </a:t>
            </a:r>
            <a:r>
              <a:rPr lang="de-DE" sz="1050" err="1"/>
              <a:t>If</a:t>
            </a:r>
            <a:r>
              <a:rPr lang="de-DE" sz="1050"/>
              <a:t> </a:t>
            </a:r>
            <a:r>
              <a:rPr lang="de-DE" sz="1050" err="1"/>
              <a:t>both</a:t>
            </a:r>
            <a:r>
              <a:rPr lang="de-DE" sz="1050"/>
              <a:t> </a:t>
            </a:r>
            <a:r>
              <a:rPr lang="de-DE" sz="1050" err="1"/>
              <a:t>technical</a:t>
            </a:r>
            <a:r>
              <a:rPr lang="de-DE" sz="1050"/>
              <a:t> and </a:t>
            </a:r>
            <a:r>
              <a:rPr lang="de-DE" sz="1050" err="1"/>
              <a:t>business</a:t>
            </a:r>
            <a:r>
              <a:rPr lang="de-DE" sz="1050"/>
              <a:t> </a:t>
            </a:r>
            <a:r>
              <a:rPr lang="de-DE" sz="1050" err="1"/>
              <a:t>terms</a:t>
            </a:r>
            <a:r>
              <a:rPr lang="de-DE" sz="1050"/>
              <a:t> </a:t>
            </a:r>
            <a:r>
              <a:rPr lang="de-DE" sz="1050" err="1"/>
              <a:t>appear</a:t>
            </a:r>
            <a:r>
              <a:rPr lang="de-DE" sz="1050"/>
              <a:t> → </a:t>
            </a:r>
            <a:r>
              <a:rPr lang="de-DE" sz="1050" err="1"/>
              <a:t>classify</a:t>
            </a:r>
            <a:r>
              <a:rPr lang="de-DE" sz="1050"/>
              <a:t> </a:t>
            </a:r>
            <a:r>
              <a:rPr lang="de-DE" sz="1050" err="1"/>
              <a:t>as</a:t>
            </a:r>
            <a:r>
              <a:rPr lang="de-DE" sz="1050"/>
              <a:t> </a:t>
            </a:r>
            <a:r>
              <a:rPr lang="de-DE" sz="1050" err="1"/>
              <a:t>Physicist</a:t>
            </a:r>
            <a:r>
              <a:rPr lang="de-DE" sz="1050"/>
              <a:t>, </a:t>
            </a:r>
            <a:r>
              <a:rPr lang="de-DE" sz="1050" err="1"/>
              <a:t>unless</a:t>
            </a:r>
            <a:r>
              <a:rPr lang="de-DE" sz="1050"/>
              <a:t> </a:t>
            </a:r>
            <a:r>
              <a:rPr lang="de-DE" sz="1050" err="1"/>
              <a:t>the</a:t>
            </a:r>
            <a:r>
              <a:rPr lang="de-DE" sz="1050"/>
              <a:t> </a:t>
            </a:r>
            <a:r>
              <a:rPr lang="de-DE" sz="1050" err="1"/>
              <a:t>clear</a:t>
            </a:r>
            <a:r>
              <a:rPr lang="de-DE" sz="1050"/>
              <a:t> </a:t>
            </a:r>
            <a:r>
              <a:rPr lang="de-DE" sz="1050" err="1"/>
              <a:t>emphasis</a:t>
            </a:r>
            <a:r>
              <a:rPr lang="de-DE" sz="1050"/>
              <a:t> </a:t>
            </a:r>
            <a:r>
              <a:rPr lang="de-DE" sz="1050" err="1"/>
              <a:t>is</a:t>
            </a:r>
            <a:r>
              <a:rPr lang="de-DE" sz="1050"/>
              <a:t> on pricing/</a:t>
            </a:r>
            <a:r>
              <a:rPr lang="de-DE" sz="1050" err="1"/>
              <a:t>cost</a:t>
            </a:r>
            <a:r>
              <a:rPr lang="de-DE" sz="1050"/>
              <a:t>/</a:t>
            </a:r>
            <a:r>
              <a:rPr lang="de-DE" sz="1050" err="1"/>
              <a:t>licensing</a:t>
            </a:r>
            <a:r>
              <a:rPr lang="de-DE" sz="1050"/>
              <a:t> → </a:t>
            </a:r>
            <a:r>
              <a:rPr lang="de-DE" sz="1050" err="1"/>
              <a:t>then</a:t>
            </a:r>
            <a:r>
              <a:rPr lang="de-DE" sz="1050"/>
              <a:t> </a:t>
            </a:r>
            <a:r>
              <a:rPr lang="de-DE" sz="1050" err="1"/>
              <a:t>classify</a:t>
            </a:r>
            <a:r>
              <a:rPr lang="de-DE" sz="1050"/>
              <a:t> </a:t>
            </a:r>
            <a:r>
              <a:rPr lang="de-DE" sz="1050" err="1"/>
              <a:t>as</a:t>
            </a:r>
            <a:r>
              <a:rPr lang="de-DE" sz="1050"/>
              <a:t> Business. </a:t>
            </a:r>
          </a:p>
          <a:p>
            <a:r>
              <a:rPr lang="de-DE" sz="1050"/>
              <a:t>- </a:t>
            </a:r>
            <a:r>
              <a:rPr lang="de-DE" sz="1050" err="1"/>
              <a:t>Ambiguous</a:t>
            </a:r>
            <a:r>
              <a:rPr lang="de-DE" sz="1050"/>
              <a:t> </a:t>
            </a:r>
            <a:r>
              <a:rPr lang="de-DE" sz="1050" err="1"/>
              <a:t>or</a:t>
            </a:r>
            <a:r>
              <a:rPr lang="de-DE" sz="1050"/>
              <a:t> </a:t>
            </a:r>
            <a:r>
              <a:rPr lang="de-DE" sz="1050" err="1"/>
              <a:t>generic</a:t>
            </a:r>
            <a:r>
              <a:rPr lang="de-DE" sz="1050"/>
              <a:t> </a:t>
            </a:r>
            <a:r>
              <a:rPr lang="de-DE" sz="1050" err="1"/>
              <a:t>questions</a:t>
            </a:r>
            <a:r>
              <a:rPr lang="de-DE" sz="1050"/>
              <a:t> → </a:t>
            </a:r>
            <a:r>
              <a:rPr lang="de-DE" sz="1050" err="1"/>
              <a:t>classify</a:t>
            </a:r>
            <a:r>
              <a:rPr lang="de-DE" sz="1050"/>
              <a:t> </a:t>
            </a:r>
            <a:r>
              <a:rPr lang="de-DE" sz="1050" err="1"/>
              <a:t>as</a:t>
            </a:r>
            <a:r>
              <a:rPr lang="de-DE" sz="1050"/>
              <a:t> Business. </a:t>
            </a:r>
          </a:p>
          <a:p>
            <a:endParaRPr lang="de-DE" sz="1050"/>
          </a:p>
        </p:txBody>
      </p:sp>
      <p:sp>
        <p:nvSpPr>
          <p:cNvPr id="6" name="Abgerundetes Rechteck 5">
            <a:extLst>
              <a:ext uri="{FF2B5EF4-FFF2-40B4-BE49-F238E27FC236}">
                <a16:creationId xmlns:a16="http://schemas.microsoft.com/office/drawing/2014/main" id="{83A907BA-3710-FFD4-4F1A-0DC7F5DFEBE8}"/>
              </a:ext>
            </a:extLst>
          </p:cNvPr>
          <p:cNvSpPr/>
          <p:nvPr/>
        </p:nvSpPr>
        <p:spPr>
          <a:xfrm>
            <a:off x="362339" y="1303819"/>
            <a:ext cx="6649176" cy="890741"/>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a:t>Ansatz 1</a:t>
            </a:r>
          </a:p>
          <a:p>
            <a:pPr algn="ctr"/>
            <a:r>
              <a:rPr lang="de-DE"/>
              <a:t>Einteilung im Systemprompt </a:t>
            </a:r>
          </a:p>
        </p:txBody>
      </p:sp>
      <p:sp>
        <p:nvSpPr>
          <p:cNvPr id="7" name="Abgerundetes Rechteck 6">
            <a:extLst>
              <a:ext uri="{FF2B5EF4-FFF2-40B4-BE49-F238E27FC236}">
                <a16:creationId xmlns:a16="http://schemas.microsoft.com/office/drawing/2014/main" id="{0BF947C9-7489-CEF2-925B-2ADB1A87613F}"/>
              </a:ext>
            </a:extLst>
          </p:cNvPr>
          <p:cNvSpPr/>
          <p:nvPr/>
        </p:nvSpPr>
        <p:spPr>
          <a:xfrm>
            <a:off x="362338" y="2307499"/>
            <a:ext cx="6649175" cy="1822541"/>
          </a:xfrm>
          <a:prstGeom prst="roundRect">
            <a:avLst>
              <a:gd name="adj" fmla="val 4634"/>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a:t>Optimierung</a:t>
            </a:r>
            <a:r>
              <a:rPr lang="de-DE"/>
              <a:t> </a:t>
            </a:r>
          </a:p>
          <a:p>
            <a:pPr algn="ctr"/>
            <a:r>
              <a:rPr lang="de-DE"/>
              <a:t>Test verschiedener Prompts </a:t>
            </a:r>
          </a:p>
          <a:p>
            <a:pPr algn="ctr"/>
            <a:r>
              <a:rPr lang="de-DE"/>
              <a:t>40 Testfragen werden durch ChatGPT klassifiziert</a:t>
            </a:r>
          </a:p>
          <a:p>
            <a:pPr algn="ctr"/>
            <a:endParaRPr lang="de-DE"/>
          </a:p>
          <a:p>
            <a:pPr algn="ctr"/>
            <a:r>
              <a:rPr lang="de-DE" b="1"/>
              <a:t>Ziel</a:t>
            </a:r>
            <a:r>
              <a:rPr lang="de-DE"/>
              <a:t> </a:t>
            </a:r>
          </a:p>
          <a:p>
            <a:pPr algn="ctr"/>
            <a:r>
              <a:rPr lang="de-DE"/>
              <a:t>Anteil korrekt erkannter Testfragen über 75 %</a:t>
            </a:r>
          </a:p>
        </p:txBody>
      </p:sp>
      <p:graphicFrame>
        <p:nvGraphicFramePr>
          <p:cNvPr id="12" name="Tabelle 11">
            <a:extLst>
              <a:ext uri="{FF2B5EF4-FFF2-40B4-BE49-F238E27FC236}">
                <a16:creationId xmlns:a16="http://schemas.microsoft.com/office/drawing/2014/main" id="{670FBA6C-746D-D3DE-B3BB-ABCC2910B047}"/>
              </a:ext>
            </a:extLst>
          </p:cNvPr>
          <p:cNvGraphicFramePr>
            <a:graphicFrameLocks noGrp="1"/>
          </p:cNvGraphicFramePr>
          <p:nvPr>
            <p:extLst>
              <p:ext uri="{D42A27DB-BD31-4B8C-83A1-F6EECF244321}">
                <p14:modId xmlns:p14="http://schemas.microsoft.com/office/powerpoint/2010/main" val="1973858587"/>
              </p:ext>
            </p:extLst>
          </p:nvPr>
        </p:nvGraphicFramePr>
        <p:xfrm>
          <a:off x="362338" y="4290502"/>
          <a:ext cx="6649174" cy="1904210"/>
        </p:xfrm>
        <a:graphic>
          <a:graphicData uri="http://schemas.openxmlformats.org/drawingml/2006/table">
            <a:tbl>
              <a:tblPr firstRow="1" bandRow="1">
                <a:tableStyleId>{5C22544A-7EE6-4342-B048-85BDC9FD1C3A}</a:tableStyleId>
              </a:tblPr>
              <a:tblGrid>
                <a:gridCol w="2197982">
                  <a:extLst>
                    <a:ext uri="{9D8B030D-6E8A-4147-A177-3AD203B41FA5}">
                      <a16:colId xmlns:a16="http://schemas.microsoft.com/office/drawing/2014/main" val="448202165"/>
                    </a:ext>
                  </a:extLst>
                </a:gridCol>
                <a:gridCol w="914400">
                  <a:extLst>
                    <a:ext uri="{9D8B030D-6E8A-4147-A177-3AD203B41FA5}">
                      <a16:colId xmlns:a16="http://schemas.microsoft.com/office/drawing/2014/main" val="1371588096"/>
                    </a:ext>
                  </a:extLst>
                </a:gridCol>
                <a:gridCol w="868680">
                  <a:extLst>
                    <a:ext uri="{9D8B030D-6E8A-4147-A177-3AD203B41FA5}">
                      <a16:colId xmlns:a16="http://schemas.microsoft.com/office/drawing/2014/main" val="2717272499"/>
                    </a:ext>
                  </a:extLst>
                </a:gridCol>
                <a:gridCol w="899160">
                  <a:extLst>
                    <a:ext uri="{9D8B030D-6E8A-4147-A177-3AD203B41FA5}">
                      <a16:colId xmlns:a16="http://schemas.microsoft.com/office/drawing/2014/main" val="3613757850"/>
                    </a:ext>
                  </a:extLst>
                </a:gridCol>
                <a:gridCol w="883920">
                  <a:extLst>
                    <a:ext uri="{9D8B030D-6E8A-4147-A177-3AD203B41FA5}">
                      <a16:colId xmlns:a16="http://schemas.microsoft.com/office/drawing/2014/main" val="3073386699"/>
                    </a:ext>
                  </a:extLst>
                </a:gridCol>
                <a:gridCol w="885032">
                  <a:extLst>
                    <a:ext uri="{9D8B030D-6E8A-4147-A177-3AD203B41FA5}">
                      <a16:colId xmlns:a16="http://schemas.microsoft.com/office/drawing/2014/main" val="107807683"/>
                    </a:ext>
                  </a:extLst>
                </a:gridCol>
              </a:tblGrid>
              <a:tr h="427417">
                <a:tc>
                  <a:txBody>
                    <a:bodyPr/>
                    <a:lstStyle/>
                    <a:p>
                      <a:pPr>
                        <a:buNone/>
                      </a:pPr>
                      <a:endParaRPr lang="de-DE"/>
                    </a:p>
                  </a:txBody>
                  <a:tcPr anchor="ctr">
                    <a:solidFill>
                      <a:srgbClr val="FECC00"/>
                    </a:solidFill>
                  </a:tcPr>
                </a:tc>
                <a:tc>
                  <a:txBody>
                    <a:bodyPr/>
                    <a:lstStyle/>
                    <a:p>
                      <a:pPr>
                        <a:buNone/>
                      </a:pPr>
                      <a:r>
                        <a:rPr lang="de-DE"/>
                        <a:t>V1</a:t>
                      </a:r>
                    </a:p>
                  </a:txBody>
                  <a:tcPr anchor="ctr">
                    <a:solidFill>
                      <a:srgbClr val="FECC00"/>
                    </a:solidFill>
                  </a:tcPr>
                </a:tc>
                <a:tc>
                  <a:txBody>
                    <a:bodyPr/>
                    <a:lstStyle/>
                    <a:p>
                      <a:pPr>
                        <a:buNone/>
                      </a:pPr>
                      <a:r>
                        <a:rPr lang="de-DE"/>
                        <a:t>V2</a:t>
                      </a:r>
                    </a:p>
                  </a:txBody>
                  <a:tcPr anchor="ctr">
                    <a:solidFill>
                      <a:srgbClr val="FECC00"/>
                    </a:solidFill>
                  </a:tcPr>
                </a:tc>
                <a:tc>
                  <a:txBody>
                    <a:bodyPr/>
                    <a:lstStyle/>
                    <a:p>
                      <a:pPr>
                        <a:buNone/>
                      </a:pPr>
                      <a:r>
                        <a:rPr lang="de-DE"/>
                        <a:t>V3</a:t>
                      </a:r>
                    </a:p>
                  </a:txBody>
                  <a:tcPr anchor="ctr">
                    <a:solidFill>
                      <a:srgbClr val="FECC00"/>
                    </a:solidFill>
                  </a:tcPr>
                </a:tc>
                <a:tc>
                  <a:txBody>
                    <a:bodyPr/>
                    <a:lstStyle/>
                    <a:p>
                      <a:pPr>
                        <a:buNone/>
                      </a:pPr>
                      <a:r>
                        <a:rPr lang="de-DE"/>
                        <a:t>V4</a:t>
                      </a:r>
                    </a:p>
                  </a:txBody>
                  <a:tcPr anchor="ctr">
                    <a:solidFill>
                      <a:srgbClr val="FECC00"/>
                    </a:solidFill>
                  </a:tcPr>
                </a:tc>
                <a:tc>
                  <a:txBody>
                    <a:bodyPr/>
                    <a:lstStyle/>
                    <a:p>
                      <a:pPr>
                        <a:buNone/>
                      </a:pPr>
                      <a:r>
                        <a:rPr lang="de-DE"/>
                        <a:t>V5</a:t>
                      </a:r>
                    </a:p>
                  </a:txBody>
                  <a:tcPr anchor="ctr">
                    <a:solidFill>
                      <a:srgbClr val="FECC00"/>
                    </a:solidFill>
                  </a:tcPr>
                </a:tc>
                <a:extLst>
                  <a:ext uri="{0D108BD9-81ED-4DB2-BD59-A6C34878D82A}">
                    <a16:rowId xmlns:a16="http://schemas.microsoft.com/office/drawing/2014/main" val="3083075095"/>
                  </a:ext>
                </a:extLst>
              </a:tr>
              <a:tr h="675125">
                <a:tc>
                  <a:txBody>
                    <a:bodyPr/>
                    <a:lstStyle/>
                    <a:p>
                      <a:pPr>
                        <a:buNone/>
                      </a:pPr>
                      <a:r>
                        <a:rPr lang="de-DE"/>
                        <a:t>Korrekt</a:t>
                      </a:r>
                    </a:p>
                  </a:txBody>
                  <a:tcPr anchor="ctr"/>
                </a:tc>
                <a:tc>
                  <a:txBody>
                    <a:bodyPr/>
                    <a:lstStyle/>
                    <a:p>
                      <a:pPr>
                        <a:buNone/>
                      </a:pPr>
                      <a:r>
                        <a:rPr lang="de-DE"/>
                        <a:t>68 %</a:t>
                      </a:r>
                    </a:p>
                  </a:txBody>
                  <a:tcPr anchor="ctr"/>
                </a:tc>
                <a:tc>
                  <a:txBody>
                    <a:bodyPr/>
                    <a:lstStyle/>
                    <a:p>
                      <a:pPr>
                        <a:buNone/>
                      </a:pPr>
                      <a:r>
                        <a:rPr lang="de-DE"/>
                        <a:t>78 %</a:t>
                      </a:r>
                    </a:p>
                  </a:txBody>
                  <a:tcPr anchor="ctr"/>
                </a:tc>
                <a:tc>
                  <a:txBody>
                    <a:bodyPr/>
                    <a:lstStyle/>
                    <a:p>
                      <a:pPr>
                        <a:buNone/>
                      </a:pPr>
                      <a:r>
                        <a:rPr lang="de-DE"/>
                        <a:t>60 %</a:t>
                      </a:r>
                    </a:p>
                  </a:txBody>
                  <a:tcPr anchor="ctr"/>
                </a:tc>
                <a:tc>
                  <a:txBody>
                    <a:bodyPr/>
                    <a:lstStyle/>
                    <a:p>
                      <a:pPr>
                        <a:buNone/>
                      </a:pPr>
                      <a:r>
                        <a:rPr lang="de-DE"/>
                        <a:t>75 %</a:t>
                      </a:r>
                    </a:p>
                  </a:txBody>
                  <a:tcPr anchor="ctr"/>
                </a:tc>
                <a:tc>
                  <a:txBody>
                    <a:bodyPr/>
                    <a:lstStyle/>
                    <a:p>
                      <a:pPr>
                        <a:buNone/>
                      </a:pPr>
                      <a:r>
                        <a:rPr lang="de-DE"/>
                        <a:t>78 %</a:t>
                      </a:r>
                    </a:p>
                  </a:txBody>
                  <a:tcPr anchor="ctr"/>
                </a:tc>
                <a:extLst>
                  <a:ext uri="{0D108BD9-81ED-4DB2-BD59-A6C34878D82A}">
                    <a16:rowId xmlns:a16="http://schemas.microsoft.com/office/drawing/2014/main" val="1788157939"/>
                  </a:ext>
                </a:extLst>
              </a:tr>
              <a:tr h="801668">
                <a:tc>
                  <a:txBody>
                    <a:bodyPr/>
                    <a:lstStyle/>
                    <a:p>
                      <a:pPr>
                        <a:buNone/>
                      </a:pPr>
                      <a:r>
                        <a:rPr lang="de-DE"/>
                        <a:t>nicht Korrekt</a:t>
                      </a:r>
                    </a:p>
                  </a:txBody>
                  <a:tcPr anchor="ctr"/>
                </a:tc>
                <a:tc>
                  <a:txBody>
                    <a:bodyPr/>
                    <a:lstStyle/>
                    <a:p>
                      <a:pPr>
                        <a:buNone/>
                      </a:pPr>
                      <a:r>
                        <a:rPr lang="de-DE"/>
                        <a:t>33 %</a:t>
                      </a:r>
                    </a:p>
                  </a:txBody>
                  <a:tcPr anchor="ctr"/>
                </a:tc>
                <a:tc>
                  <a:txBody>
                    <a:bodyPr/>
                    <a:lstStyle/>
                    <a:p>
                      <a:pPr>
                        <a:buNone/>
                      </a:pPr>
                      <a:r>
                        <a:rPr lang="de-DE"/>
                        <a:t>23 %</a:t>
                      </a:r>
                    </a:p>
                  </a:txBody>
                  <a:tcPr anchor="ctr"/>
                </a:tc>
                <a:tc>
                  <a:txBody>
                    <a:bodyPr/>
                    <a:lstStyle/>
                    <a:p>
                      <a:pPr>
                        <a:buNone/>
                      </a:pPr>
                      <a:r>
                        <a:rPr lang="de-DE"/>
                        <a:t>40 %</a:t>
                      </a:r>
                    </a:p>
                  </a:txBody>
                  <a:tcPr anchor="ctr"/>
                </a:tc>
                <a:tc>
                  <a:txBody>
                    <a:bodyPr/>
                    <a:lstStyle/>
                    <a:p>
                      <a:pPr>
                        <a:buNone/>
                      </a:pPr>
                      <a:r>
                        <a:rPr lang="de-DE"/>
                        <a:t>25 %</a:t>
                      </a:r>
                    </a:p>
                  </a:txBody>
                  <a:tcPr anchor="ctr"/>
                </a:tc>
                <a:tc>
                  <a:txBody>
                    <a:bodyPr/>
                    <a:lstStyle/>
                    <a:p>
                      <a:pPr>
                        <a:buNone/>
                      </a:pPr>
                      <a:r>
                        <a:rPr lang="de-DE"/>
                        <a:t>23 %</a:t>
                      </a:r>
                    </a:p>
                  </a:txBody>
                  <a:tcPr anchor="ctr"/>
                </a:tc>
                <a:extLst>
                  <a:ext uri="{0D108BD9-81ED-4DB2-BD59-A6C34878D82A}">
                    <a16:rowId xmlns:a16="http://schemas.microsoft.com/office/drawing/2014/main" val="2689562312"/>
                  </a:ext>
                </a:extLst>
              </a:tr>
            </a:tbl>
          </a:graphicData>
        </a:graphic>
      </p:graphicFrame>
      <p:sp>
        <p:nvSpPr>
          <p:cNvPr id="13" name="Rechteck 12">
            <a:extLst>
              <a:ext uri="{FF2B5EF4-FFF2-40B4-BE49-F238E27FC236}">
                <a16:creationId xmlns:a16="http://schemas.microsoft.com/office/drawing/2014/main" id="{164738C6-80B0-B756-620A-76DC7E23AAE8}"/>
              </a:ext>
            </a:extLst>
          </p:cNvPr>
          <p:cNvSpPr/>
          <p:nvPr/>
        </p:nvSpPr>
        <p:spPr>
          <a:xfrm>
            <a:off x="3459480" y="4290502"/>
            <a:ext cx="883920" cy="1904210"/>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61295414-CD52-BF14-76B4-8B3CBD31D81C}"/>
              </a:ext>
            </a:extLst>
          </p:cNvPr>
          <p:cNvSpPr/>
          <p:nvPr/>
        </p:nvSpPr>
        <p:spPr>
          <a:xfrm>
            <a:off x="6107819" y="4290502"/>
            <a:ext cx="883920" cy="1904210"/>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Gruppieren 14">
            <a:extLst>
              <a:ext uri="{FF2B5EF4-FFF2-40B4-BE49-F238E27FC236}">
                <a16:creationId xmlns:a16="http://schemas.microsoft.com/office/drawing/2014/main" id="{874B91B1-E6AC-7803-D860-D7AFF086B5C1}"/>
              </a:ext>
            </a:extLst>
          </p:cNvPr>
          <p:cNvGrpSpPr>
            <a:grpSpLocks noChangeAspect="1"/>
          </p:cNvGrpSpPr>
          <p:nvPr/>
        </p:nvGrpSpPr>
        <p:grpSpPr>
          <a:xfrm>
            <a:off x="10462582" y="5131950"/>
            <a:ext cx="1634329" cy="1187974"/>
            <a:chOff x="10165080" y="4831080"/>
            <a:chExt cx="2148840" cy="1561966"/>
          </a:xfrm>
          <a:solidFill>
            <a:schemeClr val="bg1"/>
          </a:solidFill>
        </p:grpSpPr>
        <p:sp>
          <p:nvSpPr>
            <p:cNvPr id="16" name="Abgerundetes Rechteck 15">
              <a:extLst>
                <a:ext uri="{FF2B5EF4-FFF2-40B4-BE49-F238E27FC236}">
                  <a16:creationId xmlns:a16="http://schemas.microsoft.com/office/drawing/2014/main" id="{5B5F0C96-F563-EA1D-83EA-2429ABE7E0DD}"/>
                </a:ext>
              </a:extLst>
            </p:cNvPr>
            <p:cNvSpPr/>
            <p:nvPr/>
          </p:nvSpPr>
          <p:spPr>
            <a:xfrm>
              <a:off x="10165080" y="4831080"/>
              <a:ext cx="2148840" cy="1561966"/>
            </a:xfrm>
            <a:prstGeom prst="round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r>
                <a:rPr lang="de-DE" sz="900">
                  <a:solidFill>
                    <a:schemeClr val="tx1"/>
                  </a:solidFill>
                </a:rPr>
                <a:t>Persona_Test_Chat_GPT_V3.xlsx</a:t>
              </a:r>
            </a:p>
          </p:txBody>
        </p:sp>
        <p:pic>
          <p:nvPicPr>
            <p:cNvPr id="17" name="Picture 2" descr="Excel-Logo Übertreffen Logo - Kostenloses Bild auf Pixabay">
              <a:extLst>
                <a:ext uri="{FF2B5EF4-FFF2-40B4-BE49-F238E27FC236}">
                  <a16:creationId xmlns:a16="http://schemas.microsoft.com/office/drawing/2014/main" id="{5BA0DF78-1C51-064B-511A-DBF873C46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2018" y="4922520"/>
              <a:ext cx="1488213" cy="990338"/>
            </a:xfrm>
            <a:prstGeom prst="rect">
              <a:avLst/>
            </a:prstGeom>
            <a:grpFill/>
          </p:spPr>
        </p:pic>
      </p:grpSp>
      <p:sp>
        <p:nvSpPr>
          <p:cNvPr id="8" name="Oval 7">
            <a:extLst>
              <a:ext uri="{FF2B5EF4-FFF2-40B4-BE49-F238E27FC236}">
                <a16:creationId xmlns:a16="http://schemas.microsoft.com/office/drawing/2014/main" id="{C70616AB-DFDF-AC3A-7422-C50D4B11F3CF}"/>
              </a:ext>
            </a:extLst>
          </p:cNvPr>
          <p:cNvSpPr/>
          <p:nvPr/>
        </p:nvSpPr>
        <p:spPr>
          <a:xfrm>
            <a:off x="8552918" y="169931"/>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15881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FA68-097F-264D-8D12-44BBEF992119}"/>
            </a:ext>
          </a:extLst>
        </p:cNvPr>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C040F21-333E-EEF6-9FAD-0D107268F9C8}"/>
              </a:ext>
            </a:extLst>
          </p:cNvPr>
          <p:cNvSpPr>
            <a:spLocks noGrp="1"/>
          </p:cNvSpPr>
          <p:nvPr>
            <p:ph type="ftr" sz="quarter" idx="11"/>
          </p:nvPr>
        </p:nvSpPr>
        <p:spPr/>
        <p:txBody>
          <a:bodyPr/>
          <a:lstStyle/>
          <a:p>
            <a:r>
              <a:rPr lang="de-DE" sz="1200"/>
              <a:t>AI-powered Quantum Expert</a:t>
            </a:r>
            <a:endParaRPr lang="de-DE"/>
          </a:p>
        </p:txBody>
      </p:sp>
      <p:sp>
        <p:nvSpPr>
          <p:cNvPr id="4" name="Foliennummernplatzhalter 3">
            <a:extLst>
              <a:ext uri="{FF2B5EF4-FFF2-40B4-BE49-F238E27FC236}">
                <a16:creationId xmlns:a16="http://schemas.microsoft.com/office/drawing/2014/main" id="{95268828-CE34-3B3B-9814-99C69A50F847}"/>
              </a:ext>
            </a:extLst>
          </p:cNvPr>
          <p:cNvSpPr>
            <a:spLocks noGrp="1"/>
          </p:cNvSpPr>
          <p:nvPr>
            <p:ph type="sldNum" sz="quarter" idx="12"/>
          </p:nvPr>
        </p:nvSpPr>
        <p:spPr/>
        <p:txBody>
          <a:bodyPr/>
          <a:lstStyle/>
          <a:p>
            <a:fld id="{ED832909-EC19-48EF-8290-21E6AAD8A5C6}" type="slidenum">
              <a:rPr lang="de-DE" smtClean="0"/>
              <a:pPr/>
              <a:t>15</a:t>
            </a:fld>
            <a:endParaRPr lang="de-DE"/>
          </a:p>
        </p:txBody>
      </p:sp>
      <p:pic>
        <p:nvPicPr>
          <p:cNvPr id="7" name="Picture 6">
            <a:extLst>
              <a:ext uri="{FF2B5EF4-FFF2-40B4-BE49-F238E27FC236}">
                <a16:creationId xmlns:a16="http://schemas.microsoft.com/office/drawing/2014/main" id="{17D9A670-EFD2-7331-A67B-9A919239C6C7}"/>
              </a:ext>
            </a:extLst>
          </p:cNvPr>
          <p:cNvPicPr>
            <a:picLocks noChangeAspect="1"/>
          </p:cNvPicPr>
          <p:nvPr/>
        </p:nvPicPr>
        <p:blipFill>
          <a:blip r:embed="rId3"/>
          <a:srcRect t="17835" r="-201" b="49818"/>
          <a:stretch>
            <a:fillRect/>
          </a:stretch>
        </p:blipFill>
        <p:spPr>
          <a:xfrm>
            <a:off x="6665164" y="1615075"/>
            <a:ext cx="5526836" cy="1731701"/>
          </a:xfrm>
          <a:prstGeom prst="rect">
            <a:avLst/>
          </a:prstGeom>
        </p:spPr>
      </p:pic>
      <p:sp>
        <p:nvSpPr>
          <p:cNvPr id="10" name="Textfeld 8">
            <a:extLst>
              <a:ext uri="{FF2B5EF4-FFF2-40B4-BE49-F238E27FC236}">
                <a16:creationId xmlns:a16="http://schemas.microsoft.com/office/drawing/2014/main" id="{55747ED8-41D2-6FFC-3100-6361D7FC68A6}"/>
              </a:ext>
            </a:extLst>
          </p:cNvPr>
          <p:cNvSpPr txBox="1"/>
          <p:nvPr/>
        </p:nvSpPr>
        <p:spPr>
          <a:xfrm>
            <a:off x="480645" y="1346604"/>
            <a:ext cx="550475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err="1"/>
              <a:t>Identified</a:t>
            </a:r>
            <a:r>
              <a:rPr lang="de-DE"/>
              <a:t> Persona: </a:t>
            </a:r>
            <a:endParaRPr lang="en-US"/>
          </a:p>
          <a:p>
            <a:pPr marL="742950" lvl="1" indent="-285750">
              <a:buFont typeface="Courier New"/>
              <a:buChar char="o"/>
            </a:pPr>
            <a:r>
              <a:rPr lang="de-DE"/>
              <a:t>Über zweiten (vorangestellten) LLM Aufruf --&gt; Übergabe der identifizierten Persona als Variable an Main LLM Call inklusive dynamisch erstellten System Prompt je nach identifizierter Persona:</a:t>
            </a:r>
          </a:p>
          <a:p>
            <a:pPr marL="742950" lvl="1" indent="-285750">
              <a:buFont typeface="Courier New"/>
              <a:buChar char="o"/>
            </a:pPr>
            <a:r>
              <a:rPr lang="de-DE"/>
              <a:t>Über </a:t>
            </a:r>
            <a:r>
              <a:rPr lang="de-DE" err="1"/>
              <a:t>def</a:t>
            </a:r>
            <a:r>
              <a:rPr lang="de-DE"/>
              <a:t> </a:t>
            </a:r>
            <a:r>
              <a:rPr lang="de-DE" err="1"/>
              <a:t>generate_system_prompt</a:t>
            </a:r>
            <a:r>
              <a:rPr lang="de-DE"/>
              <a:t>:</a:t>
            </a:r>
          </a:p>
          <a:p>
            <a:pPr marL="285750" indent="-285750">
              <a:buFont typeface="Arial"/>
              <a:buChar char="•"/>
            </a:pPr>
            <a:endParaRPr lang="de-DE"/>
          </a:p>
          <a:p>
            <a:pPr marL="285750" indent="-285750">
              <a:buFont typeface="Arial"/>
              <a:buChar char="•"/>
            </a:pPr>
            <a:endParaRPr lang="de-DE"/>
          </a:p>
        </p:txBody>
      </p:sp>
      <p:pic>
        <p:nvPicPr>
          <p:cNvPr id="5" name="Picture 4">
            <a:extLst>
              <a:ext uri="{FF2B5EF4-FFF2-40B4-BE49-F238E27FC236}">
                <a16:creationId xmlns:a16="http://schemas.microsoft.com/office/drawing/2014/main" id="{E77FC47C-2434-9001-9180-68AD57FA8B23}"/>
              </a:ext>
            </a:extLst>
          </p:cNvPr>
          <p:cNvPicPr>
            <a:picLocks noChangeAspect="1"/>
          </p:cNvPicPr>
          <p:nvPr/>
        </p:nvPicPr>
        <p:blipFill>
          <a:blip r:embed="rId4"/>
          <a:stretch>
            <a:fillRect/>
          </a:stretch>
        </p:blipFill>
        <p:spPr>
          <a:xfrm>
            <a:off x="881310" y="3410325"/>
            <a:ext cx="9262932" cy="2240177"/>
          </a:xfrm>
          <a:prstGeom prst="rect">
            <a:avLst/>
          </a:prstGeom>
        </p:spPr>
      </p:pic>
      <p:pic>
        <p:nvPicPr>
          <p:cNvPr id="6" name="Picture 5">
            <a:extLst>
              <a:ext uri="{FF2B5EF4-FFF2-40B4-BE49-F238E27FC236}">
                <a16:creationId xmlns:a16="http://schemas.microsoft.com/office/drawing/2014/main" id="{90CD37EC-130C-FF89-21DA-06AD3CCCF212}"/>
              </a:ext>
            </a:extLst>
          </p:cNvPr>
          <p:cNvPicPr>
            <a:picLocks noChangeAspect="1"/>
          </p:cNvPicPr>
          <p:nvPr/>
        </p:nvPicPr>
        <p:blipFill>
          <a:blip r:embed="rId5"/>
          <a:stretch>
            <a:fillRect/>
          </a:stretch>
        </p:blipFill>
        <p:spPr>
          <a:xfrm>
            <a:off x="884657" y="5767505"/>
            <a:ext cx="4076700" cy="542925"/>
          </a:xfrm>
          <a:prstGeom prst="rect">
            <a:avLst/>
          </a:prstGeom>
        </p:spPr>
      </p:pic>
      <p:sp>
        <p:nvSpPr>
          <p:cNvPr id="8" name="Oval 7">
            <a:extLst>
              <a:ext uri="{FF2B5EF4-FFF2-40B4-BE49-F238E27FC236}">
                <a16:creationId xmlns:a16="http://schemas.microsoft.com/office/drawing/2014/main" id="{86539203-39AD-D0AD-F44E-39B3C21B0FC3}"/>
              </a:ext>
            </a:extLst>
          </p:cNvPr>
          <p:cNvSpPr/>
          <p:nvPr/>
        </p:nvSpPr>
        <p:spPr>
          <a:xfrm>
            <a:off x="8552918" y="169931"/>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itel 1">
            <a:extLst>
              <a:ext uri="{FF2B5EF4-FFF2-40B4-BE49-F238E27FC236}">
                <a16:creationId xmlns:a16="http://schemas.microsoft.com/office/drawing/2014/main" id="{C6325E53-AA7D-65D2-4E02-551DDB1459E7}"/>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17" name="Abgerundetes Rechteck 16">
            <a:extLst>
              <a:ext uri="{FF2B5EF4-FFF2-40B4-BE49-F238E27FC236}">
                <a16:creationId xmlns:a16="http://schemas.microsoft.com/office/drawing/2014/main" id="{AE85FECB-1DCB-FF6E-9098-CD3444EBD70D}"/>
              </a:ext>
            </a:extLst>
          </p:cNvPr>
          <p:cNvSpPr/>
          <p:nvPr/>
        </p:nvSpPr>
        <p:spPr>
          <a:xfrm>
            <a:off x="448747" y="722064"/>
            <a:ext cx="11497067" cy="577875"/>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b="1"/>
              <a:t>Ansatz 2</a:t>
            </a:r>
          </a:p>
          <a:p>
            <a:pPr algn="ctr"/>
            <a:r>
              <a:rPr lang="de-DE"/>
              <a:t>Einteilung durch zweiten LLM Aufruf</a:t>
            </a:r>
          </a:p>
        </p:txBody>
      </p:sp>
    </p:spTree>
    <p:extLst>
      <p:ext uri="{BB962C8B-B14F-4D97-AF65-F5344CB8AC3E}">
        <p14:creationId xmlns:p14="http://schemas.microsoft.com/office/powerpoint/2010/main" val="295439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25B3F-30B5-F7FA-DE22-72CC82CBD93D}"/>
            </a:ext>
          </a:extLst>
        </p:cNvPr>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109B8C9F-7466-FBB2-06CE-88466808A9C3}"/>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C5F34C4D-096A-31B6-0FFD-A7D4C5E6CBF6}"/>
              </a:ext>
            </a:extLst>
          </p:cNvPr>
          <p:cNvSpPr>
            <a:spLocks noGrp="1"/>
          </p:cNvSpPr>
          <p:nvPr>
            <p:ph type="sldNum" sz="quarter" idx="12"/>
          </p:nvPr>
        </p:nvSpPr>
        <p:spPr/>
        <p:txBody>
          <a:bodyPr/>
          <a:lstStyle/>
          <a:p>
            <a:fld id="{ED832909-EC19-48EF-8290-21E6AAD8A5C6}" type="slidenum">
              <a:rPr lang="de-DE" smtClean="0"/>
              <a:pPr/>
              <a:t>16</a:t>
            </a:fld>
            <a:endParaRPr lang="de-DE"/>
          </a:p>
        </p:txBody>
      </p:sp>
      <p:sp>
        <p:nvSpPr>
          <p:cNvPr id="10" name="Textfeld 8">
            <a:extLst>
              <a:ext uri="{FF2B5EF4-FFF2-40B4-BE49-F238E27FC236}">
                <a16:creationId xmlns:a16="http://schemas.microsoft.com/office/drawing/2014/main" id="{3CF55201-0523-1048-334A-2A2218B267F1}"/>
              </a:ext>
            </a:extLst>
          </p:cNvPr>
          <p:cNvSpPr txBox="1"/>
          <p:nvPr/>
        </p:nvSpPr>
        <p:spPr>
          <a:xfrm>
            <a:off x="505022" y="1312820"/>
            <a:ext cx="11384515"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sz="1600" err="1"/>
              <a:t>Identified</a:t>
            </a:r>
            <a:r>
              <a:rPr lang="de-DE" sz="1600"/>
              <a:t> Persona: </a:t>
            </a:r>
            <a:endParaRPr lang="en-US" sz="1600"/>
          </a:p>
          <a:p>
            <a:pPr marL="742950" lvl="1" indent="-285750">
              <a:buFont typeface="Courier New"/>
              <a:buChar char="o"/>
            </a:pPr>
            <a:r>
              <a:rPr lang="de-DE" sz="1600"/>
              <a:t>Mit Hilfe weiterem Modul und Prompt:</a:t>
            </a:r>
            <a:endParaRPr lang="de-DE" sz="1200">
              <a:latin typeface="Aptos"/>
            </a:endParaRPr>
          </a:p>
          <a:p>
            <a:pPr lvl="1"/>
            <a:r>
              <a:rPr lang="de-DE" sz="1400" err="1">
                <a:latin typeface="Consolas"/>
              </a:rPr>
              <a:t>system_prompt</a:t>
            </a:r>
            <a:r>
              <a:rPr lang="de-DE" sz="1400">
                <a:latin typeface="Consolas"/>
              </a:rPr>
              <a:t> = f"""</a:t>
            </a:r>
            <a:endParaRPr lang="de-DE" sz="1400"/>
          </a:p>
          <a:p>
            <a:pPr lvl="1"/>
            <a:r>
              <a:rPr lang="de-DE" sz="1400" err="1">
                <a:latin typeface="Consolas"/>
              </a:rPr>
              <a:t>You</a:t>
            </a:r>
            <a:r>
              <a:rPr lang="de-DE" sz="1400">
                <a:latin typeface="Consolas"/>
              </a:rPr>
              <a:t> </a:t>
            </a:r>
            <a:r>
              <a:rPr lang="de-DE" sz="1400" err="1">
                <a:latin typeface="Consolas"/>
              </a:rPr>
              <a:t>are</a:t>
            </a:r>
            <a:r>
              <a:rPr lang="de-DE" sz="1400">
                <a:latin typeface="Consolas"/>
              </a:rPr>
              <a:t> a </a:t>
            </a:r>
            <a:r>
              <a:rPr lang="de-DE" sz="1400" err="1">
                <a:latin typeface="Consolas"/>
              </a:rPr>
              <a:t>user</a:t>
            </a:r>
            <a:r>
              <a:rPr lang="de-DE" sz="1400">
                <a:latin typeface="Consolas"/>
              </a:rPr>
              <a:t> </a:t>
            </a:r>
            <a:r>
              <a:rPr lang="de-DE" sz="1400" err="1">
                <a:latin typeface="Consolas"/>
              </a:rPr>
              <a:t>profile</a:t>
            </a:r>
            <a:r>
              <a:rPr lang="de-DE" sz="1400">
                <a:latin typeface="Consolas"/>
              </a:rPr>
              <a:t> </a:t>
            </a:r>
            <a:r>
              <a:rPr lang="de-DE" sz="1400" err="1">
                <a:latin typeface="Consolas"/>
              </a:rPr>
              <a:t>classifier</a:t>
            </a:r>
            <a:r>
              <a:rPr lang="de-DE" sz="1400">
                <a:latin typeface="Consolas"/>
              </a:rPr>
              <a:t>. Analyze </a:t>
            </a:r>
            <a:r>
              <a:rPr lang="de-DE" sz="1400" err="1">
                <a:latin typeface="Consolas"/>
              </a:rPr>
              <a:t>the</a:t>
            </a:r>
            <a:r>
              <a:rPr lang="de-DE" sz="1400">
                <a:latin typeface="Consolas"/>
              </a:rPr>
              <a:t> </a:t>
            </a:r>
            <a:r>
              <a:rPr lang="de-DE" sz="1400" err="1">
                <a:latin typeface="Consolas"/>
              </a:rPr>
              <a:t>message</a:t>
            </a:r>
            <a:r>
              <a:rPr lang="de-DE" sz="1400">
                <a:latin typeface="Consolas"/>
              </a:rPr>
              <a:t> and </a:t>
            </a:r>
            <a:r>
              <a:rPr lang="de-DE" sz="1400" err="1">
                <a:latin typeface="Consolas"/>
              </a:rPr>
              <a:t>classify</a:t>
            </a:r>
            <a:r>
              <a:rPr lang="de-DE" sz="1400">
                <a:latin typeface="Consolas"/>
              </a:rPr>
              <a:t> </a:t>
            </a:r>
            <a:r>
              <a:rPr lang="de-DE" sz="1400" err="1">
                <a:latin typeface="Consolas"/>
              </a:rPr>
              <a:t>the</a:t>
            </a:r>
            <a:r>
              <a:rPr lang="de-DE" sz="1400">
                <a:latin typeface="Consolas"/>
              </a:rPr>
              <a:t> </a:t>
            </a:r>
            <a:r>
              <a:rPr lang="de-DE" sz="1400" err="1">
                <a:latin typeface="Consolas"/>
              </a:rPr>
              <a:t>user</a:t>
            </a:r>
            <a:r>
              <a:rPr lang="de-DE" sz="1400">
                <a:latin typeface="Consolas"/>
              </a:rPr>
              <a:t> </a:t>
            </a:r>
            <a:r>
              <a:rPr lang="de-DE" sz="1400" err="1">
                <a:latin typeface="Consolas"/>
              </a:rPr>
              <a:t>as</a:t>
            </a:r>
            <a:r>
              <a:rPr lang="de-DE" sz="1400">
                <a:latin typeface="Consolas"/>
              </a:rPr>
              <a:t> </a:t>
            </a:r>
            <a:r>
              <a:rPr lang="de-DE" sz="1400" err="1">
                <a:latin typeface="Consolas"/>
              </a:rPr>
              <a:t>either</a:t>
            </a:r>
            <a:r>
              <a:rPr lang="de-DE" sz="1400">
                <a:latin typeface="Consolas"/>
              </a:rPr>
              <a:t> </a:t>
            </a:r>
            <a:r>
              <a:rPr lang="de-DE" sz="1400" err="1">
                <a:latin typeface="Consolas"/>
              </a:rPr>
              <a:t>technical</a:t>
            </a:r>
            <a:r>
              <a:rPr lang="de-DE" sz="1400">
                <a:latin typeface="Consolas"/>
              </a:rPr>
              <a:t>  </a:t>
            </a:r>
            <a:r>
              <a:rPr lang="de-DE" sz="1400" err="1">
                <a:latin typeface="Consolas"/>
              </a:rPr>
              <a:t>or</a:t>
            </a:r>
            <a:r>
              <a:rPr lang="de-DE" sz="1400">
                <a:latin typeface="Consolas"/>
              </a:rPr>
              <a:t> </a:t>
            </a:r>
            <a:r>
              <a:rPr lang="de-DE" sz="1400" err="1">
                <a:latin typeface="Consolas"/>
              </a:rPr>
              <a:t>business</a:t>
            </a:r>
            <a:r>
              <a:rPr lang="de-DE" sz="1400">
                <a:latin typeface="Consolas"/>
              </a:rPr>
              <a:t> </a:t>
            </a:r>
            <a:r>
              <a:rPr lang="de-DE" sz="1400" err="1">
                <a:latin typeface="Consolas"/>
              </a:rPr>
              <a:t>oriented</a:t>
            </a:r>
            <a:r>
              <a:rPr lang="de-DE" sz="1400">
                <a:latin typeface="Consolas"/>
              </a:rPr>
              <a:t>.</a:t>
            </a:r>
            <a:endParaRPr lang="en-US" sz="1400"/>
          </a:p>
          <a:p>
            <a:pPr lvl="1"/>
            <a:r>
              <a:rPr lang="de-DE" sz="1400">
                <a:latin typeface="Consolas"/>
              </a:rPr>
              <a:t>            Technical </a:t>
            </a:r>
            <a:r>
              <a:rPr lang="de-DE" sz="1400" err="1">
                <a:latin typeface="Consolas"/>
              </a:rPr>
              <a:t>indicators</a:t>
            </a:r>
            <a:r>
              <a:rPr lang="de-DE" sz="1400">
                <a:latin typeface="Consolas"/>
              </a:rPr>
              <a:t>:</a:t>
            </a:r>
            <a:endParaRPr lang="de-DE" sz="1400"/>
          </a:p>
          <a:p>
            <a:pPr lvl="1"/>
            <a:r>
              <a:rPr lang="de-DE" sz="1400">
                <a:latin typeface="Consolas"/>
              </a:rPr>
              <a:t>            - Keywords: {', '.</a:t>
            </a:r>
            <a:r>
              <a:rPr lang="de-DE" sz="1400" err="1">
                <a:latin typeface="Consolas"/>
              </a:rPr>
              <a:t>join</a:t>
            </a:r>
            <a:r>
              <a:rPr lang="de-DE" sz="1400">
                <a:latin typeface="Consolas"/>
              </a:rPr>
              <a:t>(</a:t>
            </a:r>
            <a:r>
              <a:rPr lang="de-DE" sz="1400" err="1">
                <a:latin typeface="Consolas"/>
              </a:rPr>
              <a:t>technical_keywords</a:t>
            </a:r>
            <a:r>
              <a:rPr lang="de-DE" sz="1400">
                <a:latin typeface="Consolas"/>
              </a:rPr>
              <a:t>)}</a:t>
            </a:r>
            <a:endParaRPr lang="de-DE" sz="1400"/>
          </a:p>
          <a:p>
            <a:pPr lvl="1"/>
            <a:r>
              <a:rPr lang="de-DE" sz="1400">
                <a:latin typeface="Consolas"/>
              </a:rPr>
              <a:t>            - Common </a:t>
            </a:r>
            <a:r>
              <a:rPr lang="de-DE" sz="1400" err="1">
                <a:latin typeface="Consolas"/>
              </a:rPr>
              <a:t>phrases</a:t>
            </a:r>
            <a:r>
              <a:rPr lang="de-DE" sz="1400">
                <a:latin typeface="Consolas"/>
              </a:rPr>
              <a:t>: {', '.</a:t>
            </a:r>
            <a:r>
              <a:rPr lang="de-DE" sz="1400" err="1">
                <a:latin typeface="Consolas"/>
              </a:rPr>
              <a:t>join</a:t>
            </a:r>
            <a:r>
              <a:rPr lang="de-DE" sz="1400">
                <a:latin typeface="Consolas"/>
              </a:rPr>
              <a:t>(</a:t>
            </a:r>
            <a:r>
              <a:rPr lang="de-DE" sz="1400" err="1">
                <a:latin typeface="Consolas"/>
              </a:rPr>
              <a:t>technical_starts</a:t>
            </a:r>
            <a:r>
              <a:rPr lang="de-DE" sz="1400">
                <a:latin typeface="Consolas"/>
              </a:rPr>
              <a:t>)}</a:t>
            </a:r>
            <a:endParaRPr lang="de-DE" sz="1400"/>
          </a:p>
          <a:p>
            <a:pPr lvl="1"/>
            <a:endParaRPr lang="en-US"/>
          </a:p>
          <a:p>
            <a:pPr lvl="1"/>
            <a:r>
              <a:rPr lang="de-DE" sz="1400">
                <a:latin typeface="Consolas"/>
              </a:rPr>
              <a:t>            Business </a:t>
            </a:r>
            <a:r>
              <a:rPr lang="de-DE" sz="1400" err="1">
                <a:latin typeface="Consolas"/>
              </a:rPr>
              <a:t>indicators</a:t>
            </a:r>
            <a:r>
              <a:rPr lang="de-DE" sz="1400">
                <a:latin typeface="Consolas"/>
              </a:rPr>
              <a:t>:</a:t>
            </a:r>
            <a:endParaRPr lang="de-DE" sz="1400"/>
          </a:p>
          <a:p>
            <a:pPr lvl="1"/>
            <a:r>
              <a:rPr lang="de-DE" sz="1400">
                <a:latin typeface="Consolas"/>
              </a:rPr>
              <a:t>            - Keywords: {', '.</a:t>
            </a:r>
            <a:r>
              <a:rPr lang="de-DE" sz="1400" err="1">
                <a:latin typeface="Consolas"/>
              </a:rPr>
              <a:t>join</a:t>
            </a:r>
            <a:r>
              <a:rPr lang="de-DE" sz="1400">
                <a:latin typeface="Consolas"/>
              </a:rPr>
              <a:t>(</a:t>
            </a:r>
            <a:r>
              <a:rPr lang="de-DE" sz="1400" err="1">
                <a:latin typeface="Consolas"/>
              </a:rPr>
              <a:t>business_keywords</a:t>
            </a:r>
            <a:r>
              <a:rPr lang="de-DE" sz="1400">
                <a:latin typeface="Consolas"/>
              </a:rPr>
              <a:t>)}</a:t>
            </a:r>
            <a:endParaRPr lang="de-DE" sz="1400"/>
          </a:p>
          <a:p>
            <a:pPr lvl="1"/>
            <a:r>
              <a:rPr lang="de-DE" sz="1400">
                <a:latin typeface="Consolas"/>
              </a:rPr>
              <a:t>            - Common </a:t>
            </a:r>
            <a:r>
              <a:rPr lang="de-DE" sz="1400" err="1">
                <a:latin typeface="Consolas"/>
              </a:rPr>
              <a:t>phrases</a:t>
            </a:r>
            <a:r>
              <a:rPr lang="de-DE" sz="1400">
                <a:latin typeface="Consolas"/>
              </a:rPr>
              <a:t>: {', '.</a:t>
            </a:r>
            <a:r>
              <a:rPr lang="de-DE" sz="1400" err="1">
                <a:latin typeface="Consolas"/>
              </a:rPr>
              <a:t>join</a:t>
            </a:r>
            <a:r>
              <a:rPr lang="de-DE" sz="1400">
                <a:latin typeface="Consolas"/>
              </a:rPr>
              <a:t>(</a:t>
            </a:r>
            <a:r>
              <a:rPr lang="de-DE" sz="1400" err="1">
                <a:latin typeface="Consolas"/>
              </a:rPr>
              <a:t>business_starts</a:t>
            </a:r>
            <a:r>
              <a:rPr lang="de-DE" sz="1400">
                <a:latin typeface="Consolas"/>
              </a:rPr>
              <a:t>)}</a:t>
            </a:r>
            <a:br>
              <a:rPr lang="en-US" sz="1400"/>
            </a:br>
            <a:endParaRPr lang="en-US"/>
          </a:p>
          <a:p>
            <a:pPr lvl="1"/>
            <a:r>
              <a:rPr lang="de-DE" sz="1400">
                <a:latin typeface="Consolas"/>
              </a:rPr>
              <a:t>            Rules:</a:t>
            </a:r>
            <a:endParaRPr lang="de-DE" sz="1400"/>
          </a:p>
          <a:p>
            <a:pPr lvl="1"/>
            <a:r>
              <a:rPr lang="de-DE" sz="1400">
                <a:latin typeface="Consolas"/>
              </a:rPr>
              <a:t>            1. </a:t>
            </a:r>
            <a:r>
              <a:rPr lang="de-DE" sz="1400" err="1">
                <a:latin typeface="Consolas"/>
              </a:rPr>
              <a:t>If</a:t>
            </a:r>
            <a:r>
              <a:rPr lang="de-DE" sz="1400">
                <a:latin typeface="Consolas"/>
              </a:rPr>
              <a:t> </a:t>
            </a:r>
            <a:r>
              <a:rPr lang="de-DE" sz="1400" err="1">
                <a:latin typeface="Consolas"/>
              </a:rPr>
              <a:t>the</a:t>
            </a:r>
            <a:r>
              <a:rPr lang="de-DE" sz="1400">
                <a:latin typeface="Consolas"/>
              </a:rPr>
              <a:t> </a:t>
            </a:r>
            <a:r>
              <a:rPr lang="de-DE" sz="1400" err="1">
                <a:latin typeface="Consolas"/>
              </a:rPr>
              <a:t>message</a:t>
            </a:r>
            <a:r>
              <a:rPr lang="de-DE" sz="1400">
                <a:latin typeface="Consolas"/>
              </a:rPr>
              <a:t> </a:t>
            </a:r>
            <a:r>
              <a:rPr lang="de-DE" sz="1400" err="1">
                <a:latin typeface="Consolas"/>
              </a:rPr>
              <a:t>contains</a:t>
            </a:r>
            <a:r>
              <a:rPr lang="de-DE" sz="1400">
                <a:latin typeface="Consolas"/>
              </a:rPr>
              <a:t> </a:t>
            </a:r>
            <a:r>
              <a:rPr lang="de-DE" sz="1400" err="1">
                <a:latin typeface="Consolas"/>
              </a:rPr>
              <a:t>technical</a:t>
            </a:r>
            <a:r>
              <a:rPr lang="de-DE" sz="1400">
                <a:latin typeface="Consolas"/>
              </a:rPr>
              <a:t> </a:t>
            </a:r>
            <a:r>
              <a:rPr lang="de-DE" sz="1400" err="1">
                <a:latin typeface="Consolas"/>
              </a:rPr>
              <a:t>terms</a:t>
            </a:r>
            <a:r>
              <a:rPr lang="de-DE" sz="1400">
                <a:latin typeface="Consolas"/>
              </a:rPr>
              <a:t> </a:t>
            </a:r>
            <a:r>
              <a:rPr lang="de-DE" sz="1400" err="1">
                <a:latin typeface="Consolas"/>
              </a:rPr>
              <a:t>or</a:t>
            </a:r>
            <a:r>
              <a:rPr lang="de-DE" sz="1400">
                <a:latin typeface="Consolas"/>
              </a:rPr>
              <a:t> </a:t>
            </a:r>
            <a:r>
              <a:rPr lang="de-DE" sz="1400" err="1">
                <a:latin typeface="Consolas"/>
              </a:rPr>
              <a:t>implementation</a:t>
            </a:r>
            <a:r>
              <a:rPr lang="de-DE" sz="1400">
                <a:latin typeface="Consolas"/>
              </a:rPr>
              <a:t> </a:t>
            </a:r>
            <a:r>
              <a:rPr lang="de-DE" sz="1400" err="1">
                <a:latin typeface="Consolas"/>
              </a:rPr>
              <a:t>details</a:t>
            </a:r>
            <a:r>
              <a:rPr lang="de-DE" sz="1400">
                <a:latin typeface="Consolas"/>
              </a:rPr>
              <a:t> -&gt; </a:t>
            </a:r>
            <a:r>
              <a:rPr lang="de-DE" sz="1400" err="1">
                <a:latin typeface="Consolas"/>
              </a:rPr>
              <a:t>technical</a:t>
            </a:r>
            <a:r>
              <a:rPr lang="de-DE" sz="1400">
                <a:latin typeface="Consolas"/>
              </a:rPr>
              <a:t>.</a:t>
            </a:r>
            <a:endParaRPr lang="de-DE" sz="1400"/>
          </a:p>
          <a:p>
            <a:pPr lvl="1"/>
            <a:r>
              <a:rPr lang="de-DE" sz="1400">
                <a:latin typeface="Consolas"/>
              </a:rPr>
              <a:t>            2. </a:t>
            </a:r>
            <a:r>
              <a:rPr lang="de-DE" sz="1400" err="1">
                <a:latin typeface="Consolas"/>
              </a:rPr>
              <a:t>If</a:t>
            </a:r>
            <a:r>
              <a:rPr lang="de-DE" sz="1400">
                <a:latin typeface="Consolas"/>
              </a:rPr>
              <a:t> </a:t>
            </a:r>
            <a:r>
              <a:rPr lang="de-DE" sz="1400" err="1">
                <a:latin typeface="Consolas"/>
              </a:rPr>
              <a:t>the</a:t>
            </a:r>
            <a:r>
              <a:rPr lang="de-DE" sz="1400">
                <a:latin typeface="Consolas"/>
              </a:rPr>
              <a:t> </a:t>
            </a:r>
            <a:r>
              <a:rPr lang="de-DE" sz="1400" err="1">
                <a:latin typeface="Consolas"/>
              </a:rPr>
              <a:t>message</a:t>
            </a:r>
            <a:r>
              <a:rPr lang="de-DE" sz="1400">
                <a:latin typeface="Consolas"/>
              </a:rPr>
              <a:t> </a:t>
            </a:r>
            <a:r>
              <a:rPr lang="de-DE" sz="1400" err="1">
                <a:latin typeface="Consolas"/>
              </a:rPr>
              <a:t>focuses</a:t>
            </a:r>
            <a:r>
              <a:rPr lang="de-DE" sz="1400">
                <a:latin typeface="Consolas"/>
              </a:rPr>
              <a:t> on </a:t>
            </a:r>
            <a:r>
              <a:rPr lang="de-DE" sz="1400" err="1">
                <a:latin typeface="Consolas"/>
              </a:rPr>
              <a:t>business</a:t>
            </a:r>
            <a:r>
              <a:rPr lang="de-DE" sz="1400">
                <a:latin typeface="Consolas"/>
              </a:rPr>
              <a:t> </a:t>
            </a:r>
            <a:r>
              <a:rPr lang="de-DE" sz="1400" err="1">
                <a:latin typeface="Consolas"/>
              </a:rPr>
              <a:t>value</a:t>
            </a:r>
            <a:r>
              <a:rPr lang="de-DE" sz="1400">
                <a:latin typeface="Consolas"/>
              </a:rPr>
              <a:t> </a:t>
            </a:r>
            <a:r>
              <a:rPr lang="de-DE" sz="1400" err="1">
                <a:latin typeface="Consolas"/>
              </a:rPr>
              <a:t>or</a:t>
            </a:r>
            <a:r>
              <a:rPr lang="de-DE" sz="1400">
                <a:latin typeface="Consolas"/>
              </a:rPr>
              <a:t> </a:t>
            </a:r>
            <a:r>
              <a:rPr lang="de-DE" sz="1400" err="1">
                <a:latin typeface="Consolas"/>
              </a:rPr>
              <a:t>costs</a:t>
            </a:r>
            <a:r>
              <a:rPr lang="de-DE" sz="1400">
                <a:latin typeface="Consolas"/>
              </a:rPr>
              <a:t> -&gt; </a:t>
            </a:r>
            <a:r>
              <a:rPr lang="de-DE" sz="1400" err="1">
                <a:latin typeface="Consolas"/>
              </a:rPr>
              <a:t>business</a:t>
            </a:r>
            <a:r>
              <a:rPr lang="de-DE" sz="1400">
                <a:latin typeface="Consolas"/>
              </a:rPr>
              <a:t>.</a:t>
            </a:r>
            <a:endParaRPr lang="de-DE" sz="1400"/>
          </a:p>
          <a:p>
            <a:pPr lvl="1"/>
            <a:r>
              <a:rPr lang="de-DE" sz="1400">
                <a:latin typeface="Consolas"/>
              </a:rPr>
              <a:t>            3. In </a:t>
            </a:r>
            <a:r>
              <a:rPr lang="de-DE" sz="1400" err="1">
                <a:latin typeface="Consolas"/>
              </a:rPr>
              <a:t>case</a:t>
            </a:r>
            <a:r>
              <a:rPr lang="de-DE" sz="1400">
                <a:latin typeface="Consolas"/>
              </a:rPr>
              <a:t> </a:t>
            </a:r>
            <a:r>
              <a:rPr lang="de-DE" sz="1400" err="1">
                <a:latin typeface="Consolas"/>
              </a:rPr>
              <a:t>of</a:t>
            </a:r>
            <a:r>
              <a:rPr lang="de-DE" sz="1400">
                <a:latin typeface="Consolas"/>
              </a:rPr>
              <a:t> </a:t>
            </a:r>
            <a:r>
              <a:rPr lang="de-DE" sz="1400" err="1">
                <a:latin typeface="Consolas"/>
              </a:rPr>
              <a:t>ambiguity</a:t>
            </a:r>
            <a:r>
              <a:rPr lang="de-DE" sz="1400">
                <a:latin typeface="Consolas"/>
              </a:rPr>
              <a:t>, </a:t>
            </a:r>
            <a:r>
              <a:rPr lang="de-DE" sz="1400" err="1">
                <a:latin typeface="Consolas"/>
              </a:rPr>
              <a:t>prefer</a:t>
            </a:r>
            <a:r>
              <a:rPr lang="de-DE" sz="1400">
                <a:latin typeface="Consolas"/>
              </a:rPr>
              <a:t> </a:t>
            </a:r>
            <a:r>
              <a:rPr lang="de-DE" sz="1400" err="1">
                <a:latin typeface="Consolas"/>
              </a:rPr>
              <a:t>technical</a:t>
            </a:r>
            <a:r>
              <a:rPr lang="de-DE" sz="1400">
                <a:latin typeface="Consolas"/>
              </a:rPr>
              <a:t> </a:t>
            </a:r>
            <a:r>
              <a:rPr lang="de-DE" sz="1400" err="1">
                <a:latin typeface="Consolas"/>
              </a:rPr>
              <a:t>if</a:t>
            </a:r>
            <a:r>
              <a:rPr lang="de-DE" sz="1400">
                <a:latin typeface="Consolas"/>
              </a:rPr>
              <a:t> code/</a:t>
            </a:r>
            <a:r>
              <a:rPr lang="de-DE" sz="1400" err="1">
                <a:latin typeface="Consolas"/>
              </a:rPr>
              <a:t>implementation</a:t>
            </a:r>
            <a:r>
              <a:rPr lang="de-DE" sz="1400">
                <a:latin typeface="Consolas"/>
              </a:rPr>
              <a:t> </a:t>
            </a:r>
            <a:r>
              <a:rPr lang="de-DE" sz="1400" err="1">
                <a:latin typeface="Consolas"/>
              </a:rPr>
              <a:t>is</a:t>
            </a:r>
            <a:r>
              <a:rPr lang="de-DE" sz="1400">
                <a:latin typeface="Consolas"/>
              </a:rPr>
              <a:t> </a:t>
            </a:r>
            <a:r>
              <a:rPr lang="de-DE" sz="1400" err="1">
                <a:latin typeface="Consolas"/>
              </a:rPr>
              <a:t>mentioned</a:t>
            </a:r>
            <a:r>
              <a:rPr lang="de-DE" sz="1400">
                <a:latin typeface="Consolas"/>
              </a:rPr>
              <a:t>.</a:t>
            </a:r>
            <a:endParaRPr lang="de-DE" sz="1400"/>
          </a:p>
          <a:p>
            <a:pPr lvl="1"/>
            <a:r>
              <a:rPr lang="de-DE" sz="1400">
                <a:latin typeface="Consolas"/>
              </a:rPr>
              <a:t>            4. In </a:t>
            </a:r>
            <a:r>
              <a:rPr lang="de-DE" sz="1400" err="1">
                <a:latin typeface="Consolas"/>
              </a:rPr>
              <a:t>case</a:t>
            </a:r>
            <a:r>
              <a:rPr lang="de-DE" sz="1400">
                <a:latin typeface="Consolas"/>
              </a:rPr>
              <a:t> </a:t>
            </a:r>
            <a:r>
              <a:rPr lang="de-DE" sz="1400" err="1">
                <a:latin typeface="Consolas"/>
              </a:rPr>
              <a:t>of</a:t>
            </a:r>
            <a:r>
              <a:rPr lang="de-DE" sz="1400">
                <a:latin typeface="Consolas"/>
              </a:rPr>
              <a:t> </a:t>
            </a:r>
            <a:r>
              <a:rPr lang="de-DE" sz="1400" err="1">
                <a:latin typeface="Consolas"/>
              </a:rPr>
              <a:t>no</a:t>
            </a:r>
            <a:r>
              <a:rPr lang="de-DE" sz="1400">
                <a:latin typeface="Consolas"/>
              </a:rPr>
              <a:t> </a:t>
            </a:r>
            <a:r>
              <a:rPr lang="de-DE" sz="1400" err="1">
                <a:latin typeface="Consolas"/>
              </a:rPr>
              <a:t>clear</a:t>
            </a:r>
            <a:r>
              <a:rPr lang="de-DE" sz="1400">
                <a:latin typeface="Consolas"/>
              </a:rPr>
              <a:t> </a:t>
            </a:r>
            <a:r>
              <a:rPr lang="de-DE" sz="1400" err="1">
                <a:latin typeface="Consolas"/>
              </a:rPr>
              <a:t>indicators</a:t>
            </a:r>
            <a:r>
              <a:rPr lang="de-DE" sz="1400">
                <a:latin typeface="Consolas"/>
              </a:rPr>
              <a:t>, </a:t>
            </a:r>
            <a:r>
              <a:rPr lang="de-DE" sz="1400" err="1">
                <a:latin typeface="Consolas"/>
              </a:rPr>
              <a:t>default</a:t>
            </a:r>
            <a:r>
              <a:rPr lang="de-DE" sz="1400">
                <a:latin typeface="Consolas"/>
              </a:rPr>
              <a:t> </a:t>
            </a:r>
            <a:r>
              <a:rPr lang="de-DE" sz="1400" err="1">
                <a:latin typeface="Consolas"/>
              </a:rPr>
              <a:t>to</a:t>
            </a:r>
            <a:r>
              <a:rPr lang="de-DE" sz="1400">
                <a:latin typeface="Consolas"/>
              </a:rPr>
              <a:t> </a:t>
            </a:r>
            <a:r>
              <a:rPr lang="de-DE" sz="1400" err="1">
                <a:latin typeface="Consolas"/>
              </a:rPr>
              <a:t>business</a:t>
            </a:r>
            <a:r>
              <a:rPr lang="de-DE" sz="1400">
                <a:latin typeface="Consolas"/>
              </a:rPr>
              <a:t>.</a:t>
            </a:r>
            <a:br>
              <a:rPr lang="en-US" sz="1400"/>
            </a:br>
            <a:endParaRPr lang="en-US"/>
          </a:p>
          <a:p>
            <a:pPr lvl="1"/>
            <a:r>
              <a:rPr lang="de-DE" sz="1400">
                <a:latin typeface="Consolas"/>
              </a:rPr>
              <a:t>            </a:t>
            </a:r>
            <a:r>
              <a:rPr lang="de-DE" sz="1400" err="1">
                <a:latin typeface="Consolas"/>
              </a:rPr>
              <a:t>Respond</a:t>
            </a:r>
            <a:r>
              <a:rPr lang="de-DE" sz="1400">
                <a:latin typeface="Consolas"/>
              </a:rPr>
              <a:t> ONLY </a:t>
            </a:r>
            <a:r>
              <a:rPr lang="de-DE" sz="1400" err="1">
                <a:latin typeface="Consolas"/>
              </a:rPr>
              <a:t>with</a:t>
            </a:r>
            <a:r>
              <a:rPr lang="de-DE" sz="1400">
                <a:latin typeface="Consolas"/>
              </a:rPr>
              <a:t> </a:t>
            </a:r>
            <a:r>
              <a:rPr lang="de-DE" sz="1400" err="1">
                <a:latin typeface="Consolas"/>
              </a:rPr>
              <a:t>the</a:t>
            </a:r>
            <a:r>
              <a:rPr lang="de-DE" sz="1400">
                <a:latin typeface="Consolas"/>
              </a:rPr>
              <a:t> </a:t>
            </a:r>
            <a:r>
              <a:rPr lang="de-DE" sz="1400" err="1">
                <a:latin typeface="Consolas"/>
              </a:rPr>
              <a:t>word</a:t>
            </a:r>
            <a:r>
              <a:rPr lang="de-DE" sz="1400">
                <a:latin typeface="Consolas"/>
              </a:rPr>
              <a:t> "</a:t>
            </a:r>
            <a:r>
              <a:rPr lang="de-DE" sz="1400" err="1">
                <a:latin typeface="Consolas"/>
              </a:rPr>
              <a:t>technical</a:t>
            </a:r>
            <a:r>
              <a:rPr lang="de-DE" sz="1400">
                <a:latin typeface="Consolas"/>
              </a:rPr>
              <a:t>" </a:t>
            </a:r>
            <a:r>
              <a:rPr lang="de-DE" sz="1400" err="1">
                <a:latin typeface="Consolas"/>
              </a:rPr>
              <a:t>or</a:t>
            </a:r>
            <a:r>
              <a:rPr lang="de-DE" sz="1400">
                <a:latin typeface="Consolas"/>
              </a:rPr>
              <a:t> "</a:t>
            </a:r>
            <a:r>
              <a:rPr lang="de-DE" sz="1400" err="1">
                <a:latin typeface="Consolas"/>
              </a:rPr>
              <a:t>business</a:t>
            </a:r>
            <a:r>
              <a:rPr lang="de-DE" sz="1400">
                <a:latin typeface="Consolas"/>
              </a:rPr>
              <a:t>".</a:t>
            </a:r>
            <a:endParaRPr lang="de-DE" sz="1400"/>
          </a:p>
          <a:p>
            <a:pPr lvl="1"/>
            <a:r>
              <a:rPr lang="de-DE" sz="1400">
                <a:latin typeface="Consolas"/>
              </a:rPr>
              <a:t>            """</a:t>
            </a:r>
            <a:endParaRPr lang="de-DE" sz="1400"/>
          </a:p>
        </p:txBody>
      </p:sp>
      <p:sp>
        <p:nvSpPr>
          <p:cNvPr id="5" name="Oval 4">
            <a:extLst>
              <a:ext uri="{FF2B5EF4-FFF2-40B4-BE49-F238E27FC236}">
                <a16:creationId xmlns:a16="http://schemas.microsoft.com/office/drawing/2014/main" id="{6437F00E-AECA-E4F9-9DF1-D32B837B7C98}"/>
              </a:ext>
            </a:extLst>
          </p:cNvPr>
          <p:cNvSpPr/>
          <p:nvPr/>
        </p:nvSpPr>
        <p:spPr>
          <a:xfrm>
            <a:off x="8552918" y="169931"/>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itel 1">
            <a:extLst>
              <a:ext uri="{FF2B5EF4-FFF2-40B4-BE49-F238E27FC236}">
                <a16:creationId xmlns:a16="http://schemas.microsoft.com/office/drawing/2014/main" id="{428D1070-AFF3-FEE0-6892-E59027E56DA7}"/>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9" name="Abgerundetes Rechteck 8">
            <a:extLst>
              <a:ext uri="{FF2B5EF4-FFF2-40B4-BE49-F238E27FC236}">
                <a16:creationId xmlns:a16="http://schemas.microsoft.com/office/drawing/2014/main" id="{1A94B539-F249-805A-64CB-501481EACF7B}"/>
              </a:ext>
            </a:extLst>
          </p:cNvPr>
          <p:cNvSpPr/>
          <p:nvPr/>
        </p:nvSpPr>
        <p:spPr>
          <a:xfrm>
            <a:off x="448747" y="722064"/>
            <a:ext cx="11497067" cy="577875"/>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b="1"/>
              <a:t>Ansatz 2</a:t>
            </a:r>
          </a:p>
          <a:p>
            <a:pPr algn="ctr"/>
            <a:r>
              <a:rPr lang="de-DE"/>
              <a:t>Einteilung durch zweiten LLM Aufruf</a:t>
            </a:r>
          </a:p>
        </p:txBody>
      </p:sp>
    </p:spTree>
    <p:extLst>
      <p:ext uri="{BB962C8B-B14F-4D97-AF65-F5344CB8AC3E}">
        <p14:creationId xmlns:p14="http://schemas.microsoft.com/office/powerpoint/2010/main" val="3542600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AC5DF-D571-FDE4-5026-219CCF1537E4}"/>
            </a:ext>
          </a:extLst>
        </p:cNvPr>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F194AA3E-DABC-4C4B-678E-936BF9E9AA23}"/>
              </a:ext>
            </a:extLst>
          </p:cNvPr>
          <p:cNvSpPr>
            <a:spLocks noGrp="1"/>
          </p:cNvSpPr>
          <p:nvPr>
            <p:ph type="ftr" sz="quarter" idx="11"/>
          </p:nvPr>
        </p:nvSpPr>
        <p:spPr/>
        <p:txBody>
          <a:bodyPr/>
          <a:lstStyle/>
          <a:p>
            <a:r>
              <a:rPr lang="de-DE" sz="1200"/>
              <a:t>AI-powered Quantum Expert</a:t>
            </a:r>
            <a:endParaRPr lang="de-DE"/>
          </a:p>
        </p:txBody>
      </p:sp>
      <p:sp>
        <p:nvSpPr>
          <p:cNvPr id="4" name="Foliennummernplatzhalter 3">
            <a:extLst>
              <a:ext uri="{FF2B5EF4-FFF2-40B4-BE49-F238E27FC236}">
                <a16:creationId xmlns:a16="http://schemas.microsoft.com/office/drawing/2014/main" id="{A8C511A7-2D88-CCC5-83CD-661E97B0E952}"/>
              </a:ext>
            </a:extLst>
          </p:cNvPr>
          <p:cNvSpPr>
            <a:spLocks noGrp="1"/>
          </p:cNvSpPr>
          <p:nvPr>
            <p:ph type="sldNum" sz="quarter" idx="12"/>
          </p:nvPr>
        </p:nvSpPr>
        <p:spPr/>
        <p:txBody>
          <a:bodyPr/>
          <a:lstStyle/>
          <a:p>
            <a:fld id="{ED832909-EC19-48EF-8290-21E6AAD8A5C6}" type="slidenum">
              <a:rPr lang="de-DE" smtClean="0"/>
              <a:pPr/>
              <a:t>17</a:t>
            </a:fld>
            <a:endParaRPr lang="de-DE"/>
          </a:p>
        </p:txBody>
      </p:sp>
      <p:sp>
        <p:nvSpPr>
          <p:cNvPr id="10" name="Textfeld 8">
            <a:extLst>
              <a:ext uri="{FF2B5EF4-FFF2-40B4-BE49-F238E27FC236}">
                <a16:creationId xmlns:a16="http://schemas.microsoft.com/office/drawing/2014/main" id="{EF8C94C9-3990-2CE7-9572-50F9FEBA7187}"/>
              </a:ext>
            </a:extLst>
          </p:cNvPr>
          <p:cNvSpPr txBox="1"/>
          <p:nvPr/>
        </p:nvSpPr>
        <p:spPr>
          <a:xfrm>
            <a:off x="448747" y="1312820"/>
            <a:ext cx="11384515"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sz="1600" err="1"/>
              <a:t>Identified</a:t>
            </a:r>
            <a:r>
              <a:rPr lang="de-DE" sz="1600"/>
              <a:t> Persona: </a:t>
            </a:r>
            <a:endParaRPr lang="en-US" sz="1600"/>
          </a:p>
          <a:p>
            <a:pPr marL="742950" lvl="1" indent="-285750">
              <a:buFont typeface="Courier New"/>
              <a:buChar char="o"/>
            </a:pPr>
            <a:r>
              <a:rPr lang="de-DE" sz="1600"/>
              <a:t>Mit Hilfe von Keywords:</a:t>
            </a:r>
            <a:endParaRPr lang="de-DE" sz="1200">
              <a:latin typeface="Aptos"/>
            </a:endParaRPr>
          </a:p>
          <a:p>
            <a:pPr lvl="1"/>
            <a:r>
              <a:rPr lang="de-DE" sz="1400">
                <a:latin typeface="Consolas"/>
              </a:rPr>
              <a:t>    </a:t>
            </a:r>
            <a:r>
              <a:rPr lang="de-DE" sz="1400" err="1">
                <a:latin typeface="Consolas"/>
              </a:rPr>
              <a:t>technical_keywords</a:t>
            </a:r>
            <a:r>
              <a:rPr lang="de-DE" sz="1400">
                <a:latin typeface="Consolas"/>
              </a:rPr>
              <a:t> = [</a:t>
            </a:r>
            <a:endParaRPr lang="de-DE" sz="1400"/>
          </a:p>
          <a:p>
            <a:pPr lvl="1"/>
            <a:r>
              <a:rPr lang="de-DE" sz="1400">
                <a:latin typeface="Consolas"/>
              </a:rPr>
              <a:t>        "code", "</a:t>
            </a:r>
            <a:r>
              <a:rPr lang="de-DE" sz="1400" err="1">
                <a:latin typeface="Consolas"/>
              </a:rPr>
              <a:t>algorithm</a:t>
            </a:r>
            <a:r>
              <a:rPr lang="de-DE" sz="1400">
                <a:latin typeface="Consolas"/>
              </a:rPr>
              <a:t>", "</a:t>
            </a:r>
            <a:r>
              <a:rPr lang="de-DE" sz="1400" err="1">
                <a:latin typeface="Consolas"/>
              </a:rPr>
              <a:t>script</a:t>
            </a:r>
            <a:r>
              <a:rPr lang="de-DE" sz="1400">
                <a:latin typeface="Consolas"/>
              </a:rPr>
              <a:t>", "</a:t>
            </a:r>
            <a:r>
              <a:rPr lang="de-DE" sz="1400" err="1">
                <a:latin typeface="Consolas"/>
              </a:rPr>
              <a:t>model</a:t>
            </a:r>
            <a:r>
              <a:rPr lang="de-DE" sz="1400">
                <a:latin typeface="Consolas"/>
              </a:rPr>
              <a:t>", "</a:t>
            </a:r>
            <a:r>
              <a:rPr lang="de-DE" sz="1400" err="1">
                <a:latin typeface="Consolas"/>
              </a:rPr>
              <a:t>dataset</a:t>
            </a:r>
            <a:r>
              <a:rPr lang="de-DE" sz="1400">
                <a:latin typeface="Consolas"/>
              </a:rPr>
              <a:t>", "</a:t>
            </a:r>
            <a:r>
              <a:rPr lang="de-DE" sz="1400" err="1">
                <a:latin typeface="Consolas"/>
              </a:rPr>
              <a:t>pipeline</a:t>
            </a:r>
            <a:r>
              <a:rPr lang="de-DE" sz="1400">
                <a:latin typeface="Consolas"/>
              </a:rPr>
              <a:t>", "</a:t>
            </a:r>
            <a:r>
              <a:rPr lang="de-DE" sz="1400" err="1">
                <a:latin typeface="Consolas"/>
              </a:rPr>
              <a:t>runtime</a:t>
            </a:r>
            <a:r>
              <a:rPr lang="de-DE" sz="1400">
                <a:latin typeface="Consolas"/>
              </a:rPr>
              <a:t>", "</a:t>
            </a:r>
            <a:r>
              <a:rPr lang="de-DE" sz="1400" err="1">
                <a:latin typeface="Consolas"/>
              </a:rPr>
              <a:t>compute</a:t>
            </a:r>
            <a:r>
              <a:rPr lang="de-DE" sz="1400">
                <a:latin typeface="Consolas"/>
              </a:rPr>
              <a:t>", "</a:t>
            </a:r>
            <a:r>
              <a:rPr lang="de-DE" sz="1400" err="1">
                <a:latin typeface="Consolas"/>
              </a:rPr>
              <a:t>integration</a:t>
            </a:r>
            <a:r>
              <a:rPr lang="de-DE" sz="1400">
                <a:latin typeface="Consolas"/>
              </a:rPr>
              <a:t>",</a:t>
            </a:r>
            <a:endParaRPr lang="de-DE" sz="1400"/>
          </a:p>
          <a:p>
            <a:pPr lvl="1"/>
            <a:r>
              <a:rPr lang="de-DE" sz="1400">
                <a:latin typeface="Consolas"/>
              </a:rPr>
              <a:t>        "</a:t>
            </a:r>
            <a:r>
              <a:rPr lang="de-DE" sz="1400" err="1">
                <a:latin typeface="Consolas"/>
              </a:rPr>
              <a:t>orchestration</a:t>
            </a:r>
            <a:r>
              <a:rPr lang="de-DE" sz="1400">
                <a:latin typeface="Consolas"/>
              </a:rPr>
              <a:t>", "</a:t>
            </a:r>
            <a:r>
              <a:rPr lang="de-DE" sz="1400" err="1">
                <a:latin typeface="Consolas"/>
              </a:rPr>
              <a:t>deployment</a:t>
            </a:r>
            <a:r>
              <a:rPr lang="de-DE" sz="1400">
                <a:latin typeface="Consolas"/>
              </a:rPr>
              <a:t>", "</a:t>
            </a:r>
            <a:r>
              <a:rPr lang="de-DE" sz="1400" err="1">
                <a:latin typeface="Consolas"/>
              </a:rPr>
              <a:t>configuration</a:t>
            </a:r>
            <a:r>
              <a:rPr lang="de-DE" sz="1400">
                <a:latin typeface="Consolas"/>
              </a:rPr>
              <a:t>", "</a:t>
            </a:r>
            <a:r>
              <a:rPr lang="de-DE" sz="1400" err="1">
                <a:latin typeface="Consolas"/>
              </a:rPr>
              <a:t>installation</a:t>
            </a:r>
            <a:r>
              <a:rPr lang="de-DE" sz="1400">
                <a:latin typeface="Consolas"/>
              </a:rPr>
              <a:t>", "</a:t>
            </a:r>
            <a:r>
              <a:rPr lang="de-DE" sz="1400" err="1">
                <a:latin typeface="Consolas"/>
              </a:rPr>
              <a:t>debugging</a:t>
            </a:r>
            <a:r>
              <a:rPr lang="de-DE" sz="1400">
                <a:latin typeface="Consolas"/>
              </a:rPr>
              <a:t>", "</a:t>
            </a:r>
            <a:r>
              <a:rPr lang="de-DE" sz="1400" err="1">
                <a:latin typeface="Consolas"/>
              </a:rPr>
              <a:t>api</a:t>
            </a:r>
            <a:r>
              <a:rPr lang="de-DE" sz="1400">
                <a:latin typeface="Consolas"/>
              </a:rPr>
              <a:t>", "</a:t>
            </a:r>
            <a:r>
              <a:rPr lang="de-DE" sz="1400" err="1">
                <a:latin typeface="Consolas"/>
              </a:rPr>
              <a:t>sdk</a:t>
            </a:r>
            <a:r>
              <a:rPr lang="de-DE" sz="1400">
                <a:latin typeface="Consolas"/>
              </a:rPr>
              <a:t>", "cli",</a:t>
            </a:r>
            <a:endParaRPr lang="en-US" sz="1400"/>
          </a:p>
          <a:p>
            <a:pPr lvl="1"/>
            <a:r>
              <a:rPr lang="de-DE" sz="1400">
                <a:latin typeface="Consolas"/>
              </a:rPr>
              <a:t>        "</a:t>
            </a:r>
            <a:r>
              <a:rPr lang="de-DE" sz="1400" err="1">
                <a:latin typeface="Consolas"/>
              </a:rPr>
              <a:t>container</a:t>
            </a:r>
            <a:r>
              <a:rPr lang="de-DE" sz="1400">
                <a:latin typeface="Consolas"/>
              </a:rPr>
              <a:t>", "</a:t>
            </a:r>
            <a:r>
              <a:rPr lang="de-DE" sz="1400" err="1">
                <a:latin typeface="Consolas"/>
              </a:rPr>
              <a:t>cluster</a:t>
            </a:r>
            <a:r>
              <a:rPr lang="de-DE" sz="1400">
                <a:latin typeface="Consolas"/>
              </a:rPr>
              <a:t>", "</a:t>
            </a:r>
            <a:r>
              <a:rPr lang="de-DE" sz="1400" err="1">
                <a:latin typeface="Consolas"/>
              </a:rPr>
              <a:t>credentials</a:t>
            </a:r>
            <a:r>
              <a:rPr lang="de-DE" sz="1400">
                <a:latin typeface="Consolas"/>
              </a:rPr>
              <a:t>", "</a:t>
            </a:r>
            <a:r>
              <a:rPr lang="de-DE" sz="1400" err="1">
                <a:latin typeface="Consolas"/>
              </a:rPr>
              <a:t>token</a:t>
            </a:r>
            <a:r>
              <a:rPr lang="de-DE" sz="1400">
                <a:latin typeface="Consolas"/>
              </a:rPr>
              <a:t>", "logs", "</a:t>
            </a:r>
            <a:r>
              <a:rPr lang="de-DE" sz="1400" err="1">
                <a:latin typeface="Consolas"/>
              </a:rPr>
              <a:t>error</a:t>
            </a:r>
            <a:r>
              <a:rPr lang="de-DE" sz="1400">
                <a:latin typeface="Consolas"/>
              </a:rPr>
              <a:t>", "</a:t>
            </a:r>
            <a:r>
              <a:rPr lang="de-DE" sz="1400" err="1">
                <a:latin typeface="Consolas"/>
              </a:rPr>
              <a:t>stack</a:t>
            </a:r>
            <a:r>
              <a:rPr lang="de-DE" sz="1400">
                <a:latin typeface="Consolas"/>
              </a:rPr>
              <a:t> trace",</a:t>
            </a:r>
            <a:endParaRPr lang="de-DE" sz="1400"/>
          </a:p>
          <a:p>
            <a:pPr lvl="1"/>
            <a:r>
              <a:rPr lang="de-DE" sz="1400">
                <a:latin typeface="Consolas"/>
              </a:rPr>
              <a:t>        "</a:t>
            </a:r>
            <a:r>
              <a:rPr lang="de-DE" sz="1400" err="1">
                <a:latin typeface="Consolas"/>
              </a:rPr>
              <a:t>technical</a:t>
            </a:r>
            <a:r>
              <a:rPr lang="de-DE" sz="1400">
                <a:latin typeface="Consolas"/>
              </a:rPr>
              <a:t>", "</a:t>
            </a:r>
            <a:r>
              <a:rPr lang="de-DE" sz="1400" err="1">
                <a:latin typeface="Consolas"/>
              </a:rPr>
              <a:t>tech</a:t>
            </a:r>
            <a:r>
              <a:rPr lang="de-DE" sz="1400">
                <a:latin typeface="Consolas"/>
              </a:rPr>
              <a:t>", "</a:t>
            </a:r>
            <a:r>
              <a:rPr lang="de-DE" sz="1400" err="1">
                <a:latin typeface="Consolas"/>
              </a:rPr>
              <a:t>developer</a:t>
            </a:r>
            <a:r>
              <a:rPr lang="de-DE" sz="1400">
                <a:latin typeface="Consolas"/>
              </a:rPr>
              <a:t>", "</a:t>
            </a:r>
            <a:r>
              <a:rPr lang="de-DE" sz="1400" err="1">
                <a:latin typeface="Consolas"/>
              </a:rPr>
              <a:t>engineer</a:t>
            </a:r>
            <a:r>
              <a:rPr lang="de-DE" sz="1400">
                <a:latin typeface="Consolas"/>
              </a:rPr>
              <a:t>", "</a:t>
            </a:r>
            <a:r>
              <a:rPr lang="de-DE" sz="1400" err="1">
                <a:latin typeface="Consolas"/>
              </a:rPr>
              <a:t>programming</a:t>
            </a:r>
            <a:r>
              <a:rPr lang="de-DE" sz="1400">
                <a:latin typeface="Consolas"/>
              </a:rPr>
              <a:t>", "</a:t>
            </a:r>
            <a:r>
              <a:rPr lang="de-DE" sz="1400" err="1">
                <a:latin typeface="Consolas"/>
              </a:rPr>
              <a:t>software</a:t>
            </a:r>
            <a:r>
              <a:rPr lang="de-DE" sz="1400">
                <a:latin typeface="Consolas"/>
              </a:rPr>
              <a:t>", "</a:t>
            </a:r>
            <a:r>
              <a:rPr lang="de-DE" sz="1400" err="1">
                <a:latin typeface="Consolas"/>
              </a:rPr>
              <a:t>hardware</a:t>
            </a:r>
            <a:r>
              <a:rPr lang="de-DE" sz="1400">
                <a:latin typeface="Consolas"/>
              </a:rPr>
              <a:t>"</a:t>
            </a:r>
            <a:endParaRPr lang="de-DE" sz="1400"/>
          </a:p>
          <a:p>
            <a:pPr lvl="1"/>
            <a:r>
              <a:rPr lang="de-DE" sz="1400">
                <a:latin typeface="Consolas"/>
              </a:rPr>
              <a:t>    ]</a:t>
            </a:r>
            <a:endParaRPr lang="de-DE" sz="1400"/>
          </a:p>
          <a:p>
            <a:pPr lvl="1"/>
            <a:r>
              <a:rPr lang="de-DE" sz="1400">
                <a:latin typeface="Consolas"/>
              </a:rPr>
              <a:t>    </a:t>
            </a:r>
            <a:r>
              <a:rPr lang="de-DE" sz="1400" err="1">
                <a:latin typeface="Consolas"/>
              </a:rPr>
              <a:t>technical_starts</a:t>
            </a:r>
            <a:r>
              <a:rPr lang="de-DE" sz="1400">
                <a:latin typeface="Consolas"/>
              </a:rPr>
              <a:t> = [</a:t>
            </a:r>
            <a:endParaRPr lang="de-DE" sz="1400"/>
          </a:p>
          <a:p>
            <a:pPr lvl="1"/>
            <a:r>
              <a:rPr lang="de-DE" sz="1400">
                <a:latin typeface="Consolas"/>
              </a:rPr>
              <a:t>        "</a:t>
            </a:r>
            <a:r>
              <a:rPr lang="de-DE" sz="1400" err="1">
                <a:latin typeface="Consolas"/>
              </a:rPr>
              <a:t>how</a:t>
            </a:r>
            <a:r>
              <a:rPr lang="de-DE" sz="1400">
                <a:latin typeface="Consolas"/>
              </a:rPr>
              <a:t> </a:t>
            </a:r>
            <a:r>
              <a:rPr lang="de-DE" sz="1400" err="1">
                <a:latin typeface="Consolas"/>
              </a:rPr>
              <a:t>to</a:t>
            </a:r>
            <a:r>
              <a:rPr lang="de-DE" sz="1400">
                <a:latin typeface="Consolas"/>
              </a:rPr>
              <a:t> </a:t>
            </a:r>
            <a:r>
              <a:rPr lang="de-DE" sz="1400" err="1">
                <a:latin typeface="Consolas"/>
              </a:rPr>
              <a:t>run</a:t>
            </a:r>
            <a:r>
              <a:rPr lang="de-DE" sz="1400">
                <a:latin typeface="Consolas"/>
              </a:rPr>
              <a:t>", "</a:t>
            </a:r>
            <a:r>
              <a:rPr lang="de-DE" sz="1400" err="1">
                <a:latin typeface="Consolas"/>
              </a:rPr>
              <a:t>how</a:t>
            </a:r>
            <a:r>
              <a:rPr lang="de-DE" sz="1400">
                <a:latin typeface="Consolas"/>
              </a:rPr>
              <a:t> </a:t>
            </a:r>
            <a:r>
              <a:rPr lang="de-DE" sz="1400" err="1">
                <a:latin typeface="Consolas"/>
              </a:rPr>
              <a:t>to</a:t>
            </a:r>
            <a:r>
              <a:rPr lang="de-DE" sz="1400">
                <a:latin typeface="Consolas"/>
              </a:rPr>
              <a:t> </a:t>
            </a:r>
            <a:r>
              <a:rPr lang="de-DE" sz="1400" err="1">
                <a:latin typeface="Consolas"/>
              </a:rPr>
              <a:t>configure</a:t>
            </a:r>
            <a:r>
              <a:rPr lang="de-DE" sz="1400">
                <a:latin typeface="Consolas"/>
              </a:rPr>
              <a:t>", "</a:t>
            </a:r>
            <a:r>
              <a:rPr lang="de-DE" sz="1400" err="1">
                <a:latin typeface="Consolas"/>
              </a:rPr>
              <a:t>how</a:t>
            </a:r>
            <a:r>
              <a:rPr lang="de-DE" sz="1400">
                <a:latin typeface="Consolas"/>
              </a:rPr>
              <a:t> </a:t>
            </a:r>
            <a:r>
              <a:rPr lang="de-DE" sz="1400" err="1">
                <a:latin typeface="Consolas"/>
              </a:rPr>
              <a:t>to</a:t>
            </a:r>
            <a:r>
              <a:rPr lang="de-DE" sz="1400">
                <a:latin typeface="Consolas"/>
              </a:rPr>
              <a:t> </a:t>
            </a:r>
            <a:r>
              <a:rPr lang="de-DE" sz="1400" err="1">
                <a:latin typeface="Consolas"/>
              </a:rPr>
              <a:t>install</a:t>
            </a:r>
            <a:r>
              <a:rPr lang="de-DE" sz="1400">
                <a:latin typeface="Consolas"/>
              </a:rPr>
              <a:t>", "</a:t>
            </a:r>
            <a:r>
              <a:rPr lang="de-DE" sz="1400" err="1">
                <a:latin typeface="Consolas"/>
              </a:rPr>
              <a:t>how</a:t>
            </a:r>
            <a:r>
              <a:rPr lang="de-DE" sz="1400">
                <a:latin typeface="Consolas"/>
              </a:rPr>
              <a:t> </a:t>
            </a:r>
            <a:r>
              <a:rPr lang="de-DE" sz="1400" err="1">
                <a:latin typeface="Consolas"/>
              </a:rPr>
              <a:t>to</a:t>
            </a:r>
            <a:r>
              <a:rPr lang="de-DE" sz="1400">
                <a:latin typeface="Consolas"/>
              </a:rPr>
              <a:t> fix", "</a:t>
            </a:r>
            <a:r>
              <a:rPr lang="de-DE" sz="1400" err="1">
                <a:latin typeface="Consolas"/>
              </a:rPr>
              <a:t>how</a:t>
            </a:r>
            <a:r>
              <a:rPr lang="de-DE" sz="1400">
                <a:latin typeface="Consolas"/>
              </a:rPr>
              <a:t> </a:t>
            </a:r>
            <a:r>
              <a:rPr lang="de-DE" sz="1400" err="1">
                <a:latin typeface="Consolas"/>
              </a:rPr>
              <a:t>to</a:t>
            </a:r>
            <a:r>
              <a:rPr lang="de-DE" sz="1400">
                <a:latin typeface="Consolas"/>
              </a:rPr>
              <a:t> </a:t>
            </a:r>
            <a:r>
              <a:rPr lang="de-DE" sz="1400" err="1">
                <a:latin typeface="Consolas"/>
              </a:rPr>
              <a:t>integrate</a:t>
            </a:r>
            <a:r>
              <a:rPr lang="de-DE" sz="1400">
                <a:latin typeface="Consolas"/>
              </a:rPr>
              <a:t>",</a:t>
            </a:r>
            <a:endParaRPr lang="de-DE" sz="1400"/>
          </a:p>
          <a:p>
            <a:pPr lvl="1"/>
            <a:r>
              <a:rPr lang="de-DE" sz="1400">
                <a:latin typeface="Consolas"/>
              </a:rPr>
              <a:t>        "</a:t>
            </a:r>
            <a:r>
              <a:rPr lang="de-DE" sz="1400" err="1">
                <a:latin typeface="Consolas"/>
              </a:rPr>
              <a:t>how</a:t>
            </a:r>
            <a:r>
              <a:rPr lang="de-DE" sz="1400">
                <a:latin typeface="Consolas"/>
              </a:rPr>
              <a:t> </a:t>
            </a:r>
            <a:r>
              <a:rPr lang="de-DE" sz="1400" err="1">
                <a:latin typeface="Consolas"/>
              </a:rPr>
              <a:t>to</a:t>
            </a:r>
            <a:r>
              <a:rPr lang="de-DE" sz="1400">
                <a:latin typeface="Consolas"/>
              </a:rPr>
              <a:t> </a:t>
            </a:r>
            <a:r>
              <a:rPr lang="de-DE" sz="1400" err="1">
                <a:latin typeface="Consolas"/>
              </a:rPr>
              <a:t>debug</a:t>
            </a:r>
            <a:r>
              <a:rPr lang="de-DE" sz="1400">
                <a:latin typeface="Consolas"/>
              </a:rPr>
              <a:t>", "</a:t>
            </a:r>
            <a:r>
              <a:rPr lang="de-DE" sz="1400" err="1">
                <a:latin typeface="Consolas"/>
              </a:rPr>
              <a:t>how</a:t>
            </a:r>
            <a:r>
              <a:rPr lang="de-DE" sz="1400">
                <a:latin typeface="Consolas"/>
              </a:rPr>
              <a:t> </a:t>
            </a:r>
            <a:r>
              <a:rPr lang="de-DE" sz="1400" err="1">
                <a:latin typeface="Consolas"/>
              </a:rPr>
              <a:t>to</a:t>
            </a:r>
            <a:r>
              <a:rPr lang="de-DE" sz="1400">
                <a:latin typeface="Consolas"/>
              </a:rPr>
              <a:t> </a:t>
            </a:r>
            <a:r>
              <a:rPr lang="de-DE" sz="1400" err="1">
                <a:latin typeface="Consolas"/>
              </a:rPr>
              <a:t>upload</a:t>
            </a:r>
            <a:r>
              <a:rPr lang="de-DE" sz="1400">
                <a:latin typeface="Consolas"/>
              </a:rPr>
              <a:t>", "</a:t>
            </a:r>
            <a:r>
              <a:rPr lang="de-DE" sz="1400" err="1">
                <a:latin typeface="Consolas"/>
              </a:rPr>
              <a:t>how</a:t>
            </a:r>
            <a:r>
              <a:rPr lang="de-DE" sz="1400">
                <a:latin typeface="Consolas"/>
              </a:rPr>
              <a:t> </a:t>
            </a:r>
            <a:r>
              <a:rPr lang="de-DE" sz="1400" err="1">
                <a:latin typeface="Consolas"/>
              </a:rPr>
              <a:t>to</a:t>
            </a:r>
            <a:r>
              <a:rPr lang="de-DE" sz="1400">
                <a:latin typeface="Consolas"/>
              </a:rPr>
              <a:t> </a:t>
            </a:r>
            <a:r>
              <a:rPr lang="de-DE" sz="1400" err="1">
                <a:latin typeface="Consolas"/>
              </a:rPr>
              <a:t>execute</a:t>
            </a:r>
            <a:r>
              <a:rPr lang="de-DE" sz="1400">
                <a:latin typeface="Consolas"/>
              </a:rPr>
              <a:t>"</a:t>
            </a:r>
            <a:endParaRPr lang="en-US" sz="1400"/>
          </a:p>
          <a:p>
            <a:pPr lvl="1"/>
            <a:r>
              <a:rPr lang="de-DE" sz="1400">
                <a:latin typeface="Consolas"/>
              </a:rPr>
              <a:t>    ]</a:t>
            </a:r>
            <a:endParaRPr lang="de-DE" sz="1400"/>
          </a:p>
          <a:p>
            <a:pPr lvl="1"/>
            <a:r>
              <a:rPr lang="de-DE" sz="1400">
                <a:latin typeface="Consolas"/>
              </a:rPr>
              <a:t>    </a:t>
            </a:r>
            <a:r>
              <a:rPr lang="de-DE" sz="1400" err="1">
                <a:latin typeface="Consolas"/>
              </a:rPr>
              <a:t>business_keywords</a:t>
            </a:r>
            <a:r>
              <a:rPr lang="de-DE" sz="1400">
                <a:latin typeface="Consolas"/>
              </a:rPr>
              <a:t> = [</a:t>
            </a:r>
            <a:endParaRPr lang="en-US" sz="1400"/>
          </a:p>
          <a:p>
            <a:pPr lvl="1"/>
            <a:r>
              <a:rPr lang="de-DE" sz="1400">
                <a:latin typeface="Consolas"/>
              </a:rPr>
              <a:t>        "</a:t>
            </a:r>
            <a:r>
              <a:rPr lang="de-DE" sz="1400" err="1">
                <a:latin typeface="Consolas"/>
              </a:rPr>
              <a:t>cost</a:t>
            </a:r>
            <a:r>
              <a:rPr lang="de-DE" sz="1400">
                <a:latin typeface="Consolas"/>
              </a:rPr>
              <a:t>", "pricing", "</a:t>
            </a:r>
            <a:r>
              <a:rPr lang="de-DE" sz="1400" err="1">
                <a:latin typeface="Consolas"/>
              </a:rPr>
              <a:t>roi</a:t>
            </a:r>
            <a:r>
              <a:rPr lang="de-DE" sz="1400">
                <a:latin typeface="Consolas"/>
              </a:rPr>
              <a:t>", "</a:t>
            </a:r>
            <a:r>
              <a:rPr lang="de-DE" sz="1400" err="1">
                <a:latin typeface="Consolas"/>
              </a:rPr>
              <a:t>license</a:t>
            </a:r>
            <a:r>
              <a:rPr lang="de-DE" sz="1400">
                <a:latin typeface="Consolas"/>
              </a:rPr>
              <a:t>", "</a:t>
            </a:r>
            <a:r>
              <a:rPr lang="de-DE" sz="1400" err="1">
                <a:latin typeface="Consolas"/>
              </a:rPr>
              <a:t>contract</a:t>
            </a:r>
            <a:r>
              <a:rPr lang="de-DE" sz="1400">
                <a:latin typeface="Consolas"/>
              </a:rPr>
              <a:t>", "</a:t>
            </a:r>
            <a:r>
              <a:rPr lang="de-DE" sz="1400" err="1">
                <a:latin typeface="Consolas"/>
              </a:rPr>
              <a:t>subscription</a:t>
            </a:r>
            <a:r>
              <a:rPr lang="de-DE" sz="1400">
                <a:latin typeface="Consolas"/>
              </a:rPr>
              <a:t>", "</a:t>
            </a:r>
            <a:r>
              <a:rPr lang="de-DE" sz="1400" err="1">
                <a:latin typeface="Consolas"/>
              </a:rPr>
              <a:t>procurement</a:t>
            </a:r>
            <a:r>
              <a:rPr lang="de-DE" sz="1400">
                <a:latin typeface="Consolas"/>
              </a:rPr>
              <a:t>", "</a:t>
            </a:r>
            <a:r>
              <a:rPr lang="de-DE" sz="1400" err="1">
                <a:latin typeface="Consolas"/>
              </a:rPr>
              <a:t>compliance</a:t>
            </a:r>
            <a:r>
              <a:rPr lang="de-DE" sz="1400">
                <a:latin typeface="Consolas"/>
              </a:rPr>
              <a:t>",</a:t>
            </a:r>
            <a:endParaRPr lang="de-DE" sz="1400"/>
          </a:p>
          <a:p>
            <a:pPr lvl="1"/>
            <a:r>
              <a:rPr lang="de-DE" sz="1400">
                <a:latin typeface="Consolas"/>
              </a:rPr>
              <a:t>        "</a:t>
            </a:r>
            <a:r>
              <a:rPr lang="de-DE" sz="1400" err="1">
                <a:latin typeface="Consolas"/>
              </a:rPr>
              <a:t>gdpr</a:t>
            </a:r>
            <a:r>
              <a:rPr lang="de-DE" sz="1400">
                <a:latin typeface="Consolas"/>
              </a:rPr>
              <a:t>", "</a:t>
            </a:r>
            <a:r>
              <a:rPr lang="de-DE" sz="1400" err="1">
                <a:latin typeface="Consolas"/>
              </a:rPr>
              <a:t>roadmap</a:t>
            </a:r>
            <a:r>
              <a:rPr lang="de-DE" sz="1400">
                <a:latin typeface="Consolas"/>
              </a:rPr>
              <a:t>", "</a:t>
            </a:r>
            <a:r>
              <a:rPr lang="de-DE" sz="1400" err="1">
                <a:latin typeface="Consolas"/>
              </a:rPr>
              <a:t>onboarding</a:t>
            </a:r>
            <a:r>
              <a:rPr lang="de-DE" sz="1400">
                <a:latin typeface="Consolas"/>
              </a:rPr>
              <a:t>", "support", "</a:t>
            </a:r>
            <a:r>
              <a:rPr lang="de-DE" sz="1400" err="1">
                <a:latin typeface="Consolas"/>
              </a:rPr>
              <a:t>training</a:t>
            </a:r>
            <a:r>
              <a:rPr lang="de-DE" sz="1400">
                <a:latin typeface="Consolas"/>
              </a:rPr>
              <a:t>", "</a:t>
            </a:r>
            <a:r>
              <a:rPr lang="de-DE" sz="1400" err="1">
                <a:latin typeface="Consolas"/>
              </a:rPr>
              <a:t>usability</a:t>
            </a:r>
            <a:r>
              <a:rPr lang="de-DE" sz="1400">
                <a:latin typeface="Consolas"/>
              </a:rPr>
              <a:t>", "</a:t>
            </a:r>
            <a:r>
              <a:rPr lang="de-DE" sz="1400" err="1">
                <a:latin typeface="Consolas"/>
              </a:rPr>
              <a:t>stakeholder</a:t>
            </a:r>
            <a:r>
              <a:rPr lang="de-DE" sz="1400">
                <a:latin typeface="Consolas"/>
              </a:rPr>
              <a:t> </a:t>
            </a:r>
            <a:r>
              <a:rPr lang="de-DE" sz="1400" err="1">
                <a:latin typeface="Consolas"/>
              </a:rPr>
              <a:t>adoption</a:t>
            </a:r>
            <a:r>
              <a:rPr lang="de-DE" sz="1400">
                <a:latin typeface="Consolas"/>
              </a:rPr>
              <a:t>",</a:t>
            </a:r>
            <a:endParaRPr lang="de-DE" sz="1400"/>
          </a:p>
          <a:p>
            <a:pPr lvl="1"/>
            <a:r>
              <a:rPr lang="de-DE" sz="1400">
                <a:latin typeface="Consolas"/>
              </a:rPr>
              <a:t>        "</a:t>
            </a:r>
            <a:r>
              <a:rPr lang="de-DE" sz="1400" err="1">
                <a:latin typeface="Consolas"/>
              </a:rPr>
              <a:t>decision-making</a:t>
            </a:r>
            <a:r>
              <a:rPr lang="de-DE" sz="1400">
                <a:latin typeface="Consolas"/>
              </a:rPr>
              <a:t>", "</a:t>
            </a:r>
            <a:r>
              <a:rPr lang="de-DE" sz="1400" err="1">
                <a:latin typeface="Consolas"/>
              </a:rPr>
              <a:t>value</a:t>
            </a:r>
            <a:r>
              <a:rPr lang="de-DE" sz="1400">
                <a:latin typeface="Consolas"/>
              </a:rPr>
              <a:t>", "plan", "</a:t>
            </a:r>
            <a:r>
              <a:rPr lang="de-DE" sz="1400" err="1">
                <a:latin typeface="Consolas"/>
              </a:rPr>
              <a:t>business</a:t>
            </a:r>
            <a:r>
              <a:rPr lang="de-DE" sz="1400">
                <a:latin typeface="Consolas"/>
              </a:rPr>
              <a:t> </a:t>
            </a:r>
            <a:r>
              <a:rPr lang="de-DE" sz="1400" err="1">
                <a:latin typeface="Consolas"/>
              </a:rPr>
              <a:t>impact</a:t>
            </a:r>
            <a:r>
              <a:rPr lang="de-DE" sz="1400">
                <a:latin typeface="Consolas"/>
              </a:rPr>
              <a:t>", "</a:t>
            </a:r>
            <a:r>
              <a:rPr lang="de-DE" sz="1400" err="1">
                <a:latin typeface="Consolas"/>
              </a:rPr>
              <a:t>management</a:t>
            </a:r>
            <a:r>
              <a:rPr lang="de-DE" sz="1400">
                <a:latin typeface="Consolas"/>
              </a:rPr>
              <a:t>", "</a:t>
            </a:r>
            <a:r>
              <a:rPr lang="de-DE" sz="1400" err="1">
                <a:latin typeface="Consolas"/>
              </a:rPr>
              <a:t>long</a:t>
            </a:r>
            <a:r>
              <a:rPr lang="de-DE" sz="1400">
                <a:latin typeface="Consolas"/>
              </a:rPr>
              <a:t>-term </a:t>
            </a:r>
            <a:r>
              <a:rPr lang="de-DE" sz="1400" err="1">
                <a:latin typeface="Consolas"/>
              </a:rPr>
              <a:t>benefit</a:t>
            </a:r>
            <a:r>
              <a:rPr lang="de-DE" sz="1400">
                <a:latin typeface="Consolas"/>
              </a:rPr>
              <a:t>"</a:t>
            </a:r>
            <a:endParaRPr lang="de-DE" sz="1400"/>
          </a:p>
          <a:p>
            <a:pPr lvl="1"/>
            <a:r>
              <a:rPr lang="de-DE" sz="1400">
                <a:latin typeface="Consolas"/>
              </a:rPr>
              <a:t>    ]</a:t>
            </a:r>
            <a:endParaRPr lang="de-DE" sz="1400"/>
          </a:p>
          <a:p>
            <a:pPr lvl="1"/>
            <a:r>
              <a:rPr lang="de-DE" sz="1400">
                <a:latin typeface="Consolas"/>
              </a:rPr>
              <a:t>    </a:t>
            </a:r>
            <a:r>
              <a:rPr lang="de-DE" sz="1400" err="1">
                <a:latin typeface="Consolas"/>
              </a:rPr>
              <a:t>business_starts</a:t>
            </a:r>
            <a:r>
              <a:rPr lang="de-DE" sz="1400">
                <a:latin typeface="Consolas"/>
              </a:rPr>
              <a:t> = [</a:t>
            </a:r>
            <a:endParaRPr lang="en-US" sz="1400"/>
          </a:p>
          <a:p>
            <a:pPr lvl="1"/>
            <a:r>
              <a:rPr lang="de-DE" sz="1400">
                <a:latin typeface="Consolas"/>
              </a:rPr>
              <a:t>        "</a:t>
            </a:r>
            <a:r>
              <a:rPr lang="de-DE" sz="1400" err="1">
                <a:latin typeface="Consolas"/>
              </a:rPr>
              <a:t>what</a:t>
            </a:r>
            <a:r>
              <a:rPr lang="de-DE" sz="1400">
                <a:latin typeface="Consolas"/>
              </a:rPr>
              <a:t> </a:t>
            </a:r>
            <a:r>
              <a:rPr lang="de-DE" sz="1400" err="1">
                <a:latin typeface="Consolas"/>
              </a:rPr>
              <a:t>is</a:t>
            </a:r>
            <a:r>
              <a:rPr lang="de-DE" sz="1400">
                <a:latin typeface="Consolas"/>
              </a:rPr>
              <a:t> </a:t>
            </a:r>
            <a:r>
              <a:rPr lang="de-DE" sz="1400" err="1">
                <a:latin typeface="Consolas"/>
              </a:rPr>
              <a:t>the</a:t>
            </a:r>
            <a:r>
              <a:rPr lang="de-DE" sz="1400">
                <a:latin typeface="Consolas"/>
              </a:rPr>
              <a:t> </a:t>
            </a:r>
            <a:r>
              <a:rPr lang="de-DE" sz="1400" err="1">
                <a:latin typeface="Consolas"/>
              </a:rPr>
              <a:t>cost</a:t>
            </a:r>
            <a:r>
              <a:rPr lang="de-DE" sz="1400">
                <a:latin typeface="Consolas"/>
              </a:rPr>
              <a:t>", "</a:t>
            </a:r>
            <a:r>
              <a:rPr lang="de-DE" sz="1400" err="1">
                <a:latin typeface="Consolas"/>
              </a:rPr>
              <a:t>what</a:t>
            </a:r>
            <a:r>
              <a:rPr lang="de-DE" sz="1400">
                <a:latin typeface="Consolas"/>
              </a:rPr>
              <a:t> </a:t>
            </a:r>
            <a:r>
              <a:rPr lang="de-DE" sz="1400" err="1">
                <a:latin typeface="Consolas"/>
              </a:rPr>
              <a:t>is</a:t>
            </a:r>
            <a:r>
              <a:rPr lang="de-DE" sz="1400">
                <a:latin typeface="Consolas"/>
              </a:rPr>
              <a:t> </a:t>
            </a:r>
            <a:r>
              <a:rPr lang="de-DE" sz="1400" err="1">
                <a:latin typeface="Consolas"/>
              </a:rPr>
              <a:t>the</a:t>
            </a:r>
            <a:r>
              <a:rPr lang="de-DE" sz="1400">
                <a:latin typeface="Consolas"/>
              </a:rPr>
              <a:t> </a:t>
            </a:r>
            <a:r>
              <a:rPr lang="de-DE" sz="1400" err="1">
                <a:latin typeface="Consolas"/>
              </a:rPr>
              <a:t>license</a:t>
            </a:r>
            <a:r>
              <a:rPr lang="de-DE" sz="1400">
                <a:latin typeface="Consolas"/>
              </a:rPr>
              <a:t>", "</a:t>
            </a:r>
            <a:r>
              <a:rPr lang="de-DE" sz="1400" err="1">
                <a:latin typeface="Consolas"/>
              </a:rPr>
              <a:t>what</a:t>
            </a:r>
            <a:r>
              <a:rPr lang="de-DE" sz="1400">
                <a:latin typeface="Consolas"/>
              </a:rPr>
              <a:t> </a:t>
            </a:r>
            <a:r>
              <a:rPr lang="de-DE" sz="1400" err="1">
                <a:latin typeface="Consolas"/>
              </a:rPr>
              <a:t>is</a:t>
            </a:r>
            <a:r>
              <a:rPr lang="de-DE" sz="1400">
                <a:latin typeface="Consolas"/>
              </a:rPr>
              <a:t> </a:t>
            </a:r>
            <a:r>
              <a:rPr lang="de-DE" sz="1400" err="1">
                <a:latin typeface="Consolas"/>
              </a:rPr>
              <a:t>the</a:t>
            </a:r>
            <a:r>
              <a:rPr lang="de-DE" sz="1400">
                <a:latin typeface="Consolas"/>
              </a:rPr>
              <a:t> support", "</a:t>
            </a:r>
            <a:r>
              <a:rPr lang="de-DE" sz="1400" err="1">
                <a:latin typeface="Consolas"/>
              </a:rPr>
              <a:t>what</a:t>
            </a:r>
            <a:r>
              <a:rPr lang="de-DE" sz="1400">
                <a:latin typeface="Consolas"/>
              </a:rPr>
              <a:t> </a:t>
            </a:r>
            <a:r>
              <a:rPr lang="de-DE" sz="1400" err="1">
                <a:latin typeface="Consolas"/>
              </a:rPr>
              <a:t>is</a:t>
            </a:r>
            <a:r>
              <a:rPr lang="de-DE" sz="1400">
                <a:latin typeface="Consolas"/>
              </a:rPr>
              <a:t> </a:t>
            </a:r>
            <a:r>
              <a:rPr lang="de-DE" sz="1400" err="1">
                <a:latin typeface="Consolas"/>
              </a:rPr>
              <a:t>the</a:t>
            </a:r>
            <a:r>
              <a:rPr lang="de-DE" sz="1400">
                <a:latin typeface="Consolas"/>
              </a:rPr>
              <a:t> </a:t>
            </a:r>
            <a:r>
              <a:rPr lang="de-DE" sz="1400" err="1">
                <a:latin typeface="Consolas"/>
              </a:rPr>
              <a:t>roadmap</a:t>
            </a:r>
            <a:r>
              <a:rPr lang="de-DE" sz="1400">
                <a:latin typeface="Consolas"/>
              </a:rPr>
              <a:t>",</a:t>
            </a:r>
            <a:endParaRPr lang="de-DE" sz="1400"/>
          </a:p>
          <a:p>
            <a:pPr lvl="1"/>
            <a:r>
              <a:rPr lang="de-DE" sz="1400">
                <a:latin typeface="Consolas"/>
              </a:rPr>
              <a:t>        "</a:t>
            </a:r>
            <a:r>
              <a:rPr lang="de-DE" sz="1400" err="1">
                <a:latin typeface="Consolas"/>
              </a:rPr>
              <a:t>what</a:t>
            </a:r>
            <a:r>
              <a:rPr lang="de-DE" sz="1400">
                <a:latin typeface="Consolas"/>
              </a:rPr>
              <a:t> </a:t>
            </a:r>
            <a:r>
              <a:rPr lang="de-DE" sz="1400" err="1">
                <a:latin typeface="Consolas"/>
              </a:rPr>
              <a:t>is</a:t>
            </a:r>
            <a:r>
              <a:rPr lang="de-DE" sz="1400">
                <a:latin typeface="Consolas"/>
              </a:rPr>
              <a:t> </a:t>
            </a:r>
            <a:r>
              <a:rPr lang="de-DE" sz="1400" err="1">
                <a:latin typeface="Consolas"/>
              </a:rPr>
              <a:t>the</a:t>
            </a:r>
            <a:r>
              <a:rPr lang="de-DE" sz="1400">
                <a:latin typeface="Consolas"/>
              </a:rPr>
              <a:t> </a:t>
            </a:r>
            <a:r>
              <a:rPr lang="de-DE" sz="1400" err="1">
                <a:latin typeface="Consolas"/>
              </a:rPr>
              <a:t>value</a:t>
            </a:r>
            <a:r>
              <a:rPr lang="de-DE" sz="1400">
                <a:latin typeface="Consolas"/>
              </a:rPr>
              <a:t>", "</a:t>
            </a:r>
            <a:r>
              <a:rPr lang="de-DE" sz="1400" err="1">
                <a:latin typeface="Consolas"/>
              </a:rPr>
              <a:t>what</a:t>
            </a:r>
            <a:r>
              <a:rPr lang="de-DE" sz="1400">
                <a:latin typeface="Consolas"/>
              </a:rPr>
              <a:t> </a:t>
            </a:r>
            <a:r>
              <a:rPr lang="de-DE" sz="1400" err="1">
                <a:latin typeface="Consolas"/>
              </a:rPr>
              <a:t>is</a:t>
            </a:r>
            <a:r>
              <a:rPr lang="de-DE" sz="1400">
                <a:latin typeface="Consolas"/>
              </a:rPr>
              <a:t> </a:t>
            </a:r>
            <a:r>
              <a:rPr lang="de-DE" sz="1400" err="1">
                <a:latin typeface="Consolas"/>
              </a:rPr>
              <a:t>the</a:t>
            </a:r>
            <a:r>
              <a:rPr lang="de-DE" sz="1400">
                <a:latin typeface="Consolas"/>
              </a:rPr>
              <a:t> plan", "</a:t>
            </a:r>
            <a:r>
              <a:rPr lang="de-DE" sz="1400" err="1">
                <a:latin typeface="Consolas"/>
              </a:rPr>
              <a:t>what</a:t>
            </a:r>
            <a:r>
              <a:rPr lang="de-DE" sz="1400">
                <a:latin typeface="Consolas"/>
              </a:rPr>
              <a:t> </a:t>
            </a:r>
            <a:r>
              <a:rPr lang="de-DE" sz="1400" err="1">
                <a:latin typeface="Consolas"/>
              </a:rPr>
              <a:t>is</a:t>
            </a:r>
            <a:r>
              <a:rPr lang="de-DE" sz="1400">
                <a:latin typeface="Consolas"/>
              </a:rPr>
              <a:t> </a:t>
            </a:r>
            <a:r>
              <a:rPr lang="de-DE" sz="1400" err="1">
                <a:latin typeface="Consolas"/>
              </a:rPr>
              <a:t>the</a:t>
            </a:r>
            <a:r>
              <a:rPr lang="de-DE" sz="1400">
                <a:latin typeface="Consolas"/>
              </a:rPr>
              <a:t> </a:t>
            </a:r>
            <a:r>
              <a:rPr lang="de-DE" sz="1400" err="1">
                <a:latin typeface="Consolas"/>
              </a:rPr>
              <a:t>business</a:t>
            </a:r>
            <a:r>
              <a:rPr lang="de-DE" sz="1400">
                <a:latin typeface="Consolas"/>
              </a:rPr>
              <a:t> </a:t>
            </a:r>
            <a:r>
              <a:rPr lang="de-DE" sz="1400" err="1">
                <a:latin typeface="Consolas"/>
              </a:rPr>
              <a:t>impact</a:t>
            </a:r>
            <a:r>
              <a:rPr lang="de-DE" sz="1400">
                <a:latin typeface="Consolas"/>
              </a:rPr>
              <a:t>"</a:t>
            </a:r>
            <a:endParaRPr lang="de-DE" sz="1400"/>
          </a:p>
          <a:p>
            <a:pPr lvl="1"/>
            <a:r>
              <a:rPr lang="de-DE" sz="1400">
                <a:latin typeface="Consolas"/>
              </a:rPr>
              <a:t>    ]</a:t>
            </a:r>
            <a:endParaRPr lang="de-DE" sz="1400"/>
          </a:p>
        </p:txBody>
      </p:sp>
      <p:sp>
        <p:nvSpPr>
          <p:cNvPr id="5" name="Oval 4">
            <a:extLst>
              <a:ext uri="{FF2B5EF4-FFF2-40B4-BE49-F238E27FC236}">
                <a16:creationId xmlns:a16="http://schemas.microsoft.com/office/drawing/2014/main" id="{DE3E2BA6-7A30-B848-82AA-B2C287D9610E}"/>
              </a:ext>
            </a:extLst>
          </p:cNvPr>
          <p:cNvSpPr/>
          <p:nvPr/>
        </p:nvSpPr>
        <p:spPr>
          <a:xfrm>
            <a:off x="8552918" y="169931"/>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itel 1">
            <a:extLst>
              <a:ext uri="{FF2B5EF4-FFF2-40B4-BE49-F238E27FC236}">
                <a16:creationId xmlns:a16="http://schemas.microsoft.com/office/drawing/2014/main" id="{A4D633B5-FCF3-505F-750D-B0566C4E4710}"/>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9" name="Abgerundetes Rechteck 8">
            <a:extLst>
              <a:ext uri="{FF2B5EF4-FFF2-40B4-BE49-F238E27FC236}">
                <a16:creationId xmlns:a16="http://schemas.microsoft.com/office/drawing/2014/main" id="{ACF7A399-3D3D-2CB3-848C-0141C2D1BD54}"/>
              </a:ext>
            </a:extLst>
          </p:cNvPr>
          <p:cNvSpPr/>
          <p:nvPr/>
        </p:nvSpPr>
        <p:spPr>
          <a:xfrm>
            <a:off x="448747" y="722064"/>
            <a:ext cx="11497067" cy="577875"/>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de-DE" b="1"/>
              <a:t>Ansatz 2</a:t>
            </a:r>
          </a:p>
          <a:p>
            <a:pPr algn="ctr"/>
            <a:r>
              <a:rPr lang="de-DE"/>
              <a:t>Einteilung durch zweiten LLM Aufruf</a:t>
            </a:r>
          </a:p>
        </p:txBody>
      </p:sp>
    </p:spTree>
    <p:extLst>
      <p:ext uri="{BB962C8B-B14F-4D97-AF65-F5344CB8AC3E}">
        <p14:creationId xmlns:p14="http://schemas.microsoft.com/office/powerpoint/2010/main" val="277190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F69A00A-634D-6BCF-8F47-823FE4A3948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BA73A8D-8F7E-FF08-95EA-37132A746364}"/>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3" name="Fußzeilenplatzhalter 2">
            <a:extLst>
              <a:ext uri="{FF2B5EF4-FFF2-40B4-BE49-F238E27FC236}">
                <a16:creationId xmlns:a16="http://schemas.microsoft.com/office/drawing/2014/main" id="{AC38ECC0-CFE1-FEA1-3EAC-37E83CD8E3BC}"/>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745BEBA1-832F-1811-1FC6-5A17D6A9A029}"/>
              </a:ext>
            </a:extLst>
          </p:cNvPr>
          <p:cNvSpPr>
            <a:spLocks noGrp="1"/>
          </p:cNvSpPr>
          <p:nvPr>
            <p:ph type="sldNum" sz="quarter" idx="12"/>
          </p:nvPr>
        </p:nvSpPr>
        <p:spPr/>
        <p:txBody>
          <a:bodyPr/>
          <a:lstStyle/>
          <a:p>
            <a:fld id="{ED832909-EC19-48EF-8290-21E6AAD8A5C6}" type="slidenum">
              <a:rPr lang="de-DE" smtClean="0"/>
              <a:pPr/>
              <a:t>18</a:t>
            </a:fld>
            <a:endParaRPr lang="de-DE"/>
          </a:p>
        </p:txBody>
      </p:sp>
      <p:sp>
        <p:nvSpPr>
          <p:cNvPr id="11" name="Rectangle: Rounded Corners 4">
            <a:extLst>
              <a:ext uri="{FF2B5EF4-FFF2-40B4-BE49-F238E27FC236}">
                <a16:creationId xmlns:a16="http://schemas.microsoft.com/office/drawing/2014/main" id="{2AE4AECF-C23B-E215-DCA4-FE929225D83B}"/>
              </a:ext>
            </a:extLst>
          </p:cNvPr>
          <p:cNvSpPr/>
          <p:nvPr/>
        </p:nvSpPr>
        <p:spPr>
          <a:xfrm>
            <a:off x="362339" y="762134"/>
            <a:ext cx="11627892" cy="426848"/>
          </a:xfrm>
          <a:prstGeom prst="roundRect">
            <a:avLst/>
          </a:prstGeom>
          <a:solidFill>
            <a:schemeClr val="bg2"/>
          </a:solidFill>
          <a:ln>
            <a:solidFill>
              <a:srgbClr val="FECC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a:solidFill>
                  <a:schemeClr val="tx1">
                    <a:lumMod val="49000"/>
                    <a:lumOff val="51000"/>
                  </a:schemeClr>
                </a:solidFill>
              </a:rPr>
              <a:t>3.2 Persona Handling - </a:t>
            </a:r>
            <a:r>
              <a:rPr lang="en-US" sz="2000" b="1" err="1">
                <a:solidFill>
                  <a:schemeClr val="tx1">
                    <a:lumMod val="49000"/>
                    <a:lumOff val="51000"/>
                  </a:schemeClr>
                </a:solidFill>
              </a:rPr>
              <a:t>Personaerkennung</a:t>
            </a:r>
            <a:endParaRPr lang="en-US" sz="2000" b="1">
              <a:solidFill>
                <a:schemeClr val="tx1">
                  <a:lumMod val="49000"/>
                  <a:lumOff val="51000"/>
                </a:schemeClr>
              </a:solidFill>
            </a:endParaRPr>
          </a:p>
        </p:txBody>
      </p:sp>
      <p:sp>
        <p:nvSpPr>
          <p:cNvPr id="6" name="Abgerundetes Rechteck 5">
            <a:extLst>
              <a:ext uri="{FF2B5EF4-FFF2-40B4-BE49-F238E27FC236}">
                <a16:creationId xmlns:a16="http://schemas.microsoft.com/office/drawing/2014/main" id="{84F2B16C-4A81-B8E1-1686-2CEA28F58478}"/>
              </a:ext>
            </a:extLst>
          </p:cNvPr>
          <p:cNvSpPr/>
          <p:nvPr/>
        </p:nvSpPr>
        <p:spPr>
          <a:xfrm>
            <a:off x="362339" y="1303819"/>
            <a:ext cx="11627892" cy="890741"/>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a:t>Ansatz 1</a:t>
            </a:r>
          </a:p>
          <a:p>
            <a:pPr algn="ctr"/>
            <a:r>
              <a:rPr lang="de-DE"/>
              <a:t>Einteilung im Systemprompt </a:t>
            </a:r>
          </a:p>
        </p:txBody>
      </p:sp>
      <p:graphicFrame>
        <p:nvGraphicFramePr>
          <p:cNvPr id="12" name="Tabelle 11">
            <a:extLst>
              <a:ext uri="{FF2B5EF4-FFF2-40B4-BE49-F238E27FC236}">
                <a16:creationId xmlns:a16="http://schemas.microsoft.com/office/drawing/2014/main" id="{304BFDA1-531A-9C93-1EC9-96591C534D83}"/>
              </a:ext>
            </a:extLst>
          </p:cNvPr>
          <p:cNvGraphicFramePr>
            <a:graphicFrameLocks noGrp="1"/>
          </p:cNvGraphicFramePr>
          <p:nvPr>
            <p:extLst>
              <p:ext uri="{D42A27DB-BD31-4B8C-83A1-F6EECF244321}">
                <p14:modId xmlns:p14="http://schemas.microsoft.com/office/powerpoint/2010/main" val="1355139851"/>
              </p:ext>
            </p:extLst>
          </p:nvPr>
        </p:nvGraphicFramePr>
        <p:xfrm>
          <a:off x="3298604" y="2373852"/>
          <a:ext cx="5594792" cy="2110296"/>
        </p:xfrm>
        <a:graphic>
          <a:graphicData uri="http://schemas.openxmlformats.org/drawingml/2006/table">
            <a:tbl>
              <a:tblPr firstRow="1" bandRow="1">
                <a:tableStyleId>{5C22544A-7EE6-4342-B048-85BDC9FD1C3A}</a:tableStyleId>
              </a:tblPr>
              <a:tblGrid>
                <a:gridCol w="2348671">
                  <a:extLst>
                    <a:ext uri="{9D8B030D-6E8A-4147-A177-3AD203B41FA5}">
                      <a16:colId xmlns:a16="http://schemas.microsoft.com/office/drawing/2014/main" val="448202165"/>
                    </a:ext>
                  </a:extLst>
                </a:gridCol>
                <a:gridCol w="1630680">
                  <a:extLst>
                    <a:ext uri="{9D8B030D-6E8A-4147-A177-3AD203B41FA5}">
                      <a16:colId xmlns:a16="http://schemas.microsoft.com/office/drawing/2014/main" val="2717272499"/>
                    </a:ext>
                  </a:extLst>
                </a:gridCol>
                <a:gridCol w="1615441">
                  <a:extLst>
                    <a:ext uri="{9D8B030D-6E8A-4147-A177-3AD203B41FA5}">
                      <a16:colId xmlns:a16="http://schemas.microsoft.com/office/drawing/2014/main" val="3073386699"/>
                    </a:ext>
                  </a:extLst>
                </a:gridCol>
              </a:tblGrid>
              <a:tr h="686182">
                <a:tc>
                  <a:txBody>
                    <a:bodyPr/>
                    <a:lstStyle/>
                    <a:p>
                      <a:pPr>
                        <a:buNone/>
                      </a:pPr>
                      <a:endParaRPr lang="de-DE"/>
                    </a:p>
                  </a:txBody>
                  <a:tcPr anchor="ctr">
                    <a:solidFill>
                      <a:srgbClr val="FECC00"/>
                    </a:solidFill>
                  </a:tcPr>
                </a:tc>
                <a:tc>
                  <a:txBody>
                    <a:bodyPr/>
                    <a:lstStyle/>
                    <a:p>
                      <a:pPr algn="ctr">
                        <a:buNone/>
                      </a:pPr>
                      <a:r>
                        <a:rPr lang="de-DE"/>
                        <a:t>V2 – Chat GPT</a:t>
                      </a:r>
                    </a:p>
                  </a:txBody>
                  <a:tcPr anchor="ctr">
                    <a:solidFill>
                      <a:srgbClr val="FECC00"/>
                    </a:solidFill>
                  </a:tcPr>
                </a:tc>
                <a:tc>
                  <a:txBody>
                    <a:bodyPr/>
                    <a:lstStyle/>
                    <a:p>
                      <a:pPr algn="ctr">
                        <a:buNone/>
                      </a:pPr>
                      <a:r>
                        <a:rPr lang="de-DE"/>
                        <a:t>Ist</a:t>
                      </a:r>
                    </a:p>
                  </a:txBody>
                  <a:tcPr anchor="ctr">
                    <a:solidFill>
                      <a:srgbClr val="FECC00"/>
                    </a:solidFill>
                  </a:tcPr>
                </a:tc>
                <a:extLst>
                  <a:ext uri="{0D108BD9-81ED-4DB2-BD59-A6C34878D82A}">
                    <a16:rowId xmlns:a16="http://schemas.microsoft.com/office/drawing/2014/main" val="3083075095"/>
                  </a:ext>
                </a:extLst>
              </a:tr>
              <a:tr h="651042">
                <a:tc>
                  <a:txBody>
                    <a:bodyPr/>
                    <a:lstStyle/>
                    <a:p>
                      <a:pPr>
                        <a:buNone/>
                      </a:pPr>
                      <a:r>
                        <a:rPr lang="de-DE"/>
                        <a:t>Korrekt</a:t>
                      </a:r>
                    </a:p>
                  </a:txBody>
                  <a:tcPr anchor="ctr"/>
                </a:tc>
                <a:tc>
                  <a:txBody>
                    <a:bodyPr/>
                    <a:lstStyle/>
                    <a:p>
                      <a:pPr algn="ctr">
                        <a:buNone/>
                      </a:pPr>
                      <a:r>
                        <a:rPr lang="de-DE"/>
                        <a:t>78 %</a:t>
                      </a:r>
                    </a:p>
                  </a:txBody>
                  <a:tcPr anchor="ctr"/>
                </a:tc>
                <a:tc>
                  <a:txBody>
                    <a:bodyPr/>
                    <a:lstStyle/>
                    <a:p>
                      <a:pPr algn="ctr">
                        <a:buNone/>
                      </a:pPr>
                      <a:r>
                        <a:rPr lang="de-DE"/>
                        <a:t>73 %</a:t>
                      </a:r>
                    </a:p>
                  </a:txBody>
                  <a:tcPr anchor="ctr"/>
                </a:tc>
                <a:extLst>
                  <a:ext uri="{0D108BD9-81ED-4DB2-BD59-A6C34878D82A}">
                    <a16:rowId xmlns:a16="http://schemas.microsoft.com/office/drawing/2014/main" val="1788157939"/>
                  </a:ext>
                </a:extLst>
              </a:tr>
              <a:tr h="773072">
                <a:tc>
                  <a:txBody>
                    <a:bodyPr/>
                    <a:lstStyle/>
                    <a:p>
                      <a:pPr>
                        <a:buNone/>
                      </a:pPr>
                      <a:r>
                        <a:rPr lang="de-DE"/>
                        <a:t>nicht Korrekt</a:t>
                      </a:r>
                    </a:p>
                  </a:txBody>
                  <a:tcPr anchor="ctr"/>
                </a:tc>
                <a:tc>
                  <a:txBody>
                    <a:bodyPr/>
                    <a:lstStyle/>
                    <a:p>
                      <a:pPr algn="ctr">
                        <a:buNone/>
                      </a:pPr>
                      <a:r>
                        <a:rPr lang="de-DE"/>
                        <a:t>23 %</a:t>
                      </a:r>
                    </a:p>
                  </a:txBody>
                  <a:tcPr anchor="ctr"/>
                </a:tc>
                <a:tc>
                  <a:txBody>
                    <a:bodyPr/>
                    <a:lstStyle/>
                    <a:p>
                      <a:pPr algn="ctr">
                        <a:buNone/>
                      </a:pPr>
                      <a:r>
                        <a:rPr lang="de-DE"/>
                        <a:t>28 %</a:t>
                      </a:r>
                    </a:p>
                  </a:txBody>
                  <a:tcPr anchor="ctr"/>
                </a:tc>
                <a:extLst>
                  <a:ext uri="{0D108BD9-81ED-4DB2-BD59-A6C34878D82A}">
                    <a16:rowId xmlns:a16="http://schemas.microsoft.com/office/drawing/2014/main" val="2689562312"/>
                  </a:ext>
                </a:extLst>
              </a:tr>
            </a:tbl>
          </a:graphicData>
        </a:graphic>
      </p:graphicFrame>
      <p:grpSp>
        <p:nvGrpSpPr>
          <p:cNvPr id="9" name="Gruppieren 8">
            <a:extLst>
              <a:ext uri="{FF2B5EF4-FFF2-40B4-BE49-F238E27FC236}">
                <a16:creationId xmlns:a16="http://schemas.microsoft.com/office/drawing/2014/main" id="{B7748BBF-3A12-30DE-FCC3-EC647E0821E8}"/>
              </a:ext>
            </a:extLst>
          </p:cNvPr>
          <p:cNvGrpSpPr>
            <a:grpSpLocks noChangeAspect="1"/>
          </p:cNvGrpSpPr>
          <p:nvPr/>
        </p:nvGrpSpPr>
        <p:grpSpPr>
          <a:xfrm>
            <a:off x="10462582" y="5131950"/>
            <a:ext cx="1634329" cy="1187974"/>
            <a:chOff x="10165080" y="4831080"/>
            <a:chExt cx="2148840" cy="1561966"/>
          </a:xfrm>
          <a:solidFill>
            <a:schemeClr val="bg1"/>
          </a:solidFill>
        </p:grpSpPr>
        <p:sp>
          <p:nvSpPr>
            <p:cNvPr id="8" name="Abgerundetes Rechteck 7">
              <a:extLst>
                <a:ext uri="{FF2B5EF4-FFF2-40B4-BE49-F238E27FC236}">
                  <a16:creationId xmlns:a16="http://schemas.microsoft.com/office/drawing/2014/main" id="{6D750776-E3BF-5A00-4006-0746E22739CB}"/>
                </a:ext>
              </a:extLst>
            </p:cNvPr>
            <p:cNvSpPr/>
            <p:nvPr/>
          </p:nvSpPr>
          <p:spPr>
            <a:xfrm>
              <a:off x="10165080" y="4831080"/>
              <a:ext cx="2148840" cy="1561966"/>
            </a:xfrm>
            <a:prstGeom prst="round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dirty="0">
                <a:solidFill>
                  <a:schemeClr val="tx1"/>
                </a:solidFill>
              </a:endParaRPr>
            </a:p>
            <a:p>
              <a:pPr algn="ctr"/>
              <a:endParaRPr lang="de-DE" sz="900" dirty="0">
                <a:solidFill>
                  <a:schemeClr val="tx1"/>
                </a:solidFill>
              </a:endParaRPr>
            </a:p>
            <a:p>
              <a:pPr algn="ctr"/>
              <a:endParaRPr lang="de-DE" sz="900" dirty="0">
                <a:solidFill>
                  <a:schemeClr val="tx1"/>
                </a:solidFill>
              </a:endParaRPr>
            </a:p>
            <a:p>
              <a:pPr algn="ctr"/>
              <a:endParaRPr lang="de-DE" sz="900" dirty="0">
                <a:solidFill>
                  <a:schemeClr val="tx1"/>
                </a:solidFill>
              </a:endParaRPr>
            </a:p>
            <a:p>
              <a:pPr algn="ctr"/>
              <a:endParaRPr lang="de-DE" sz="900" dirty="0">
                <a:solidFill>
                  <a:schemeClr val="tx1"/>
                </a:solidFill>
              </a:endParaRPr>
            </a:p>
            <a:p>
              <a:pPr algn="ctr"/>
              <a:r>
                <a:rPr lang="de-DE" sz="900" dirty="0">
                  <a:solidFill>
                    <a:schemeClr val="tx1"/>
                  </a:solidFill>
                </a:rPr>
                <a:t>Persona_Test_Chat_GPT_V3.xlsx</a:t>
              </a:r>
            </a:p>
          </p:txBody>
        </p:sp>
        <p:pic>
          <p:nvPicPr>
            <p:cNvPr id="8194" name="Picture 2" descr="Excel-Logo Übertreffen Logo - Kostenloses Bild auf Pixabay">
              <a:extLst>
                <a:ext uri="{FF2B5EF4-FFF2-40B4-BE49-F238E27FC236}">
                  <a16:creationId xmlns:a16="http://schemas.microsoft.com/office/drawing/2014/main" id="{D34C6EB6-FD7B-E811-A201-3BC12B017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2018" y="4922520"/>
              <a:ext cx="1488213" cy="990338"/>
            </a:xfrm>
            <a:prstGeom prst="rect">
              <a:avLst/>
            </a:prstGeom>
            <a:grpFill/>
          </p:spPr>
        </p:pic>
      </p:grpSp>
    </p:spTree>
    <p:extLst>
      <p:ext uri="{BB962C8B-B14F-4D97-AF65-F5344CB8AC3E}">
        <p14:creationId xmlns:p14="http://schemas.microsoft.com/office/powerpoint/2010/main" val="1018145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2F09F-82D1-CF15-F9B2-2A4C6A6652A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32BD418-AD58-4BA6-E5EF-691B330F1F98}"/>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3" name="Fußzeilenplatzhalter 2">
            <a:extLst>
              <a:ext uri="{FF2B5EF4-FFF2-40B4-BE49-F238E27FC236}">
                <a16:creationId xmlns:a16="http://schemas.microsoft.com/office/drawing/2014/main" id="{40A7F581-5923-8B8A-F0E4-D126CB7B2934}"/>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B7516874-C9BC-E2C4-DE27-36DFB913C79C}"/>
              </a:ext>
            </a:extLst>
          </p:cNvPr>
          <p:cNvSpPr>
            <a:spLocks noGrp="1"/>
          </p:cNvSpPr>
          <p:nvPr>
            <p:ph type="sldNum" sz="quarter" idx="12"/>
          </p:nvPr>
        </p:nvSpPr>
        <p:spPr/>
        <p:txBody>
          <a:bodyPr/>
          <a:lstStyle/>
          <a:p>
            <a:fld id="{ED832909-EC19-48EF-8290-21E6AAD8A5C6}" type="slidenum">
              <a:rPr lang="de-DE" smtClean="0"/>
              <a:pPr/>
              <a:t>19</a:t>
            </a:fld>
            <a:endParaRPr lang="de-DE"/>
          </a:p>
        </p:txBody>
      </p:sp>
      <p:sp>
        <p:nvSpPr>
          <p:cNvPr id="11" name="Rectangle: Rounded Corners 4">
            <a:extLst>
              <a:ext uri="{FF2B5EF4-FFF2-40B4-BE49-F238E27FC236}">
                <a16:creationId xmlns:a16="http://schemas.microsoft.com/office/drawing/2014/main" id="{F4BB1918-009C-DD65-249C-18FD388294DA}"/>
              </a:ext>
            </a:extLst>
          </p:cNvPr>
          <p:cNvSpPr/>
          <p:nvPr/>
        </p:nvSpPr>
        <p:spPr>
          <a:xfrm>
            <a:off x="362339" y="762134"/>
            <a:ext cx="11627892" cy="426848"/>
          </a:xfrm>
          <a:prstGeom prst="roundRect">
            <a:avLst/>
          </a:prstGeom>
          <a:solidFill>
            <a:schemeClr val="bg2"/>
          </a:solidFill>
          <a:ln>
            <a:solidFill>
              <a:srgbClr val="FECC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a:solidFill>
                  <a:schemeClr val="tx1">
                    <a:lumMod val="49000"/>
                    <a:lumOff val="51000"/>
                  </a:schemeClr>
                </a:solidFill>
              </a:rPr>
              <a:t>3.2 Persona Handling - </a:t>
            </a:r>
            <a:r>
              <a:rPr lang="en-US" sz="2000" b="1" err="1">
                <a:solidFill>
                  <a:schemeClr val="tx1">
                    <a:lumMod val="49000"/>
                    <a:lumOff val="51000"/>
                  </a:schemeClr>
                </a:solidFill>
              </a:rPr>
              <a:t>Antwortgenerierung</a:t>
            </a:r>
            <a:endParaRPr lang="en-US" sz="2000" b="1">
              <a:solidFill>
                <a:schemeClr val="tx1">
                  <a:lumMod val="49000"/>
                  <a:lumOff val="51000"/>
                </a:schemeClr>
              </a:solidFill>
            </a:endParaRPr>
          </a:p>
        </p:txBody>
      </p:sp>
      <p:sp>
        <p:nvSpPr>
          <p:cNvPr id="5" name="Textfeld 4">
            <a:extLst>
              <a:ext uri="{FF2B5EF4-FFF2-40B4-BE49-F238E27FC236}">
                <a16:creationId xmlns:a16="http://schemas.microsoft.com/office/drawing/2014/main" id="{13605C6E-D12C-43D4-36D3-DF9FF7973CDE}"/>
              </a:ext>
            </a:extLst>
          </p:cNvPr>
          <p:cNvSpPr txBox="1"/>
          <p:nvPr/>
        </p:nvSpPr>
        <p:spPr>
          <a:xfrm>
            <a:off x="7223410" y="1303820"/>
            <a:ext cx="4766819" cy="3539430"/>
          </a:xfrm>
          <a:prstGeom prst="rect">
            <a:avLst/>
          </a:prstGeom>
          <a:noFill/>
        </p:spPr>
        <p:txBody>
          <a:bodyPr wrap="square" rtlCol="0">
            <a:spAutoFit/>
          </a:bodyPr>
          <a:lstStyle/>
          <a:p>
            <a:r>
              <a:rPr lang="de-DE" sz="1600" b="1"/>
              <a:t>## Response </a:t>
            </a:r>
            <a:r>
              <a:rPr lang="de-DE" sz="1600" b="1" err="1"/>
              <a:t>Behavior</a:t>
            </a:r>
            <a:r>
              <a:rPr lang="de-DE" sz="1600" b="1"/>
              <a:t>  </a:t>
            </a:r>
          </a:p>
          <a:p>
            <a:r>
              <a:rPr lang="de-DE" sz="1600" b="1"/>
              <a:t>Business Persona  </a:t>
            </a:r>
          </a:p>
          <a:p>
            <a:r>
              <a:rPr lang="de-DE" sz="1600"/>
              <a:t>- Focus on </a:t>
            </a:r>
            <a:r>
              <a:rPr lang="de-DE" sz="1600" err="1"/>
              <a:t>economic</a:t>
            </a:r>
            <a:r>
              <a:rPr lang="de-DE" sz="1600"/>
              <a:t> </a:t>
            </a:r>
            <a:r>
              <a:rPr lang="de-DE" sz="1600" err="1"/>
              <a:t>benefit</a:t>
            </a:r>
            <a:r>
              <a:rPr lang="de-DE" sz="1600"/>
              <a:t>, </a:t>
            </a:r>
            <a:r>
              <a:rPr lang="de-DE" sz="1600" err="1"/>
              <a:t>usability</a:t>
            </a:r>
            <a:r>
              <a:rPr lang="de-DE" sz="1600"/>
              <a:t>, and </a:t>
            </a:r>
            <a:r>
              <a:rPr lang="de-DE" sz="1600" err="1"/>
              <a:t>decision</a:t>
            </a:r>
            <a:r>
              <a:rPr lang="de-DE" sz="1600"/>
              <a:t> support.  </a:t>
            </a:r>
          </a:p>
          <a:p>
            <a:r>
              <a:rPr lang="de-DE" sz="1600"/>
              <a:t>- Use </a:t>
            </a:r>
            <a:r>
              <a:rPr lang="de-DE" sz="1600" err="1"/>
              <a:t>clear</a:t>
            </a:r>
            <a:r>
              <a:rPr lang="de-DE" sz="1600"/>
              <a:t>, </a:t>
            </a:r>
            <a:r>
              <a:rPr lang="de-DE" sz="1600" err="1"/>
              <a:t>simplified</a:t>
            </a:r>
            <a:r>
              <a:rPr lang="de-DE" sz="1600"/>
              <a:t> </a:t>
            </a:r>
            <a:r>
              <a:rPr lang="de-DE" sz="1600" err="1"/>
              <a:t>language</a:t>
            </a:r>
            <a:r>
              <a:rPr lang="de-DE" sz="1600"/>
              <a:t>.  </a:t>
            </a:r>
          </a:p>
          <a:p>
            <a:r>
              <a:rPr lang="de-DE" sz="1600"/>
              <a:t>- </a:t>
            </a:r>
            <a:r>
              <a:rPr lang="de-DE" sz="1600" err="1"/>
              <a:t>Explain</a:t>
            </a:r>
            <a:r>
              <a:rPr lang="de-DE" sz="1600"/>
              <a:t> </a:t>
            </a:r>
            <a:r>
              <a:rPr lang="de-DE" sz="1600" err="1"/>
              <a:t>technical</a:t>
            </a:r>
            <a:r>
              <a:rPr lang="de-DE" sz="1600"/>
              <a:t> </a:t>
            </a:r>
            <a:r>
              <a:rPr lang="de-DE" sz="1600" err="1"/>
              <a:t>terms</a:t>
            </a:r>
            <a:r>
              <a:rPr lang="de-DE" sz="1600"/>
              <a:t> in </a:t>
            </a:r>
            <a:r>
              <a:rPr lang="de-DE" sz="1600" err="1"/>
              <a:t>layman’s</a:t>
            </a:r>
            <a:r>
              <a:rPr lang="de-DE" sz="1600"/>
              <a:t> </a:t>
            </a:r>
            <a:r>
              <a:rPr lang="de-DE" sz="1600" err="1"/>
              <a:t>terms</a:t>
            </a:r>
            <a:r>
              <a:rPr lang="de-DE" sz="1600"/>
              <a:t>.  </a:t>
            </a:r>
          </a:p>
          <a:p>
            <a:r>
              <a:rPr lang="de-DE" sz="1600"/>
              <a:t>- </a:t>
            </a:r>
            <a:r>
              <a:rPr lang="de-DE" sz="1600" err="1"/>
              <a:t>Suggest</a:t>
            </a:r>
            <a:r>
              <a:rPr lang="de-DE" sz="1600"/>
              <a:t> </a:t>
            </a:r>
            <a:r>
              <a:rPr lang="de-DE" sz="1600" err="1"/>
              <a:t>use</a:t>
            </a:r>
            <a:r>
              <a:rPr lang="de-DE" sz="1600"/>
              <a:t> </a:t>
            </a:r>
            <a:r>
              <a:rPr lang="de-DE" sz="1600" err="1"/>
              <a:t>cases</a:t>
            </a:r>
            <a:r>
              <a:rPr lang="de-DE" sz="1600"/>
              <a:t> and </a:t>
            </a:r>
            <a:r>
              <a:rPr lang="de-DE" sz="1600" err="1"/>
              <a:t>documentation</a:t>
            </a:r>
            <a:r>
              <a:rPr lang="de-DE" sz="1600"/>
              <a:t> </a:t>
            </a:r>
            <a:r>
              <a:rPr lang="de-DE" sz="1600" err="1"/>
              <a:t>with</a:t>
            </a:r>
            <a:r>
              <a:rPr lang="de-DE" sz="1600"/>
              <a:t> </a:t>
            </a:r>
            <a:r>
              <a:rPr lang="de-DE" sz="1600" err="1"/>
              <a:t>economic</a:t>
            </a:r>
            <a:r>
              <a:rPr lang="de-DE" sz="1600"/>
              <a:t> </a:t>
            </a:r>
            <a:r>
              <a:rPr lang="de-DE" sz="1600" err="1"/>
              <a:t>framing</a:t>
            </a:r>
            <a:r>
              <a:rPr lang="de-DE" sz="1600"/>
              <a:t>.  </a:t>
            </a:r>
          </a:p>
          <a:p>
            <a:r>
              <a:rPr lang="de-DE" sz="1600" b="1" err="1"/>
              <a:t>Physicist</a:t>
            </a:r>
            <a:r>
              <a:rPr lang="de-DE" sz="1600" b="1"/>
              <a:t> Persona  </a:t>
            </a:r>
          </a:p>
          <a:p>
            <a:r>
              <a:rPr lang="de-DE" sz="1600"/>
              <a:t>- Focus on </a:t>
            </a:r>
            <a:r>
              <a:rPr lang="de-DE" sz="1600" err="1"/>
              <a:t>technical</a:t>
            </a:r>
            <a:r>
              <a:rPr lang="de-DE" sz="1600"/>
              <a:t> </a:t>
            </a:r>
            <a:r>
              <a:rPr lang="de-DE" sz="1600" err="1"/>
              <a:t>execution</a:t>
            </a:r>
            <a:r>
              <a:rPr lang="de-DE" sz="1600"/>
              <a:t> and </a:t>
            </a:r>
            <a:r>
              <a:rPr lang="de-DE" sz="1600" err="1"/>
              <a:t>reproducibility</a:t>
            </a:r>
            <a:r>
              <a:rPr lang="de-DE" sz="1600"/>
              <a:t>.  </a:t>
            </a:r>
          </a:p>
          <a:p>
            <a:r>
              <a:rPr lang="de-DE" sz="1600"/>
              <a:t>- Use </a:t>
            </a:r>
            <a:r>
              <a:rPr lang="de-DE" sz="1600" err="1"/>
              <a:t>precise</a:t>
            </a:r>
            <a:r>
              <a:rPr lang="de-DE" sz="1600"/>
              <a:t> </a:t>
            </a:r>
            <a:r>
              <a:rPr lang="de-DE" sz="1600" err="1"/>
              <a:t>technical</a:t>
            </a:r>
            <a:r>
              <a:rPr lang="de-DE" sz="1600"/>
              <a:t> </a:t>
            </a:r>
            <a:r>
              <a:rPr lang="de-DE" sz="1600" err="1"/>
              <a:t>language</a:t>
            </a:r>
            <a:r>
              <a:rPr lang="de-DE" sz="1600"/>
              <a:t>.  </a:t>
            </a:r>
          </a:p>
          <a:p>
            <a:r>
              <a:rPr lang="de-DE" sz="1600"/>
              <a:t>- Guide </a:t>
            </a:r>
            <a:r>
              <a:rPr lang="de-DE" sz="1600" err="1"/>
              <a:t>through</a:t>
            </a:r>
            <a:r>
              <a:rPr lang="de-DE" sz="1600"/>
              <a:t> </a:t>
            </a:r>
            <a:r>
              <a:rPr lang="de-DE" sz="1600" err="1"/>
              <a:t>model</a:t>
            </a:r>
            <a:r>
              <a:rPr lang="de-DE" sz="1600"/>
              <a:t> </a:t>
            </a:r>
            <a:r>
              <a:rPr lang="de-DE" sz="1600" err="1"/>
              <a:t>execution</a:t>
            </a:r>
            <a:r>
              <a:rPr lang="de-DE" sz="1600"/>
              <a:t>, </a:t>
            </a:r>
            <a:r>
              <a:rPr lang="de-DE" sz="1600" err="1"/>
              <a:t>algorithms</a:t>
            </a:r>
            <a:r>
              <a:rPr lang="de-DE" sz="1600"/>
              <a:t>, </a:t>
            </a:r>
            <a:r>
              <a:rPr lang="de-DE" sz="1600" err="1"/>
              <a:t>or</a:t>
            </a:r>
            <a:r>
              <a:rPr lang="de-DE" sz="1600"/>
              <a:t> </a:t>
            </a:r>
            <a:r>
              <a:rPr lang="de-DE" sz="1600" err="1"/>
              <a:t>configuration</a:t>
            </a:r>
            <a:r>
              <a:rPr lang="de-DE" sz="1600"/>
              <a:t>.  </a:t>
            </a:r>
          </a:p>
          <a:p>
            <a:r>
              <a:rPr lang="de-DE" sz="1600"/>
              <a:t>- Reference </a:t>
            </a:r>
            <a:r>
              <a:rPr lang="de-DE" sz="1600" err="1"/>
              <a:t>technical</a:t>
            </a:r>
            <a:r>
              <a:rPr lang="de-DE" sz="1600"/>
              <a:t> </a:t>
            </a:r>
            <a:r>
              <a:rPr lang="de-DE" sz="1600" err="1"/>
              <a:t>documentation</a:t>
            </a:r>
            <a:r>
              <a:rPr lang="de-DE" sz="1600"/>
              <a:t> </a:t>
            </a:r>
            <a:r>
              <a:rPr lang="de-DE" sz="1600" err="1"/>
              <a:t>for</a:t>
            </a:r>
            <a:r>
              <a:rPr lang="de-DE" sz="1600"/>
              <a:t> </a:t>
            </a:r>
            <a:r>
              <a:rPr lang="de-DE" sz="1600" err="1"/>
              <a:t>each</a:t>
            </a:r>
            <a:r>
              <a:rPr lang="de-DE" sz="1600"/>
              <a:t> </a:t>
            </a:r>
            <a:r>
              <a:rPr lang="de-DE" sz="1600" err="1"/>
              <a:t>step</a:t>
            </a:r>
            <a:r>
              <a:rPr lang="de-DE" sz="1600"/>
              <a:t>. </a:t>
            </a:r>
          </a:p>
        </p:txBody>
      </p:sp>
      <p:sp>
        <p:nvSpPr>
          <p:cNvPr id="7" name="Rechteck 6">
            <a:extLst>
              <a:ext uri="{FF2B5EF4-FFF2-40B4-BE49-F238E27FC236}">
                <a16:creationId xmlns:a16="http://schemas.microsoft.com/office/drawing/2014/main" id="{519B50B7-E222-29D7-EB56-5E877587DAAD}"/>
              </a:ext>
            </a:extLst>
          </p:cNvPr>
          <p:cNvSpPr/>
          <p:nvPr/>
        </p:nvSpPr>
        <p:spPr>
          <a:xfrm>
            <a:off x="362338" y="7710050"/>
            <a:ext cx="11627891" cy="28969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Abgerundetes Rechteck 7">
            <a:extLst>
              <a:ext uri="{FF2B5EF4-FFF2-40B4-BE49-F238E27FC236}">
                <a16:creationId xmlns:a16="http://schemas.microsoft.com/office/drawing/2014/main" id="{6D2DC79F-2D60-5C51-DEA4-6E6CE1F9D0BA}"/>
              </a:ext>
            </a:extLst>
          </p:cNvPr>
          <p:cNvSpPr/>
          <p:nvPr/>
        </p:nvSpPr>
        <p:spPr>
          <a:xfrm>
            <a:off x="362339" y="1303819"/>
            <a:ext cx="6649176" cy="2582555"/>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a:t>Optimierung</a:t>
            </a:r>
            <a:r>
              <a:rPr lang="de-DE"/>
              <a:t> </a:t>
            </a:r>
          </a:p>
          <a:p>
            <a:pPr algn="ctr"/>
            <a:r>
              <a:rPr lang="de-DE"/>
              <a:t>Test verschiedener Prompts</a:t>
            </a:r>
          </a:p>
          <a:p>
            <a:pPr algn="ctr"/>
            <a:endParaRPr lang="de-DE" b="1"/>
          </a:p>
          <a:p>
            <a:pPr algn="ctr"/>
            <a:r>
              <a:rPr lang="de-DE" b="1"/>
              <a:t>Ziel</a:t>
            </a:r>
            <a:r>
              <a:rPr lang="de-DE"/>
              <a:t> </a:t>
            </a:r>
          </a:p>
          <a:p>
            <a:pPr algn="ctr"/>
            <a:r>
              <a:rPr lang="de-DE"/>
              <a:t>Scores maximieren</a:t>
            </a:r>
          </a:p>
        </p:txBody>
      </p:sp>
      <p:sp>
        <p:nvSpPr>
          <p:cNvPr id="9" name="Oval 8">
            <a:extLst>
              <a:ext uri="{FF2B5EF4-FFF2-40B4-BE49-F238E27FC236}">
                <a16:creationId xmlns:a16="http://schemas.microsoft.com/office/drawing/2014/main" id="{42B69566-E8DF-3C77-8320-5F51D1A24EB2}"/>
              </a:ext>
            </a:extLst>
          </p:cNvPr>
          <p:cNvSpPr/>
          <p:nvPr/>
        </p:nvSpPr>
        <p:spPr>
          <a:xfrm>
            <a:off x="8552918" y="169931"/>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 name="Gruppieren 13">
            <a:extLst>
              <a:ext uri="{FF2B5EF4-FFF2-40B4-BE49-F238E27FC236}">
                <a16:creationId xmlns:a16="http://schemas.microsoft.com/office/drawing/2014/main" id="{3D6B89B3-C7BF-C453-EF98-480EFE404261}"/>
              </a:ext>
            </a:extLst>
          </p:cNvPr>
          <p:cNvGrpSpPr>
            <a:grpSpLocks noChangeAspect="1"/>
          </p:cNvGrpSpPr>
          <p:nvPr/>
        </p:nvGrpSpPr>
        <p:grpSpPr>
          <a:xfrm>
            <a:off x="10462582" y="5131950"/>
            <a:ext cx="1634329" cy="1187974"/>
            <a:chOff x="10165080" y="4831080"/>
            <a:chExt cx="2148840" cy="1561966"/>
          </a:xfrm>
          <a:solidFill>
            <a:schemeClr val="bg1"/>
          </a:solidFill>
        </p:grpSpPr>
        <p:sp>
          <p:nvSpPr>
            <p:cNvPr id="15" name="Abgerundetes Rechteck 14">
              <a:extLst>
                <a:ext uri="{FF2B5EF4-FFF2-40B4-BE49-F238E27FC236}">
                  <a16:creationId xmlns:a16="http://schemas.microsoft.com/office/drawing/2014/main" id="{914B6F36-271D-6647-7F1C-AFF6481759B5}"/>
                </a:ext>
              </a:extLst>
            </p:cNvPr>
            <p:cNvSpPr/>
            <p:nvPr/>
          </p:nvSpPr>
          <p:spPr>
            <a:xfrm>
              <a:off x="10165080" y="4831080"/>
              <a:ext cx="2148840" cy="1561966"/>
            </a:xfrm>
            <a:prstGeom prst="round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r>
                <a:rPr lang="de-DE" sz="900">
                  <a:solidFill>
                    <a:schemeClr val="tx1"/>
                  </a:solidFill>
                </a:rPr>
                <a:t>Evaluation_System_Prompt_V2_07.09.2025.xlsx</a:t>
              </a:r>
            </a:p>
          </p:txBody>
        </p:sp>
        <p:pic>
          <p:nvPicPr>
            <p:cNvPr id="16" name="Picture 2" descr="Excel-Logo Übertreffen Logo - Kostenloses Bild auf Pixabay">
              <a:extLst>
                <a:ext uri="{FF2B5EF4-FFF2-40B4-BE49-F238E27FC236}">
                  <a16:creationId xmlns:a16="http://schemas.microsoft.com/office/drawing/2014/main" id="{1070F4D5-EF33-D1F5-D745-359A60425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2018" y="4922520"/>
              <a:ext cx="1488213" cy="990338"/>
            </a:xfrm>
            <a:prstGeom prst="rect">
              <a:avLst/>
            </a:prstGeom>
            <a:grpFill/>
          </p:spPr>
        </p:pic>
      </p:grpSp>
      <p:graphicFrame>
        <p:nvGraphicFramePr>
          <p:cNvPr id="17" name="Tabelle 16">
            <a:extLst>
              <a:ext uri="{FF2B5EF4-FFF2-40B4-BE49-F238E27FC236}">
                <a16:creationId xmlns:a16="http://schemas.microsoft.com/office/drawing/2014/main" id="{F64752F0-ACB9-7628-25E5-3A77A74802DE}"/>
              </a:ext>
            </a:extLst>
          </p:cNvPr>
          <p:cNvGraphicFramePr>
            <a:graphicFrameLocks noGrp="1"/>
          </p:cNvGraphicFramePr>
          <p:nvPr>
            <p:extLst>
              <p:ext uri="{D42A27DB-BD31-4B8C-83A1-F6EECF244321}">
                <p14:modId xmlns:p14="http://schemas.microsoft.com/office/powerpoint/2010/main" val="1204569784"/>
              </p:ext>
            </p:extLst>
          </p:nvPr>
        </p:nvGraphicFramePr>
        <p:xfrm>
          <a:off x="362338" y="4012279"/>
          <a:ext cx="6614885" cy="2200951"/>
        </p:xfrm>
        <a:graphic>
          <a:graphicData uri="http://schemas.openxmlformats.org/drawingml/2006/table">
            <a:tbl>
              <a:tblPr firstRow="1" bandRow="1">
                <a:tableStyleId>{5C22544A-7EE6-4342-B048-85BDC9FD1C3A}</a:tableStyleId>
              </a:tblPr>
              <a:tblGrid>
                <a:gridCol w="2064339">
                  <a:extLst>
                    <a:ext uri="{9D8B030D-6E8A-4147-A177-3AD203B41FA5}">
                      <a16:colId xmlns:a16="http://schemas.microsoft.com/office/drawing/2014/main" val="448202165"/>
                    </a:ext>
                  </a:extLst>
                </a:gridCol>
                <a:gridCol w="1582615">
                  <a:extLst>
                    <a:ext uri="{9D8B030D-6E8A-4147-A177-3AD203B41FA5}">
                      <a16:colId xmlns:a16="http://schemas.microsoft.com/office/drawing/2014/main" val="1371588096"/>
                    </a:ext>
                  </a:extLst>
                </a:gridCol>
                <a:gridCol w="1383323">
                  <a:extLst>
                    <a:ext uri="{9D8B030D-6E8A-4147-A177-3AD203B41FA5}">
                      <a16:colId xmlns:a16="http://schemas.microsoft.com/office/drawing/2014/main" val="2717272499"/>
                    </a:ext>
                  </a:extLst>
                </a:gridCol>
                <a:gridCol w="1584608">
                  <a:extLst>
                    <a:ext uri="{9D8B030D-6E8A-4147-A177-3AD203B41FA5}">
                      <a16:colId xmlns:a16="http://schemas.microsoft.com/office/drawing/2014/main" val="3613757850"/>
                    </a:ext>
                  </a:extLst>
                </a:gridCol>
              </a:tblGrid>
              <a:tr h="501900">
                <a:tc>
                  <a:txBody>
                    <a:bodyPr/>
                    <a:lstStyle/>
                    <a:p>
                      <a:pPr algn="ctr" fontAlgn="t">
                        <a:buNone/>
                      </a:pPr>
                      <a:r>
                        <a:rPr lang="de-DE" sz="1400" b="1" u="none" strike="noStrike">
                          <a:effectLst/>
                        </a:rPr>
                        <a:t>Version System Prompt</a:t>
                      </a:r>
                      <a:endParaRPr lang="de-DE" sz="1400" b="1" i="0" u="none" strike="noStrike">
                        <a:effectLst/>
                      </a:endParaRPr>
                    </a:p>
                  </a:txBody>
                  <a:tcPr marL="9525" marR="9525" marT="9525" marB="0">
                    <a:solidFill>
                      <a:srgbClr val="FECC00"/>
                    </a:solidFill>
                  </a:tcPr>
                </a:tc>
                <a:tc>
                  <a:txBody>
                    <a:bodyPr/>
                    <a:lstStyle/>
                    <a:p>
                      <a:pPr algn="ctr" fontAlgn="t">
                        <a:buNone/>
                      </a:pPr>
                      <a:r>
                        <a:rPr lang="de-DE" sz="1400" b="1" u="none" strike="noStrike">
                          <a:effectLst/>
                        </a:rPr>
                        <a:t>correctness_score</a:t>
                      </a:r>
                      <a:endParaRPr lang="de-DE" sz="1400" b="1" i="0" u="none" strike="noStrike">
                        <a:solidFill>
                          <a:srgbClr val="000000"/>
                        </a:solidFill>
                        <a:effectLst/>
                        <a:latin typeface="Aptos Narrow" panose="020B0004020202020204" pitchFamily="34" charset="0"/>
                      </a:endParaRPr>
                    </a:p>
                  </a:txBody>
                  <a:tcPr marL="9525" marR="9525" marT="9525" marB="0">
                    <a:solidFill>
                      <a:srgbClr val="FECC00"/>
                    </a:solidFill>
                  </a:tcPr>
                </a:tc>
                <a:tc>
                  <a:txBody>
                    <a:bodyPr/>
                    <a:lstStyle/>
                    <a:p>
                      <a:pPr algn="ctr" fontAlgn="t">
                        <a:buNone/>
                      </a:pPr>
                      <a:r>
                        <a:rPr lang="de-DE" sz="1400" b="1" u="none" strike="noStrike">
                          <a:effectLst/>
                        </a:rPr>
                        <a:t>relevance_score</a:t>
                      </a:r>
                      <a:endParaRPr lang="de-DE" sz="1400" b="1" i="0" u="none" strike="noStrike">
                        <a:solidFill>
                          <a:srgbClr val="000000"/>
                        </a:solidFill>
                        <a:effectLst/>
                        <a:latin typeface="Aptos Narrow" panose="020B0004020202020204" pitchFamily="34" charset="0"/>
                      </a:endParaRPr>
                    </a:p>
                  </a:txBody>
                  <a:tcPr marL="9525" marR="9525" marT="9525" marB="0">
                    <a:solidFill>
                      <a:srgbClr val="FECC00"/>
                    </a:solidFill>
                  </a:tcPr>
                </a:tc>
                <a:tc>
                  <a:txBody>
                    <a:bodyPr/>
                    <a:lstStyle/>
                    <a:p>
                      <a:pPr algn="ctr" fontAlgn="t">
                        <a:buNone/>
                      </a:pPr>
                      <a:r>
                        <a:rPr lang="de-DE" sz="1400" b="1" u="none" strike="noStrike">
                          <a:effectLst/>
                        </a:rPr>
                        <a:t>faithfulness_score</a:t>
                      </a:r>
                      <a:endParaRPr lang="de-DE" sz="1400" b="1" i="0" u="none" strike="noStrike">
                        <a:solidFill>
                          <a:srgbClr val="000000"/>
                        </a:solidFill>
                        <a:effectLst/>
                        <a:latin typeface="Aptos Narrow" panose="020B0004020202020204" pitchFamily="34" charset="0"/>
                      </a:endParaRPr>
                    </a:p>
                  </a:txBody>
                  <a:tcPr marL="9525" marR="9525" marT="9525" marB="0">
                    <a:solidFill>
                      <a:srgbClr val="FECC00"/>
                    </a:solidFill>
                  </a:tcPr>
                </a:tc>
                <a:extLst>
                  <a:ext uri="{0D108BD9-81ED-4DB2-BD59-A6C34878D82A}">
                    <a16:rowId xmlns:a16="http://schemas.microsoft.com/office/drawing/2014/main" val="3083075095"/>
                  </a:ext>
                </a:extLst>
              </a:tr>
              <a:tr h="776732">
                <a:tc>
                  <a:txBody>
                    <a:bodyPr/>
                    <a:lstStyle/>
                    <a:p>
                      <a:pPr algn="ctr" fontAlgn="b">
                        <a:buNone/>
                      </a:pPr>
                      <a:r>
                        <a:rPr lang="de-DE" sz="1600" b="0" i="0" u="none" strike="noStrike">
                          <a:solidFill>
                            <a:srgbClr val="000000"/>
                          </a:solidFill>
                          <a:effectLst/>
                          <a:latin typeface="Aptos Narrow" panose="020B0004020202020204" pitchFamily="34" charset="0"/>
                        </a:rPr>
                        <a:t>System-Prompt_V10</a:t>
                      </a:r>
                    </a:p>
                  </a:txBody>
                  <a:tcPr marL="9525" marR="9525" marT="9525" marB="0" anchor="b"/>
                </a:tc>
                <a:tc>
                  <a:txBody>
                    <a:bodyPr/>
                    <a:lstStyle/>
                    <a:p>
                      <a:pPr algn="ctr" fontAlgn="b">
                        <a:buNone/>
                      </a:pPr>
                      <a:r>
                        <a:rPr lang="de-DE" sz="1600" b="0" i="0" u="none" strike="noStrike">
                          <a:solidFill>
                            <a:srgbClr val="000000"/>
                          </a:solidFill>
                          <a:effectLst/>
                          <a:latin typeface="Aptos Narrow" panose="020B0004020202020204" pitchFamily="34" charset="0"/>
                        </a:rPr>
                        <a:t>4,28</a:t>
                      </a:r>
                    </a:p>
                  </a:txBody>
                  <a:tcPr marL="9525" marR="9525" marT="9525" marB="0" anchor="b"/>
                </a:tc>
                <a:tc>
                  <a:txBody>
                    <a:bodyPr/>
                    <a:lstStyle/>
                    <a:p>
                      <a:pPr algn="ctr" fontAlgn="b">
                        <a:buNone/>
                      </a:pPr>
                      <a:r>
                        <a:rPr lang="de-DE" sz="1600" b="0" i="0" u="none" strike="noStrike">
                          <a:solidFill>
                            <a:srgbClr val="000000"/>
                          </a:solidFill>
                          <a:effectLst/>
                          <a:latin typeface="Aptos Narrow" panose="020B0004020202020204" pitchFamily="34" charset="0"/>
                        </a:rPr>
                        <a:t>100%</a:t>
                      </a:r>
                    </a:p>
                  </a:txBody>
                  <a:tcPr marL="9525" marR="9525" marT="9525" marB="0" anchor="b"/>
                </a:tc>
                <a:tc>
                  <a:txBody>
                    <a:bodyPr/>
                    <a:lstStyle/>
                    <a:p>
                      <a:pPr algn="ctr" fontAlgn="b">
                        <a:buNone/>
                      </a:pPr>
                      <a:r>
                        <a:rPr lang="de-DE" sz="1600" b="0" i="0" u="none" strike="noStrike">
                          <a:solidFill>
                            <a:srgbClr val="000000"/>
                          </a:solidFill>
                          <a:effectLst/>
                          <a:latin typeface="Aptos Narrow" panose="020B0004020202020204" pitchFamily="34" charset="0"/>
                        </a:rPr>
                        <a:t>100%</a:t>
                      </a:r>
                    </a:p>
                  </a:txBody>
                  <a:tcPr marL="9525" marR="9525" marT="9525" marB="0" anchor="b"/>
                </a:tc>
                <a:extLst>
                  <a:ext uri="{0D108BD9-81ED-4DB2-BD59-A6C34878D82A}">
                    <a16:rowId xmlns:a16="http://schemas.microsoft.com/office/drawing/2014/main" val="1788157939"/>
                  </a:ext>
                </a:extLst>
              </a:tr>
              <a:tr h="922319">
                <a:tc>
                  <a:txBody>
                    <a:bodyPr/>
                    <a:lstStyle/>
                    <a:p>
                      <a:pPr algn="ctr" fontAlgn="b">
                        <a:buNone/>
                      </a:pPr>
                      <a:r>
                        <a:rPr lang="de-DE" sz="1600" b="0" i="0" u="none" strike="noStrike">
                          <a:solidFill>
                            <a:srgbClr val="000000"/>
                          </a:solidFill>
                          <a:effectLst/>
                          <a:latin typeface="Aptos Narrow" panose="020B0004020202020204" pitchFamily="34" charset="0"/>
                        </a:rPr>
                        <a:t>System-Prompt_V11</a:t>
                      </a:r>
                    </a:p>
                  </a:txBody>
                  <a:tcPr marL="9525" marR="9525" marT="9525" marB="0" anchor="b"/>
                </a:tc>
                <a:tc>
                  <a:txBody>
                    <a:bodyPr/>
                    <a:lstStyle/>
                    <a:p>
                      <a:pPr algn="ctr" fontAlgn="b">
                        <a:buNone/>
                      </a:pPr>
                      <a:r>
                        <a:rPr lang="de-DE" sz="1600" b="0" i="0" u="none" strike="noStrike">
                          <a:solidFill>
                            <a:srgbClr val="000000"/>
                          </a:solidFill>
                          <a:effectLst/>
                          <a:latin typeface="Aptos Narrow" panose="020B0004020202020204" pitchFamily="34" charset="0"/>
                        </a:rPr>
                        <a:t>4,23</a:t>
                      </a:r>
                    </a:p>
                  </a:txBody>
                  <a:tcPr marL="9525" marR="9525" marT="9525" marB="0" anchor="b"/>
                </a:tc>
                <a:tc>
                  <a:txBody>
                    <a:bodyPr/>
                    <a:lstStyle/>
                    <a:p>
                      <a:pPr algn="ctr" fontAlgn="b">
                        <a:buNone/>
                      </a:pPr>
                      <a:r>
                        <a:rPr lang="de-DE" sz="1600" b="0" i="0" u="none" strike="noStrike">
                          <a:solidFill>
                            <a:srgbClr val="000000"/>
                          </a:solidFill>
                          <a:effectLst/>
                          <a:latin typeface="Aptos Narrow" panose="020B0004020202020204" pitchFamily="34" charset="0"/>
                        </a:rPr>
                        <a:t>100%</a:t>
                      </a:r>
                    </a:p>
                  </a:txBody>
                  <a:tcPr marL="9525" marR="9525" marT="9525" marB="0" anchor="b"/>
                </a:tc>
                <a:tc>
                  <a:txBody>
                    <a:bodyPr/>
                    <a:lstStyle/>
                    <a:p>
                      <a:pPr algn="ctr" fontAlgn="b">
                        <a:buNone/>
                      </a:pPr>
                      <a:r>
                        <a:rPr lang="de-DE" sz="1600" b="0" i="0" u="none" strike="noStrike">
                          <a:solidFill>
                            <a:srgbClr val="000000"/>
                          </a:solidFill>
                          <a:effectLst/>
                          <a:latin typeface="Aptos Narrow" panose="020B0004020202020204" pitchFamily="34" charset="0"/>
                        </a:rPr>
                        <a:t>95%</a:t>
                      </a:r>
                    </a:p>
                  </a:txBody>
                  <a:tcPr marL="9525" marR="9525" marT="9525" marB="0" anchor="b"/>
                </a:tc>
                <a:extLst>
                  <a:ext uri="{0D108BD9-81ED-4DB2-BD59-A6C34878D82A}">
                    <a16:rowId xmlns:a16="http://schemas.microsoft.com/office/drawing/2014/main" val="2689562312"/>
                  </a:ext>
                </a:extLst>
              </a:tr>
            </a:tbl>
          </a:graphicData>
        </a:graphic>
      </p:graphicFrame>
      <p:sp>
        <p:nvSpPr>
          <p:cNvPr id="18" name="Rechteck 17">
            <a:extLst>
              <a:ext uri="{FF2B5EF4-FFF2-40B4-BE49-F238E27FC236}">
                <a16:creationId xmlns:a16="http://schemas.microsoft.com/office/drawing/2014/main" id="{D621FA21-2509-B847-7413-8FF19C0E5004}"/>
              </a:ext>
            </a:extLst>
          </p:cNvPr>
          <p:cNvSpPr/>
          <p:nvPr/>
        </p:nvSpPr>
        <p:spPr>
          <a:xfrm>
            <a:off x="362338" y="4556305"/>
            <a:ext cx="6614884" cy="743641"/>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2876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63256D-51B7-C6D5-E94D-4DBF5577A84A}"/>
              </a:ext>
            </a:extLst>
          </p:cNvPr>
          <p:cNvSpPr>
            <a:spLocks noGrp="1"/>
          </p:cNvSpPr>
          <p:nvPr>
            <p:ph type="title"/>
          </p:nvPr>
        </p:nvSpPr>
        <p:spPr/>
        <p:txBody>
          <a:bodyPr>
            <a:normAutofit/>
          </a:bodyPr>
          <a:lstStyle/>
          <a:p>
            <a:r>
              <a:rPr lang="de-DE">
                <a:solidFill>
                  <a:srgbClr val="676666"/>
                </a:solidFill>
              </a:rPr>
              <a:t>Agenda</a:t>
            </a:r>
          </a:p>
        </p:txBody>
      </p:sp>
      <p:sp>
        <p:nvSpPr>
          <p:cNvPr id="3" name="Fußzeilenplatzhalter 2">
            <a:extLst>
              <a:ext uri="{FF2B5EF4-FFF2-40B4-BE49-F238E27FC236}">
                <a16:creationId xmlns:a16="http://schemas.microsoft.com/office/drawing/2014/main" id="{C567C811-64AD-176C-0997-608B6DE8B1FD}"/>
              </a:ext>
            </a:extLst>
          </p:cNvPr>
          <p:cNvSpPr>
            <a:spLocks noGrp="1"/>
          </p:cNvSpPr>
          <p:nvPr>
            <p:ph type="ftr" sz="quarter" idx="11"/>
          </p:nvPr>
        </p:nvSpPr>
        <p:spPr/>
        <p:txBody>
          <a:bodyPr/>
          <a:lstStyle/>
          <a:p>
            <a:r>
              <a:rPr lang="de-DE"/>
              <a:t>AI-powered Quantum Expert</a:t>
            </a:r>
          </a:p>
        </p:txBody>
      </p:sp>
      <p:pic>
        <p:nvPicPr>
          <p:cNvPr id="5" name="Picture 2" descr="零成本！本機LLM打造個人化RAG應用，Llama 3🦙🦙🦙 + LangChain🦜🔗 | by Softaverse | Medium">
            <a:extLst>
              <a:ext uri="{FF2B5EF4-FFF2-40B4-BE49-F238E27FC236}">
                <a16:creationId xmlns:a16="http://schemas.microsoft.com/office/drawing/2014/main" id="{7CF3D5A7-DC5A-0DC2-A791-545AFB3E4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282" y="1460003"/>
            <a:ext cx="4465674" cy="446567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810A2B58-6CEB-1E97-DB9F-CECF674C7ED7}"/>
              </a:ext>
            </a:extLst>
          </p:cNvPr>
          <p:cNvGrpSpPr/>
          <p:nvPr/>
        </p:nvGrpSpPr>
        <p:grpSpPr>
          <a:xfrm>
            <a:off x="480044" y="1667089"/>
            <a:ext cx="5697472" cy="914400"/>
            <a:chOff x="353006" y="1625193"/>
            <a:chExt cx="5697472" cy="914400"/>
          </a:xfrm>
        </p:grpSpPr>
        <p:pic>
          <p:nvPicPr>
            <p:cNvPr id="7" name="Grafik 6" descr="Marke 1 mit einfarbiger Füllung">
              <a:extLst>
                <a:ext uri="{FF2B5EF4-FFF2-40B4-BE49-F238E27FC236}">
                  <a16:creationId xmlns:a16="http://schemas.microsoft.com/office/drawing/2014/main" id="{01D2AC86-E945-5128-D9CC-702A5802B0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006" y="1625193"/>
              <a:ext cx="914400" cy="914400"/>
            </a:xfrm>
            <a:prstGeom prst="rect">
              <a:avLst/>
            </a:prstGeom>
          </p:spPr>
        </p:pic>
        <p:sp>
          <p:nvSpPr>
            <p:cNvPr id="8" name="Textfeld 7">
              <a:extLst>
                <a:ext uri="{FF2B5EF4-FFF2-40B4-BE49-F238E27FC236}">
                  <a16:creationId xmlns:a16="http://schemas.microsoft.com/office/drawing/2014/main" id="{3C9B6CFF-157D-DBA9-2616-D793B1E682B6}"/>
                </a:ext>
              </a:extLst>
            </p:cNvPr>
            <p:cNvSpPr txBox="1"/>
            <p:nvPr/>
          </p:nvSpPr>
          <p:spPr>
            <a:xfrm>
              <a:off x="1442482" y="1851342"/>
              <a:ext cx="4607996" cy="369332"/>
            </a:xfrm>
            <a:prstGeom prst="rect">
              <a:avLst/>
            </a:prstGeom>
            <a:noFill/>
          </p:spPr>
          <p:txBody>
            <a:bodyPr wrap="square" rtlCol="0">
              <a:spAutoFit/>
            </a:bodyPr>
            <a:lstStyle/>
            <a:p>
              <a:r>
                <a:rPr lang="de-DE" b="1" kern="100">
                  <a:solidFill>
                    <a:srgbClr val="828181"/>
                  </a:solidFill>
                  <a:latin typeface="Aptos" panose="020B0004020202020204" pitchFamily="34" charset="0"/>
                  <a:cs typeface="Times New Roman" panose="02020603050405020304" pitchFamily="18" charset="0"/>
                </a:rPr>
                <a:t>Technischer Stand des Systems</a:t>
              </a:r>
            </a:p>
          </p:txBody>
        </p:sp>
      </p:grpSp>
      <p:grpSp>
        <p:nvGrpSpPr>
          <p:cNvPr id="9" name="Gruppieren 8">
            <a:extLst>
              <a:ext uri="{FF2B5EF4-FFF2-40B4-BE49-F238E27FC236}">
                <a16:creationId xmlns:a16="http://schemas.microsoft.com/office/drawing/2014/main" id="{5CF85571-D8C2-9E20-B920-35C4810DD759}"/>
              </a:ext>
            </a:extLst>
          </p:cNvPr>
          <p:cNvGrpSpPr/>
          <p:nvPr/>
        </p:nvGrpSpPr>
        <p:grpSpPr>
          <a:xfrm>
            <a:off x="937244" y="2744369"/>
            <a:ext cx="5455913" cy="914400"/>
            <a:chOff x="810206" y="2630219"/>
            <a:chExt cx="5455913" cy="914400"/>
          </a:xfrm>
        </p:grpSpPr>
        <p:pic>
          <p:nvPicPr>
            <p:cNvPr id="10" name="Grafik 9" descr="Abzeichen mit einfarbiger Füllung">
              <a:extLst>
                <a:ext uri="{FF2B5EF4-FFF2-40B4-BE49-F238E27FC236}">
                  <a16:creationId xmlns:a16="http://schemas.microsoft.com/office/drawing/2014/main" id="{38AFC0B5-6D21-7A62-0B22-0C2D9D820C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206" y="2630219"/>
              <a:ext cx="914400" cy="914400"/>
            </a:xfrm>
            <a:prstGeom prst="rect">
              <a:avLst/>
            </a:prstGeom>
          </p:spPr>
        </p:pic>
        <p:sp>
          <p:nvSpPr>
            <p:cNvPr id="11" name="Textfeld 10">
              <a:extLst>
                <a:ext uri="{FF2B5EF4-FFF2-40B4-BE49-F238E27FC236}">
                  <a16:creationId xmlns:a16="http://schemas.microsoft.com/office/drawing/2014/main" id="{8B77F417-065A-A4E8-14CC-A5E36102144A}"/>
                </a:ext>
              </a:extLst>
            </p:cNvPr>
            <p:cNvSpPr txBox="1"/>
            <p:nvPr/>
          </p:nvSpPr>
          <p:spPr>
            <a:xfrm>
              <a:off x="1938668" y="2902753"/>
              <a:ext cx="4327451" cy="369332"/>
            </a:xfrm>
            <a:prstGeom prst="rect">
              <a:avLst/>
            </a:prstGeom>
            <a:noFill/>
          </p:spPr>
          <p:txBody>
            <a:bodyPr wrap="square" rtlCol="0">
              <a:spAutoFit/>
            </a:bodyPr>
            <a:lstStyle/>
            <a:p>
              <a:r>
                <a:rPr lang="de-DE" b="1">
                  <a:solidFill>
                    <a:srgbClr val="828181"/>
                  </a:solidFill>
                </a:rPr>
                <a:t>Live Demo – Aktueller Stand Features</a:t>
              </a:r>
            </a:p>
          </p:txBody>
        </p:sp>
      </p:grpSp>
      <p:sp>
        <p:nvSpPr>
          <p:cNvPr id="4" name="Foliennummernplatzhalter 3">
            <a:extLst>
              <a:ext uri="{FF2B5EF4-FFF2-40B4-BE49-F238E27FC236}">
                <a16:creationId xmlns:a16="http://schemas.microsoft.com/office/drawing/2014/main" id="{1F04E3D8-467D-C2E0-1515-FA4F23E7D5B0}"/>
              </a:ext>
            </a:extLst>
          </p:cNvPr>
          <p:cNvSpPr>
            <a:spLocks noGrp="1"/>
          </p:cNvSpPr>
          <p:nvPr>
            <p:ph type="sldNum" sz="quarter" idx="12"/>
          </p:nvPr>
        </p:nvSpPr>
        <p:spPr/>
        <p:txBody>
          <a:bodyPr/>
          <a:lstStyle/>
          <a:p>
            <a:fld id="{ED832909-EC19-48EF-8290-21E6AAD8A5C6}" type="slidenum">
              <a:rPr lang="de-DE" smtClean="0"/>
              <a:pPr/>
              <a:t>2</a:t>
            </a:fld>
            <a:endParaRPr lang="de-DE"/>
          </a:p>
        </p:txBody>
      </p:sp>
      <p:grpSp>
        <p:nvGrpSpPr>
          <p:cNvPr id="18" name="Gruppieren 17">
            <a:extLst>
              <a:ext uri="{FF2B5EF4-FFF2-40B4-BE49-F238E27FC236}">
                <a16:creationId xmlns:a16="http://schemas.microsoft.com/office/drawing/2014/main" id="{DB9D04FE-625B-CC86-2E3C-57EBAB9A0EB4}"/>
              </a:ext>
            </a:extLst>
          </p:cNvPr>
          <p:cNvGrpSpPr/>
          <p:nvPr/>
        </p:nvGrpSpPr>
        <p:grpSpPr>
          <a:xfrm>
            <a:off x="480044" y="3821650"/>
            <a:ext cx="5455913" cy="914400"/>
            <a:chOff x="937244" y="3625699"/>
            <a:chExt cx="5455913" cy="914400"/>
          </a:xfrm>
        </p:grpSpPr>
        <p:pic>
          <p:nvPicPr>
            <p:cNvPr id="16" name="Grafik 15" descr="Marke 3 mit einfarbiger Füllung">
              <a:extLst>
                <a:ext uri="{FF2B5EF4-FFF2-40B4-BE49-F238E27FC236}">
                  <a16:creationId xmlns:a16="http://schemas.microsoft.com/office/drawing/2014/main" id="{1CAAE70E-B0E1-305D-81C8-163617D9474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37244" y="3625699"/>
              <a:ext cx="914400" cy="914400"/>
            </a:xfrm>
            <a:prstGeom prst="rect">
              <a:avLst/>
            </a:prstGeom>
          </p:spPr>
        </p:pic>
        <p:sp>
          <p:nvSpPr>
            <p:cNvPr id="17" name="Textfeld 16">
              <a:extLst>
                <a:ext uri="{FF2B5EF4-FFF2-40B4-BE49-F238E27FC236}">
                  <a16:creationId xmlns:a16="http://schemas.microsoft.com/office/drawing/2014/main" id="{6ADFCE86-6EBC-B1F2-0362-FD4543FCADCD}"/>
                </a:ext>
              </a:extLst>
            </p:cNvPr>
            <p:cNvSpPr txBox="1"/>
            <p:nvPr/>
          </p:nvSpPr>
          <p:spPr>
            <a:xfrm>
              <a:off x="2065706" y="3898233"/>
              <a:ext cx="4327451" cy="369332"/>
            </a:xfrm>
            <a:prstGeom prst="rect">
              <a:avLst/>
            </a:prstGeom>
            <a:noFill/>
          </p:spPr>
          <p:txBody>
            <a:bodyPr wrap="square" lIns="91440" tIns="45720" rIns="91440" bIns="45720" rtlCol="0" anchor="t">
              <a:spAutoFit/>
            </a:bodyPr>
            <a:lstStyle/>
            <a:p>
              <a:r>
                <a:rPr lang="de-DE" b="1">
                  <a:solidFill>
                    <a:srgbClr val="828181"/>
                  </a:solidFill>
                </a:rPr>
                <a:t>Ausblick - Nutzerfeedback</a:t>
              </a:r>
            </a:p>
          </p:txBody>
        </p:sp>
      </p:grpSp>
    </p:spTree>
    <p:extLst>
      <p:ext uri="{BB962C8B-B14F-4D97-AF65-F5344CB8AC3E}">
        <p14:creationId xmlns:p14="http://schemas.microsoft.com/office/powerpoint/2010/main" val="3792848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661479-26D8-5995-81E1-21636FE456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493DCA8-6D38-182A-2423-D7697FF1CB5A}"/>
              </a:ext>
            </a:extLst>
          </p:cNvPr>
          <p:cNvSpPr>
            <a:spLocks noGrp="1"/>
          </p:cNvSpPr>
          <p:nvPr>
            <p:ph type="title"/>
          </p:nvPr>
        </p:nvSpPr>
        <p:spPr>
          <a:xfrm>
            <a:off x="362339" y="282335"/>
            <a:ext cx="8604379" cy="426848"/>
          </a:xfrm>
        </p:spPr>
        <p:txBody>
          <a:bodyPr/>
          <a:lstStyle/>
          <a:p>
            <a:r>
              <a:rPr lang="de-DE"/>
              <a:t>Systemoptimierung Part 3 - Systemprompt</a:t>
            </a:r>
          </a:p>
        </p:txBody>
      </p:sp>
      <p:sp>
        <p:nvSpPr>
          <p:cNvPr id="3" name="Fußzeilenplatzhalter 2">
            <a:extLst>
              <a:ext uri="{FF2B5EF4-FFF2-40B4-BE49-F238E27FC236}">
                <a16:creationId xmlns:a16="http://schemas.microsoft.com/office/drawing/2014/main" id="{A2FC5718-85C5-CCA3-D774-363429ED1DAB}"/>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D603F9AD-D8E9-F450-1998-C55FA60AF688}"/>
              </a:ext>
            </a:extLst>
          </p:cNvPr>
          <p:cNvSpPr>
            <a:spLocks noGrp="1"/>
          </p:cNvSpPr>
          <p:nvPr>
            <p:ph type="sldNum" sz="quarter" idx="12"/>
          </p:nvPr>
        </p:nvSpPr>
        <p:spPr/>
        <p:txBody>
          <a:bodyPr/>
          <a:lstStyle/>
          <a:p>
            <a:fld id="{ED832909-EC19-48EF-8290-21E6AAD8A5C6}" type="slidenum">
              <a:rPr lang="de-DE" smtClean="0"/>
              <a:pPr/>
              <a:t>20</a:t>
            </a:fld>
            <a:endParaRPr lang="de-DE"/>
          </a:p>
        </p:txBody>
      </p:sp>
      <p:sp>
        <p:nvSpPr>
          <p:cNvPr id="11" name="Rectangle: Rounded Corners 4">
            <a:extLst>
              <a:ext uri="{FF2B5EF4-FFF2-40B4-BE49-F238E27FC236}">
                <a16:creationId xmlns:a16="http://schemas.microsoft.com/office/drawing/2014/main" id="{CC388E3E-6942-4A9E-CDC5-4A096974793F}"/>
              </a:ext>
            </a:extLst>
          </p:cNvPr>
          <p:cNvSpPr/>
          <p:nvPr/>
        </p:nvSpPr>
        <p:spPr>
          <a:xfrm>
            <a:off x="362339" y="762134"/>
            <a:ext cx="11627892" cy="426848"/>
          </a:xfrm>
          <a:prstGeom prst="roundRect">
            <a:avLst/>
          </a:prstGeom>
          <a:solidFill>
            <a:schemeClr val="bg2"/>
          </a:solidFill>
          <a:ln>
            <a:solidFill>
              <a:srgbClr val="FECC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1">
                <a:solidFill>
                  <a:schemeClr val="tx1">
                    <a:lumMod val="49000"/>
                    <a:lumOff val="51000"/>
                  </a:schemeClr>
                </a:solidFill>
              </a:rPr>
              <a:t>3.2 Persona Handling - </a:t>
            </a:r>
            <a:r>
              <a:rPr lang="en-US" sz="2000" b="1" err="1">
                <a:solidFill>
                  <a:schemeClr val="tx1">
                    <a:lumMod val="49000"/>
                    <a:lumOff val="51000"/>
                  </a:schemeClr>
                </a:solidFill>
              </a:rPr>
              <a:t>Antwortgenerierung</a:t>
            </a:r>
            <a:endParaRPr lang="en-US" sz="2000" b="1">
              <a:solidFill>
                <a:schemeClr val="tx1">
                  <a:lumMod val="49000"/>
                  <a:lumOff val="51000"/>
                </a:schemeClr>
              </a:solidFill>
            </a:endParaRPr>
          </a:p>
        </p:txBody>
      </p:sp>
      <p:graphicFrame>
        <p:nvGraphicFramePr>
          <p:cNvPr id="6" name="Tabelle 5">
            <a:extLst>
              <a:ext uri="{FF2B5EF4-FFF2-40B4-BE49-F238E27FC236}">
                <a16:creationId xmlns:a16="http://schemas.microsoft.com/office/drawing/2014/main" id="{DE27AE2A-7B64-B5FC-25A1-B5BD5BCC2141}"/>
              </a:ext>
            </a:extLst>
          </p:cNvPr>
          <p:cNvGraphicFramePr>
            <a:graphicFrameLocks noGrp="1"/>
          </p:cNvGraphicFramePr>
          <p:nvPr>
            <p:extLst>
              <p:ext uri="{D42A27DB-BD31-4B8C-83A1-F6EECF244321}">
                <p14:modId xmlns:p14="http://schemas.microsoft.com/office/powerpoint/2010/main" val="4102596856"/>
              </p:ext>
            </p:extLst>
          </p:nvPr>
        </p:nvGraphicFramePr>
        <p:xfrm>
          <a:off x="2092542" y="2600901"/>
          <a:ext cx="8200499" cy="1656198"/>
        </p:xfrm>
        <a:graphic>
          <a:graphicData uri="http://schemas.openxmlformats.org/drawingml/2006/table">
            <a:tbl>
              <a:tblPr>
                <a:tableStyleId>{5C22544A-7EE6-4342-B048-85BDC9FD1C3A}</a:tableStyleId>
              </a:tblPr>
              <a:tblGrid>
                <a:gridCol w="1707715">
                  <a:extLst>
                    <a:ext uri="{9D8B030D-6E8A-4147-A177-3AD203B41FA5}">
                      <a16:colId xmlns:a16="http://schemas.microsoft.com/office/drawing/2014/main" val="1657161460"/>
                    </a:ext>
                  </a:extLst>
                </a:gridCol>
                <a:gridCol w="1707715">
                  <a:extLst>
                    <a:ext uri="{9D8B030D-6E8A-4147-A177-3AD203B41FA5}">
                      <a16:colId xmlns:a16="http://schemas.microsoft.com/office/drawing/2014/main" val="555966716"/>
                    </a:ext>
                  </a:extLst>
                </a:gridCol>
                <a:gridCol w="1773455">
                  <a:extLst>
                    <a:ext uri="{9D8B030D-6E8A-4147-A177-3AD203B41FA5}">
                      <a16:colId xmlns:a16="http://schemas.microsoft.com/office/drawing/2014/main" val="3441951923"/>
                    </a:ext>
                  </a:extLst>
                </a:gridCol>
                <a:gridCol w="1475714">
                  <a:extLst>
                    <a:ext uri="{9D8B030D-6E8A-4147-A177-3AD203B41FA5}">
                      <a16:colId xmlns:a16="http://schemas.microsoft.com/office/drawing/2014/main" val="1266189022"/>
                    </a:ext>
                  </a:extLst>
                </a:gridCol>
                <a:gridCol w="1535900">
                  <a:extLst>
                    <a:ext uri="{9D8B030D-6E8A-4147-A177-3AD203B41FA5}">
                      <a16:colId xmlns:a16="http://schemas.microsoft.com/office/drawing/2014/main" val="3939918147"/>
                    </a:ext>
                  </a:extLst>
                </a:gridCol>
              </a:tblGrid>
              <a:tr h="552066">
                <a:tc>
                  <a:txBody>
                    <a:bodyPr/>
                    <a:lstStyle/>
                    <a:p>
                      <a:pPr algn="ctr" fontAlgn="t">
                        <a:buNone/>
                      </a:pPr>
                      <a:r>
                        <a:rPr lang="de-DE" sz="1400" b="1" u="none" strike="noStrike">
                          <a:effectLst/>
                        </a:rPr>
                        <a:t>Version System Prompt</a:t>
                      </a:r>
                      <a:endParaRPr lang="de-DE" sz="1400" b="1" i="0" u="none" strike="noStrike">
                        <a:solidFill>
                          <a:srgbClr val="000000"/>
                        </a:solidFill>
                        <a:effectLst/>
                        <a:latin typeface="Aptos Narrow" panose="020B0004020202020204" pitchFamily="34" charset="0"/>
                      </a:endParaRPr>
                    </a:p>
                  </a:txBody>
                  <a:tcPr marL="9525" marR="9525" marT="9525" marB="0"/>
                </a:tc>
                <a:tc>
                  <a:txBody>
                    <a:bodyPr/>
                    <a:lstStyle/>
                    <a:p>
                      <a:pPr algn="ctr" fontAlgn="t">
                        <a:buNone/>
                      </a:pPr>
                      <a:r>
                        <a:rPr lang="de-DE" sz="1400" b="1" i="0" u="none" strike="noStrike">
                          <a:solidFill>
                            <a:srgbClr val="000000"/>
                          </a:solidFill>
                          <a:effectLst/>
                          <a:latin typeface="Aptos Narrow" panose="020B0004020202020204" pitchFamily="34" charset="0"/>
                        </a:rPr>
                        <a:t>Persona Handling</a:t>
                      </a:r>
                    </a:p>
                  </a:txBody>
                  <a:tcPr marL="9525" marR="9525" marT="9525" marB="0"/>
                </a:tc>
                <a:tc>
                  <a:txBody>
                    <a:bodyPr/>
                    <a:lstStyle/>
                    <a:p>
                      <a:pPr algn="ctr" fontAlgn="t">
                        <a:buNone/>
                      </a:pPr>
                      <a:r>
                        <a:rPr lang="de-DE" sz="1400" b="1" u="none" strike="noStrike">
                          <a:effectLst/>
                        </a:rPr>
                        <a:t>correctness_score</a:t>
                      </a:r>
                      <a:endParaRPr lang="de-DE" sz="1400" b="1" i="0" u="none" strike="noStrike">
                        <a:solidFill>
                          <a:srgbClr val="000000"/>
                        </a:solidFill>
                        <a:effectLst/>
                        <a:latin typeface="Aptos Narrow" panose="020B0004020202020204" pitchFamily="34" charset="0"/>
                      </a:endParaRPr>
                    </a:p>
                  </a:txBody>
                  <a:tcPr marL="9525" marR="9525" marT="9525" marB="0"/>
                </a:tc>
                <a:tc>
                  <a:txBody>
                    <a:bodyPr/>
                    <a:lstStyle/>
                    <a:p>
                      <a:pPr algn="ctr" fontAlgn="t">
                        <a:buNone/>
                      </a:pPr>
                      <a:r>
                        <a:rPr lang="de-DE" sz="1400" b="1" u="none" strike="noStrike">
                          <a:effectLst/>
                        </a:rPr>
                        <a:t>relevance_score</a:t>
                      </a:r>
                      <a:endParaRPr lang="de-DE" sz="1400" b="1" i="0" u="none" strike="noStrike">
                        <a:solidFill>
                          <a:srgbClr val="000000"/>
                        </a:solidFill>
                        <a:effectLst/>
                        <a:latin typeface="Aptos Narrow" panose="020B0004020202020204" pitchFamily="34" charset="0"/>
                      </a:endParaRPr>
                    </a:p>
                  </a:txBody>
                  <a:tcPr marL="9525" marR="9525" marT="9525" marB="0"/>
                </a:tc>
                <a:tc>
                  <a:txBody>
                    <a:bodyPr/>
                    <a:lstStyle/>
                    <a:p>
                      <a:pPr algn="ctr" fontAlgn="t">
                        <a:buNone/>
                      </a:pPr>
                      <a:r>
                        <a:rPr lang="de-DE" sz="1400" b="1" u="none" strike="noStrike">
                          <a:effectLst/>
                        </a:rPr>
                        <a:t>faithfulness_score</a:t>
                      </a:r>
                      <a:endParaRPr lang="de-DE" sz="1400" b="1" i="0" u="none" strike="noStrike">
                        <a:solidFill>
                          <a:srgbClr val="000000"/>
                        </a:solidFill>
                        <a:effectLst/>
                        <a:latin typeface="Aptos Narrow" panose="020B0004020202020204" pitchFamily="34" charset="0"/>
                      </a:endParaRPr>
                    </a:p>
                  </a:txBody>
                  <a:tcPr marL="9525" marR="9525" marT="9525" marB="0"/>
                </a:tc>
                <a:extLst>
                  <a:ext uri="{0D108BD9-81ED-4DB2-BD59-A6C34878D82A}">
                    <a16:rowId xmlns:a16="http://schemas.microsoft.com/office/drawing/2014/main" val="3391342636"/>
                  </a:ext>
                </a:extLst>
              </a:tr>
              <a:tr h="552066">
                <a:tc>
                  <a:txBody>
                    <a:bodyPr/>
                    <a:lstStyle/>
                    <a:p>
                      <a:pPr marL="0" algn="ctr" defTabSz="914400" rtl="0" eaLnBrk="1" fontAlgn="b" latinLnBrk="0" hangingPunct="1">
                        <a:buNone/>
                      </a:pPr>
                      <a:r>
                        <a:rPr lang="de-DE" sz="1600" b="0" i="0" u="none" strike="noStrike" kern="1200">
                          <a:solidFill>
                            <a:srgbClr val="000000"/>
                          </a:solidFill>
                          <a:effectLst/>
                          <a:latin typeface="Aptos Narrow" panose="020B0004020202020204" pitchFamily="34" charset="0"/>
                          <a:ea typeface="+mn-ea"/>
                          <a:cs typeface="+mn-cs"/>
                        </a:rPr>
                        <a:t>System-Prompt_V9</a:t>
                      </a:r>
                    </a:p>
                  </a:txBody>
                  <a:tcPr marL="9525" marR="9525" marT="9525" marB="0" anchor="b"/>
                </a:tc>
                <a:tc>
                  <a:txBody>
                    <a:bodyPr/>
                    <a:lstStyle/>
                    <a:p>
                      <a:pPr marL="0" algn="ctr" defTabSz="914400" rtl="0" eaLnBrk="1" fontAlgn="b" latinLnBrk="0" hangingPunct="1">
                        <a:buNone/>
                      </a:pPr>
                      <a:r>
                        <a:rPr lang="de-DE" sz="1600" b="0" i="0" u="none" strike="noStrike" kern="1200">
                          <a:solidFill>
                            <a:srgbClr val="000000"/>
                          </a:solidFill>
                          <a:effectLst/>
                          <a:latin typeface="Aptos Narrow" panose="020B0004020202020204" pitchFamily="34" charset="0"/>
                          <a:ea typeface="+mn-ea"/>
                          <a:cs typeface="+mn-cs"/>
                        </a:rPr>
                        <a:t>Nein</a:t>
                      </a:r>
                    </a:p>
                  </a:txBody>
                  <a:tcPr marL="9525" marR="9525" marT="9525" marB="0" anchor="b"/>
                </a:tc>
                <a:tc>
                  <a:txBody>
                    <a:bodyPr/>
                    <a:lstStyle/>
                    <a:p>
                      <a:pPr marL="0" algn="ctr" defTabSz="914400" rtl="0" eaLnBrk="1" fontAlgn="b" latinLnBrk="0" hangingPunct="1">
                        <a:buNone/>
                      </a:pPr>
                      <a:r>
                        <a:rPr lang="de-DE" sz="1600" b="0" i="0" u="none" strike="noStrike" kern="1200">
                          <a:solidFill>
                            <a:srgbClr val="000000"/>
                          </a:solidFill>
                          <a:effectLst/>
                          <a:latin typeface="Aptos Narrow" panose="020B0004020202020204" pitchFamily="34" charset="0"/>
                          <a:ea typeface="+mn-ea"/>
                          <a:cs typeface="+mn-cs"/>
                        </a:rPr>
                        <a:t>4,14</a:t>
                      </a:r>
                    </a:p>
                  </a:txBody>
                  <a:tcPr marL="9525" marR="9525" marT="9525" marB="0" anchor="b"/>
                </a:tc>
                <a:tc>
                  <a:txBody>
                    <a:bodyPr/>
                    <a:lstStyle/>
                    <a:p>
                      <a:pPr marL="0" algn="ctr" defTabSz="914400" rtl="0" eaLnBrk="1" fontAlgn="b" latinLnBrk="0" hangingPunct="1">
                        <a:buNone/>
                      </a:pPr>
                      <a:r>
                        <a:rPr lang="de-DE" sz="1600" b="0" i="0" u="none" strike="noStrike" kern="1200">
                          <a:solidFill>
                            <a:srgbClr val="000000"/>
                          </a:solidFill>
                          <a:effectLst/>
                          <a:latin typeface="Aptos Narrow" panose="020B0004020202020204" pitchFamily="34" charset="0"/>
                          <a:ea typeface="+mn-ea"/>
                          <a:cs typeface="+mn-cs"/>
                        </a:rPr>
                        <a:t>100%</a:t>
                      </a:r>
                    </a:p>
                  </a:txBody>
                  <a:tcPr marL="9525" marR="9525" marT="9525" marB="0" anchor="b"/>
                </a:tc>
                <a:tc>
                  <a:txBody>
                    <a:bodyPr/>
                    <a:lstStyle/>
                    <a:p>
                      <a:pPr marL="0" algn="ctr" defTabSz="914400" rtl="0" eaLnBrk="1" fontAlgn="b" latinLnBrk="0" hangingPunct="1">
                        <a:buNone/>
                      </a:pPr>
                      <a:r>
                        <a:rPr lang="de-DE" sz="1600" b="0" i="0" u="none" strike="noStrike" kern="1200">
                          <a:solidFill>
                            <a:srgbClr val="000000"/>
                          </a:solidFill>
                          <a:effectLst/>
                          <a:latin typeface="Aptos Narrow" panose="020B0004020202020204" pitchFamily="34" charset="0"/>
                          <a:ea typeface="+mn-ea"/>
                          <a:cs typeface="+mn-cs"/>
                        </a:rPr>
                        <a:t>100%</a:t>
                      </a:r>
                    </a:p>
                  </a:txBody>
                  <a:tcPr marL="9525" marR="9525" marT="9525" marB="0" anchor="b"/>
                </a:tc>
                <a:extLst>
                  <a:ext uri="{0D108BD9-81ED-4DB2-BD59-A6C34878D82A}">
                    <a16:rowId xmlns:a16="http://schemas.microsoft.com/office/drawing/2014/main" val="3152359012"/>
                  </a:ext>
                </a:extLst>
              </a:tr>
              <a:tr h="552066">
                <a:tc>
                  <a:txBody>
                    <a:bodyPr/>
                    <a:lstStyle/>
                    <a:p>
                      <a:pPr algn="ctr" fontAlgn="b">
                        <a:buNone/>
                      </a:pPr>
                      <a:r>
                        <a:rPr lang="de-DE" sz="1600" b="0" i="0" u="none" strike="noStrike">
                          <a:solidFill>
                            <a:srgbClr val="000000"/>
                          </a:solidFill>
                          <a:effectLst/>
                          <a:latin typeface="Aptos Narrow" panose="020B0004020202020204" pitchFamily="34" charset="0"/>
                        </a:rPr>
                        <a:t>System-Prompt_V10</a:t>
                      </a:r>
                    </a:p>
                  </a:txBody>
                  <a:tcPr marL="9525" marR="9525" marT="9525" marB="0" anchor="b"/>
                </a:tc>
                <a:tc>
                  <a:txBody>
                    <a:bodyPr/>
                    <a:lstStyle/>
                    <a:p>
                      <a:pPr algn="ctr" fontAlgn="b">
                        <a:buNone/>
                      </a:pPr>
                      <a:r>
                        <a:rPr lang="de-DE" sz="1600" b="0" i="0" u="none" strike="noStrike">
                          <a:solidFill>
                            <a:schemeClr val="accent6"/>
                          </a:solidFill>
                          <a:effectLst/>
                          <a:latin typeface="Aptos Narrow" panose="020B0004020202020204" pitchFamily="34" charset="0"/>
                        </a:rPr>
                        <a:t>Ja</a:t>
                      </a:r>
                    </a:p>
                  </a:txBody>
                  <a:tcPr marL="9525" marR="9525" marT="9525" marB="0" anchor="b"/>
                </a:tc>
                <a:tc>
                  <a:txBody>
                    <a:bodyPr/>
                    <a:lstStyle/>
                    <a:p>
                      <a:pPr algn="ctr" fontAlgn="b">
                        <a:buNone/>
                      </a:pPr>
                      <a:r>
                        <a:rPr lang="de-DE" sz="1600" b="0" i="0" u="none" strike="noStrike">
                          <a:solidFill>
                            <a:srgbClr val="000000"/>
                          </a:solidFill>
                          <a:effectLst/>
                          <a:latin typeface="Aptos Narrow" panose="020B0004020202020204" pitchFamily="34" charset="0"/>
                        </a:rPr>
                        <a:t>4,28</a:t>
                      </a:r>
                    </a:p>
                  </a:txBody>
                  <a:tcPr marL="9525" marR="9525" marT="9525" marB="0" anchor="b"/>
                </a:tc>
                <a:tc>
                  <a:txBody>
                    <a:bodyPr/>
                    <a:lstStyle/>
                    <a:p>
                      <a:pPr algn="ctr" fontAlgn="b">
                        <a:buNone/>
                      </a:pPr>
                      <a:r>
                        <a:rPr lang="de-DE" sz="1600" b="0" i="0" u="none" strike="noStrike">
                          <a:solidFill>
                            <a:srgbClr val="000000"/>
                          </a:solidFill>
                          <a:effectLst/>
                          <a:latin typeface="Aptos Narrow" panose="020B0004020202020204" pitchFamily="34" charset="0"/>
                        </a:rPr>
                        <a:t>100%</a:t>
                      </a:r>
                    </a:p>
                  </a:txBody>
                  <a:tcPr marL="9525" marR="9525" marT="9525" marB="0" anchor="b"/>
                </a:tc>
                <a:tc>
                  <a:txBody>
                    <a:bodyPr/>
                    <a:lstStyle/>
                    <a:p>
                      <a:pPr algn="ctr" fontAlgn="b">
                        <a:buNone/>
                      </a:pPr>
                      <a:r>
                        <a:rPr lang="de-DE" sz="1600" b="0" i="0" u="none" strike="noStrike">
                          <a:solidFill>
                            <a:srgbClr val="000000"/>
                          </a:solidFill>
                          <a:effectLst/>
                          <a:latin typeface="Aptos Narrow" panose="020B0004020202020204" pitchFamily="34" charset="0"/>
                        </a:rPr>
                        <a:t>100%</a:t>
                      </a:r>
                    </a:p>
                  </a:txBody>
                  <a:tcPr marL="9525" marR="9525" marT="9525" marB="0" anchor="b"/>
                </a:tc>
                <a:extLst>
                  <a:ext uri="{0D108BD9-81ED-4DB2-BD59-A6C34878D82A}">
                    <a16:rowId xmlns:a16="http://schemas.microsoft.com/office/drawing/2014/main" val="3358777515"/>
                  </a:ext>
                </a:extLst>
              </a:tr>
            </a:tbl>
          </a:graphicData>
        </a:graphic>
      </p:graphicFrame>
      <p:sp>
        <p:nvSpPr>
          <p:cNvPr id="9" name="Abgerundetes Rechteck 8">
            <a:extLst>
              <a:ext uri="{FF2B5EF4-FFF2-40B4-BE49-F238E27FC236}">
                <a16:creationId xmlns:a16="http://schemas.microsoft.com/office/drawing/2014/main" id="{E1B1EBCE-28ED-C6B4-37EA-D25CBEB6EE3A}"/>
              </a:ext>
            </a:extLst>
          </p:cNvPr>
          <p:cNvSpPr/>
          <p:nvPr/>
        </p:nvSpPr>
        <p:spPr>
          <a:xfrm>
            <a:off x="2092542" y="1547495"/>
            <a:ext cx="8324462" cy="785782"/>
          </a:xfrm>
          <a:prstGeom prst="roundRect">
            <a:avLst>
              <a:gd name="adj" fmla="val 4634"/>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Correctness Score  </a:t>
            </a:r>
            <a:r>
              <a:rPr lang="de-DE" b="1">
                <a:solidFill>
                  <a:schemeClr val="accent6"/>
                </a:solidFill>
              </a:rPr>
              <a:t>↑ 0,14</a:t>
            </a:r>
            <a:endParaRPr lang="de-DE">
              <a:solidFill>
                <a:schemeClr val="accent6"/>
              </a:solidFill>
            </a:endParaRPr>
          </a:p>
        </p:txBody>
      </p:sp>
    </p:spTree>
    <p:extLst>
      <p:ext uri="{BB962C8B-B14F-4D97-AF65-F5344CB8AC3E}">
        <p14:creationId xmlns:p14="http://schemas.microsoft.com/office/powerpoint/2010/main" val="2562101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71B97-2952-04D3-F792-A6F5CBCA922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6C9DF0B-8EC1-2379-3378-9A854F86AD4B}"/>
              </a:ext>
            </a:extLst>
          </p:cNvPr>
          <p:cNvSpPr>
            <a:spLocks noGrp="1"/>
          </p:cNvSpPr>
          <p:nvPr>
            <p:ph type="title"/>
          </p:nvPr>
        </p:nvSpPr>
        <p:spPr/>
        <p:txBody>
          <a:bodyPr/>
          <a:lstStyle/>
          <a:p>
            <a:r>
              <a:rPr lang="de-DE"/>
              <a:t>Zusammenfassung Entwicklung Technischer Stand</a:t>
            </a:r>
          </a:p>
        </p:txBody>
      </p:sp>
      <p:sp>
        <p:nvSpPr>
          <p:cNvPr id="3" name="Fußzeilenplatzhalter 2">
            <a:extLst>
              <a:ext uri="{FF2B5EF4-FFF2-40B4-BE49-F238E27FC236}">
                <a16:creationId xmlns:a16="http://schemas.microsoft.com/office/drawing/2014/main" id="{05692614-4137-EBE9-C658-ED2D35403A2A}"/>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B858091C-0CF1-26B0-30DE-3B1EAC9E9B7B}"/>
              </a:ext>
            </a:extLst>
          </p:cNvPr>
          <p:cNvSpPr>
            <a:spLocks noGrp="1"/>
          </p:cNvSpPr>
          <p:nvPr>
            <p:ph type="sldNum" sz="quarter" idx="12"/>
          </p:nvPr>
        </p:nvSpPr>
        <p:spPr/>
        <p:txBody>
          <a:bodyPr/>
          <a:lstStyle/>
          <a:p>
            <a:fld id="{ED832909-EC19-48EF-8290-21E6AAD8A5C6}" type="slidenum">
              <a:rPr lang="de-DE" smtClean="0"/>
              <a:pPr/>
              <a:t>21</a:t>
            </a:fld>
            <a:endParaRPr lang="de-DE"/>
          </a:p>
        </p:txBody>
      </p:sp>
      <p:graphicFrame>
        <p:nvGraphicFramePr>
          <p:cNvPr id="10" name="Tabelle 9">
            <a:extLst>
              <a:ext uri="{FF2B5EF4-FFF2-40B4-BE49-F238E27FC236}">
                <a16:creationId xmlns:a16="http://schemas.microsoft.com/office/drawing/2014/main" id="{87A87314-82DA-7062-8523-81D26DE70C8F}"/>
              </a:ext>
            </a:extLst>
          </p:cNvPr>
          <p:cNvGraphicFramePr>
            <a:graphicFrameLocks noGrp="1"/>
          </p:cNvGraphicFramePr>
          <p:nvPr>
            <p:extLst>
              <p:ext uri="{D42A27DB-BD31-4B8C-83A1-F6EECF244321}">
                <p14:modId xmlns:p14="http://schemas.microsoft.com/office/powerpoint/2010/main" val="1760583111"/>
              </p:ext>
            </p:extLst>
          </p:nvPr>
        </p:nvGraphicFramePr>
        <p:xfrm>
          <a:off x="369986" y="743036"/>
          <a:ext cx="8403624" cy="5429317"/>
        </p:xfrm>
        <a:graphic>
          <a:graphicData uri="http://schemas.openxmlformats.org/drawingml/2006/table">
            <a:tbl>
              <a:tblPr firstRow="1" bandRow="1">
                <a:tableStyleId>{5C22544A-7EE6-4342-B048-85BDC9FD1C3A}</a:tableStyleId>
              </a:tblPr>
              <a:tblGrid>
                <a:gridCol w="443186">
                  <a:extLst>
                    <a:ext uri="{9D8B030D-6E8A-4147-A177-3AD203B41FA5}">
                      <a16:colId xmlns:a16="http://schemas.microsoft.com/office/drawing/2014/main" val="448202165"/>
                    </a:ext>
                  </a:extLst>
                </a:gridCol>
                <a:gridCol w="1768748">
                  <a:extLst>
                    <a:ext uri="{9D8B030D-6E8A-4147-A177-3AD203B41FA5}">
                      <a16:colId xmlns:a16="http://schemas.microsoft.com/office/drawing/2014/main" val="1371588096"/>
                    </a:ext>
                  </a:extLst>
                </a:gridCol>
                <a:gridCol w="4051134">
                  <a:extLst>
                    <a:ext uri="{9D8B030D-6E8A-4147-A177-3AD203B41FA5}">
                      <a16:colId xmlns:a16="http://schemas.microsoft.com/office/drawing/2014/main" val="2717272499"/>
                    </a:ext>
                  </a:extLst>
                </a:gridCol>
                <a:gridCol w="2140556">
                  <a:extLst>
                    <a:ext uri="{9D8B030D-6E8A-4147-A177-3AD203B41FA5}">
                      <a16:colId xmlns:a16="http://schemas.microsoft.com/office/drawing/2014/main" val="3073386699"/>
                    </a:ext>
                  </a:extLst>
                </a:gridCol>
              </a:tblGrid>
              <a:tr h="168440">
                <a:tc>
                  <a:txBody>
                    <a:bodyPr/>
                    <a:lstStyle/>
                    <a:p>
                      <a:pPr algn="ctr" fontAlgn="t">
                        <a:buNone/>
                      </a:pPr>
                      <a:r>
                        <a:rPr lang="de-DE" sz="1100" b="1" i="0" u="none" strike="noStrike">
                          <a:solidFill>
                            <a:srgbClr val="000000"/>
                          </a:solidFill>
                          <a:effectLst/>
                          <a:latin typeface="Calibri" panose="020F0502020204030204" pitchFamily="34" charset="0"/>
                          <a:cs typeface="Calibri" panose="020F0502020204030204" pitchFamily="34" charset="0"/>
                        </a:rPr>
                        <a:t>Nr.</a:t>
                      </a:r>
                    </a:p>
                  </a:txBody>
                  <a:tcPr marL="9525" marR="9525" marT="9525" marB="0" anchor="ctr">
                    <a:solidFill>
                      <a:srgbClr val="FECC00"/>
                    </a:solidFill>
                  </a:tcPr>
                </a:tc>
                <a:tc>
                  <a:txBody>
                    <a:bodyPr/>
                    <a:lstStyle/>
                    <a:p>
                      <a:pPr algn="ctr" fontAlgn="t">
                        <a:buNone/>
                      </a:pPr>
                      <a:r>
                        <a:rPr lang="de-DE" sz="1100" b="1" i="0" u="none" strike="noStrike">
                          <a:solidFill>
                            <a:srgbClr val="000000"/>
                          </a:solidFill>
                          <a:effectLst/>
                          <a:latin typeface="Calibri" panose="020F0502020204030204" pitchFamily="34" charset="0"/>
                          <a:cs typeface="Calibri" panose="020F0502020204030204" pitchFamily="34" charset="0"/>
                        </a:rPr>
                        <a:t>Kategorie</a:t>
                      </a:r>
                    </a:p>
                  </a:txBody>
                  <a:tcPr marL="9525" marR="9525" marT="9525" marB="0" anchor="ctr">
                    <a:solidFill>
                      <a:srgbClr val="FECC00"/>
                    </a:solidFill>
                  </a:tcPr>
                </a:tc>
                <a:tc>
                  <a:txBody>
                    <a:bodyPr/>
                    <a:lstStyle/>
                    <a:p>
                      <a:pPr algn="ctr" fontAlgn="t">
                        <a:buNone/>
                      </a:pPr>
                      <a:r>
                        <a:rPr lang="de-DE" sz="1100" b="1" i="0" u="none" strike="noStrike">
                          <a:solidFill>
                            <a:srgbClr val="000000"/>
                          </a:solidFill>
                          <a:effectLst/>
                          <a:latin typeface="Calibri" panose="020F0502020204030204" pitchFamily="34" charset="0"/>
                          <a:cs typeface="Calibri" panose="020F0502020204030204" pitchFamily="34" charset="0"/>
                        </a:rPr>
                        <a:t>Feature</a:t>
                      </a:r>
                    </a:p>
                  </a:txBody>
                  <a:tcPr marL="9525" marR="9525" marT="9525" marB="0" anchor="ctr">
                    <a:solidFill>
                      <a:srgbClr val="FECC00"/>
                    </a:solidFill>
                  </a:tcPr>
                </a:tc>
                <a:tc>
                  <a:txBody>
                    <a:bodyPr/>
                    <a:lstStyle/>
                    <a:p>
                      <a:pPr algn="ctr" fontAlgn="t">
                        <a:buNone/>
                      </a:pPr>
                      <a:r>
                        <a:rPr lang="de-DE" sz="1100" b="1" i="0" u="none" strike="noStrike" dirty="0">
                          <a:solidFill>
                            <a:srgbClr val="000000"/>
                          </a:solidFill>
                          <a:effectLst/>
                          <a:latin typeface="Calibri" panose="020F0502020204030204" pitchFamily="34" charset="0"/>
                          <a:cs typeface="Calibri" panose="020F0502020204030204" pitchFamily="34" charset="0"/>
                        </a:rPr>
                        <a:t>Status</a:t>
                      </a:r>
                    </a:p>
                  </a:txBody>
                  <a:tcPr marL="9525" marR="9525" marT="9525" marB="0" anchor="ctr">
                    <a:solidFill>
                      <a:srgbClr val="FECC00"/>
                    </a:solidFill>
                  </a:tcPr>
                </a:tc>
                <a:extLst>
                  <a:ext uri="{0D108BD9-81ED-4DB2-BD59-A6C34878D82A}">
                    <a16:rowId xmlns:a16="http://schemas.microsoft.com/office/drawing/2014/main" val="3083075095"/>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1.</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User Interaction</a:t>
                      </a:r>
                    </a:p>
                  </a:txBody>
                  <a:tcPr marL="9525" marR="9525" marT="9525" marB="0" anchor="ctr"/>
                </a:tc>
                <a:tc>
                  <a:txBody>
                    <a:bodyPr/>
                    <a:lstStyle/>
                    <a:p>
                      <a:pPr>
                        <a:buNone/>
                      </a:pPr>
                      <a:r>
                        <a:rPr lang="de-DE" sz="1100" dirty="0">
                          <a:latin typeface="Calibri" panose="020F0502020204030204" pitchFamily="34" charset="0"/>
                          <a:cs typeface="Calibri" panose="020F0502020204030204" pitchFamily="34" charset="0"/>
                        </a:rPr>
                        <a:t>Begrüßung &amp; Einleitung</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2618874650"/>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2. </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UI/UX</a:t>
                      </a:r>
                    </a:p>
                  </a:txBody>
                  <a:tcPr marL="9525" marR="9525" marT="9525" marB="0" anchor="ctr"/>
                </a:tc>
                <a:tc>
                  <a:txBody>
                    <a:bodyPr/>
                    <a:lstStyle/>
                    <a:p>
                      <a:pPr>
                        <a:buNone/>
                      </a:pPr>
                      <a:r>
                        <a:rPr lang="de-DE" sz="1100" dirty="0">
                          <a:latin typeface="Calibri" panose="020F0502020204030204" pitchFamily="34" charset="0"/>
                          <a:cs typeface="Calibri" panose="020F0502020204030204" pitchFamily="34" charset="0"/>
                        </a:rPr>
                        <a:t>Funktionale Buttons: </a:t>
                      </a:r>
                    </a:p>
                  </a:txBody>
                  <a:tcPr anchor="ctr"/>
                </a:tc>
                <a:tc>
                  <a:txBody>
                    <a:bodyPr/>
                    <a:lstStyle/>
                    <a:p>
                      <a:pPr>
                        <a:buNone/>
                      </a:pPr>
                      <a:endParaRPr lang="de-DE" sz="11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855903470"/>
                  </a:ext>
                </a:extLst>
              </a:tr>
              <a:tr h="262800">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2.1</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UI/UX</a:t>
                      </a:r>
                    </a:p>
                  </a:txBody>
                  <a:tcPr marL="9525" marR="9525" marT="9525" marB="0" anchor="ctr"/>
                </a:tc>
                <a:tc>
                  <a:txBody>
                    <a:bodyPr/>
                    <a:lstStyle/>
                    <a:p>
                      <a:pPr lvl="1">
                        <a:buNone/>
                      </a:pPr>
                      <a:r>
                        <a:rPr lang="de-DE" sz="1100">
                          <a:latin typeface="Calibri" panose="020F0502020204030204" pitchFamily="34" charset="0"/>
                          <a:cs typeface="Calibri" panose="020F0502020204030204" pitchFamily="34" charset="0"/>
                        </a:rPr>
                        <a:t>Business &amp; Techy</a:t>
                      </a:r>
                    </a:p>
                  </a:txBody>
                  <a:tcPr anchor="ctr"/>
                </a:tc>
                <a:tc>
                  <a:txBody>
                    <a:bodyPr/>
                    <a:lstStyle/>
                    <a:p>
                      <a:pPr>
                        <a:buNone/>
                      </a:pPr>
                      <a:r>
                        <a:rPr lang="de-DE" sz="1100" dirty="0">
                          <a:latin typeface="Calibri" panose="020F0502020204030204" pitchFamily="34" charset="0"/>
                          <a:cs typeface="Calibri" panose="020F0502020204030204" pitchFamily="34" charset="0"/>
                        </a:rPr>
                        <a:t>Verworfen</a:t>
                      </a:r>
                    </a:p>
                  </a:txBody>
                  <a:tcPr anchor="ctr"/>
                </a:tc>
                <a:extLst>
                  <a:ext uri="{0D108BD9-81ED-4DB2-BD59-A6C34878D82A}">
                    <a16:rowId xmlns:a16="http://schemas.microsoft.com/office/drawing/2014/main" val="684313251"/>
                  </a:ext>
                </a:extLst>
              </a:tr>
              <a:tr h="262800">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2.2</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UI/UX</a:t>
                      </a:r>
                    </a:p>
                  </a:txBody>
                  <a:tcPr marL="9525" marR="9525" marT="9525" marB="0" anchor="ctr"/>
                </a:tc>
                <a:tc>
                  <a:txBody>
                    <a:bodyPr/>
                    <a:lstStyle/>
                    <a:p>
                      <a:pPr lvl="1">
                        <a:buNone/>
                      </a:pPr>
                      <a:r>
                        <a:rPr lang="de-DE" sz="1100">
                          <a:latin typeface="Calibri" panose="020F0502020204030204" pitchFamily="34" charset="0"/>
                          <a:cs typeface="Calibri" panose="020F0502020204030204" pitchFamily="34" charset="0"/>
                        </a:rPr>
                        <a:t>Thinking LLM</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3147684624"/>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2.3</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UI/UX</a:t>
                      </a:r>
                    </a:p>
                  </a:txBody>
                  <a:tcPr marL="9525" marR="9525" marT="9525" marB="0" anchor="ctr"/>
                </a:tc>
                <a:tc>
                  <a:txBody>
                    <a:bodyPr/>
                    <a:lstStyle/>
                    <a:p>
                      <a:pPr lvl="1">
                        <a:buNone/>
                      </a:pPr>
                      <a:r>
                        <a:rPr lang="de-DE" sz="1100" dirty="0">
                          <a:latin typeface="Calibri" panose="020F0502020204030204" pitchFamily="34" charset="0"/>
                          <a:cs typeface="Calibri" panose="020F0502020204030204" pitchFamily="34" charset="0"/>
                        </a:rPr>
                        <a:t>Clear</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1307204895"/>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2.4</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UI/UX</a:t>
                      </a:r>
                    </a:p>
                  </a:txBody>
                  <a:tcPr marL="9525" marR="9525" marT="9525" marB="0" anchor="ctr"/>
                </a:tc>
                <a:tc>
                  <a:txBody>
                    <a:bodyPr/>
                    <a:lstStyle/>
                    <a:p>
                      <a:pPr lvl="1">
                        <a:buNone/>
                      </a:pPr>
                      <a:r>
                        <a:rPr lang="de-DE" sz="1100">
                          <a:latin typeface="Calibri" panose="020F0502020204030204" pitchFamily="34" charset="0"/>
                          <a:cs typeface="Calibri" panose="020F0502020204030204" pitchFamily="34" charset="0"/>
                        </a:rPr>
                        <a:t>Thumbs up/down</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2108866436"/>
                  </a:ext>
                </a:extLst>
              </a:tr>
              <a:tr h="262504">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2.5</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de-DE" sz="1100" b="0" i="0" u="none" strike="noStrike" dirty="0">
                          <a:solidFill>
                            <a:srgbClr val="000000"/>
                          </a:solidFill>
                          <a:effectLst/>
                          <a:latin typeface="Calibri" panose="020F0502020204030204" pitchFamily="34" charset="0"/>
                          <a:cs typeface="Calibri" panose="020F0502020204030204" pitchFamily="34" charset="0"/>
                        </a:rPr>
                        <a:t>UI/UX</a:t>
                      </a:r>
                    </a:p>
                  </a:txBody>
                  <a:tcPr marL="9525" marR="9525" marT="9525" marB="0" anchor="ctr"/>
                </a:tc>
                <a:tc>
                  <a:txBody>
                    <a:bodyPr/>
                    <a:lstStyle/>
                    <a:p>
                      <a:pPr lvl="1">
                        <a:buNone/>
                      </a:pPr>
                      <a:r>
                        <a:rPr lang="de-DE" sz="1100" dirty="0">
                          <a:latin typeface="Calibri" panose="020F0502020204030204" pitchFamily="34" charset="0"/>
                          <a:cs typeface="Calibri" panose="020F0502020204030204" pitchFamily="34" charset="0"/>
                        </a:rPr>
                        <a:t>Copy Button</a:t>
                      </a:r>
                    </a:p>
                  </a:txBody>
                  <a:tcPr anchor="ctr"/>
                </a:tc>
                <a:tc>
                  <a:txBody>
                    <a:bodyPr/>
                    <a:lstStyle/>
                    <a:p>
                      <a:pPr>
                        <a:buNone/>
                      </a:pPr>
                      <a:r>
                        <a:rPr lang="de-DE" sz="1100" dirty="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4219015409"/>
                  </a:ext>
                </a:extLst>
              </a:tr>
              <a:tr h="262800">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2.6</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de-DE" sz="1100" b="0" i="0" u="none" strike="noStrike" dirty="0">
                          <a:solidFill>
                            <a:srgbClr val="000000"/>
                          </a:solidFill>
                          <a:effectLst/>
                          <a:latin typeface="Calibri" panose="020F0502020204030204" pitchFamily="34" charset="0"/>
                          <a:cs typeface="Calibri" panose="020F0502020204030204" pitchFamily="34" charset="0"/>
                        </a:rPr>
                        <a:t>UI/UX</a:t>
                      </a:r>
                    </a:p>
                  </a:txBody>
                  <a:tcPr marL="9525" marR="9525" marT="9525" marB="0" anchor="ctr"/>
                </a:tc>
                <a:tc>
                  <a:txBody>
                    <a:bodyPr/>
                    <a:lstStyle/>
                    <a:p>
                      <a:pPr lvl="1">
                        <a:buNone/>
                      </a:pPr>
                      <a:r>
                        <a:rPr lang="de-DE" sz="1100" dirty="0">
                          <a:latin typeface="Calibri" panose="020F0502020204030204" pitchFamily="34" charset="0"/>
                          <a:cs typeface="Calibri" panose="020F0502020204030204" pitchFamily="34" charset="0"/>
                        </a:rPr>
                        <a:t>Question Buttons</a:t>
                      </a:r>
                    </a:p>
                  </a:txBody>
                  <a:tcPr anchor="ctr"/>
                </a:tc>
                <a:tc>
                  <a:txBody>
                    <a:bodyPr/>
                    <a:lstStyle/>
                    <a:p>
                      <a:pPr>
                        <a:buNone/>
                      </a:pPr>
                      <a:r>
                        <a:rPr lang="de-DE" sz="1100" dirty="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369076920"/>
                  </a:ext>
                </a:extLst>
              </a:tr>
              <a:tr h="262800">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2.7</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de-DE" sz="1100" b="0" i="0" u="none" strike="noStrike" dirty="0">
                          <a:solidFill>
                            <a:srgbClr val="000000"/>
                          </a:solidFill>
                          <a:effectLst/>
                          <a:latin typeface="Calibri" panose="020F0502020204030204" pitchFamily="34" charset="0"/>
                          <a:cs typeface="Calibri" panose="020F0502020204030204" pitchFamily="34" charset="0"/>
                        </a:rPr>
                        <a:t>UI/UX</a:t>
                      </a:r>
                    </a:p>
                  </a:txBody>
                  <a:tcPr marL="9525" marR="9525" marT="9525" marB="0" anchor="ctr"/>
                </a:tc>
                <a:tc>
                  <a:txBody>
                    <a:bodyPr/>
                    <a:lstStyle/>
                    <a:p>
                      <a:pPr lvl="1">
                        <a:buNone/>
                      </a:pPr>
                      <a:r>
                        <a:rPr lang="de-DE" sz="1100" dirty="0">
                          <a:latin typeface="Calibri" panose="020F0502020204030204" pitchFamily="34" charset="0"/>
                          <a:cs typeface="Calibri" panose="020F0502020204030204" pitchFamily="34" charset="0"/>
                        </a:rPr>
                        <a:t>Enter</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854083364"/>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3.</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UI/UX</a:t>
                      </a:r>
                    </a:p>
                  </a:txBody>
                  <a:tcPr marL="9525" marR="9525" marT="9525" marB="0" anchor="ctr"/>
                </a:tc>
                <a:tc>
                  <a:txBody>
                    <a:bodyPr/>
                    <a:lstStyle/>
                    <a:p>
                      <a:pPr>
                        <a:buNone/>
                      </a:pPr>
                      <a:r>
                        <a:rPr lang="de-DE" sz="1100" dirty="0">
                          <a:latin typeface="Calibri" panose="020F0502020204030204" pitchFamily="34" charset="0"/>
                          <a:cs typeface="Calibri" panose="020F0502020204030204" pitchFamily="34" charset="0"/>
                        </a:rPr>
                        <a:t>Interaktion: Freitextfeld</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1988979607"/>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4.</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Persona Handling</a:t>
                      </a:r>
                    </a:p>
                  </a:txBody>
                  <a:tcPr marL="9525" marR="9525" marT="9525" marB="0" anchor="ctr"/>
                </a:tc>
                <a:tc>
                  <a:txBody>
                    <a:bodyPr/>
                    <a:lstStyle/>
                    <a:p>
                      <a:pPr>
                        <a:buNone/>
                      </a:pPr>
                      <a:r>
                        <a:rPr lang="de-DE" sz="1100" dirty="0">
                          <a:latin typeface="Calibri" panose="020F0502020204030204" pitchFamily="34" charset="0"/>
                          <a:cs typeface="Calibri" panose="020F0502020204030204" pitchFamily="34" charset="0"/>
                        </a:rPr>
                        <a:t>Zugeschnittene Personas</a:t>
                      </a:r>
                    </a:p>
                  </a:txBody>
                  <a:tcPr anchor="ctr"/>
                </a:tc>
                <a:tc>
                  <a:txBody>
                    <a:bodyPr/>
                    <a:lstStyle/>
                    <a:p>
                      <a:pPr>
                        <a:buNone/>
                      </a:pPr>
                      <a:endParaRPr lang="de-DE" sz="11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118047497"/>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4.1</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Persona Handling</a:t>
                      </a:r>
                    </a:p>
                  </a:txBody>
                  <a:tcPr marL="9525" marR="9525" marT="9525" marB="0" anchor="ctr"/>
                </a:tc>
                <a:tc>
                  <a:txBody>
                    <a:bodyPr/>
                    <a:lstStyle/>
                    <a:p>
                      <a:pPr lvl="1">
                        <a:buNone/>
                      </a:pPr>
                      <a:r>
                        <a:rPr lang="de-DE" sz="1100">
                          <a:latin typeface="Calibri" panose="020F0502020204030204" pitchFamily="34" charset="0"/>
                          <a:cs typeface="Calibri" panose="020F0502020204030204" pitchFamily="34" charset="0"/>
                        </a:rPr>
                        <a:t>Personaerkennung</a:t>
                      </a:r>
                    </a:p>
                  </a:txBody>
                  <a:tcPr anchor="ctr"/>
                </a:tc>
                <a:tc>
                  <a:txBody>
                    <a:bodyPr/>
                    <a:lstStyle/>
                    <a:p>
                      <a:pPr>
                        <a:buNone/>
                      </a:pPr>
                      <a:r>
                        <a:rPr lang="de-DE" sz="1100" dirty="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1565579218"/>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4.2</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Persona Handling</a:t>
                      </a:r>
                    </a:p>
                  </a:txBody>
                  <a:tcPr marL="9525" marR="9525" marT="9525" marB="0" anchor="ctr"/>
                </a:tc>
                <a:tc>
                  <a:txBody>
                    <a:bodyPr/>
                    <a:lstStyle/>
                    <a:p>
                      <a:pPr lvl="1">
                        <a:buNone/>
                      </a:pPr>
                      <a:r>
                        <a:rPr lang="de-DE" sz="1100" dirty="0">
                          <a:latin typeface="Calibri" panose="020F0502020204030204" pitchFamily="34" charset="0"/>
                          <a:cs typeface="Calibri" panose="020F0502020204030204" pitchFamily="34" charset="0"/>
                        </a:rPr>
                        <a:t>Antwort-Generierung Business Persona</a:t>
                      </a:r>
                    </a:p>
                  </a:txBody>
                  <a:tcPr anchor="ctr"/>
                </a:tc>
                <a:tc>
                  <a:txBody>
                    <a:bodyPr/>
                    <a:lstStyle/>
                    <a:p>
                      <a:pPr>
                        <a:buNone/>
                      </a:pPr>
                      <a:r>
                        <a:rPr lang="de-DE" sz="1100" dirty="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1318341413"/>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4.3</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Persona Handling</a:t>
                      </a:r>
                    </a:p>
                  </a:txBody>
                  <a:tcPr marL="9525" marR="9525" marT="9525" marB="0" anchor="ctr"/>
                </a:tc>
                <a:tc>
                  <a:txBody>
                    <a:bodyPr/>
                    <a:lstStyle/>
                    <a:p>
                      <a:pPr lvl="1">
                        <a:buNone/>
                      </a:pPr>
                      <a:r>
                        <a:rPr lang="de-DE" sz="1100" dirty="0">
                          <a:latin typeface="Calibri" panose="020F0502020204030204" pitchFamily="34" charset="0"/>
                          <a:cs typeface="Calibri" panose="020F0502020204030204" pitchFamily="34" charset="0"/>
                        </a:rPr>
                        <a:t>Antwort-Generierung Tech Persona</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204958790"/>
                  </a:ext>
                </a:extLst>
              </a:tr>
              <a:tr h="262800">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4.4</a:t>
                      </a:r>
                    </a:p>
                  </a:txBody>
                  <a:tcPr marL="9525" marR="9525" marT="952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de-DE" sz="1100" b="0" i="0" u="none" strike="noStrike" dirty="0">
                          <a:solidFill>
                            <a:srgbClr val="000000"/>
                          </a:solidFill>
                          <a:effectLst/>
                          <a:latin typeface="Calibri" panose="020F0502020204030204" pitchFamily="34" charset="0"/>
                          <a:cs typeface="Calibri" panose="020F0502020204030204" pitchFamily="34" charset="0"/>
                        </a:rPr>
                        <a:t>Persona Handling</a:t>
                      </a:r>
                    </a:p>
                  </a:txBody>
                  <a:tcPr marL="9525" marR="9525" marT="9525" marB="0" anchor="ctr"/>
                </a:tc>
                <a:tc>
                  <a:txBody>
                    <a:bodyPr/>
                    <a:lstStyle/>
                    <a:p>
                      <a:pPr lvl="1">
                        <a:buNone/>
                      </a:pPr>
                      <a:r>
                        <a:rPr lang="de-DE" sz="1100" dirty="0">
                          <a:latin typeface="Calibri" panose="020F0502020204030204" pitchFamily="34" charset="0"/>
                          <a:cs typeface="Calibri" panose="020F0502020204030204" pitchFamily="34" charset="0"/>
                        </a:rPr>
                        <a:t>Test: Zweiter (vorausgehender) LLM Aufruf</a:t>
                      </a:r>
                    </a:p>
                  </a:txBody>
                  <a:tcPr anchor="ctr"/>
                </a:tc>
                <a:tc>
                  <a:txBody>
                    <a:bodyPr/>
                    <a:lstStyle/>
                    <a:p>
                      <a:pPr>
                        <a:buNone/>
                      </a:pPr>
                      <a:r>
                        <a:rPr lang="de-DE" sz="1100">
                          <a:latin typeface="Calibri" panose="020F0502020204030204" pitchFamily="34" charset="0"/>
                          <a:cs typeface="Calibri" panose="020F0502020204030204" pitchFamily="34" charset="0"/>
                        </a:rPr>
                        <a:t>Teilweise implementiert</a:t>
                      </a:r>
                    </a:p>
                  </a:txBody>
                  <a:tcPr anchor="ctr"/>
                </a:tc>
                <a:extLst>
                  <a:ext uri="{0D108BD9-81ED-4DB2-BD59-A6C34878D82A}">
                    <a16:rowId xmlns:a16="http://schemas.microsoft.com/office/drawing/2014/main" val="920116734"/>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5. </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User Interaction</a:t>
                      </a:r>
                    </a:p>
                  </a:txBody>
                  <a:tcPr marL="9525" marR="9525" marT="9525" marB="0" anchor="ctr"/>
                </a:tc>
                <a:tc>
                  <a:txBody>
                    <a:bodyPr/>
                    <a:lstStyle/>
                    <a:p>
                      <a:pPr>
                        <a:buNone/>
                      </a:pPr>
                      <a:r>
                        <a:rPr lang="de-DE" sz="1100">
                          <a:latin typeface="Calibri" panose="020F0502020204030204" pitchFamily="34" charset="0"/>
                          <a:cs typeface="Calibri" panose="020F0502020204030204" pitchFamily="34" charset="0"/>
                        </a:rPr>
                        <a:t>Systemprompt</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2640279378"/>
                  </a:ext>
                </a:extLst>
              </a:tr>
              <a:tr h="262800">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6. </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Quellenmanagement</a:t>
                      </a:r>
                    </a:p>
                  </a:txBody>
                  <a:tcPr marL="9525" marR="9525" marT="9525" marB="0" anchor="ctr"/>
                </a:tc>
                <a:tc>
                  <a:txBody>
                    <a:bodyPr/>
                    <a:lstStyle/>
                    <a:p>
                      <a:pPr>
                        <a:buNone/>
                      </a:pPr>
                      <a:r>
                        <a:rPr lang="de-DE" sz="1100">
                          <a:latin typeface="Calibri" panose="020F0502020204030204" pitchFamily="34" charset="0"/>
                          <a:cs typeface="Calibri" panose="020F0502020204030204" pitchFamily="34" charset="0"/>
                        </a:rPr>
                        <a:t>Quellenangaben mit Links </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3123919197"/>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7.</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Antwortqualität</a:t>
                      </a:r>
                    </a:p>
                  </a:txBody>
                  <a:tcPr marL="9525" marR="9525" marT="9525" marB="0" anchor="ctr"/>
                </a:tc>
                <a:tc>
                  <a:txBody>
                    <a:bodyPr/>
                    <a:lstStyle/>
                    <a:p>
                      <a:pPr>
                        <a:buNone/>
                      </a:pPr>
                      <a:r>
                        <a:rPr lang="de-DE" sz="1100">
                          <a:latin typeface="Calibri" panose="020F0502020204030204" pitchFamily="34" charset="0"/>
                          <a:cs typeface="Calibri" panose="020F0502020204030204" pitchFamily="34" charset="0"/>
                        </a:rPr>
                        <a:t>Query Type</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723892747"/>
                  </a:ext>
                </a:extLst>
              </a:tr>
              <a:tr h="262504">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8. </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Tracing</a:t>
                      </a:r>
                    </a:p>
                  </a:txBody>
                  <a:tcPr marL="9525" marR="9525" marT="9525" marB="0" anchor="ctr"/>
                </a:tc>
                <a:tc>
                  <a:txBody>
                    <a:bodyPr/>
                    <a:lstStyle/>
                    <a:p>
                      <a:pPr>
                        <a:buNone/>
                      </a:pPr>
                      <a:r>
                        <a:rPr lang="de-DE" sz="1100">
                          <a:latin typeface="Calibri" panose="020F0502020204030204" pitchFamily="34" charset="0"/>
                          <a:cs typeface="Calibri" panose="020F0502020204030204" pitchFamily="34" charset="0"/>
                        </a:rPr>
                        <a:t>Tracing</a:t>
                      </a:r>
                    </a:p>
                  </a:txBody>
                  <a:tcPr anchor="ctr"/>
                </a:tc>
                <a:tc>
                  <a:txBody>
                    <a:bodyPr/>
                    <a:lstStyle/>
                    <a:p>
                      <a:pPr>
                        <a:buNone/>
                      </a:pPr>
                      <a:r>
                        <a:rPr lang="de-DE" sz="110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1775609053"/>
                  </a:ext>
                </a:extLst>
              </a:tr>
              <a:tr h="262800">
                <a:tc>
                  <a:txBody>
                    <a:bodyPr/>
                    <a:lstStyle/>
                    <a:p>
                      <a:pPr algn="l" fontAlgn="b">
                        <a:buNone/>
                      </a:pPr>
                      <a:r>
                        <a:rPr lang="de-DE" sz="1100" b="0" i="0" u="none" strike="noStrike">
                          <a:solidFill>
                            <a:srgbClr val="000000"/>
                          </a:solidFill>
                          <a:effectLst/>
                          <a:latin typeface="Calibri" panose="020F0502020204030204" pitchFamily="34" charset="0"/>
                          <a:cs typeface="Calibri" panose="020F0502020204030204" pitchFamily="34" charset="0"/>
                        </a:rPr>
                        <a:t>9.</a:t>
                      </a:r>
                    </a:p>
                  </a:txBody>
                  <a:tcPr marL="9525" marR="9525" marT="9525" marB="0" anchor="ctr"/>
                </a:tc>
                <a:tc>
                  <a:txBody>
                    <a:bodyPr/>
                    <a:lstStyle/>
                    <a:p>
                      <a:pPr algn="l" fontAlgn="b">
                        <a:buNone/>
                      </a:pPr>
                      <a:r>
                        <a:rPr lang="de-DE" sz="1100" b="0" i="0" u="none" strike="noStrike" dirty="0">
                          <a:solidFill>
                            <a:srgbClr val="000000"/>
                          </a:solidFill>
                          <a:effectLst/>
                          <a:latin typeface="Calibri" panose="020F0502020204030204" pitchFamily="34" charset="0"/>
                          <a:cs typeface="Calibri" panose="020F0502020204030204" pitchFamily="34" charset="0"/>
                        </a:rPr>
                        <a:t>Quellenmanagement</a:t>
                      </a:r>
                    </a:p>
                  </a:txBody>
                  <a:tcPr marL="9525" marR="9525" marT="9525" marB="0" anchor="ctr"/>
                </a:tc>
                <a:tc>
                  <a:txBody>
                    <a:bodyPr/>
                    <a:lstStyle/>
                    <a:p>
                      <a:pPr>
                        <a:buNone/>
                      </a:pPr>
                      <a:r>
                        <a:rPr lang="de-DE" sz="1100">
                          <a:latin typeface="Calibri" panose="020F0502020204030204" pitchFamily="34" charset="0"/>
                          <a:cs typeface="Calibri" panose="020F0502020204030204" pitchFamily="34" charset="0"/>
                        </a:rPr>
                        <a:t>Docs Vektorisierien</a:t>
                      </a:r>
                    </a:p>
                  </a:txBody>
                  <a:tcPr anchor="ctr"/>
                </a:tc>
                <a:tc>
                  <a:txBody>
                    <a:bodyPr/>
                    <a:lstStyle/>
                    <a:p>
                      <a:pPr>
                        <a:buNone/>
                      </a:pPr>
                      <a:r>
                        <a:rPr lang="de-DE" sz="1100" dirty="0">
                          <a:latin typeface="Calibri" panose="020F0502020204030204" pitchFamily="34" charset="0"/>
                          <a:cs typeface="Calibri" panose="020F0502020204030204" pitchFamily="34" charset="0"/>
                        </a:rPr>
                        <a:t>Funktioniert voll</a:t>
                      </a:r>
                    </a:p>
                  </a:txBody>
                  <a:tcPr anchor="ctr"/>
                </a:tc>
                <a:extLst>
                  <a:ext uri="{0D108BD9-81ED-4DB2-BD59-A6C34878D82A}">
                    <a16:rowId xmlns:a16="http://schemas.microsoft.com/office/drawing/2014/main" val="2689562312"/>
                  </a:ext>
                </a:extLst>
              </a:tr>
            </a:tbl>
          </a:graphicData>
        </a:graphic>
      </p:graphicFrame>
      <p:grpSp>
        <p:nvGrpSpPr>
          <p:cNvPr id="16" name="Gruppieren 15">
            <a:extLst>
              <a:ext uri="{FF2B5EF4-FFF2-40B4-BE49-F238E27FC236}">
                <a16:creationId xmlns:a16="http://schemas.microsoft.com/office/drawing/2014/main" id="{0E28DDA8-E52A-80DE-0A07-3BD314383F93}"/>
              </a:ext>
            </a:extLst>
          </p:cNvPr>
          <p:cNvGrpSpPr>
            <a:grpSpLocks noChangeAspect="1"/>
          </p:cNvGrpSpPr>
          <p:nvPr/>
        </p:nvGrpSpPr>
        <p:grpSpPr>
          <a:xfrm>
            <a:off x="10462582" y="5131950"/>
            <a:ext cx="1634329" cy="1187974"/>
            <a:chOff x="10165080" y="4831080"/>
            <a:chExt cx="2148840" cy="1561966"/>
          </a:xfrm>
          <a:solidFill>
            <a:schemeClr val="bg1"/>
          </a:solidFill>
        </p:grpSpPr>
        <p:sp>
          <p:nvSpPr>
            <p:cNvPr id="17" name="Abgerundetes Rechteck 16">
              <a:extLst>
                <a:ext uri="{FF2B5EF4-FFF2-40B4-BE49-F238E27FC236}">
                  <a16:creationId xmlns:a16="http://schemas.microsoft.com/office/drawing/2014/main" id="{2702B067-D6B0-6F06-944D-1310F43FF234}"/>
                </a:ext>
              </a:extLst>
            </p:cNvPr>
            <p:cNvSpPr/>
            <p:nvPr/>
          </p:nvSpPr>
          <p:spPr>
            <a:xfrm>
              <a:off x="10165080" y="4831080"/>
              <a:ext cx="2148840" cy="1561966"/>
            </a:xfrm>
            <a:prstGeom prst="round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r>
                <a:rPr lang="de-DE" sz="900">
                  <a:solidFill>
                    <a:schemeClr val="tx1"/>
                  </a:solidFill>
                </a:rPr>
                <a:t>26.08.2025 - Aktueller Stand der Funktionen des Quantum AI </a:t>
              </a:r>
              <a:r>
                <a:rPr lang="de-DE" sz="900" err="1">
                  <a:solidFill>
                    <a:schemeClr val="tx1"/>
                  </a:solidFill>
                </a:rPr>
                <a:t>Chatbots.xlsx</a:t>
              </a:r>
              <a:endParaRPr lang="de-DE" sz="900">
                <a:solidFill>
                  <a:schemeClr val="tx1"/>
                </a:solidFill>
              </a:endParaRPr>
            </a:p>
          </p:txBody>
        </p:sp>
        <p:pic>
          <p:nvPicPr>
            <p:cNvPr id="18" name="Picture 2" descr="Excel-Logo Übertreffen Logo - Kostenloses Bild auf Pixabay">
              <a:extLst>
                <a:ext uri="{FF2B5EF4-FFF2-40B4-BE49-F238E27FC236}">
                  <a16:creationId xmlns:a16="http://schemas.microsoft.com/office/drawing/2014/main" id="{172FD7CB-36A8-43D5-DE19-989EA1153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9086" y="4891693"/>
              <a:ext cx="1289552" cy="858139"/>
            </a:xfrm>
            <a:prstGeom prst="rect">
              <a:avLst/>
            </a:prstGeom>
            <a:grpFill/>
          </p:spPr>
        </p:pic>
      </p:grpSp>
    </p:spTree>
    <p:extLst>
      <p:ext uri="{BB962C8B-B14F-4D97-AF65-F5344CB8AC3E}">
        <p14:creationId xmlns:p14="http://schemas.microsoft.com/office/powerpoint/2010/main" val="251001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6542C-E666-941E-0790-FB15B81EF5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547B049-7009-E2E3-8C38-3D85F94C71E4}"/>
              </a:ext>
            </a:extLst>
          </p:cNvPr>
          <p:cNvSpPr>
            <a:spLocks noGrp="1"/>
          </p:cNvSpPr>
          <p:nvPr>
            <p:ph type="title"/>
          </p:nvPr>
        </p:nvSpPr>
        <p:spPr/>
        <p:txBody>
          <a:bodyPr/>
          <a:lstStyle/>
          <a:p>
            <a:endParaRPr lang="de-DE"/>
          </a:p>
        </p:txBody>
      </p:sp>
      <p:sp>
        <p:nvSpPr>
          <p:cNvPr id="5" name="Textfeld 4">
            <a:extLst>
              <a:ext uri="{FF2B5EF4-FFF2-40B4-BE49-F238E27FC236}">
                <a16:creationId xmlns:a16="http://schemas.microsoft.com/office/drawing/2014/main" id="{71EB90F6-E209-15D7-3982-33CC51D32F35}"/>
              </a:ext>
            </a:extLst>
          </p:cNvPr>
          <p:cNvSpPr txBox="1"/>
          <p:nvPr/>
        </p:nvSpPr>
        <p:spPr>
          <a:xfrm>
            <a:off x="362339" y="1927619"/>
            <a:ext cx="11248414" cy="2800767"/>
          </a:xfrm>
          <a:prstGeom prst="rect">
            <a:avLst/>
          </a:prstGeom>
          <a:noFill/>
        </p:spPr>
        <p:txBody>
          <a:bodyPr wrap="square" rtlCol="0">
            <a:spAutoFit/>
          </a:bodyPr>
          <a:lstStyle/>
          <a:p>
            <a:r>
              <a:rPr lang="de-DE" sz="9600" b="1">
                <a:solidFill>
                  <a:srgbClr val="FECC02"/>
                </a:solidFill>
              </a:rPr>
              <a:t>02</a:t>
            </a:r>
          </a:p>
          <a:p>
            <a:r>
              <a:rPr lang="de-DE" sz="8000">
                <a:solidFill>
                  <a:srgbClr val="828181"/>
                </a:solidFill>
              </a:rPr>
              <a:t>Live Demo</a:t>
            </a:r>
          </a:p>
        </p:txBody>
      </p:sp>
    </p:spTree>
    <p:extLst>
      <p:ext uri="{BB962C8B-B14F-4D97-AF65-F5344CB8AC3E}">
        <p14:creationId xmlns:p14="http://schemas.microsoft.com/office/powerpoint/2010/main" val="1921446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87A2F-C3A2-872A-967D-38A9EADF9C3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AFD56BE-C12C-7759-2B02-90433232AED2}"/>
              </a:ext>
            </a:extLst>
          </p:cNvPr>
          <p:cNvSpPr>
            <a:spLocks noGrp="1"/>
          </p:cNvSpPr>
          <p:nvPr>
            <p:ph type="title"/>
          </p:nvPr>
        </p:nvSpPr>
        <p:spPr/>
        <p:txBody>
          <a:bodyPr/>
          <a:lstStyle/>
          <a:p>
            <a:endParaRPr lang="de-DE"/>
          </a:p>
        </p:txBody>
      </p:sp>
      <p:sp>
        <p:nvSpPr>
          <p:cNvPr id="5" name="Textfeld 4">
            <a:extLst>
              <a:ext uri="{FF2B5EF4-FFF2-40B4-BE49-F238E27FC236}">
                <a16:creationId xmlns:a16="http://schemas.microsoft.com/office/drawing/2014/main" id="{2D5A7C0F-30F4-73A2-F160-4626175489E8}"/>
              </a:ext>
            </a:extLst>
          </p:cNvPr>
          <p:cNvSpPr txBox="1"/>
          <p:nvPr/>
        </p:nvSpPr>
        <p:spPr>
          <a:xfrm>
            <a:off x="362339" y="1927619"/>
            <a:ext cx="11248414" cy="4031873"/>
          </a:xfrm>
          <a:prstGeom prst="rect">
            <a:avLst/>
          </a:prstGeom>
          <a:noFill/>
        </p:spPr>
        <p:txBody>
          <a:bodyPr wrap="square" lIns="91440" tIns="45720" rIns="91440" bIns="45720" rtlCol="0" anchor="t">
            <a:spAutoFit/>
          </a:bodyPr>
          <a:lstStyle/>
          <a:p>
            <a:r>
              <a:rPr lang="de-DE" sz="9600" b="1">
                <a:solidFill>
                  <a:srgbClr val="FECC02"/>
                </a:solidFill>
              </a:rPr>
              <a:t>03</a:t>
            </a:r>
          </a:p>
          <a:p>
            <a:r>
              <a:rPr lang="de-DE" sz="8000">
                <a:solidFill>
                  <a:srgbClr val="828181"/>
                </a:solidFill>
              </a:rPr>
              <a:t>Ausblick - Nutzerfeedback</a:t>
            </a:r>
          </a:p>
        </p:txBody>
      </p:sp>
    </p:spTree>
    <p:extLst>
      <p:ext uri="{BB962C8B-B14F-4D97-AF65-F5344CB8AC3E}">
        <p14:creationId xmlns:p14="http://schemas.microsoft.com/office/powerpoint/2010/main" val="3901731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1F2EE-FA37-C4B4-4E05-66A0A693D0A5}"/>
              </a:ext>
            </a:extLst>
          </p:cNvPr>
          <p:cNvSpPr>
            <a:spLocks noGrp="1"/>
          </p:cNvSpPr>
          <p:nvPr>
            <p:ph type="title"/>
          </p:nvPr>
        </p:nvSpPr>
        <p:spPr>
          <a:xfrm>
            <a:off x="362339" y="282335"/>
            <a:ext cx="8604379" cy="426848"/>
          </a:xfrm>
        </p:spPr>
        <p:txBody>
          <a:bodyPr/>
          <a:lstStyle/>
          <a:p>
            <a:r>
              <a:rPr lang="de-DE"/>
              <a:t>Weiteres Vorgehen Customer Journey/Google Forms</a:t>
            </a:r>
          </a:p>
        </p:txBody>
      </p:sp>
      <p:sp>
        <p:nvSpPr>
          <p:cNvPr id="3" name="Fußzeilenplatzhalter 2">
            <a:extLst>
              <a:ext uri="{FF2B5EF4-FFF2-40B4-BE49-F238E27FC236}">
                <a16:creationId xmlns:a16="http://schemas.microsoft.com/office/drawing/2014/main" id="{5A693EF7-9090-14F2-A713-B02F23DC2F62}"/>
              </a:ext>
            </a:extLst>
          </p:cNvPr>
          <p:cNvSpPr>
            <a:spLocks noGrp="1"/>
          </p:cNvSpPr>
          <p:nvPr>
            <p:ph type="ftr" sz="quarter" idx="11"/>
          </p:nvPr>
        </p:nvSpPr>
        <p:spPr/>
        <p:txBody>
          <a:bodyPr/>
          <a:lstStyle/>
          <a:p>
            <a:r>
              <a:rPr lang="de-DE" sz="1200"/>
              <a:t>AI-powered Quantum Expert</a:t>
            </a:r>
            <a:endParaRPr lang="de-DE"/>
          </a:p>
        </p:txBody>
      </p:sp>
      <p:sp>
        <p:nvSpPr>
          <p:cNvPr id="4" name="Foliennummernplatzhalter 3">
            <a:extLst>
              <a:ext uri="{FF2B5EF4-FFF2-40B4-BE49-F238E27FC236}">
                <a16:creationId xmlns:a16="http://schemas.microsoft.com/office/drawing/2014/main" id="{E0F502A4-62D2-528A-E57B-92701C5FAF41}"/>
              </a:ext>
            </a:extLst>
          </p:cNvPr>
          <p:cNvSpPr>
            <a:spLocks noGrp="1"/>
          </p:cNvSpPr>
          <p:nvPr>
            <p:ph type="sldNum" sz="quarter" idx="12"/>
          </p:nvPr>
        </p:nvSpPr>
        <p:spPr/>
        <p:txBody>
          <a:bodyPr/>
          <a:lstStyle/>
          <a:p>
            <a:fld id="{ED832909-EC19-48EF-8290-21E6AAD8A5C6}" type="slidenum">
              <a:rPr lang="de-DE" smtClean="0"/>
              <a:pPr/>
              <a:t>24</a:t>
            </a:fld>
            <a:endParaRPr lang="de-DE"/>
          </a:p>
        </p:txBody>
      </p:sp>
      <p:pic>
        <p:nvPicPr>
          <p:cNvPr id="6" name="Grafik 5">
            <a:extLst>
              <a:ext uri="{FF2B5EF4-FFF2-40B4-BE49-F238E27FC236}">
                <a16:creationId xmlns:a16="http://schemas.microsoft.com/office/drawing/2014/main" id="{EBB4D804-D6E1-6DD2-BDC2-1C530ADF920E}"/>
              </a:ext>
            </a:extLst>
          </p:cNvPr>
          <p:cNvPicPr>
            <a:picLocks noChangeAspect="1"/>
          </p:cNvPicPr>
          <p:nvPr/>
        </p:nvPicPr>
        <p:blipFill>
          <a:blip r:embed="rId2"/>
          <a:stretch>
            <a:fillRect/>
          </a:stretch>
        </p:blipFill>
        <p:spPr>
          <a:xfrm>
            <a:off x="6668186" y="962680"/>
            <a:ext cx="4836550" cy="5154174"/>
          </a:xfrm>
          <a:prstGeom prst="rect">
            <a:avLst/>
          </a:prstGeom>
          <a:ln w="12700">
            <a:solidFill>
              <a:schemeClr val="tx1"/>
            </a:solidFill>
          </a:ln>
        </p:spPr>
      </p:pic>
      <p:sp>
        <p:nvSpPr>
          <p:cNvPr id="18" name="Abgerundetes Rechteck 17">
            <a:extLst>
              <a:ext uri="{FF2B5EF4-FFF2-40B4-BE49-F238E27FC236}">
                <a16:creationId xmlns:a16="http://schemas.microsoft.com/office/drawing/2014/main" id="{9FC5339D-AB86-1486-C24E-931884EAC9AF}"/>
              </a:ext>
            </a:extLst>
          </p:cNvPr>
          <p:cNvSpPr/>
          <p:nvPr/>
        </p:nvSpPr>
        <p:spPr>
          <a:xfrm>
            <a:off x="2419739" y="2283520"/>
            <a:ext cx="3768435" cy="1546723"/>
          </a:xfrm>
          <a:prstGeom prst="roundRect">
            <a:avLst>
              <a:gd name="adj" fmla="val 4348"/>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de-DE" dirty="0"/>
              <a:t>Michael Falkenthal (BWLer)</a:t>
            </a:r>
          </a:p>
          <a:p>
            <a:pPr marL="285750" indent="-285750">
              <a:buFont typeface="Arial" panose="020B0604020202020204" pitchFamily="34" charset="0"/>
              <a:buChar char="•"/>
            </a:pPr>
            <a:r>
              <a:rPr lang="de-DE" dirty="0"/>
              <a:t>Christoph Krieger </a:t>
            </a:r>
          </a:p>
          <a:p>
            <a:pPr marL="285750" indent="-285750">
              <a:buFont typeface="Arial" panose="020B0604020202020204" pitchFamily="34" charset="0"/>
              <a:buChar char="•"/>
            </a:pPr>
            <a:r>
              <a:rPr lang="de-DE" dirty="0"/>
              <a:t>Techniker von </a:t>
            </a:r>
            <a:r>
              <a:rPr lang="de-DE" dirty="0" err="1"/>
              <a:t>Kipu</a:t>
            </a:r>
            <a:r>
              <a:rPr lang="de-DE" dirty="0"/>
              <a:t>  </a:t>
            </a:r>
          </a:p>
        </p:txBody>
      </p:sp>
      <p:sp>
        <p:nvSpPr>
          <p:cNvPr id="20" name="Abgerundetes Rechteck 19">
            <a:extLst>
              <a:ext uri="{FF2B5EF4-FFF2-40B4-BE49-F238E27FC236}">
                <a16:creationId xmlns:a16="http://schemas.microsoft.com/office/drawing/2014/main" id="{65394006-2F60-6D28-EB14-7BE6198C21FE}"/>
              </a:ext>
            </a:extLst>
          </p:cNvPr>
          <p:cNvSpPr/>
          <p:nvPr/>
        </p:nvSpPr>
        <p:spPr>
          <a:xfrm>
            <a:off x="498491" y="2283519"/>
            <a:ext cx="1741135" cy="1546724"/>
          </a:xfrm>
          <a:prstGeom prst="roundRect">
            <a:avLst>
              <a:gd name="adj" fmla="val 4634"/>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a:t>Test User</a:t>
            </a:r>
          </a:p>
        </p:txBody>
      </p:sp>
      <p:sp>
        <p:nvSpPr>
          <p:cNvPr id="24" name="Abgerundetes Rechteck 23">
            <a:extLst>
              <a:ext uri="{FF2B5EF4-FFF2-40B4-BE49-F238E27FC236}">
                <a16:creationId xmlns:a16="http://schemas.microsoft.com/office/drawing/2014/main" id="{356730A8-98E2-33F2-E704-7D21D8C26E4F}"/>
              </a:ext>
            </a:extLst>
          </p:cNvPr>
          <p:cNvSpPr/>
          <p:nvPr/>
        </p:nvSpPr>
        <p:spPr>
          <a:xfrm>
            <a:off x="499070" y="3960409"/>
            <a:ext cx="5689104" cy="585076"/>
          </a:xfrm>
          <a:prstGeom prst="roundRect">
            <a:avLst>
              <a:gd name="adj" fmla="val 4634"/>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solidFill>
                  <a:schemeClr val="bg1"/>
                </a:solidFill>
                <a:hlinkClick r:id="rId3">
                  <a:extLst>
                    <a:ext uri="{A12FA001-AC4F-418D-AE19-62706E023703}">
                      <ahyp:hlinkClr xmlns:ahyp="http://schemas.microsoft.com/office/drawing/2018/hyperlinkcolor" val="tx"/>
                    </a:ext>
                  </a:extLst>
                </a:hlinkClick>
              </a:rPr>
              <a:t>Customer Journey Link</a:t>
            </a:r>
            <a:endParaRPr lang="de-DE" dirty="0">
              <a:solidFill>
                <a:schemeClr val="bg1"/>
              </a:solidFill>
            </a:endParaRPr>
          </a:p>
        </p:txBody>
      </p:sp>
    </p:spTree>
    <p:extLst>
      <p:ext uri="{BB962C8B-B14F-4D97-AF65-F5344CB8AC3E}">
        <p14:creationId xmlns:p14="http://schemas.microsoft.com/office/powerpoint/2010/main" val="1920274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7F4A868-156C-711C-5308-C9BCF33B0EF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B33E7D-ACFD-2F66-3E4D-584CB9BDA45F}"/>
              </a:ext>
            </a:extLst>
          </p:cNvPr>
          <p:cNvSpPr>
            <a:spLocks noGrp="1"/>
          </p:cNvSpPr>
          <p:nvPr>
            <p:ph type="title"/>
          </p:nvPr>
        </p:nvSpPr>
        <p:spPr/>
        <p:txBody>
          <a:bodyPr/>
          <a:lstStyle/>
          <a:p>
            <a:r>
              <a:rPr lang="de-DE"/>
              <a:t>Weiteres Vorgehen + Diskussion </a:t>
            </a:r>
          </a:p>
        </p:txBody>
      </p:sp>
      <p:sp>
        <p:nvSpPr>
          <p:cNvPr id="3" name="Fußzeilenplatzhalter 2">
            <a:extLst>
              <a:ext uri="{FF2B5EF4-FFF2-40B4-BE49-F238E27FC236}">
                <a16:creationId xmlns:a16="http://schemas.microsoft.com/office/drawing/2014/main" id="{2D679F06-6FD6-46C7-5CBA-42763F5E1163}"/>
              </a:ext>
            </a:extLst>
          </p:cNvPr>
          <p:cNvSpPr>
            <a:spLocks noGrp="1"/>
          </p:cNvSpPr>
          <p:nvPr>
            <p:ph type="ftr" sz="quarter" idx="11"/>
          </p:nvPr>
        </p:nvSpPr>
        <p:spPr/>
        <p:txBody>
          <a:bodyPr/>
          <a:lstStyle/>
          <a:p>
            <a:r>
              <a:rPr lang="de-DE" sz="1200"/>
              <a:t>AI-powered Quantum Expert</a:t>
            </a:r>
            <a:endParaRPr lang="de-DE"/>
          </a:p>
        </p:txBody>
      </p:sp>
      <p:sp>
        <p:nvSpPr>
          <p:cNvPr id="4" name="Foliennummernplatzhalter 3">
            <a:extLst>
              <a:ext uri="{FF2B5EF4-FFF2-40B4-BE49-F238E27FC236}">
                <a16:creationId xmlns:a16="http://schemas.microsoft.com/office/drawing/2014/main" id="{D51407D4-5706-A3DC-F737-8A3E78E94D8F}"/>
              </a:ext>
            </a:extLst>
          </p:cNvPr>
          <p:cNvSpPr>
            <a:spLocks noGrp="1"/>
          </p:cNvSpPr>
          <p:nvPr>
            <p:ph type="sldNum" sz="quarter" idx="12"/>
          </p:nvPr>
        </p:nvSpPr>
        <p:spPr/>
        <p:txBody>
          <a:bodyPr/>
          <a:lstStyle/>
          <a:p>
            <a:fld id="{ED832909-EC19-48EF-8290-21E6AAD8A5C6}" type="slidenum">
              <a:rPr lang="de-DE" smtClean="0"/>
              <a:pPr/>
              <a:t>25</a:t>
            </a:fld>
            <a:endParaRPr lang="de-DE"/>
          </a:p>
        </p:txBody>
      </p:sp>
      <p:pic>
        <p:nvPicPr>
          <p:cNvPr id="9" name="Grafik 8">
            <a:extLst>
              <a:ext uri="{FF2B5EF4-FFF2-40B4-BE49-F238E27FC236}">
                <a16:creationId xmlns:a16="http://schemas.microsoft.com/office/drawing/2014/main" id="{7CEA98D0-C43F-23A6-899D-85E0420AE2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5759" y="1106543"/>
            <a:ext cx="11380482" cy="2391198"/>
          </a:xfrm>
          <a:prstGeom prst="rect">
            <a:avLst/>
          </a:prstGeom>
          <a:effectLst>
            <a:outerShdw blurRad="50800" dist="38100" dir="5400000" algn="t" rotWithShape="0">
              <a:prstClr val="black">
                <a:alpha val="40000"/>
              </a:prstClr>
            </a:outerShdw>
          </a:effectLst>
        </p:spPr>
      </p:pic>
      <p:sp>
        <p:nvSpPr>
          <p:cNvPr id="14" name="Textfeld 13">
            <a:extLst>
              <a:ext uri="{FF2B5EF4-FFF2-40B4-BE49-F238E27FC236}">
                <a16:creationId xmlns:a16="http://schemas.microsoft.com/office/drawing/2014/main" id="{04B5BB36-261B-902D-0CD3-500E4703F214}"/>
              </a:ext>
            </a:extLst>
          </p:cNvPr>
          <p:cNvSpPr txBox="1"/>
          <p:nvPr/>
        </p:nvSpPr>
        <p:spPr>
          <a:xfrm>
            <a:off x="405760" y="3895101"/>
            <a:ext cx="11423901" cy="1811201"/>
          </a:xfrm>
          <a:prstGeom prst="rect">
            <a:avLst/>
          </a:prstGeom>
          <a:noFill/>
        </p:spPr>
        <p:txBody>
          <a:bodyPr wrap="square" rtlCol="0">
            <a:spAutoFit/>
          </a:bodyPr>
          <a:lstStyle/>
          <a:p>
            <a:r>
              <a:rPr lang="de-DE" b="1">
                <a:solidFill>
                  <a:srgbClr val="7B7A7A"/>
                </a:solidFill>
              </a:rPr>
              <a:t>Weiteres Vorgehen:</a:t>
            </a:r>
          </a:p>
          <a:p>
            <a:pPr marL="285750" indent="-285750">
              <a:lnSpc>
                <a:spcPct val="150000"/>
              </a:lnSpc>
              <a:buFont typeface="Arial" panose="020B0604020202020204" pitchFamily="34" charset="0"/>
              <a:buChar char="•"/>
              <a:tabLst>
                <a:tab pos="436563" algn="l"/>
              </a:tabLst>
            </a:pPr>
            <a:r>
              <a:rPr lang="de-DE" sz="1600">
                <a:solidFill>
                  <a:srgbClr val="7B7A7A"/>
                </a:solidFill>
              </a:rPr>
              <a:t>Umsetzung Modell zur automatisierten Evaluierung des System Prompts</a:t>
            </a:r>
          </a:p>
          <a:p>
            <a:pPr marL="285750" indent="-285750">
              <a:lnSpc>
                <a:spcPct val="150000"/>
              </a:lnSpc>
              <a:buFont typeface="Arial" panose="020B0604020202020204" pitchFamily="34" charset="0"/>
              <a:buChar char="•"/>
              <a:tabLst>
                <a:tab pos="436563" algn="l"/>
              </a:tabLst>
            </a:pPr>
            <a:r>
              <a:rPr lang="de-DE" sz="1600">
                <a:solidFill>
                  <a:srgbClr val="7B7A7A"/>
                </a:solidFill>
              </a:rPr>
              <a:t>Ergebnisausarbeitung </a:t>
            </a:r>
            <a:r>
              <a:rPr lang="de-DE" sz="1600">
                <a:solidFill>
                  <a:srgbClr val="7B7A7A"/>
                </a:solidFill>
                <a:sym typeface="Wingdings" pitchFamily="2" charset="2"/>
              </a:rPr>
              <a:t>– “der optimale System Prompt“</a:t>
            </a:r>
            <a:endParaRPr lang="de-DE" sz="1600">
              <a:solidFill>
                <a:srgbClr val="7B7A7A"/>
              </a:solidFill>
            </a:endParaRPr>
          </a:p>
          <a:p>
            <a:pPr marL="285750" indent="-285750">
              <a:lnSpc>
                <a:spcPct val="150000"/>
              </a:lnSpc>
              <a:buFont typeface="Arial" panose="020B0604020202020204" pitchFamily="34" charset="0"/>
              <a:buChar char="•"/>
              <a:tabLst>
                <a:tab pos="436563" algn="l"/>
              </a:tabLst>
            </a:pPr>
            <a:r>
              <a:rPr lang="de-DE" sz="1600">
                <a:solidFill>
                  <a:srgbClr val="7B7A7A"/>
                </a:solidFill>
              </a:rPr>
              <a:t>Einarbeitung der </a:t>
            </a:r>
            <a:r>
              <a:rPr lang="de-DE" sz="1600" err="1">
                <a:solidFill>
                  <a:srgbClr val="7B7A7A"/>
                </a:solidFill>
              </a:rPr>
              <a:t>Personaabfrage</a:t>
            </a:r>
            <a:endParaRPr lang="de-DE" sz="1600">
              <a:solidFill>
                <a:srgbClr val="7B7A7A"/>
              </a:solidFill>
            </a:endParaRPr>
          </a:p>
          <a:p>
            <a:pPr marL="285750" indent="-285750">
              <a:lnSpc>
                <a:spcPct val="150000"/>
              </a:lnSpc>
              <a:buFont typeface="Arial" panose="020B0604020202020204" pitchFamily="34" charset="0"/>
              <a:buChar char="•"/>
              <a:tabLst>
                <a:tab pos="436563" algn="l"/>
              </a:tabLst>
            </a:pPr>
            <a:r>
              <a:rPr lang="de-DE" sz="1600">
                <a:solidFill>
                  <a:srgbClr val="7B7A7A"/>
                </a:solidFill>
              </a:rPr>
              <a:t>Beständigkeit der Quellen realisieren</a:t>
            </a:r>
          </a:p>
        </p:txBody>
      </p:sp>
      <p:sp>
        <p:nvSpPr>
          <p:cNvPr id="5" name="Rechteck 4">
            <a:extLst>
              <a:ext uri="{FF2B5EF4-FFF2-40B4-BE49-F238E27FC236}">
                <a16:creationId xmlns:a16="http://schemas.microsoft.com/office/drawing/2014/main" id="{5146D35A-6C2A-A3F5-AAE1-E93658D158C3}"/>
              </a:ext>
            </a:extLst>
          </p:cNvPr>
          <p:cNvSpPr/>
          <p:nvPr/>
        </p:nvSpPr>
        <p:spPr>
          <a:xfrm>
            <a:off x="11071123" y="1106543"/>
            <a:ext cx="715118" cy="239119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Verbinder: gekrümmt 10">
            <a:extLst>
              <a:ext uri="{FF2B5EF4-FFF2-40B4-BE49-F238E27FC236}">
                <a16:creationId xmlns:a16="http://schemas.microsoft.com/office/drawing/2014/main" id="{4CB76311-9427-16AD-4E03-2DFAAA3423E8}"/>
              </a:ext>
            </a:extLst>
          </p:cNvPr>
          <p:cNvCxnSpPr>
            <a:cxnSpLocks/>
            <a:stCxn id="31" idx="2"/>
          </p:cNvCxnSpPr>
          <p:nvPr/>
        </p:nvCxnSpPr>
        <p:spPr>
          <a:xfrm rot="5400000">
            <a:off x="7830618" y="2193377"/>
            <a:ext cx="1410810" cy="4173162"/>
          </a:xfrm>
          <a:prstGeom prst="curvedConnector2">
            <a:avLst/>
          </a:prstGeom>
          <a:ln w="28575">
            <a:solidFill>
              <a:srgbClr val="828181"/>
            </a:solidFill>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1" name="Rechteck 30">
            <a:extLst>
              <a:ext uri="{FF2B5EF4-FFF2-40B4-BE49-F238E27FC236}">
                <a16:creationId xmlns:a16="http://schemas.microsoft.com/office/drawing/2014/main" id="{C098FEDE-DD4A-A365-1780-F2CFC6ACD9C0}"/>
              </a:ext>
            </a:extLst>
          </p:cNvPr>
          <p:cNvSpPr/>
          <p:nvPr/>
        </p:nvSpPr>
        <p:spPr>
          <a:xfrm>
            <a:off x="10321046" y="3528834"/>
            <a:ext cx="603115"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44733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EA5D01D-1529-2876-7BFB-A1AFE8B74A0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9BF9C4-5EA7-6A94-74F4-8AC5E967BB8F}"/>
              </a:ext>
            </a:extLst>
          </p:cNvPr>
          <p:cNvSpPr>
            <a:spLocks noGrp="1"/>
          </p:cNvSpPr>
          <p:nvPr>
            <p:ph type="title"/>
          </p:nvPr>
        </p:nvSpPr>
        <p:spPr/>
        <p:txBody>
          <a:bodyPr/>
          <a:lstStyle/>
          <a:p>
            <a:r>
              <a:rPr lang="de-DE"/>
              <a:t>Weiteres Vorgehen </a:t>
            </a:r>
          </a:p>
        </p:txBody>
      </p:sp>
      <p:sp>
        <p:nvSpPr>
          <p:cNvPr id="3" name="Fußzeilenplatzhalter 2">
            <a:extLst>
              <a:ext uri="{FF2B5EF4-FFF2-40B4-BE49-F238E27FC236}">
                <a16:creationId xmlns:a16="http://schemas.microsoft.com/office/drawing/2014/main" id="{5FD6C645-9027-2232-09C2-D663ABC40DCB}"/>
              </a:ext>
            </a:extLst>
          </p:cNvPr>
          <p:cNvSpPr>
            <a:spLocks noGrp="1"/>
          </p:cNvSpPr>
          <p:nvPr>
            <p:ph type="ftr" sz="quarter" idx="11"/>
          </p:nvPr>
        </p:nvSpPr>
        <p:spPr/>
        <p:txBody>
          <a:bodyPr/>
          <a:lstStyle/>
          <a:p>
            <a:r>
              <a:rPr lang="de-DE" sz="1200"/>
              <a:t>AI-powered Quantum Expert</a:t>
            </a:r>
            <a:endParaRPr lang="de-DE"/>
          </a:p>
        </p:txBody>
      </p:sp>
      <p:sp>
        <p:nvSpPr>
          <p:cNvPr id="4" name="Foliennummernplatzhalter 3">
            <a:extLst>
              <a:ext uri="{FF2B5EF4-FFF2-40B4-BE49-F238E27FC236}">
                <a16:creationId xmlns:a16="http://schemas.microsoft.com/office/drawing/2014/main" id="{8BB56818-8C67-BED4-9F3E-EF9EBCAD5DC2}"/>
              </a:ext>
            </a:extLst>
          </p:cNvPr>
          <p:cNvSpPr>
            <a:spLocks noGrp="1"/>
          </p:cNvSpPr>
          <p:nvPr>
            <p:ph type="sldNum" sz="quarter" idx="12"/>
          </p:nvPr>
        </p:nvSpPr>
        <p:spPr/>
        <p:txBody>
          <a:bodyPr/>
          <a:lstStyle/>
          <a:p>
            <a:fld id="{ED832909-EC19-48EF-8290-21E6AAD8A5C6}" type="slidenum">
              <a:rPr lang="de-DE" smtClean="0"/>
              <a:pPr/>
              <a:t>26</a:t>
            </a:fld>
            <a:endParaRPr lang="de-DE"/>
          </a:p>
        </p:txBody>
      </p:sp>
      <p:pic>
        <p:nvPicPr>
          <p:cNvPr id="9" name="Grafik 8">
            <a:extLst>
              <a:ext uri="{FF2B5EF4-FFF2-40B4-BE49-F238E27FC236}">
                <a16:creationId xmlns:a16="http://schemas.microsoft.com/office/drawing/2014/main" id="{261119AC-1E06-2F80-30E1-34925647D56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5759" y="1075450"/>
            <a:ext cx="11380482" cy="2453384"/>
          </a:xfrm>
          <a:prstGeom prst="rect">
            <a:avLst/>
          </a:prstGeom>
          <a:effectLst>
            <a:outerShdw blurRad="50800" dist="38100" dir="5400000" algn="t" rotWithShape="0">
              <a:prstClr val="black">
                <a:alpha val="40000"/>
              </a:prstClr>
            </a:outerShdw>
          </a:effectLst>
        </p:spPr>
      </p:pic>
      <p:sp>
        <p:nvSpPr>
          <p:cNvPr id="14" name="Textfeld 13">
            <a:extLst>
              <a:ext uri="{FF2B5EF4-FFF2-40B4-BE49-F238E27FC236}">
                <a16:creationId xmlns:a16="http://schemas.microsoft.com/office/drawing/2014/main" id="{08107603-E886-15A7-9772-9EFA32AB018A}"/>
              </a:ext>
            </a:extLst>
          </p:cNvPr>
          <p:cNvSpPr txBox="1"/>
          <p:nvPr/>
        </p:nvSpPr>
        <p:spPr>
          <a:xfrm>
            <a:off x="405760" y="3895101"/>
            <a:ext cx="11423901" cy="2180533"/>
          </a:xfrm>
          <a:prstGeom prst="rect">
            <a:avLst/>
          </a:prstGeom>
          <a:noFill/>
        </p:spPr>
        <p:txBody>
          <a:bodyPr wrap="square" rtlCol="0">
            <a:spAutoFit/>
          </a:bodyPr>
          <a:lstStyle/>
          <a:p>
            <a:r>
              <a:rPr lang="de-DE" b="1">
                <a:solidFill>
                  <a:srgbClr val="7B7A7A"/>
                </a:solidFill>
              </a:rPr>
              <a:t>Weiteres Vorgehen:</a:t>
            </a:r>
          </a:p>
          <a:p>
            <a:pPr marL="285750" indent="-285750">
              <a:lnSpc>
                <a:spcPct val="150000"/>
              </a:lnSpc>
              <a:buFont typeface="Arial" panose="020B0604020202020204" pitchFamily="34" charset="0"/>
              <a:buChar char="•"/>
            </a:pPr>
            <a:r>
              <a:rPr lang="de-DE" sz="1600">
                <a:solidFill>
                  <a:srgbClr val="7B7A7A"/>
                </a:solidFill>
              </a:rPr>
              <a:t>Initiale Begrüßung final anpassen.</a:t>
            </a:r>
          </a:p>
          <a:p>
            <a:pPr marL="285750" indent="-285750">
              <a:lnSpc>
                <a:spcPct val="150000"/>
              </a:lnSpc>
              <a:buFont typeface="Arial" panose="020B0604020202020204" pitchFamily="34" charset="0"/>
              <a:buChar char="•"/>
            </a:pPr>
            <a:r>
              <a:rPr lang="de-DE" sz="1600">
                <a:solidFill>
                  <a:srgbClr val="7B7A7A"/>
                </a:solidFill>
              </a:rPr>
              <a:t>System-Prompt um die zwei Persona anpassen.</a:t>
            </a:r>
          </a:p>
          <a:p>
            <a:pPr marL="285750" indent="-285750">
              <a:lnSpc>
                <a:spcPct val="150000"/>
              </a:lnSpc>
              <a:buFont typeface="Arial" panose="020B0604020202020204" pitchFamily="34" charset="0"/>
              <a:buChar char="•"/>
            </a:pPr>
            <a:r>
              <a:rPr lang="de-DE" sz="1600">
                <a:solidFill>
                  <a:srgbClr val="7B7A7A"/>
                </a:solidFill>
              </a:rPr>
              <a:t>Button-Logik der </a:t>
            </a:r>
            <a:r>
              <a:rPr lang="de-DE" sz="1600" err="1">
                <a:solidFill>
                  <a:srgbClr val="7B7A7A"/>
                </a:solidFill>
              </a:rPr>
              <a:t>Personaabfrage</a:t>
            </a:r>
            <a:r>
              <a:rPr lang="de-DE" sz="1600">
                <a:solidFill>
                  <a:srgbClr val="7B7A7A"/>
                </a:solidFill>
              </a:rPr>
              <a:t> einbinden.</a:t>
            </a:r>
          </a:p>
          <a:p>
            <a:pPr marL="285750" indent="-285750">
              <a:lnSpc>
                <a:spcPct val="150000"/>
              </a:lnSpc>
              <a:buFont typeface="Arial" panose="020B0604020202020204" pitchFamily="34" charset="0"/>
              <a:buChar char="•"/>
            </a:pPr>
            <a:r>
              <a:rPr lang="de-DE" sz="1600">
                <a:solidFill>
                  <a:srgbClr val="7B7A7A"/>
                </a:solidFill>
              </a:rPr>
              <a:t>Evaluieren der Antwortqualitäten (in Teilen) automatisieren.</a:t>
            </a:r>
          </a:p>
          <a:p>
            <a:pPr marL="285750" indent="-285750">
              <a:lnSpc>
                <a:spcPct val="150000"/>
              </a:lnSpc>
              <a:buFont typeface="Arial" panose="020B0604020202020204" pitchFamily="34" charset="0"/>
              <a:buChar char="•"/>
            </a:pPr>
            <a:r>
              <a:rPr lang="de-DE" sz="1600">
                <a:solidFill>
                  <a:srgbClr val="7B7A7A"/>
                </a:solidFill>
              </a:rPr>
              <a:t>Quellenangaben einbetten </a:t>
            </a:r>
            <a:r>
              <a:rPr lang="de-DE" sz="1600">
                <a:solidFill>
                  <a:srgbClr val="7B7A7A"/>
                </a:solidFill>
                <a:sym typeface="Wingdings" panose="05000000000000000000" pitchFamily="2" charset="2"/>
              </a:rPr>
              <a:t>--&gt; </a:t>
            </a:r>
            <a:r>
              <a:rPr lang="de-DE" sz="1600" b="1">
                <a:solidFill>
                  <a:srgbClr val="7B7A7A"/>
                </a:solidFill>
                <a:sym typeface="Wingdings" panose="05000000000000000000" pitchFamily="2" charset="2"/>
              </a:rPr>
              <a:t>in Arbeit!</a:t>
            </a:r>
            <a:endParaRPr lang="de-DE" b="1">
              <a:solidFill>
                <a:srgbClr val="7B7A7A"/>
              </a:solidFill>
            </a:endParaRPr>
          </a:p>
        </p:txBody>
      </p:sp>
      <p:sp>
        <p:nvSpPr>
          <p:cNvPr id="5" name="Rechteck 4">
            <a:extLst>
              <a:ext uri="{FF2B5EF4-FFF2-40B4-BE49-F238E27FC236}">
                <a16:creationId xmlns:a16="http://schemas.microsoft.com/office/drawing/2014/main" id="{75A57649-C44F-5072-9ED2-F24822854600}"/>
              </a:ext>
            </a:extLst>
          </p:cNvPr>
          <p:cNvSpPr/>
          <p:nvPr/>
        </p:nvSpPr>
        <p:spPr>
          <a:xfrm>
            <a:off x="10999459" y="1075450"/>
            <a:ext cx="786782" cy="245338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Verbinder: gekrümmt 10">
            <a:extLst>
              <a:ext uri="{FF2B5EF4-FFF2-40B4-BE49-F238E27FC236}">
                <a16:creationId xmlns:a16="http://schemas.microsoft.com/office/drawing/2014/main" id="{8ABD64BA-2509-3974-FB23-A713DE098E33}"/>
              </a:ext>
            </a:extLst>
          </p:cNvPr>
          <p:cNvCxnSpPr>
            <a:cxnSpLocks/>
            <a:stCxn id="31" idx="2"/>
          </p:cNvCxnSpPr>
          <p:nvPr/>
        </p:nvCxnSpPr>
        <p:spPr>
          <a:xfrm rot="5400000">
            <a:off x="7830618" y="2193377"/>
            <a:ext cx="1410810" cy="4173162"/>
          </a:xfrm>
          <a:prstGeom prst="curvedConnector2">
            <a:avLst/>
          </a:prstGeom>
          <a:ln w="28575">
            <a:solidFill>
              <a:srgbClr val="828181"/>
            </a:solidFill>
            <a:headEnd w="lg" len="lg"/>
            <a:tailEnd type="triangle" w="lg" len="lg"/>
          </a:ln>
        </p:spPr>
        <p:style>
          <a:lnRef idx="2">
            <a:schemeClr val="accent1"/>
          </a:lnRef>
          <a:fillRef idx="0">
            <a:schemeClr val="accent1"/>
          </a:fillRef>
          <a:effectRef idx="1">
            <a:schemeClr val="accent1"/>
          </a:effectRef>
          <a:fontRef idx="minor">
            <a:schemeClr val="tx1"/>
          </a:fontRef>
        </p:style>
      </p:cxnSp>
      <p:sp>
        <p:nvSpPr>
          <p:cNvPr id="31" name="Rechteck 30">
            <a:extLst>
              <a:ext uri="{FF2B5EF4-FFF2-40B4-BE49-F238E27FC236}">
                <a16:creationId xmlns:a16="http://schemas.microsoft.com/office/drawing/2014/main" id="{57C69C84-0401-5004-2A0B-415C79F50B8A}"/>
              </a:ext>
            </a:extLst>
          </p:cNvPr>
          <p:cNvSpPr/>
          <p:nvPr/>
        </p:nvSpPr>
        <p:spPr>
          <a:xfrm>
            <a:off x="10321046" y="3528834"/>
            <a:ext cx="603115"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12109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0CFE36-2DA5-F07A-6FA4-5C35EC65893A}"/>
              </a:ext>
            </a:extLst>
          </p:cNvPr>
          <p:cNvSpPr>
            <a:spLocks noGrp="1"/>
          </p:cNvSpPr>
          <p:nvPr>
            <p:ph type="title"/>
          </p:nvPr>
        </p:nvSpPr>
        <p:spPr/>
        <p:txBody>
          <a:bodyPr>
            <a:normAutofit/>
          </a:bodyPr>
          <a:lstStyle/>
          <a:p>
            <a:r>
              <a:rPr lang="de-DE"/>
              <a:t>Farben</a:t>
            </a:r>
          </a:p>
        </p:txBody>
      </p:sp>
      <p:sp>
        <p:nvSpPr>
          <p:cNvPr id="3" name="Fußzeilenplatzhalter 2">
            <a:extLst>
              <a:ext uri="{FF2B5EF4-FFF2-40B4-BE49-F238E27FC236}">
                <a16:creationId xmlns:a16="http://schemas.microsoft.com/office/drawing/2014/main" id="{6165264D-8D60-39D1-195A-0170C620E0AE}"/>
              </a:ext>
            </a:extLst>
          </p:cNvPr>
          <p:cNvSpPr>
            <a:spLocks noGrp="1"/>
          </p:cNvSpPr>
          <p:nvPr>
            <p:ph type="ftr" sz="quarter" idx="11"/>
          </p:nvPr>
        </p:nvSpPr>
        <p:spPr/>
        <p:txBody>
          <a:bodyPr/>
          <a:lstStyle/>
          <a:p>
            <a:r>
              <a:rPr lang="de-DE"/>
              <a:t>AI-powered Quantum Expert</a:t>
            </a:r>
          </a:p>
        </p:txBody>
      </p:sp>
      <p:grpSp>
        <p:nvGrpSpPr>
          <p:cNvPr id="28" name="Gruppieren 27">
            <a:extLst>
              <a:ext uri="{FF2B5EF4-FFF2-40B4-BE49-F238E27FC236}">
                <a16:creationId xmlns:a16="http://schemas.microsoft.com/office/drawing/2014/main" id="{D82A9C89-394B-B4B9-2DF3-2245B91F5E1D}"/>
              </a:ext>
            </a:extLst>
          </p:cNvPr>
          <p:cNvGrpSpPr/>
          <p:nvPr/>
        </p:nvGrpSpPr>
        <p:grpSpPr>
          <a:xfrm>
            <a:off x="2078018" y="1995946"/>
            <a:ext cx="7842730" cy="1353560"/>
            <a:chOff x="2078018" y="1995946"/>
            <a:chExt cx="7842730" cy="1353560"/>
          </a:xfrm>
        </p:grpSpPr>
        <p:grpSp>
          <p:nvGrpSpPr>
            <p:cNvPr id="25" name="Gruppieren 24">
              <a:extLst>
                <a:ext uri="{FF2B5EF4-FFF2-40B4-BE49-F238E27FC236}">
                  <a16:creationId xmlns:a16="http://schemas.microsoft.com/office/drawing/2014/main" id="{B6B90EF0-2330-6D94-C585-862ECE06E6DD}"/>
                </a:ext>
              </a:extLst>
            </p:cNvPr>
            <p:cNvGrpSpPr/>
            <p:nvPr/>
          </p:nvGrpSpPr>
          <p:grpSpPr>
            <a:xfrm>
              <a:off x="2078018" y="1995946"/>
              <a:ext cx="7842730" cy="1353560"/>
              <a:chOff x="2549967" y="1809133"/>
              <a:chExt cx="7842730" cy="1353560"/>
            </a:xfrm>
          </p:grpSpPr>
          <p:grpSp>
            <p:nvGrpSpPr>
              <p:cNvPr id="21" name="Gruppieren 20">
                <a:extLst>
                  <a:ext uri="{FF2B5EF4-FFF2-40B4-BE49-F238E27FC236}">
                    <a16:creationId xmlns:a16="http://schemas.microsoft.com/office/drawing/2014/main" id="{293855EB-F8D5-9974-CA36-383C2B7C68DF}"/>
                  </a:ext>
                </a:extLst>
              </p:cNvPr>
              <p:cNvGrpSpPr/>
              <p:nvPr/>
            </p:nvGrpSpPr>
            <p:grpSpPr>
              <a:xfrm>
                <a:off x="2549967" y="1809134"/>
                <a:ext cx="7842730" cy="1353559"/>
                <a:chOff x="668594" y="1120876"/>
                <a:chExt cx="7842730" cy="1353559"/>
              </a:xfrm>
            </p:grpSpPr>
            <p:sp>
              <p:nvSpPr>
                <p:cNvPr id="14" name="Rechteck: abgerundete Ecken 13">
                  <a:extLst>
                    <a:ext uri="{FF2B5EF4-FFF2-40B4-BE49-F238E27FC236}">
                      <a16:creationId xmlns:a16="http://schemas.microsoft.com/office/drawing/2014/main" id="{21BB964E-4A16-193E-FB8F-4FCB812C981D}"/>
                    </a:ext>
                  </a:extLst>
                </p:cNvPr>
                <p:cNvSpPr/>
                <p:nvPr/>
              </p:nvSpPr>
              <p:spPr>
                <a:xfrm>
                  <a:off x="4245579" y="1127415"/>
                  <a:ext cx="4265745" cy="134702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CDCD7A3E-06D1-3667-C23F-864EBACC746B}"/>
                    </a:ext>
                  </a:extLst>
                </p:cNvPr>
                <p:cNvSpPr txBox="1"/>
                <p:nvPr/>
              </p:nvSpPr>
              <p:spPr>
                <a:xfrm>
                  <a:off x="5089331" y="1120876"/>
                  <a:ext cx="1272003" cy="276999"/>
                </a:xfrm>
                <a:prstGeom prst="rect">
                  <a:avLst/>
                </a:prstGeom>
                <a:noFill/>
              </p:spPr>
              <p:txBody>
                <a:bodyPr wrap="square" rtlCol="0">
                  <a:spAutoFit/>
                </a:bodyPr>
                <a:lstStyle/>
                <a:p>
                  <a:pPr algn="ctr"/>
                  <a:r>
                    <a:rPr lang="de-DE" sz="1200" b="1"/>
                    <a:t>Schrift</a:t>
                  </a:r>
                </a:p>
              </p:txBody>
            </p:sp>
            <p:sp>
              <p:nvSpPr>
                <p:cNvPr id="7" name="Rechteck: abgerundete Ecken 6">
                  <a:extLst>
                    <a:ext uri="{FF2B5EF4-FFF2-40B4-BE49-F238E27FC236}">
                      <a16:creationId xmlns:a16="http://schemas.microsoft.com/office/drawing/2014/main" id="{B67CC8C5-7E6E-351A-9028-857052133EC9}"/>
                    </a:ext>
                  </a:extLst>
                </p:cNvPr>
                <p:cNvSpPr/>
                <p:nvPr/>
              </p:nvSpPr>
              <p:spPr>
                <a:xfrm>
                  <a:off x="668594" y="1120877"/>
                  <a:ext cx="2959509" cy="134702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Ellipse 4">
                  <a:extLst>
                    <a:ext uri="{FF2B5EF4-FFF2-40B4-BE49-F238E27FC236}">
                      <a16:creationId xmlns:a16="http://schemas.microsoft.com/office/drawing/2014/main" id="{38C2E42D-A848-6415-55F8-5ED168FF6A2A}"/>
                    </a:ext>
                  </a:extLst>
                </p:cNvPr>
                <p:cNvSpPr/>
                <p:nvPr/>
              </p:nvSpPr>
              <p:spPr>
                <a:xfrm>
                  <a:off x="1286070" y="1459254"/>
                  <a:ext cx="341671" cy="341671"/>
                </a:xfrm>
                <a:prstGeom prst="ellips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92C2CB43-50A5-CDF4-51AA-28DB8A767BD1}"/>
                    </a:ext>
                  </a:extLst>
                </p:cNvPr>
                <p:cNvSpPr/>
                <p:nvPr/>
              </p:nvSpPr>
              <p:spPr>
                <a:xfrm>
                  <a:off x="2586888" y="1459255"/>
                  <a:ext cx="341671" cy="341671"/>
                </a:xfrm>
                <a:prstGeom prst="ellipse">
                  <a:avLst/>
                </a:prstGeom>
                <a:solidFill>
                  <a:srgbClr val="6564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BED479B-95C0-612B-066E-1A493F487DEF}"/>
                    </a:ext>
                  </a:extLst>
                </p:cNvPr>
                <p:cNvSpPr txBox="1"/>
                <p:nvPr/>
              </p:nvSpPr>
              <p:spPr>
                <a:xfrm>
                  <a:off x="1512346" y="1120877"/>
                  <a:ext cx="1272003" cy="276999"/>
                </a:xfrm>
                <a:prstGeom prst="rect">
                  <a:avLst/>
                </a:prstGeom>
                <a:noFill/>
              </p:spPr>
              <p:txBody>
                <a:bodyPr wrap="square" rtlCol="0">
                  <a:spAutoFit/>
                </a:bodyPr>
                <a:lstStyle/>
                <a:p>
                  <a:pPr algn="ctr"/>
                  <a:r>
                    <a:rPr lang="de-DE" sz="1200" b="1"/>
                    <a:t>Formen</a:t>
                  </a:r>
                </a:p>
              </p:txBody>
            </p:sp>
            <p:sp>
              <p:nvSpPr>
                <p:cNvPr id="12" name="Textfeld 11">
                  <a:extLst>
                    <a:ext uri="{FF2B5EF4-FFF2-40B4-BE49-F238E27FC236}">
                      <a16:creationId xmlns:a16="http://schemas.microsoft.com/office/drawing/2014/main" id="{EED381AF-38D3-FEC0-5059-2704CD56679C}"/>
                    </a:ext>
                  </a:extLst>
                </p:cNvPr>
                <p:cNvSpPr txBox="1"/>
                <p:nvPr/>
              </p:nvSpPr>
              <p:spPr>
                <a:xfrm>
                  <a:off x="1043950" y="1862303"/>
                  <a:ext cx="825910" cy="276999"/>
                </a:xfrm>
                <a:prstGeom prst="rect">
                  <a:avLst/>
                </a:prstGeom>
                <a:noFill/>
              </p:spPr>
              <p:txBody>
                <a:bodyPr wrap="square">
                  <a:spAutoFit/>
                </a:bodyPr>
                <a:lstStyle/>
                <a:p>
                  <a:pPr algn="ctr"/>
                  <a:r>
                    <a:rPr lang="de-DE" sz="1200"/>
                    <a:t>#FECC00</a:t>
                  </a:r>
                </a:p>
              </p:txBody>
            </p:sp>
            <p:sp>
              <p:nvSpPr>
                <p:cNvPr id="13" name="Textfeld 12">
                  <a:extLst>
                    <a:ext uri="{FF2B5EF4-FFF2-40B4-BE49-F238E27FC236}">
                      <a16:creationId xmlns:a16="http://schemas.microsoft.com/office/drawing/2014/main" id="{FE562D38-671E-49F1-6C72-434843C968E5}"/>
                    </a:ext>
                  </a:extLst>
                </p:cNvPr>
                <p:cNvSpPr txBox="1"/>
                <p:nvPr/>
              </p:nvSpPr>
              <p:spPr>
                <a:xfrm>
                  <a:off x="2336026" y="1857412"/>
                  <a:ext cx="825910" cy="276999"/>
                </a:xfrm>
                <a:prstGeom prst="rect">
                  <a:avLst/>
                </a:prstGeom>
                <a:noFill/>
              </p:spPr>
              <p:txBody>
                <a:bodyPr wrap="square">
                  <a:spAutoFit/>
                </a:bodyPr>
                <a:lstStyle/>
                <a:p>
                  <a:pPr algn="ctr"/>
                  <a:r>
                    <a:rPr lang="de-DE" sz="1200"/>
                    <a:t>#656464</a:t>
                  </a:r>
                </a:p>
              </p:txBody>
            </p:sp>
            <p:sp>
              <p:nvSpPr>
                <p:cNvPr id="16" name="Ellipse 15">
                  <a:extLst>
                    <a:ext uri="{FF2B5EF4-FFF2-40B4-BE49-F238E27FC236}">
                      <a16:creationId xmlns:a16="http://schemas.microsoft.com/office/drawing/2014/main" id="{970B3169-F13A-7590-4155-B2B55DB011A8}"/>
                    </a:ext>
                  </a:extLst>
                </p:cNvPr>
                <p:cNvSpPr/>
                <p:nvPr/>
              </p:nvSpPr>
              <p:spPr>
                <a:xfrm>
                  <a:off x="4889680" y="1459253"/>
                  <a:ext cx="341671" cy="341671"/>
                </a:xfrm>
                <a:prstGeom prst="ellipse">
                  <a:avLst/>
                </a:prstGeom>
                <a:solidFill>
                  <a:srgbClr val="7B7A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A2283451-A35B-666A-3E38-F68D7B19559F}"/>
                    </a:ext>
                  </a:extLst>
                </p:cNvPr>
                <p:cNvSpPr/>
                <p:nvPr/>
              </p:nvSpPr>
              <p:spPr>
                <a:xfrm>
                  <a:off x="6190498" y="1459254"/>
                  <a:ext cx="341671" cy="341671"/>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C34D931E-C492-3CCE-09B4-6DAAF1ED6931}"/>
                    </a:ext>
                  </a:extLst>
                </p:cNvPr>
                <p:cNvSpPr txBox="1"/>
                <p:nvPr/>
              </p:nvSpPr>
              <p:spPr>
                <a:xfrm>
                  <a:off x="4656303" y="1867194"/>
                  <a:ext cx="825910" cy="276999"/>
                </a:xfrm>
                <a:prstGeom prst="rect">
                  <a:avLst/>
                </a:prstGeom>
                <a:noFill/>
              </p:spPr>
              <p:txBody>
                <a:bodyPr wrap="square">
                  <a:spAutoFit/>
                </a:bodyPr>
                <a:lstStyle/>
                <a:p>
                  <a:pPr algn="ctr"/>
                  <a:r>
                    <a:rPr lang="de-DE" sz="1200"/>
                    <a:t>#7B7A7A</a:t>
                  </a:r>
                </a:p>
              </p:txBody>
            </p:sp>
            <p:sp>
              <p:nvSpPr>
                <p:cNvPr id="20" name="Textfeld 19">
                  <a:extLst>
                    <a:ext uri="{FF2B5EF4-FFF2-40B4-BE49-F238E27FC236}">
                      <a16:creationId xmlns:a16="http://schemas.microsoft.com/office/drawing/2014/main" id="{94B30A00-06EF-1EA0-7A6C-DE8351EFA46C}"/>
                    </a:ext>
                  </a:extLst>
                </p:cNvPr>
                <p:cNvSpPr txBox="1"/>
                <p:nvPr/>
              </p:nvSpPr>
              <p:spPr>
                <a:xfrm>
                  <a:off x="5948379" y="1862303"/>
                  <a:ext cx="825910" cy="276999"/>
                </a:xfrm>
                <a:prstGeom prst="rect">
                  <a:avLst/>
                </a:prstGeom>
                <a:noFill/>
              </p:spPr>
              <p:txBody>
                <a:bodyPr wrap="square">
                  <a:spAutoFit/>
                </a:bodyPr>
                <a:lstStyle/>
                <a:p>
                  <a:pPr algn="ctr"/>
                  <a:r>
                    <a:rPr lang="de-DE" sz="1200"/>
                    <a:t>#FFFFFF</a:t>
                  </a:r>
                </a:p>
              </p:txBody>
            </p:sp>
          </p:grpSp>
          <p:sp>
            <p:nvSpPr>
              <p:cNvPr id="22" name="Ellipse 21">
                <a:extLst>
                  <a:ext uri="{FF2B5EF4-FFF2-40B4-BE49-F238E27FC236}">
                    <a16:creationId xmlns:a16="http://schemas.microsoft.com/office/drawing/2014/main" id="{C0E20EE9-2B6A-D6D6-B178-0E5E387B0E2F}"/>
                  </a:ext>
                </a:extLst>
              </p:cNvPr>
              <p:cNvSpPr/>
              <p:nvPr/>
            </p:nvSpPr>
            <p:spPr>
              <a:xfrm>
                <a:off x="9372689" y="2147511"/>
                <a:ext cx="341671" cy="341671"/>
              </a:xfrm>
              <a:prstGeom prst="ellipse">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A1DDBE06-AEEF-8229-3CE9-E17D6AE0BEC9}"/>
                  </a:ext>
                </a:extLst>
              </p:cNvPr>
              <p:cNvSpPr txBox="1"/>
              <p:nvPr/>
            </p:nvSpPr>
            <p:spPr>
              <a:xfrm>
                <a:off x="8907522" y="1809133"/>
                <a:ext cx="1272003" cy="276999"/>
              </a:xfrm>
              <a:prstGeom prst="rect">
                <a:avLst/>
              </a:prstGeom>
              <a:noFill/>
            </p:spPr>
            <p:txBody>
              <a:bodyPr wrap="square" rtlCol="0">
                <a:spAutoFit/>
              </a:bodyPr>
              <a:lstStyle/>
              <a:p>
                <a:pPr algn="ctr"/>
                <a:r>
                  <a:rPr lang="de-DE" sz="1200" b="1"/>
                  <a:t>Folien-Titel</a:t>
                </a:r>
              </a:p>
            </p:txBody>
          </p:sp>
          <p:sp>
            <p:nvSpPr>
              <p:cNvPr id="24" name="Textfeld 23">
                <a:extLst>
                  <a:ext uri="{FF2B5EF4-FFF2-40B4-BE49-F238E27FC236}">
                    <a16:creationId xmlns:a16="http://schemas.microsoft.com/office/drawing/2014/main" id="{77E0B01C-EB57-B092-0F47-F444329F7C1B}"/>
                  </a:ext>
                </a:extLst>
              </p:cNvPr>
              <p:cNvSpPr txBox="1"/>
              <p:nvPr/>
            </p:nvSpPr>
            <p:spPr>
              <a:xfrm>
                <a:off x="9130568" y="2545669"/>
                <a:ext cx="825910" cy="276999"/>
              </a:xfrm>
              <a:prstGeom prst="rect">
                <a:avLst/>
              </a:prstGeom>
              <a:noFill/>
            </p:spPr>
            <p:txBody>
              <a:bodyPr wrap="square">
                <a:spAutoFit/>
              </a:bodyPr>
              <a:lstStyle/>
              <a:p>
                <a:pPr algn="ctr"/>
                <a:r>
                  <a:rPr lang="de-DE" sz="1200"/>
                  <a:t>#000000</a:t>
                </a:r>
              </a:p>
            </p:txBody>
          </p:sp>
        </p:grpSp>
        <p:cxnSp>
          <p:nvCxnSpPr>
            <p:cNvPr id="27" name="Gerader Verbinder 26">
              <a:extLst>
                <a:ext uri="{FF2B5EF4-FFF2-40B4-BE49-F238E27FC236}">
                  <a16:creationId xmlns:a16="http://schemas.microsoft.com/office/drawing/2014/main" id="{B6C34AAF-A84F-2E65-F15E-EDBD99D5C4C5}"/>
                </a:ext>
              </a:extLst>
            </p:cNvPr>
            <p:cNvCxnSpPr/>
            <p:nvPr/>
          </p:nvCxnSpPr>
          <p:spPr>
            <a:xfrm>
              <a:off x="8435573" y="2213879"/>
              <a:ext cx="0" cy="9242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 name="Foliennummernplatzhalter 3">
            <a:extLst>
              <a:ext uri="{FF2B5EF4-FFF2-40B4-BE49-F238E27FC236}">
                <a16:creationId xmlns:a16="http://schemas.microsoft.com/office/drawing/2014/main" id="{A14CEE40-1345-B7B9-0BE0-6F28F481D087}"/>
              </a:ext>
            </a:extLst>
          </p:cNvPr>
          <p:cNvSpPr>
            <a:spLocks noGrp="1"/>
          </p:cNvSpPr>
          <p:nvPr>
            <p:ph type="sldNum" sz="quarter" idx="12"/>
          </p:nvPr>
        </p:nvSpPr>
        <p:spPr/>
        <p:txBody>
          <a:bodyPr/>
          <a:lstStyle/>
          <a:p>
            <a:fld id="{ED832909-EC19-48EF-8290-21E6AAD8A5C6}" type="slidenum">
              <a:rPr lang="de-DE" smtClean="0"/>
              <a:pPr/>
              <a:t>27</a:t>
            </a:fld>
            <a:endParaRPr lang="de-DE"/>
          </a:p>
        </p:txBody>
      </p:sp>
    </p:spTree>
    <p:extLst>
      <p:ext uri="{BB962C8B-B14F-4D97-AF65-F5344CB8AC3E}">
        <p14:creationId xmlns:p14="http://schemas.microsoft.com/office/powerpoint/2010/main" val="1539974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338A7-E220-F808-5EA2-058F08385D9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71CAAD-616C-B1EF-BA61-6FE5F4BECAE4}"/>
              </a:ext>
            </a:extLst>
          </p:cNvPr>
          <p:cNvSpPr>
            <a:spLocks noGrp="1"/>
          </p:cNvSpPr>
          <p:nvPr>
            <p:ph type="title"/>
          </p:nvPr>
        </p:nvSpPr>
        <p:spPr/>
        <p:txBody>
          <a:bodyPr/>
          <a:lstStyle/>
          <a:p>
            <a:endParaRPr lang="de-DE"/>
          </a:p>
        </p:txBody>
      </p:sp>
      <p:sp>
        <p:nvSpPr>
          <p:cNvPr id="5" name="Textfeld 4">
            <a:extLst>
              <a:ext uri="{FF2B5EF4-FFF2-40B4-BE49-F238E27FC236}">
                <a16:creationId xmlns:a16="http://schemas.microsoft.com/office/drawing/2014/main" id="{57288886-0999-8DBD-1014-4D524B765971}"/>
              </a:ext>
            </a:extLst>
          </p:cNvPr>
          <p:cNvSpPr txBox="1"/>
          <p:nvPr/>
        </p:nvSpPr>
        <p:spPr>
          <a:xfrm>
            <a:off x="362339" y="1927619"/>
            <a:ext cx="11248414" cy="4031873"/>
          </a:xfrm>
          <a:prstGeom prst="rect">
            <a:avLst/>
          </a:prstGeom>
          <a:noFill/>
        </p:spPr>
        <p:txBody>
          <a:bodyPr wrap="square" rtlCol="0">
            <a:spAutoFit/>
          </a:bodyPr>
          <a:lstStyle/>
          <a:p>
            <a:r>
              <a:rPr lang="de-DE" sz="9600" b="1">
                <a:solidFill>
                  <a:srgbClr val="FECC02"/>
                </a:solidFill>
              </a:rPr>
              <a:t>01</a:t>
            </a:r>
          </a:p>
          <a:p>
            <a:r>
              <a:rPr lang="de-DE" sz="8000">
                <a:solidFill>
                  <a:srgbClr val="828181"/>
                </a:solidFill>
              </a:rPr>
              <a:t>Technischer Stand des Systems</a:t>
            </a:r>
          </a:p>
        </p:txBody>
      </p:sp>
    </p:spTree>
    <p:extLst>
      <p:ext uri="{BB962C8B-B14F-4D97-AF65-F5344CB8AC3E}">
        <p14:creationId xmlns:p14="http://schemas.microsoft.com/office/powerpoint/2010/main" val="359370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CCA02D-DFDC-AB83-8C1C-8FE6C00C8303}"/>
              </a:ext>
            </a:extLst>
          </p:cNvPr>
          <p:cNvSpPr>
            <a:spLocks noGrp="1"/>
          </p:cNvSpPr>
          <p:nvPr>
            <p:ph type="title"/>
          </p:nvPr>
        </p:nvSpPr>
        <p:spPr/>
        <p:txBody>
          <a:bodyPr/>
          <a:lstStyle/>
          <a:p>
            <a:r>
              <a:rPr lang="de-DE"/>
              <a:t>Übersicht Technischer Stand zum 03.08.2025 </a:t>
            </a:r>
          </a:p>
        </p:txBody>
      </p:sp>
      <p:sp>
        <p:nvSpPr>
          <p:cNvPr id="3" name="Fußzeilenplatzhalter 2">
            <a:extLst>
              <a:ext uri="{FF2B5EF4-FFF2-40B4-BE49-F238E27FC236}">
                <a16:creationId xmlns:a16="http://schemas.microsoft.com/office/drawing/2014/main" id="{B76185AF-DB68-5481-FA92-23E8C14FC080}"/>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9151947C-01F0-F415-FF43-5A46C0F4630E}"/>
              </a:ext>
            </a:extLst>
          </p:cNvPr>
          <p:cNvSpPr>
            <a:spLocks noGrp="1"/>
          </p:cNvSpPr>
          <p:nvPr>
            <p:ph type="sldNum" sz="quarter" idx="12"/>
          </p:nvPr>
        </p:nvSpPr>
        <p:spPr/>
        <p:txBody>
          <a:bodyPr/>
          <a:lstStyle/>
          <a:p>
            <a:fld id="{ED832909-EC19-48EF-8290-21E6AAD8A5C6}" type="slidenum">
              <a:rPr lang="de-DE" smtClean="0"/>
              <a:pPr/>
              <a:t>4</a:t>
            </a:fld>
            <a:endParaRPr lang="de-DE"/>
          </a:p>
        </p:txBody>
      </p:sp>
      <p:sp>
        <p:nvSpPr>
          <p:cNvPr id="7" name="Oval 6">
            <a:extLst>
              <a:ext uri="{FF2B5EF4-FFF2-40B4-BE49-F238E27FC236}">
                <a16:creationId xmlns:a16="http://schemas.microsoft.com/office/drawing/2014/main" id="{AB94F646-7A70-815D-7764-FF891341BE87}"/>
              </a:ext>
            </a:extLst>
          </p:cNvPr>
          <p:cNvSpPr/>
          <p:nvPr/>
        </p:nvSpPr>
        <p:spPr>
          <a:xfrm>
            <a:off x="9737646" y="3565815"/>
            <a:ext cx="568712" cy="53525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Oval 7">
            <a:extLst>
              <a:ext uri="{FF2B5EF4-FFF2-40B4-BE49-F238E27FC236}">
                <a16:creationId xmlns:a16="http://schemas.microsoft.com/office/drawing/2014/main" id="{2BE5B941-430B-EF44-E2C9-90B8E2C07E7D}"/>
              </a:ext>
            </a:extLst>
          </p:cNvPr>
          <p:cNvSpPr/>
          <p:nvPr/>
        </p:nvSpPr>
        <p:spPr>
          <a:xfrm>
            <a:off x="9737646" y="1772185"/>
            <a:ext cx="568712" cy="53525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Oval 8">
            <a:extLst>
              <a:ext uri="{FF2B5EF4-FFF2-40B4-BE49-F238E27FC236}">
                <a16:creationId xmlns:a16="http://schemas.microsoft.com/office/drawing/2014/main" id="{9E612CDE-02B6-BEC0-48A4-0D63874AF154}"/>
              </a:ext>
            </a:extLst>
          </p:cNvPr>
          <p:cNvSpPr/>
          <p:nvPr/>
        </p:nvSpPr>
        <p:spPr>
          <a:xfrm>
            <a:off x="9749369" y="4688475"/>
            <a:ext cx="568712" cy="53525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 name="Gruppieren 9">
            <a:extLst>
              <a:ext uri="{FF2B5EF4-FFF2-40B4-BE49-F238E27FC236}">
                <a16:creationId xmlns:a16="http://schemas.microsoft.com/office/drawing/2014/main" id="{3E98A309-9B35-0DD6-EBE4-09727BCBF0A1}"/>
              </a:ext>
            </a:extLst>
          </p:cNvPr>
          <p:cNvGrpSpPr>
            <a:grpSpLocks noChangeAspect="1"/>
          </p:cNvGrpSpPr>
          <p:nvPr/>
        </p:nvGrpSpPr>
        <p:grpSpPr>
          <a:xfrm>
            <a:off x="10462582" y="5131950"/>
            <a:ext cx="1634329" cy="1187974"/>
            <a:chOff x="10165080" y="4831080"/>
            <a:chExt cx="2148840" cy="1561966"/>
          </a:xfrm>
          <a:solidFill>
            <a:schemeClr val="bg1"/>
          </a:solidFill>
        </p:grpSpPr>
        <p:sp>
          <p:nvSpPr>
            <p:cNvPr id="11" name="Abgerundetes Rechteck 10">
              <a:extLst>
                <a:ext uri="{FF2B5EF4-FFF2-40B4-BE49-F238E27FC236}">
                  <a16:creationId xmlns:a16="http://schemas.microsoft.com/office/drawing/2014/main" id="{1BBB9B71-5032-C034-3174-22601C46AFAD}"/>
                </a:ext>
              </a:extLst>
            </p:cNvPr>
            <p:cNvSpPr/>
            <p:nvPr/>
          </p:nvSpPr>
          <p:spPr>
            <a:xfrm>
              <a:off x="10165080" y="4831080"/>
              <a:ext cx="2148840" cy="1561966"/>
            </a:xfrm>
            <a:prstGeom prst="round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endParaRPr lang="de-DE" sz="900">
                <a:solidFill>
                  <a:schemeClr val="tx1"/>
                </a:solidFill>
              </a:endParaRPr>
            </a:p>
            <a:p>
              <a:pPr algn="ctr"/>
              <a:r>
                <a:rPr lang="de-DE" sz="900">
                  <a:solidFill>
                    <a:schemeClr val="tx1"/>
                  </a:solidFill>
                </a:rPr>
                <a:t>26.08.2025 - Aktueller Stand der Funktionen des Quantum AI </a:t>
              </a:r>
              <a:r>
                <a:rPr lang="de-DE" sz="900" err="1">
                  <a:solidFill>
                    <a:schemeClr val="tx1"/>
                  </a:solidFill>
                </a:rPr>
                <a:t>Chatbots.xlsx</a:t>
              </a:r>
              <a:endParaRPr lang="de-DE" sz="900">
                <a:solidFill>
                  <a:schemeClr val="tx1"/>
                </a:solidFill>
              </a:endParaRPr>
            </a:p>
          </p:txBody>
        </p:sp>
        <p:pic>
          <p:nvPicPr>
            <p:cNvPr id="12" name="Picture 2" descr="Excel-Logo Übertreffen Logo - Kostenloses Bild auf Pixabay">
              <a:extLst>
                <a:ext uri="{FF2B5EF4-FFF2-40B4-BE49-F238E27FC236}">
                  <a16:creationId xmlns:a16="http://schemas.microsoft.com/office/drawing/2014/main" id="{3FBC63CA-498A-1072-5AF0-2F9D94388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9086" y="4891693"/>
              <a:ext cx="1289552" cy="858139"/>
            </a:xfrm>
            <a:prstGeom prst="rect">
              <a:avLst/>
            </a:prstGeom>
            <a:grpFill/>
          </p:spPr>
        </p:pic>
      </p:grpSp>
      <p:graphicFrame>
        <p:nvGraphicFramePr>
          <p:cNvPr id="15" name="Tabelle 14">
            <a:extLst>
              <a:ext uri="{FF2B5EF4-FFF2-40B4-BE49-F238E27FC236}">
                <a16:creationId xmlns:a16="http://schemas.microsoft.com/office/drawing/2014/main" id="{4225A24F-1A4F-35B3-ABE9-FCBB49582F37}"/>
              </a:ext>
            </a:extLst>
          </p:cNvPr>
          <p:cNvGraphicFramePr>
            <a:graphicFrameLocks noGrp="1"/>
          </p:cNvGraphicFramePr>
          <p:nvPr>
            <p:extLst>
              <p:ext uri="{D42A27DB-BD31-4B8C-83A1-F6EECF244321}">
                <p14:modId xmlns:p14="http://schemas.microsoft.com/office/powerpoint/2010/main" val="4180890801"/>
              </p:ext>
            </p:extLst>
          </p:nvPr>
        </p:nvGraphicFramePr>
        <p:xfrm>
          <a:off x="312115" y="709184"/>
          <a:ext cx="9324253" cy="5398536"/>
        </p:xfrm>
        <a:graphic>
          <a:graphicData uri="http://schemas.openxmlformats.org/drawingml/2006/table">
            <a:tbl>
              <a:tblPr firstRow="1" bandRow="1">
                <a:tableStyleId>{5C22544A-7EE6-4342-B048-85BDC9FD1C3A}</a:tableStyleId>
              </a:tblPr>
              <a:tblGrid>
                <a:gridCol w="339019">
                  <a:extLst>
                    <a:ext uri="{9D8B030D-6E8A-4147-A177-3AD203B41FA5}">
                      <a16:colId xmlns:a16="http://schemas.microsoft.com/office/drawing/2014/main" val="448202165"/>
                    </a:ext>
                  </a:extLst>
                </a:gridCol>
                <a:gridCol w="1835378">
                  <a:extLst>
                    <a:ext uri="{9D8B030D-6E8A-4147-A177-3AD203B41FA5}">
                      <a16:colId xmlns:a16="http://schemas.microsoft.com/office/drawing/2014/main" val="1371588096"/>
                    </a:ext>
                  </a:extLst>
                </a:gridCol>
                <a:gridCol w="4785831">
                  <a:extLst>
                    <a:ext uri="{9D8B030D-6E8A-4147-A177-3AD203B41FA5}">
                      <a16:colId xmlns:a16="http://schemas.microsoft.com/office/drawing/2014/main" val="2717272499"/>
                    </a:ext>
                  </a:extLst>
                </a:gridCol>
                <a:gridCol w="2364025">
                  <a:extLst>
                    <a:ext uri="{9D8B030D-6E8A-4147-A177-3AD203B41FA5}">
                      <a16:colId xmlns:a16="http://schemas.microsoft.com/office/drawing/2014/main" val="3073386699"/>
                    </a:ext>
                  </a:extLst>
                </a:gridCol>
              </a:tblGrid>
              <a:tr h="297260">
                <a:tc>
                  <a:txBody>
                    <a:bodyPr/>
                    <a:lstStyle/>
                    <a:p>
                      <a:pPr algn="ctr" fontAlgn="t">
                        <a:buNone/>
                      </a:pPr>
                      <a:r>
                        <a:rPr lang="de-DE" sz="1600" b="1" i="0" u="none" strike="noStrike">
                          <a:solidFill>
                            <a:srgbClr val="000000"/>
                          </a:solidFill>
                          <a:effectLst/>
                          <a:latin typeface="Calibri" panose="020F0502020204030204" pitchFamily="34" charset="0"/>
                        </a:rPr>
                        <a:t>Nr.</a:t>
                      </a:r>
                    </a:p>
                  </a:txBody>
                  <a:tcPr marL="9525" marR="9525" marT="9525" marB="0">
                    <a:solidFill>
                      <a:srgbClr val="FECC00"/>
                    </a:solidFill>
                  </a:tcPr>
                </a:tc>
                <a:tc>
                  <a:txBody>
                    <a:bodyPr/>
                    <a:lstStyle/>
                    <a:p>
                      <a:pPr algn="ctr" fontAlgn="t">
                        <a:buNone/>
                      </a:pPr>
                      <a:r>
                        <a:rPr lang="de-DE" sz="1600" b="1" i="0" u="none" strike="noStrike">
                          <a:solidFill>
                            <a:srgbClr val="000000"/>
                          </a:solidFill>
                          <a:effectLst/>
                          <a:latin typeface="Calibri" panose="020F0502020204030204" pitchFamily="34" charset="0"/>
                        </a:rPr>
                        <a:t>Kategorie</a:t>
                      </a:r>
                    </a:p>
                  </a:txBody>
                  <a:tcPr marL="9525" marR="9525" marT="9525" marB="0">
                    <a:solidFill>
                      <a:srgbClr val="FECC00"/>
                    </a:solidFill>
                  </a:tcPr>
                </a:tc>
                <a:tc>
                  <a:txBody>
                    <a:bodyPr/>
                    <a:lstStyle/>
                    <a:p>
                      <a:pPr algn="ctr" fontAlgn="t">
                        <a:buNone/>
                      </a:pPr>
                      <a:r>
                        <a:rPr lang="de-DE" sz="1600" b="1" i="0" u="none" strike="noStrike">
                          <a:solidFill>
                            <a:srgbClr val="000000"/>
                          </a:solidFill>
                          <a:effectLst/>
                          <a:latin typeface="Calibri" panose="020F0502020204030204" pitchFamily="34" charset="0"/>
                        </a:rPr>
                        <a:t>Feature</a:t>
                      </a:r>
                    </a:p>
                  </a:txBody>
                  <a:tcPr marL="9525" marR="9525" marT="9525" marB="0">
                    <a:solidFill>
                      <a:srgbClr val="FECC00"/>
                    </a:solidFill>
                  </a:tcPr>
                </a:tc>
                <a:tc>
                  <a:txBody>
                    <a:bodyPr/>
                    <a:lstStyle/>
                    <a:p>
                      <a:pPr algn="ctr" fontAlgn="t">
                        <a:buNone/>
                      </a:pPr>
                      <a:r>
                        <a:rPr lang="de-DE" sz="1600" b="1" i="0" u="none" strike="noStrike">
                          <a:solidFill>
                            <a:srgbClr val="000000"/>
                          </a:solidFill>
                          <a:effectLst/>
                          <a:latin typeface="Calibri" panose="020F0502020204030204" pitchFamily="34" charset="0"/>
                        </a:rPr>
                        <a:t>Status</a:t>
                      </a:r>
                    </a:p>
                  </a:txBody>
                  <a:tcPr marL="9525" marR="9525" marT="9525" marB="0">
                    <a:solidFill>
                      <a:srgbClr val="FECC00"/>
                    </a:solidFill>
                  </a:tcPr>
                </a:tc>
                <a:extLst>
                  <a:ext uri="{0D108BD9-81ED-4DB2-BD59-A6C34878D82A}">
                    <a16:rowId xmlns:a16="http://schemas.microsoft.com/office/drawing/2014/main" val="3083075095"/>
                  </a:ext>
                </a:extLst>
              </a:tr>
              <a:tr h="295980">
                <a:tc>
                  <a:txBody>
                    <a:bodyPr/>
                    <a:lstStyle/>
                    <a:p>
                      <a:pPr algn="l" fontAlgn="b">
                        <a:buNone/>
                      </a:pPr>
                      <a:r>
                        <a:rPr lang="de-DE" sz="1600" b="0" i="0" u="none" strike="noStrike">
                          <a:solidFill>
                            <a:srgbClr val="000000"/>
                          </a:solidFill>
                          <a:effectLst/>
                          <a:latin typeface="Calibri" panose="020F0502020204030204" pitchFamily="34" charset="0"/>
                        </a:rPr>
                        <a:t>1.</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User Interaction</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Begrüßung &amp; Einleitung</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Funktioniert voll</a:t>
                      </a:r>
                    </a:p>
                  </a:txBody>
                  <a:tcPr marL="9525" marR="9525" marT="9525" marB="0" anchor="b"/>
                </a:tc>
                <a:extLst>
                  <a:ext uri="{0D108BD9-81ED-4DB2-BD59-A6C34878D82A}">
                    <a16:rowId xmlns:a16="http://schemas.microsoft.com/office/drawing/2014/main" val="2618874650"/>
                  </a:ext>
                </a:extLst>
              </a:tr>
              <a:tr h="295980">
                <a:tc>
                  <a:txBody>
                    <a:bodyPr/>
                    <a:lstStyle/>
                    <a:p>
                      <a:pPr algn="l" fontAlgn="b">
                        <a:buNone/>
                      </a:pPr>
                      <a:r>
                        <a:rPr lang="de-DE" sz="1600" b="0" i="0" u="none" strike="noStrike">
                          <a:solidFill>
                            <a:srgbClr val="000000"/>
                          </a:solidFill>
                          <a:effectLst/>
                          <a:latin typeface="Calibri" panose="020F0502020204030204" pitchFamily="34" charset="0"/>
                        </a:rPr>
                        <a:t>2. </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UI/UX</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Funktionale Buttons: </a:t>
                      </a:r>
                    </a:p>
                  </a:txBody>
                  <a:tcPr marL="9525" marR="9525" marT="9525" marB="0" anchor="b"/>
                </a:tc>
                <a:tc>
                  <a:txBody>
                    <a:bodyPr/>
                    <a:lstStyle/>
                    <a:p>
                      <a:pPr algn="l" fontAlgn="b">
                        <a:buNone/>
                      </a:pPr>
                      <a:endParaRPr lang="de-DE"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55903470"/>
                  </a:ext>
                </a:extLst>
              </a:tr>
              <a:tr h="297260">
                <a:tc>
                  <a:txBody>
                    <a:bodyPr/>
                    <a:lstStyle/>
                    <a:p>
                      <a:pPr algn="l" fontAlgn="b">
                        <a:buNone/>
                      </a:pPr>
                      <a:r>
                        <a:rPr lang="de-DE" sz="1600" b="0" i="0" u="none" strike="noStrike">
                          <a:solidFill>
                            <a:srgbClr val="000000"/>
                          </a:solidFill>
                          <a:effectLst/>
                          <a:latin typeface="Calibri" panose="020F0502020204030204" pitchFamily="34" charset="0"/>
                        </a:rPr>
                        <a:t>2.1</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UI/UX</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Business &amp; Techy</a:t>
                      </a:r>
                    </a:p>
                  </a:txBody>
                  <a:tcPr marL="57150"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Fehlerhaft</a:t>
                      </a:r>
                    </a:p>
                  </a:txBody>
                  <a:tcPr marL="9525" marR="9525" marT="9525" marB="0" anchor="b"/>
                </a:tc>
                <a:extLst>
                  <a:ext uri="{0D108BD9-81ED-4DB2-BD59-A6C34878D82A}">
                    <a16:rowId xmlns:a16="http://schemas.microsoft.com/office/drawing/2014/main" val="684313251"/>
                  </a:ext>
                </a:extLst>
              </a:tr>
              <a:tr h="297260">
                <a:tc>
                  <a:txBody>
                    <a:bodyPr/>
                    <a:lstStyle/>
                    <a:p>
                      <a:pPr algn="l" fontAlgn="b">
                        <a:buNone/>
                      </a:pPr>
                      <a:r>
                        <a:rPr lang="de-DE" sz="1600" b="0" i="0" u="none" strike="noStrike">
                          <a:solidFill>
                            <a:srgbClr val="000000"/>
                          </a:solidFill>
                          <a:effectLst/>
                          <a:latin typeface="Calibri" panose="020F0502020204030204" pitchFamily="34" charset="0"/>
                        </a:rPr>
                        <a:t>2.2</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UI/UX</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Thinking LLM</a:t>
                      </a:r>
                    </a:p>
                  </a:txBody>
                  <a:tcPr marL="57150"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Funktioniert voll</a:t>
                      </a:r>
                    </a:p>
                  </a:txBody>
                  <a:tcPr marL="9525" marR="9525" marT="9525" marB="0" anchor="b"/>
                </a:tc>
                <a:extLst>
                  <a:ext uri="{0D108BD9-81ED-4DB2-BD59-A6C34878D82A}">
                    <a16:rowId xmlns:a16="http://schemas.microsoft.com/office/drawing/2014/main" val="3147684624"/>
                  </a:ext>
                </a:extLst>
              </a:tr>
              <a:tr h="297260">
                <a:tc>
                  <a:txBody>
                    <a:bodyPr/>
                    <a:lstStyle/>
                    <a:p>
                      <a:pPr algn="l" fontAlgn="b">
                        <a:buNone/>
                      </a:pPr>
                      <a:r>
                        <a:rPr lang="de-DE" sz="1600" b="0" i="0" u="none" strike="noStrike">
                          <a:solidFill>
                            <a:srgbClr val="000000"/>
                          </a:solidFill>
                          <a:effectLst/>
                          <a:latin typeface="Calibri" panose="020F0502020204030204" pitchFamily="34" charset="0"/>
                        </a:rPr>
                        <a:t>2.3</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UI/UX</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Clear</a:t>
                      </a:r>
                    </a:p>
                  </a:txBody>
                  <a:tcPr marL="57150"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Fehlerhaft</a:t>
                      </a:r>
                    </a:p>
                  </a:txBody>
                  <a:tcPr marL="9525" marR="9525" marT="9525" marB="0" anchor="b"/>
                </a:tc>
                <a:extLst>
                  <a:ext uri="{0D108BD9-81ED-4DB2-BD59-A6C34878D82A}">
                    <a16:rowId xmlns:a16="http://schemas.microsoft.com/office/drawing/2014/main" val="1307204895"/>
                  </a:ext>
                </a:extLst>
              </a:tr>
              <a:tr h="297260">
                <a:tc>
                  <a:txBody>
                    <a:bodyPr/>
                    <a:lstStyle/>
                    <a:p>
                      <a:pPr algn="l" fontAlgn="b">
                        <a:buNone/>
                      </a:pPr>
                      <a:r>
                        <a:rPr lang="de-DE" sz="1600" b="0" i="0" u="none" strike="noStrike">
                          <a:solidFill>
                            <a:srgbClr val="000000"/>
                          </a:solidFill>
                          <a:effectLst/>
                          <a:latin typeface="Calibri" panose="020F0502020204030204" pitchFamily="34" charset="0"/>
                        </a:rPr>
                        <a:t>2.4</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UI/UX</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Thumbs up/down</a:t>
                      </a:r>
                    </a:p>
                  </a:txBody>
                  <a:tcPr marL="57150"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Ohne Funktion</a:t>
                      </a:r>
                    </a:p>
                  </a:txBody>
                  <a:tcPr marL="9525" marR="9525" marT="9525" marB="0" anchor="b"/>
                </a:tc>
                <a:extLst>
                  <a:ext uri="{0D108BD9-81ED-4DB2-BD59-A6C34878D82A}">
                    <a16:rowId xmlns:a16="http://schemas.microsoft.com/office/drawing/2014/main" val="2108866436"/>
                  </a:ext>
                </a:extLst>
              </a:tr>
              <a:tr h="295980">
                <a:tc>
                  <a:txBody>
                    <a:bodyPr/>
                    <a:lstStyle/>
                    <a:p>
                      <a:pPr algn="l" fontAlgn="b">
                        <a:buNone/>
                      </a:pPr>
                      <a:r>
                        <a:rPr lang="de-DE" sz="1600" b="0" i="0" u="none" strike="noStrike">
                          <a:solidFill>
                            <a:srgbClr val="000000"/>
                          </a:solidFill>
                          <a:effectLst/>
                          <a:latin typeface="Calibri" panose="020F0502020204030204" pitchFamily="34" charset="0"/>
                        </a:rPr>
                        <a:t>3.</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UI/UX</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Interaktion: Freitextfeld</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Funktioniert voll</a:t>
                      </a:r>
                    </a:p>
                  </a:txBody>
                  <a:tcPr marL="9525" marR="9525" marT="9525" marB="0" anchor="b"/>
                </a:tc>
                <a:extLst>
                  <a:ext uri="{0D108BD9-81ED-4DB2-BD59-A6C34878D82A}">
                    <a16:rowId xmlns:a16="http://schemas.microsoft.com/office/drawing/2014/main" val="1988979607"/>
                  </a:ext>
                </a:extLst>
              </a:tr>
              <a:tr h="297260">
                <a:tc>
                  <a:txBody>
                    <a:bodyPr/>
                    <a:lstStyle/>
                    <a:p>
                      <a:pPr algn="l" fontAlgn="b">
                        <a:buNone/>
                      </a:pPr>
                      <a:r>
                        <a:rPr lang="de-DE" sz="1600" b="0" i="0" u="none" strike="noStrike">
                          <a:solidFill>
                            <a:srgbClr val="000000"/>
                          </a:solidFill>
                          <a:effectLst/>
                          <a:latin typeface="Calibri" panose="020F0502020204030204" pitchFamily="34" charset="0"/>
                        </a:rPr>
                        <a:t>4.</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Persona Handling</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Zugeschnittene Personas</a:t>
                      </a:r>
                    </a:p>
                  </a:txBody>
                  <a:tcPr marL="9525" marR="9525" marT="9525" marB="0" anchor="b"/>
                </a:tc>
                <a:tc>
                  <a:txBody>
                    <a:bodyPr/>
                    <a:lstStyle/>
                    <a:p>
                      <a:pPr algn="l" fontAlgn="b">
                        <a:buNone/>
                      </a:pPr>
                      <a:endParaRPr lang="de-DE"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8047497"/>
                  </a:ext>
                </a:extLst>
              </a:tr>
              <a:tr h="297260">
                <a:tc>
                  <a:txBody>
                    <a:bodyPr/>
                    <a:lstStyle/>
                    <a:p>
                      <a:pPr algn="l" fontAlgn="b">
                        <a:buNone/>
                      </a:pPr>
                      <a:r>
                        <a:rPr lang="de-DE" sz="1600" b="0" i="0" u="none" strike="noStrike">
                          <a:solidFill>
                            <a:srgbClr val="000000"/>
                          </a:solidFill>
                          <a:effectLst/>
                          <a:latin typeface="Calibri" panose="020F0502020204030204" pitchFamily="34" charset="0"/>
                        </a:rPr>
                        <a:t>4.1</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Persona Handling</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Personaerkennung</a:t>
                      </a:r>
                    </a:p>
                  </a:txBody>
                  <a:tcPr marL="57150"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Teilweise implementiert</a:t>
                      </a:r>
                    </a:p>
                  </a:txBody>
                  <a:tcPr marL="9525" marR="9525" marT="9525" marB="0" anchor="b"/>
                </a:tc>
                <a:extLst>
                  <a:ext uri="{0D108BD9-81ED-4DB2-BD59-A6C34878D82A}">
                    <a16:rowId xmlns:a16="http://schemas.microsoft.com/office/drawing/2014/main" val="1565579218"/>
                  </a:ext>
                </a:extLst>
              </a:tr>
              <a:tr h="315260">
                <a:tc>
                  <a:txBody>
                    <a:bodyPr/>
                    <a:lstStyle/>
                    <a:p>
                      <a:pPr algn="l" fontAlgn="b">
                        <a:buNone/>
                      </a:pPr>
                      <a:r>
                        <a:rPr lang="de-DE" sz="1600" b="0" i="0" u="none" strike="noStrike">
                          <a:solidFill>
                            <a:srgbClr val="000000"/>
                          </a:solidFill>
                          <a:effectLst/>
                          <a:latin typeface="Calibri" panose="020F0502020204030204" pitchFamily="34" charset="0"/>
                        </a:rPr>
                        <a:t>4.2</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Persona Handling</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Antwort-Generierung Business Persona</a:t>
                      </a:r>
                    </a:p>
                  </a:txBody>
                  <a:tcPr marL="57150"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Teilweise implementiert</a:t>
                      </a:r>
                    </a:p>
                  </a:txBody>
                  <a:tcPr marL="9525" marR="9525" marT="9525" marB="0" anchor="b"/>
                </a:tc>
                <a:extLst>
                  <a:ext uri="{0D108BD9-81ED-4DB2-BD59-A6C34878D82A}">
                    <a16:rowId xmlns:a16="http://schemas.microsoft.com/office/drawing/2014/main" val="1318341413"/>
                  </a:ext>
                </a:extLst>
              </a:tr>
              <a:tr h="297260">
                <a:tc>
                  <a:txBody>
                    <a:bodyPr/>
                    <a:lstStyle/>
                    <a:p>
                      <a:pPr algn="l" fontAlgn="b">
                        <a:buNone/>
                      </a:pPr>
                      <a:r>
                        <a:rPr lang="de-DE" sz="1600" b="0" i="0" u="none" strike="noStrike">
                          <a:solidFill>
                            <a:srgbClr val="000000"/>
                          </a:solidFill>
                          <a:effectLst/>
                          <a:latin typeface="Calibri" panose="020F0502020204030204" pitchFamily="34" charset="0"/>
                        </a:rPr>
                        <a:t>4.3</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Persona Handling</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Antwort-Generierung Tech Persona</a:t>
                      </a:r>
                    </a:p>
                  </a:txBody>
                  <a:tcPr marL="57150"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Teilweise implementiert</a:t>
                      </a:r>
                    </a:p>
                  </a:txBody>
                  <a:tcPr marL="9525" marR="9525" marT="9525" marB="0" anchor="b"/>
                </a:tc>
                <a:extLst>
                  <a:ext uri="{0D108BD9-81ED-4DB2-BD59-A6C34878D82A}">
                    <a16:rowId xmlns:a16="http://schemas.microsoft.com/office/drawing/2014/main" val="204958790"/>
                  </a:ext>
                </a:extLst>
              </a:tr>
              <a:tr h="297260">
                <a:tc>
                  <a:txBody>
                    <a:bodyPr/>
                    <a:lstStyle/>
                    <a:p>
                      <a:pPr algn="l" fontAlgn="b">
                        <a:buNone/>
                      </a:pPr>
                      <a:r>
                        <a:rPr lang="de-DE" sz="1600" b="0" i="0" u="none" strike="noStrike">
                          <a:solidFill>
                            <a:srgbClr val="000000"/>
                          </a:solidFill>
                          <a:effectLst/>
                          <a:latin typeface="Calibri" panose="020F0502020204030204" pitchFamily="34" charset="0"/>
                        </a:rPr>
                        <a:t>5. </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User Interaction</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Systemprompt</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Teilweise implementiert</a:t>
                      </a:r>
                    </a:p>
                  </a:txBody>
                  <a:tcPr marL="9525" marR="9525" marT="9525" marB="0" anchor="b"/>
                </a:tc>
                <a:extLst>
                  <a:ext uri="{0D108BD9-81ED-4DB2-BD59-A6C34878D82A}">
                    <a16:rowId xmlns:a16="http://schemas.microsoft.com/office/drawing/2014/main" val="2640279378"/>
                  </a:ext>
                </a:extLst>
              </a:tr>
              <a:tr h="399425">
                <a:tc>
                  <a:txBody>
                    <a:bodyPr/>
                    <a:lstStyle/>
                    <a:p>
                      <a:pPr algn="l" fontAlgn="b">
                        <a:buNone/>
                      </a:pPr>
                      <a:r>
                        <a:rPr lang="de-DE" sz="1600" b="0" i="0" u="none" strike="noStrike">
                          <a:solidFill>
                            <a:srgbClr val="000000"/>
                          </a:solidFill>
                          <a:effectLst/>
                          <a:latin typeface="Calibri" panose="020F0502020204030204" pitchFamily="34" charset="0"/>
                        </a:rPr>
                        <a:t>6. </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Quellenmanagement</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Quellenangaben mit Links </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Teilweise implementiert</a:t>
                      </a:r>
                    </a:p>
                  </a:txBody>
                  <a:tcPr marL="9525" marR="9525" marT="9525" marB="0" anchor="b"/>
                </a:tc>
                <a:extLst>
                  <a:ext uri="{0D108BD9-81ED-4DB2-BD59-A6C34878D82A}">
                    <a16:rowId xmlns:a16="http://schemas.microsoft.com/office/drawing/2014/main" val="3123919197"/>
                  </a:ext>
                </a:extLst>
              </a:tr>
              <a:tr h="295980">
                <a:tc>
                  <a:txBody>
                    <a:bodyPr/>
                    <a:lstStyle/>
                    <a:p>
                      <a:pPr algn="l" fontAlgn="b">
                        <a:buNone/>
                      </a:pPr>
                      <a:r>
                        <a:rPr lang="de-DE" sz="1600" b="0" i="0" u="none" strike="noStrike">
                          <a:solidFill>
                            <a:srgbClr val="000000"/>
                          </a:solidFill>
                          <a:effectLst/>
                          <a:latin typeface="Calibri" panose="020F0502020204030204" pitchFamily="34" charset="0"/>
                        </a:rPr>
                        <a:t>7.</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Antwortqualität</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Query Type</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Funktioniert voll</a:t>
                      </a:r>
                    </a:p>
                  </a:txBody>
                  <a:tcPr marL="9525" marR="9525" marT="9525" marB="0" anchor="b"/>
                </a:tc>
                <a:extLst>
                  <a:ext uri="{0D108BD9-81ED-4DB2-BD59-A6C34878D82A}">
                    <a16:rowId xmlns:a16="http://schemas.microsoft.com/office/drawing/2014/main" val="723892747"/>
                  </a:ext>
                </a:extLst>
              </a:tr>
              <a:tr h="425166">
                <a:tc>
                  <a:txBody>
                    <a:bodyPr/>
                    <a:lstStyle/>
                    <a:p>
                      <a:pPr algn="l" fontAlgn="b">
                        <a:buNone/>
                      </a:pPr>
                      <a:r>
                        <a:rPr lang="de-DE" sz="1600" b="0" i="0" u="none" strike="noStrike">
                          <a:solidFill>
                            <a:srgbClr val="000000"/>
                          </a:solidFill>
                          <a:effectLst/>
                          <a:latin typeface="Calibri" panose="020F0502020204030204" pitchFamily="34" charset="0"/>
                        </a:rPr>
                        <a:t>8. </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Tracing</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Tracing</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Funktioniert voll</a:t>
                      </a:r>
                    </a:p>
                  </a:txBody>
                  <a:tcPr marL="9525" marR="9525" marT="9525" marB="0" anchor="b"/>
                </a:tc>
                <a:extLst>
                  <a:ext uri="{0D108BD9-81ED-4DB2-BD59-A6C34878D82A}">
                    <a16:rowId xmlns:a16="http://schemas.microsoft.com/office/drawing/2014/main" val="1775609053"/>
                  </a:ext>
                </a:extLst>
              </a:tr>
              <a:tr h="399425">
                <a:tc>
                  <a:txBody>
                    <a:bodyPr/>
                    <a:lstStyle/>
                    <a:p>
                      <a:pPr algn="l" fontAlgn="b">
                        <a:buNone/>
                      </a:pPr>
                      <a:r>
                        <a:rPr lang="de-DE" sz="1600" b="0" i="0" u="none" strike="noStrike">
                          <a:solidFill>
                            <a:srgbClr val="000000"/>
                          </a:solidFill>
                          <a:effectLst/>
                          <a:latin typeface="Calibri" panose="020F0502020204030204" pitchFamily="34" charset="0"/>
                        </a:rPr>
                        <a:t>9.</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Quellenmanagement</a:t>
                      </a:r>
                    </a:p>
                  </a:txBody>
                  <a:tcPr marL="9525" marR="9525" marT="9525" marB="0" anchor="b"/>
                </a:tc>
                <a:tc>
                  <a:txBody>
                    <a:bodyPr/>
                    <a:lstStyle/>
                    <a:p>
                      <a:pPr algn="l" fontAlgn="b">
                        <a:buNone/>
                      </a:pPr>
                      <a:r>
                        <a:rPr lang="de-DE" sz="1600" b="0" i="0" u="none" strike="noStrike">
                          <a:solidFill>
                            <a:srgbClr val="000000"/>
                          </a:solidFill>
                          <a:effectLst/>
                          <a:latin typeface="Calibri" panose="020F0502020204030204" pitchFamily="34" charset="0"/>
                        </a:rPr>
                        <a:t>Docs Vektorisierien</a:t>
                      </a:r>
                    </a:p>
                  </a:txBody>
                  <a:tcPr marL="9525" marR="9525" marT="9525" marB="0" anchor="b"/>
                </a:tc>
                <a:tc>
                  <a:txBody>
                    <a:bodyPr/>
                    <a:lstStyle/>
                    <a:p>
                      <a:pPr algn="l" fontAlgn="b">
                        <a:buNone/>
                      </a:pPr>
                      <a:r>
                        <a:rPr lang="de-DE" sz="1600" b="0" i="0" u="none" strike="noStrike" dirty="0">
                          <a:solidFill>
                            <a:srgbClr val="000000"/>
                          </a:solidFill>
                          <a:effectLst/>
                          <a:latin typeface="Calibri" panose="020F0502020204030204" pitchFamily="34" charset="0"/>
                        </a:rPr>
                        <a:t>Funktioniert voll</a:t>
                      </a:r>
                    </a:p>
                  </a:txBody>
                  <a:tcPr marL="9525" marR="9525" marT="9525" marB="0" anchor="b"/>
                </a:tc>
                <a:extLst>
                  <a:ext uri="{0D108BD9-81ED-4DB2-BD59-A6C34878D82A}">
                    <a16:rowId xmlns:a16="http://schemas.microsoft.com/office/drawing/2014/main" val="2689562312"/>
                  </a:ext>
                </a:extLst>
              </a:tr>
            </a:tbl>
          </a:graphicData>
        </a:graphic>
      </p:graphicFrame>
      <p:sp>
        <p:nvSpPr>
          <p:cNvPr id="16" name="Rechteck 15">
            <a:extLst>
              <a:ext uri="{FF2B5EF4-FFF2-40B4-BE49-F238E27FC236}">
                <a16:creationId xmlns:a16="http://schemas.microsoft.com/office/drawing/2014/main" id="{E90E61CD-CA80-4B7D-BB3D-49FAE9917637}"/>
              </a:ext>
            </a:extLst>
          </p:cNvPr>
          <p:cNvSpPr/>
          <p:nvPr/>
        </p:nvSpPr>
        <p:spPr>
          <a:xfrm>
            <a:off x="288669" y="3083169"/>
            <a:ext cx="9324253" cy="1523999"/>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4F3FBE69-D91D-C077-B764-3EA719F7FD2E}"/>
              </a:ext>
            </a:extLst>
          </p:cNvPr>
          <p:cNvSpPr/>
          <p:nvPr/>
        </p:nvSpPr>
        <p:spPr>
          <a:xfrm>
            <a:off x="288669" y="4654061"/>
            <a:ext cx="9324253" cy="629370"/>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1A9252C9-8B36-4C09-29D1-8BED155C05F1}"/>
              </a:ext>
            </a:extLst>
          </p:cNvPr>
          <p:cNvSpPr/>
          <p:nvPr/>
        </p:nvSpPr>
        <p:spPr>
          <a:xfrm>
            <a:off x="276947" y="1277816"/>
            <a:ext cx="9324253" cy="1523999"/>
          </a:xfrm>
          <a:prstGeom prst="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09701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328388-93DF-0601-E71F-94F8120BD77E}"/>
              </a:ext>
            </a:extLst>
          </p:cNvPr>
          <p:cNvSpPr>
            <a:spLocks noGrp="1"/>
          </p:cNvSpPr>
          <p:nvPr>
            <p:ph type="title"/>
          </p:nvPr>
        </p:nvSpPr>
        <p:spPr>
          <a:xfrm>
            <a:off x="362339" y="282335"/>
            <a:ext cx="8604379" cy="426848"/>
          </a:xfrm>
        </p:spPr>
        <p:txBody>
          <a:bodyPr/>
          <a:lstStyle/>
          <a:p>
            <a:r>
              <a:rPr lang="de-DE"/>
              <a:t>Systemoptimierung Part 1 - Coder</a:t>
            </a:r>
          </a:p>
        </p:txBody>
      </p:sp>
      <p:sp>
        <p:nvSpPr>
          <p:cNvPr id="3" name="Fußzeilenplatzhalter 2">
            <a:extLst>
              <a:ext uri="{FF2B5EF4-FFF2-40B4-BE49-F238E27FC236}">
                <a16:creationId xmlns:a16="http://schemas.microsoft.com/office/drawing/2014/main" id="{4789198B-009D-7AD9-0DDB-3DA8CDEF3A8D}"/>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CC73F90D-C608-603F-528F-D8CBFCACF4FE}"/>
              </a:ext>
            </a:extLst>
          </p:cNvPr>
          <p:cNvSpPr>
            <a:spLocks noGrp="1"/>
          </p:cNvSpPr>
          <p:nvPr>
            <p:ph type="sldNum" sz="quarter" idx="12"/>
          </p:nvPr>
        </p:nvSpPr>
        <p:spPr/>
        <p:txBody>
          <a:bodyPr/>
          <a:lstStyle/>
          <a:p>
            <a:fld id="{ED832909-EC19-48EF-8290-21E6AAD8A5C6}" type="slidenum">
              <a:rPr lang="de-DE" smtClean="0"/>
              <a:pPr/>
              <a:t>5</a:t>
            </a:fld>
            <a:endParaRPr lang="de-DE"/>
          </a:p>
        </p:txBody>
      </p:sp>
      <p:pic>
        <p:nvPicPr>
          <p:cNvPr id="6" name="Grafik 5" descr="Ein Bild, das Text, Screenshot, Schrift, Zahl enthält.&#10;&#10;KI-generierte Inhalte können fehlerhaft sein.">
            <a:extLst>
              <a:ext uri="{FF2B5EF4-FFF2-40B4-BE49-F238E27FC236}">
                <a16:creationId xmlns:a16="http://schemas.microsoft.com/office/drawing/2014/main" id="{5039F96C-58B4-C889-320E-C80265332746}"/>
              </a:ext>
            </a:extLst>
          </p:cNvPr>
          <p:cNvPicPr>
            <a:picLocks noChangeAspect="1"/>
          </p:cNvPicPr>
          <p:nvPr/>
        </p:nvPicPr>
        <p:blipFill>
          <a:blip r:embed="rId3"/>
          <a:stretch>
            <a:fillRect/>
          </a:stretch>
        </p:blipFill>
        <p:spPr>
          <a:xfrm>
            <a:off x="1250271" y="2204013"/>
            <a:ext cx="9691457" cy="3414339"/>
          </a:xfrm>
          <a:prstGeom prst="rect">
            <a:avLst/>
          </a:prstGeom>
        </p:spPr>
      </p:pic>
      <p:sp>
        <p:nvSpPr>
          <p:cNvPr id="8" name="Titel 1">
            <a:extLst>
              <a:ext uri="{FF2B5EF4-FFF2-40B4-BE49-F238E27FC236}">
                <a16:creationId xmlns:a16="http://schemas.microsoft.com/office/drawing/2014/main" id="{94DBA5D5-09AA-7462-0003-9D685C7E6010}"/>
              </a:ext>
            </a:extLst>
          </p:cNvPr>
          <p:cNvSpPr txBox="1">
            <a:spLocks/>
          </p:cNvSpPr>
          <p:nvPr/>
        </p:nvSpPr>
        <p:spPr>
          <a:xfrm>
            <a:off x="362339" y="691195"/>
            <a:ext cx="8604379" cy="371127"/>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de-DE" sz="2000"/>
              <a:t>Query Type</a:t>
            </a:r>
          </a:p>
        </p:txBody>
      </p:sp>
      <p:sp>
        <p:nvSpPr>
          <p:cNvPr id="9" name="Textfeld 8">
            <a:extLst>
              <a:ext uri="{FF2B5EF4-FFF2-40B4-BE49-F238E27FC236}">
                <a16:creationId xmlns:a16="http://schemas.microsoft.com/office/drawing/2014/main" id="{708D68B6-1E70-4AD9-16FD-A1BD2390832B}"/>
              </a:ext>
            </a:extLst>
          </p:cNvPr>
          <p:cNvSpPr txBox="1"/>
          <p:nvPr/>
        </p:nvSpPr>
        <p:spPr>
          <a:xfrm>
            <a:off x="492368" y="1125415"/>
            <a:ext cx="1042181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a:t>Query Type bestimmt, wie die Inhalte gesucht werden sollen um Antworten basierend auf relevanten Dokumenten zu geben</a:t>
            </a:r>
          </a:p>
          <a:p>
            <a:pPr marL="285750" indent="-285750">
              <a:buFont typeface="Arial"/>
              <a:buChar char="•"/>
            </a:pPr>
            <a:r>
              <a:rPr lang="de-DE"/>
              <a:t>Änderung des Query </a:t>
            </a:r>
            <a:r>
              <a:rPr lang="de-DE" err="1"/>
              <a:t>Types</a:t>
            </a:r>
            <a:r>
              <a:rPr lang="de-DE"/>
              <a:t> von simple zu </a:t>
            </a:r>
            <a:r>
              <a:rPr lang="de-DE" err="1"/>
              <a:t>vector_simple_hybrid</a:t>
            </a:r>
            <a:endParaRPr lang="de-DE"/>
          </a:p>
        </p:txBody>
      </p:sp>
      <p:sp>
        <p:nvSpPr>
          <p:cNvPr id="10" name="Oval 9">
            <a:extLst>
              <a:ext uri="{FF2B5EF4-FFF2-40B4-BE49-F238E27FC236}">
                <a16:creationId xmlns:a16="http://schemas.microsoft.com/office/drawing/2014/main" id="{ADD61B13-765F-55D7-FA67-CA4AB4A283A3}"/>
              </a:ext>
            </a:extLst>
          </p:cNvPr>
          <p:cNvSpPr/>
          <p:nvPr/>
        </p:nvSpPr>
        <p:spPr>
          <a:xfrm>
            <a:off x="8517749" y="244893"/>
            <a:ext cx="568712" cy="53525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542257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95F08-80FB-FF00-D758-4C04C375A8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17033EF-BFF9-9DEA-1FC4-B30ACF546A73}"/>
              </a:ext>
            </a:extLst>
          </p:cNvPr>
          <p:cNvSpPr>
            <a:spLocks noGrp="1"/>
          </p:cNvSpPr>
          <p:nvPr>
            <p:ph type="title"/>
          </p:nvPr>
        </p:nvSpPr>
        <p:spPr>
          <a:xfrm>
            <a:off x="362339" y="282335"/>
            <a:ext cx="8604379" cy="426848"/>
          </a:xfrm>
        </p:spPr>
        <p:txBody>
          <a:bodyPr/>
          <a:lstStyle/>
          <a:p>
            <a:r>
              <a:rPr lang="de-DE"/>
              <a:t>Systemoptimierung Part 1 - Coder</a:t>
            </a:r>
          </a:p>
        </p:txBody>
      </p:sp>
      <p:sp>
        <p:nvSpPr>
          <p:cNvPr id="3" name="Fußzeilenplatzhalter 2">
            <a:extLst>
              <a:ext uri="{FF2B5EF4-FFF2-40B4-BE49-F238E27FC236}">
                <a16:creationId xmlns:a16="http://schemas.microsoft.com/office/drawing/2014/main" id="{B74FFEEF-3FAD-8EA4-56F9-019356ED7100}"/>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DAA6A2C3-E958-801B-42EC-AE278CBAE0AC}"/>
              </a:ext>
            </a:extLst>
          </p:cNvPr>
          <p:cNvSpPr>
            <a:spLocks noGrp="1"/>
          </p:cNvSpPr>
          <p:nvPr>
            <p:ph type="sldNum" sz="quarter" idx="12"/>
          </p:nvPr>
        </p:nvSpPr>
        <p:spPr/>
        <p:txBody>
          <a:bodyPr/>
          <a:lstStyle/>
          <a:p>
            <a:fld id="{ED832909-EC19-48EF-8290-21E6AAD8A5C6}" type="slidenum">
              <a:rPr lang="de-DE" smtClean="0"/>
              <a:pPr/>
              <a:t>6</a:t>
            </a:fld>
            <a:endParaRPr lang="de-DE"/>
          </a:p>
        </p:txBody>
      </p:sp>
      <p:sp>
        <p:nvSpPr>
          <p:cNvPr id="8" name="Titel 1">
            <a:extLst>
              <a:ext uri="{FF2B5EF4-FFF2-40B4-BE49-F238E27FC236}">
                <a16:creationId xmlns:a16="http://schemas.microsoft.com/office/drawing/2014/main" id="{09E0C7F9-F7FE-F60D-9B64-1E6123CD4DB1}"/>
              </a:ext>
            </a:extLst>
          </p:cNvPr>
          <p:cNvSpPr txBox="1">
            <a:spLocks/>
          </p:cNvSpPr>
          <p:nvPr/>
        </p:nvSpPr>
        <p:spPr>
          <a:xfrm>
            <a:off x="362339" y="691195"/>
            <a:ext cx="8604379" cy="371127"/>
          </a:xfrm>
          <a:prstGeom prst="rect">
            <a:avLst/>
          </a:prstGeom>
        </p:spPr>
        <p:txBody>
          <a:bodyPr vert="horz" lIns="91440" tIns="45720" rIns="91440" bIns="45720" rtlCol="0" anchor="ctr">
            <a:sp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r>
              <a:rPr lang="de-DE" sz="2000"/>
              <a:t>Fields Mapping</a:t>
            </a:r>
          </a:p>
        </p:txBody>
      </p:sp>
      <p:sp>
        <p:nvSpPr>
          <p:cNvPr id="9" name="Textfeld 8">
            <a:extLst>
              <a:ext uri="{FF2B5EF4-FFF2-40B4-BE49-F238E27FC236}">
                <a16:creationId xmlns:a16="http://schemas.microsoft.com/office/drawing/2014/main" id="{C1188E98-B3F0-2BA0-6CFE-5A99BECA16DF}"/>
              </a:ext>
            </a:extLst>
          </p:cNvPr>
          <p:cNvSpPr txBox="1"/>
          <p:nvPr/>
        </p:nvSpPr>
        <p:spPr>
          <a:xfrm>
            <a:off x="492368" y="1053529"/>
            <a:ext cx="550475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a:t>Azure ist nicht immer konstant bei der Nutzung von Informationen</a:t>
            </a:r>
          </a:p>
          <a:p>
            <a:pPr marL="742950" lvl="1" indent="-285750">
              <a:buFont typeface="Courier New"/>
              <a:buChar char="o"/>
            </a:pPr>
            <a:r>
              <a:rPr lang="de-DE"/>
              <a:t>Lösung:  Nutzung von Fields Mapping für den hinterlegten Index ​</a:t>
            </a:r>
          </a:p>
          <a:p>
            <a:pPr marL="285750" indent="-285750">
              <a:buFont typeface="Arial"/>
              <a:buChar char="•"/>
            </a:pPr>
            <a:r>
              <a:rPr lang="de-DE"/>
              <a:t>Das Mapping selbst sorgt nur für konsistenten Verhalten</a:t>
            </a:r>
          </a:p>
          <a:p>
            <a:pPr marL="742950" lvl="1" indent="-285750">
              <a:buFont typeface="Courier New"/>
              <a:buChar char="o"/>
            </a:pPr>
            <a:r>
              <a:rPr lang="de-DE"/>
              <a:t>Wie das Mapping genutzt werden soll  muss durch den System Prompt angegeben werden</a:t>
            </a:r>
          </a:p>
          <a:p>
            <a:pPr marL="285750" indent="-285750">
              <a:buFont typeface="Arial"/>
              <a:buChar char="•"/>
            </a:pPr>
            <a:endParaRPr lang="de-DE"/>
          </a:p>
        </p:txBody>
      </p:sp>
      <p:pic>
        <p:nvPicPr>
          <p:cNvPr id="10" name="Grafik 9" descr="Ein Bild, das Text, Screenshot, Schrift, Zahl enthält.&#10;&#10;KI-generierte Inhalte können fehlerhaft sein.">
            <a:extLst>
              <a:ext uri="{FF2B5EF4-FFF2-40B4-BE49-F238E27FC236}">
                <a16:creationId xmlns:a16="http://schemas.microsoft.com/office/drawing/2014/main" id="{171B0CE9-455A-859C-FA98-635D3F18AA7B}"/>
              </a:ext>
            </a:extLst>
          </p:cNvPr>
          <p:cNvPicPr>
            <a:picLocks noChangeAspect="1"/>
          </p:cNvPicPr>
          <p:nvPr/>
        </p:nvPicPr>
        <p:blipFill>
          <a:blip r:embed="rId3"/>
          <a:stretch>
            <a:fillRect/>
          </a:stretch>
        </p:blipFill>
        <p:spPr>
          <a:xfrm>
            <a:off x="5935333" y="2232624"/>
            <a:ext cx="6072277" cy="2378374"/>
          </a:xfrm>
          <a:prstGeom prst="rect">
            <a:avLst/>
          </a:prstGeom>
        </p:spPr>
      </p:pic>
      <p:sp>
        <p:nvSpPr>
          <p:cNvPr id="7" name="Oval 6">
            <a:extLst>
              <a:ext uri="{FF2B5EF4-FFF2-40B4-BE49-F238E27FC236}">
                <a16:creationId xmlns:a16="http://schemas.microsoft.com/office/drawing/2014/main" id="{5D136997-CE48-613E-4AF6-BAA94C51C0FA}"/>
              </a:ext>
            </a:extLst>
          </p:cNvPr>
          <p:cNvSpPr/>
          <p:nvPr/>
        </p:nvSpPr>
        <p:spPr>
          <a:xfrm>
            <a:off x="8517749" y="244893"/>
            <a:ext cx="568712" cy="53525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71987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4DBB4-4D6D-8CB5-056A-308128890E4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48753D6-2C36-C334-8424-71E29D4654BB}"/>
              </a:ext>
            </a:extLst>
          </p:cNvPr>
          <p:cNvSpPr>
            <a:spLocks noGrp="1"/>
          </p:cNvSpPr>
          <p:nvPr>
            <p:ph type="title"/>
          </p:nvPr>
        </p:nvSpPr>
        <p:spPr>
          <a:xfrm>
            <a:off x="362339" y="282335"/>
            <a:ext cx="8604379" cy="426848"/>
          </a:xfrm>
        </p:spPr>
        <p:txBody>
          <a:bodyPr/>
          <a:lstStyle/>
          <a:p>
            <a:r>
              <a:rPr lang="de-DE"/>
              <a:t>Systemoptimierung Part 2 - Coder</a:t>
            </a:r>
          </a:p>
        </p:txBody>
      </p:sp>
      <p:sp>
        <p:nvSpPr>
          <p:cNvPr id="3" name="Fußzeilenplatzhalter 2">
            <a:extLst>
              <a:ext uri="{FF2B5EF4-FFF2-40B4-BE49-F238E27FC236}">
                <a16:creationId xmlns:a16="http://schemas.microsoft.com/office/drawing/2014/main" id="{2A19527B-5A13-CF51-28DB-0BE6A1302A96}"/>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86ABF491-3FA6-EDC9-04AA-7217EC6D0E87}"/>
              </a:ext>
            </a:extLst>
          </p:cNvPr>
          <p:cNvSpPr>
            <a:spLocks noGrp="1"/>
          </p:cNvSpPr>
          <p:nvPr>
            <p:ph type="sldNum" sz="quarter" idx="12"/>
          </p:nvPr>
        </p:nvSpPr>
        <p:spPr/>
        <p:txBody>
          <a:bodyPr/>
          <a:lstStyle/>
          <a:p>
            <a:fld id="{ED832909-EC19-48EF-8290-21E6AAD8A5C6}" type="slidenum">
              <a:rPr lang="de-DE" smtClean="0"/>
              <a:pPr/>
              <a:t>7</a:t>
            </a:fld>
            <a:endParaRPr lang="de-DE"/>
          </a:p>
        </p:txBody>
      </p:sp>
      <p:pic>
        <p:nvPicPr>
          <p:cNvPr id="7" name="Picture 6">
            <a:extLst>
              <a:ext uri="{FF2B5EF4-FFF2-40B4-BE49-F238E27FC236}">
                <a16:creationId xmlns:a16="http://schemas.microsoft.com/office/drawing/2014/main" id="{7A7A5539-1BCB-3A13-F641-0CAB501EE878}"/>
              </a:ext>
            </a:extLst>
          </p:cNvPr>
          <p:cNvPicPr>
            <a:picLocks noChangeAspect="1"/>
          </p:cNvPicPr>
          <p:nvPr/>
        </p:nvPicPr>
        <p:blipFill>
          <a:blip r:embed="rId3"/>
          <a:srcRect t="17835" r="-201" b="49818"/>
          <a:stretch>
            <a:fillRect/>
          </a:stretch>
        </p:blipFill>
        <p:spPr>
          <a:xfrm>
            <a:off x="464793" y="3777116"/>
            <a:ext cx="5526836" cy="1731701"/>
          </a:xfrm>
          <a:prstGeom prst="rect">
            <a:avLst/>
          </a:prstGeom>
        </p:spPr>
      </p:pic>
      <p:sp>
        <p:nvSpPr>
          <p:cNvPr id="10" name="Textfeld 8">
            <a:extLst>
              <a:ext uri="{FF2B5EF4-FFF2-40B4-BE49-F238E27FC236}">
                <a16:creationId xmlns:a16="http://schemas.microsoft.com/office/drawing/2014/main" id="{CE9ADE66-4677-2D57-89C1-13429B540B98}"/>
              </a:ext>
            </a:extLst>
          </p:cNvPr>
          <p:cNvSpPr txBox="1"/>
          <p:nvPr/>
        </p:nvSpPr>
        <p:spPr>
          <a:xfrm>
            <a:off x="492368" y="1053529"/>
            <a:ext cx="550475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de-DE"/>
              <a:t>Buttons für User Interaction ergänzt</a:t>
            </a:r>
            <a:endParaRPr lang="en-US"/>
          </a:p>
          <a:p>
            <a:pPr marL="285750" indent="-285750">
              <a:buFont typeface="Arial"/>
              <a:buChar char="•"/>
            </a:pPr>
            <a:r>
              <a:rPr lang="de-DE"/>
              <a:t>Option für Streaming LLM optimiert</a:t>
            </a:r>
          </a:p>
          <a:p>
            <a:pPr marL="285750" indent="-285750">
              <a:buFont typeface="Arial"/>
              <a:buChar char="•"/>
            </a:pPr>
            <a:r>
              <a:rPr lang="de-DE"/>
              <a:t>Thumbs </a:t>
            </a:r>
            <a:r>
              <a:rPr lang="de-DE" err="1"/>
              <a:t>up</a:t>
            </a:r>
            <a:r>
              <a:rPr lang="de-DE"/>
              <a:t>/ down als Feedback Möglichkeit für den Nutzer auf die Antwort des Chatbots inklusive Neu-Generierung der Chatantwort bei Thumbs down</a:t>
            </a:r>
          </a:p>
          <a:p>
            <a:pPr marL="285750" indent="-285750">
              <a:buFont typeface="Arial"/>
              <a:buChar char="•"/>
            </a:pPr>
            <a:r>
              <a:rPr lang="de-DE" err="1"/>
              <a:t>Identified</a:t>
            </a:r>
            <a:r>
              <a:rPr lang="de-DE"/>
              <a:t> Persona: </a:t>
            </a:r>
          </a:p>
          <a:p>
            <a:pPr marL="285750" indent="-285750">
              <a:buFont typeface="Arial"/>
              <a:buChar char="•"/>
            </a:pPr>
            <a:endParaRPr lang="de-DE"/>
          </a:p>
          <a:p>
            <a:pPr marL="285750" indent="-285750">
              <a:buFont typeface="Arial"/>
              <a:buChar char="•"/>
            </a:pPr>
            <a:endParaRPr lang="de-DE"/>
          </a:p>
        </p:txBody>
      </p:sp>
      <p:pic>
        <p:nvPicPr>
          <p:cNvPr id="11" name="Picture 10">
            <a:extLst>
              <a:ext uri="{FF2B5EF4-FFF2-40B4-BE49-F238E27FC236}">
                <a16:creationId xmlns:a16="http://schemas.microsoft.com/office/drawing/2014/main" id="{4D697D2C-AA82-C597-0828-6409C3852434}"/>
              </a:ext>
            </a:extLst>
          </p:cNvPr>
          <p:cNvPicPr>
            <a:picLocks noChangeAspect="1"/>
          </p:cNvPicPr>
          <p:nvPr/>
        </p:nvPicPr>
        <p:blipFill>
          <a:blip r:embed="rId4"/>
          <a:stretch>
            <a:fillRect/>
          </a:stretch>
        </p:blipFill>
        <p:spPr>
          <a:xfrm>
            <a:off x="6567616" y="933192"/>
            <a:ext cx="5039498" cy="4579724"/>
          </a:xfrm>
          <a:prstGeom prst="rect">
            <a:avLst/>
          </a:prstGeom>
        </p:spPr>
      </p:pic>
      <p:sp>
        <p:nvSpPr>
          <p:cNvPr id="6" name="Oval 5">
            <a:extLst>
              <a:ext uri="{FF2B5EF4-FFF2-40B4-BE49-F238E27FC236}">
                <a16:creationId xmlns:a16="http://schemas.microsoft.com/office/drawing/2014/main" id="{ACDFC810-A1DB-F1AB-5BBD-C65CA1345A3D}"/>
              </a:ext>
            </a:extLst>
          </p:cNvPr>
          <p:cNvSpPr/>
          <p:nvPr/>
        </p:nvSpPr>
        <p:spPr>
          <a:xfrm>
            <a:off x="8398006" y="228129"/>
            <a:ext cx="568712" cy="535259"/>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36319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F2F74-E577-D2D0-FAAE-2DD3ED3A65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8350AF-F19C-9FE4-D518-23DB8B7B249A}"/>
              </a:ext>
            </a:extLst>
          </p:cNvPr>
          <p:cNvSpPr>
            <a:spLocks noGrp="1"/>
          </p:cNvSpPr>
          <p:nvPr>
            <p:ph type="title"/>
          </p:nvPr>
        </p:nvSpPr>
        <p:spPr>
          <a:xfrm>
            <a:off x="362339" y="282335"/>
            <a:ext cx="8604379" cy="426848"/>
          </a:xfrm>
        </p:spPr>
        <p:txBody>
          <a:bodyPr/>
          <a:lstStyle/>
          <a:p>
            <a:r>
              <a:rPr lang="de-DE"/>
              <a:t>Evaluierung</a:t>
            </a:r>
          </a:p>
        </p:txBody>
      </p:sp>
      <p:sp>
        <p:nvSpPr>
          <p:cNvPr id="3" name="Fußzeilenplatzhalter 2">
            <a:extLst>
              <a:ext uri="{FF2B5EF4-FFF2-40B4-BE49-F238E27FC236}">
                <a16:creationId xmlns:a16="http://schemas.microsoft.com/office/drawing/2014/main" id="{402AE818-AAFE-D73E-C066-C173876ABACE}"/>
              </a:ext>
            </a:extLst>
          </p:cNvPr>
          <p:cNvSpPr>
            <a:spLocks noGrp="1"/>
          </p:cNvSpPr>
          <p:nvPr>
            <p:ph type="ftr" sz="quarter" idx="11"/>
          </p:nvPr>
        </p:nvSpPr>
        <p:spPr/>
        <p:txBody>
          <a:bodyPr/>
          <a:lstStyle/>
          <a:p>
            <a:r>
              <a:rPr lang="de-DE" sz="1200"/>
              <a:t>AI-</a:t>
            </a:r>
            <a:r>
              <a:rPr lang="de-DE" sz="1200" err="1"/>
              <a:t>powered</a:t>
            </a:r>
            <a:r>
              <a:rPr lang="de-DE" sz="1200"/>
              <a:t> Quantum Expert</a:t>
            </a:r>
            <a:endParaRPr lang="de-DE"/>
          </a:p>
        </p:txBody>
      </p:sp>
      <p:sp>
        <p:nvSpPr>
          <p:cNvPr id="4" name="Foliennummernplatzhalter 3">
            <a:extLst>
              <a:ext uri="{FF2B5EF4-FFF2-40B4-BE49-F238E27FC236}">
                <a16:creationId xmlns:a16="http://schemas.microsoft.com/office/drawing/2014/main" id="{B6F2DF1E-BBF5-A7B7-E42F-9A2C11E359EE}"/>
              </a:ext>
            </a:extLst>
          </p:cNvPr>
          <p:cNvSpPr>
            <a:spLocks noGrp="1"/>
          </p:cNvSpPr>
          <p:nvPr>
            <p:ph type="sldNum" sz="quarter" idx="12"/>
          </p:nvPr>
        </p:nvSpPr>
        <p:spPr/>
        <p:txBody>
          <a:bodyPr/>
          <a:lstStyle/>
          <a:p>
            <a:fld id="{ED832909-EC19-48EF-8290-21E6AAD8A5C6}" type="slidenum">
              <a:rPr lang="de-DE" smtClean="0"/>
              <a:pPr/>
              <a:t>8</a:t>
            </a:fld>
            <a:endParaRPr lang="de-DE"/>
          </a:p>
        </p:txBody>
      </p:sp>
      <p:sp>
        <p:nvSpPr>
          <p:cNvPr id="8" name="TextBox 7">
            <a:extLst>
              <a:ext uri="{FF2B5EF4-FFF2-40B4-BE49-F238E27FC236}">
                <a16:creationId xmlns:a16="http://schemas.microsoft.com/office/drawing/2014/main" id="{C981BDBB-121E-3AC0-DDE4-FFE3D5212049}"/>
              </a:ext>
            </a:extLst>
          </p:cNvPr>
          <p:cNvSpPr txBox="1"/>
          <p:nvPr/>
        </p:nvSpPr>
        <p:spPr>
          <a:xfrm>
            <a:off x="362339" y="1096425"/>
            <a:ext cx="11467322" cy="4524315"/>
          </a:xfrm>
          <a:prstGeom prst="rect">
            <a:avLst/>
          </a:prstGeom>
          <a:noFill/>
        </p:spPr>
        <p:txBody>
          <a:bodyPr wrap="square">
            <a:spAutoFit/>
          </a:bodyPr>
          <a:lstStyle/>
          <a:p>
            <a:pPr>
              <a:buNone/>
            </a:pPr>
            <a:r>
              <a:rPr lang="de-DE" b="1"/>
              <a:t>Auswahl der Evaluierungstechnik für unseren Chatbot</a:t>
            </a:r>
          </a:p>
          <a:p>
            <a:pPr>
              <a:buNone/>
            </a:pPr>
            <a:endParaRPr lang="de-DE"/>
          </a:p>
          <a:p>
            <a:r>
              <a:rPr lang="de-DE"/>
              <a:t>Bei der Entscheidung haben wir folgende Punkte geprüft:</a:t>
            </a:r>
          </a:p>
          <a:p>
            <a:endParaRPr lang="de-DE"/>
          </a:p>
          <a:p>
            <a:pPr marL="342900" indent="-342900">
              <a:buFont typeface="+mj-lt"/>
              <a:buAutoNum type="arabicPeriod"/>
            </a:pPr>
            <a:r>
              <a:rPr lang="de-DE" b="1"/>
              <a:t>Verfügbare Evaluierungsbibliotheken</a:t>
            </a:r>
            <a:r>
              <a:rPr lang="de-DE"/>
              <a:t> – Welche Optionen gibt es?</a:t>
            </a:r>
          </a:p>
          <a:p>
            <a:pPr marL="342900" indent="-342900">
              <a:buFont typeface="+mj-lt"/>
              <a:buAutoNum type="arabicPeriod"/>
            </a:pPr>
            <a:r>
              <a:rPr lang="de-DE" b="1"/>
              <a:t>Aufwand</a:t>
            </a:r>
            <a:r>
              <a:rPr lang="de-DE"/>
              <a:t> – Wie schwer ist die Einrichtung für uns?</a:t>
            </a:r>
          </a:p>
          <a:p>
            <a:pPr marL="342900" indent="-342900">
              <a:buFont typeface="+mj-lt"/>
              <a:buAutoNum type="arabicPeriod"/>
            </a:pPr>
            <a:r>
              <a:rPr lang="de-DE" b="1"/>
              <a:t>Automatisierbarkeit</a:t>
            </a:r>
            <a:r>
              <a:rPr lang="de-DE"/>
              <a:t> – Lässt sich der Prozess automatisieren?</a:t>
            </a:r>
          </a:p>
          <a:p>
            <a:pPr marL="342900" indent="-342900">
              <a:buFont typeface="+mj-lt"/>
              <a:buAutoNum type="arabicPeriod"/>
            </a:pPr>
            <a:r>
              <a:rPr lang="de-DE" b="1"/>
              <a:t>Verständlichkeit</a:t>
            </a:r>
            <a:r>
              <a:rPr lang="de-DE"/>
              <a:t> – Ist die Technik einfach nachzuvollziehen?</a:t>
            </a:r>
          </a:p>
          <a:p>
            <a:pPr>
              <a:buFont typeface="+mj-lt"/>
              <a:buAutoNum type="arabicPeriod"/>
            </a:pPr>
            <a:endParaRPr lang="de-DE"/>
          </a:p>
          <a:p>
            <a:endParaRPr lang="de-DE"/>
          </a:p>
          <a:p>
            <a:pPr>
              <a:buNone/>
            </a:pPr>
            <a:r>
              <a:rPr lang="de-DE" b="1"/>
              <a:t>Vorgehensweise:</a:t>
            </a:r>
          </a:p>
          <a:p>
            <a:pPr>
              <a:buNone/>
            </a:pPr>
            <a:endParaRPr lang="de-DE"/>
          </a:p>
          <a:p>
            <a:pPr marL="285750" indent="-285750">
              <a:buFont typeface="Arial" panose="020B0604020202020204" pitchFamily="34" charset="0"/>
              <a:buChar char="•"/>
            </a:pPr>
            <a:r>
              <a:rPr lang="de-DE"/>
              <a:t>Keine tiefe Recherche, um unnötige Zeit zu vermeiden.</a:t>
            </a:r>
          </a:p>
          <a:p>
            <a:pPr marL="285750" indent="-285750">
              <a:buFont typeface="Arial" panose="020B0604020202020204" pitchFamily="34" charset="0"/>
              <a:buChar char="•"/>
            </a:pPr>
            <a:r>
              <a:rPr lang="de-DE"/>
              <a:t>Aufbauend auf </a:t>
            </a:r>
            <a:r>
              <a:rPr lang="de-DE" b="1" err="1"/>
              <a:t>llamaindex</a:t>
            </a:r>
            <a:r>
              <a:rPr lang="de-DE"/>
              <a:t>, das wir bereits für unseren Bot nutzen.</a:t>
            </a:r>
          </a:p>
          <a:p>
            <a:pPr marL="285750" indent="-285750">
              <a:buFont typeface="Arial" panose="020B0604020202020204" pitchFamily="34" charset="0"/>
              <a:buChar char="•"/>
            </a:pPr>
            <a:r>
              <a:rPr lang="de-DE"/>
              <a:t>Basis: </a:t>
            </a:r>
            <a:r>
              <a:rPr lang="de-DE">
                <a:hlinkClick r:id="rId3"/>
              </a:rPr>
              <a:t>LlamaIndex Evaluierung</a:t>
            </a:r>
            <a:endParaRPr lang="de-DE"/>
          </a:p>
          <a:p>
            <a:pPr marL="285750" indent="-285750">
              <a:buFont typeface="Arial" panose="020B0604020202020204" pitchFamily="34" charset="0"/>
              <a:buChar char="•"/>
            </a:pPr>
            <a:r>
              <a:rPr lang="de-DE"/>
              <a:t>Anpassung nach unseren Bedürfnissen: </a:t>
            </a:r>
            <a:r>
              <a:rPr lang="de-DE" b="1"/>
              <a:t>OpenAI-Modell</a:t>
            </a:r>
            <a:r>
              <a:rPr lang="de-DE"/>
              <a:t> statt Prometheus.</a:t>
            </a:r>
          </a:p>
        </p:txBody>
      </p:sp>
    </p:spTree>
    <p:extLst>
      <p:ext uri="{BB962C8B-B14F-4D97-AF65-F5344CB8AC3E}">
        <p14:creationId xmlns:p14="http://schemas.microsoft.com/office/powerpoint/2010/main" val="254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B68FA77-9036-5D3E-F1B4-FF0273B66631}"/>
              </a:ext>
            </a:extLst>
          </p:cNvPr>
          <p:cNvSpPr>
            <a:spLocks noGrp="1"/>
          </p:cNvSpPr>
          <p:nvPr>
            <p:ph type="title"/>
          </p:nvPr>
        </p:nvSpPr>
        <p:spPr/>
        <p:txBody>
          <a:bodyPr/>
          <a:lstStyle/>
          <a:p>
            <a:r>
              <a:rPr lang="de-DE" dirty="0"/>
              <a:t>Evaluierungsparameter - Definition</a:t>
            </a:r>
          </a:p>
        </p:txBody>
      </p:sp>
      <p:sp>
        <p:nvSpPr>
          <p:cNvPr id="3" name="Fußzeilenplatzhalter 2">
            <a:extLst>
              <a:ext uri="{FF2B5EF4-FFF2-40B4-BE49-F238E27FC236}">
                <a16:creationId xmlns:a16="http://schemas.microsoft.com/office/drawing/2014/main" id="{42C75B6B-109A-9E61-F597-B36DAF0EDE53}"/>
              </a:ext>
            </a:extLst>
          </p:cNvPr>
          <p:cNvSpPr>
            <a:spLocks noGrp="1"/>
          </p:cNvSpPr>
          <p:nvPr>
            <p:ph type="ftr" sz="quarter" idx="11"/>
          </p:nvPr>
        </p:nvSpPr>
        <p:spPr/>
        <p:txBody>
          <a:bodyPr/>
          <a:lstStyle/>
          <a:p>
            <a:r>
              <a:rPr lang="de-DE" sz="1200"/>
              <a:t>AI-powered Quantum Expert</a:t>
            </a:r>
            <a:endParaRPr lang="de-DE"/>
          </a:p>
        </p:txBody>
      </p:sp>
      <p:sp>
        <p:nvSpPr>
          <p:cNvPr id="4" name="Foliennummernplatzhalter 3">
            <a:extLst>
              <a:ext uri="{FF2B5EF4-FFF2-40B4-BE49-F238E27FC236}">
                <a16:creationId xmlns:a16="http://schemas.microsoft.com/office/drawing/2014/main" id="{D1B13AD4-20E7-C440-5299-041811881BAB}"/>
              </a:ext>
            </a:extLst>
          </p:cNvPr>
          <p:cNvSpPr>
            <a:spLocks noGrp="1"/>
          </p:cNvSpPr>
          <p:nvPr>
            <p:ph type="sldNum" sz="quarter" idx="12"/>
          </p:nvPr>
        </p:nvSpPr>
        <p:spPr/>
        <p:txBody>
          <a:bodyPr/>
          <a:lstStyle/>
          <a:p>
            <a:fld id="{ED832909-EC19-48EF-8290-21E6AAD8A5C6}" type="slidenum">
              <a:rPr lang="de-DE" smtClean="0"/>
              <a:pPr/>
              <a:t>9</a:t>
            </a:fld>
            <a:endParaRPr lang="de-DE"/>
          </a:p>
        </p:txBody>
      </p:sp>
      <p:sp>
        <p:nvSpPr>
          <p:cNvPr id="5" name="Abgerundetes Rechteck 4">
            <a:extLst>
              <a:ext uri="{FF2B5EF4-FFF2-40B4-BE49-F238E27FC236}">
                <a16:creationId xmlns:a16="http://schemas.microsoft.com/office/drawing/2014/main" id="{EAF24C0D-611B-E3EB-DA45-8A4D7296E837}"/>
              </a:ext>
            </a:extLst>
          </p:cNvPr>
          <p:cNvSpPr/>
          <p:nvPr/>
        </p:nvSpPr>
        <p:spPr>
          <a:xfrm>
            <a:off x="409585" y="1092450"/>
            <a:ext cx="11420076" cy="1327691"/>
          </a:xfrm>
          <a:prstGeom prst="roundRect">
            <a:avLst>
              <a:gd name="adj" fmla="val 4634"/>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i="1" dirty="0"/>
              <a:t>Correctness </a:t>
            </a:r>
            <a:r>
              <a:rPr lang="de-DE" b="1" i="1" dirty="0" err="1"/>
              <a:t>Evaluator</a:t>
            </a:r>
            <a:r>
              <a:rPr lang="de-DE" b="1" i="1" dirty="0"/>
              <a:t>:</a:t>
            </a:r>
          </a:p>
          <a:p>
            <a:pPr marL="285750" indent="-285750">
              <a:buFont typeface="Arial" panose="020B0604020202020204" pitchFamily="34" charset="0"/>
              <a:buChar char="•"/>
            </a:pPr>
            <a:r>
              <a:rPr lang="de-DE" dirty="0"/>
              <a:t>Der </a:t>
            </a:r>
            <a:r>
              <a:rPr lang="de-DE" b="1" dirty="0" err="1"/>
              <a:t>CorrectnessEvaluator</a:t>
            </a:r>
            <a:r>
              <a:rPr lang="de-DE" dirty="0"/>
              <a:t> prüft, inwieweit eine gegebene Antwort mit der Referenzantwort übereinstimmt, bewertet die Genauigkeit auf einer Skala von 1 bis 5 und liefert zusätzlich eine Begründung, um die Nachvollziehbarkeit der Bewertung sicherzustellen.</a:t>
            </a:r>
          </a:p>
        </p:txBody>
      </p:sp>
      <p:sp>
        <p:nvSpPr>
          <p:cNvPr id="6" name="Abgerundetes Rechteck 5">
            <a:extLst>
              <a:ext uri="{FF2B5EF4-FFF2-40B4-BE49-F238E27FC236}">
                <a16:creationId xmlns:a16="http://schemas.microsoft.com/office/drawing/2014/main" id="{A15BD020-BD1D-FB12-CBCC-5C9D213D1C3F}"/>
              </a:ext>
            </a:extLst>
          </p:cNvPr>
          <p:cNvSpPr/>
          <p:nvPr/>
        </p:nvSpPr>
        <p:spPr>
          <a:xfrm>
            <a:off x="409585" y="2803408"/>
            <a:ext cx="11420076" cy="1327691"/>
          </a:xfrm>
          <a:prstGeom prst="roundRect">
            <a:avLst>
              <a:gd name="adj" fmla="val 4634"/>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i="1" dirty="0" err="1"/>
              <a:t>Relevancy</a:t>
            </a:r>
            <a:r>
              <a:rPr lang="de-DE" b="1" i="1" dirty="0"/>
              <a:t> </a:t>
            </a:r>
            <a:r>
              <a:rPr lang="de-DE" b="1" i="1" dirty="0" err="1"/>
              <a:t>Evaluator</a:t>
            </a:r>
            <a:endParaRPr lang="de-DE" b="1" i="1" dirty="0"/>
          </a:p>
          <a:p>
            <a:pPr marL="285750" indent="-285750">
              <a:buFont typeface="Arial" panose="020B0604020202020204" pitchFamily="34" charset="0"/>
              <a:buChar char="•"/>
            </a:pPr>
            <a:r>
              <a:rPr lang="de-DE" dirty="0"/>
              <a:t>Der </a:t>
            </a:r>
            <a:r>
              <a:rPr lang="de-DE" b="1" dirty="0" err="1"/>
              <a:t>RelevancyEvaluator</a:t>
            </a:r>
            <a:r>
              <a:rPr lang="de-DE" dirty="0"/>
              <a:t> überprüft, ob sowohl die Antwort als auch die zugehörigen Quellen (Source Nodes) tatsächlich zur gestellten Frage passen, indem er ihre Relevanz in Bezug auf die Anfrage bewertet (Skala 0-1).</a:t>
            </a:r>
          </a:p>
        </p:txBody>
      </p:sp>
      <p:sp>
        <p:nvSpPr>
          <p:cNvPr id="7" name="Abgerundetes Rechteck 6">
            <a:extLst>
              <a:ext uri="{FF2B5EF4-FFF2-40B4-BE49-F238E27FC236}">
                <a16:creationId xmlns:a16="http://schemas.microsoft.com/office/drawing/2014/main" id="{29A17729-1C34-A1DB-777C-2D79424E7957}"/>
              </a:ext>
            </a:extLst>
          </p:cNvPr>
          <p:cNvSpPr/>
          <p:nvPr/>
        </p:nvSpPr>
        <p:spPr>
          <a:xfrm>
            <a:off x="409585" y="4514366"/>
            <a:ext cx="11420076" cy="1327691"/>
          </a:xfrm>
          <a:prstGeom prst="roundRect">
            <a:avLst>
              <a:gd name="adj" fmla="val 4634"/>
            </a:avLst>
          </a:prstGeom>
          <a:solidFill>
            <a:srgbClr val="81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i="1" dirty="0" err="1"/>
              <a:t>Faithfulness</a:t>
            </a:r>
            <a:r>
              <a:rPr lang="de-DE" b="1" i="1" dirty="0"/>
              <a:t> </a:t>
            </a:r>
            <a:r>
              <a:rPr lang="de-DE" b="1" i="1" dirty="0" err="1"/>
              <a:t>Evaluator</a:t>
            </a:r>
            <a:r>
              <a:rPr lang="de-DE" b="1" i="1" dirty="0"/>
              <a:t>:</a:t>
            </a:r>
          </a:p>
          <a:p>
            <a:pPr marL="285750" indent="-285750">
              <a:buFont typeface="Arial" panose="020B0604020202020204" pitchFamily="34" charset="0"/>
              <a:buChar char="•"/>
            </a:pPr>
            <a:r>
              <a:rPr lang="de-DE" b="1" dirty="0" err="1"/>
              <a:t>FaithfulnessEvaluator</a:t>
            </a:r>
            <a:r>
              <a:rPr lang="de-DE" dirty="0"/>
              <a:t> misst, ob eine generierte Antwort von einem Frage-Antwort-System durch die zugrundeliegenden Quellen (Source Nodes) gestützt wird, sprich ob sie «</a:t>
            </a:r>
            <a:r>
              <a:rPr lang="de-DE" dirty="0" err="1"/>
              <a:t>faithful</a:t>
            </a:r>
            <a:r>
              <a:rPr lang="de-DE" dirty="0"/>
              <a:t>» ist oder halluziniert. </a:t>
            </a:r>
            <a:br>
              <a:rPr lang="de-DE" dirty="0"/>
            </a:br>
            <a:r>
              <a:rPr lang="de-DE" dirty="0"/>
              <a:t>(Skala 0-1)</a:t>
            </a:r>
          </a:p>
        </p:txBody>
      </p:sp>
      <p:sp>
        <p:nvSpPr>
          <p:cNvPr id="9" name="Textfeld 8">
            <a:extLst>
              <a:ext uri="{FF2B5EF4-FFF2-40B4-BE49-F238E27FC236}">
                <a16:creationId xmlns:a16="http://schemas.microsoft.com/office/drawing/2014/main" id="{8AD62CBF-6C65-FE3B-348A-D6A1EBEEB4F5}"/>
              </a:ext>
            </a:extLst>
          </p:cNvPr>
          <p:cNvSpPr txBox="1"/>
          <p:nvPr/>
        </p:nvSpPr>
        <p:spPr>
          <a:xfrm>
            <a:off x="6936889" y="6086824"/>
            <a:ext cx="5255111" cy="276999"/>
          </a:xfrm>
          <a:prstGeom prst="rect">
            <a:avLst/>
          </a:prstGeom>
          <a:noFill/>
        </p:spPr>
        <p:txBody>
          <a:bodyPr wrap="square">
            <a:spAutoFit/>
          </a:bodyPr>
          <a:lstStyle/>
          <a:p>
            <a:r>
              <a:rPr lang="de-DE" sz="1200" dirty="0"/>
              <a:t>https://</a:t>
            </a:r>
            <a:r>
              <a:rPr lang="de-DE" sz="1200" dirty="0" err="1"/>
              <a:t>docs.llamaindex.ai</a:t>
            </a:r>
            <a:r>
              <a:rPr lang="de-DE" sz="1200" dirty="0"/>
              <a:t>/en/</a:t>
            </a:r>
            <a:r>
              <a:rPr lang="de-DE" sz="1200" dirty="0" err="1"/>
              <a:t>stable</a:t>
            </a:r>
            <a:r>
              <a:rPr lang="de-DE" sz="1200" dirty="0"/>
              <a:t>/</a:t>
            </a:r>
            <a:r>
              <a:rPr lang="de-DE" sz="1200" dirty="0" err="1"/>
              <a:t>optimizing</a:t>
            </a:r>
            <a:r>
              <a:rPr lang="de-DE" sz="1200" dirty="0"/>
              <a:t>/</a:t>
            </a:r>
            <a:r>
              <a:rPr lang="de-DE" sz="1200" dirty="0" err="1"/>
              <a:t>evaluation</a:t>
            </a:r>
            <a:r>
              <a:rPr lang="de-DE" sz="1200" dirty="0"/>
              <a:t>/e2e_evaluation/</a:t>
            </a:r>
          </a:p>
        </p:txBody>
      </p:sp>
    </p:spTree>
    <p:extLst>
      <p:ext uri="{BB962C8B-B14F-4D97-AF65-F5344CB8AC3E}">
        <p14:creationId xmlns:p14="http://schemas.microsoft.com/office/powerpoint/2010/main" val="137529002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FBBCC18-86DF-1046-B5B8-16CBFAF31E5C}">
  <we:reference id="wa200003964" version="1.0.0.0" store="de-DE" storeType="OMEX"/>
  <we:alternateReferences>
    <we:reference id="wa200003964" version="1.0.0.0" store="wa200003964"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8248464-6923-4309-886e-eb9aa9140c69" xsi:nil="true"/>
    <lcf76f155ced4ddcb4097134ff3c332f xmlns="b1e039f1-2e54-4fee-9963-632c30d57e5e">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CBCF731E1663974D92022F8E43001B87" ma:contentTypeVersion="11" ma:contentTypeDescription="Ein neues Dokument erstellen." ma:contentTypeScope="" ma:versionID="1b5978d9707d5908fcbbcb2c15a3235f">
  <xsd:schema xmlns:xsd="http://www.w3.org/2001/XMLSchema" xmlns:xs="http://www.w3.org/2001/XMLSchema" xmlns:p="http://schemas.microsoft.com/office/2006/metadata/properties" xmlns:ns2="b1e039f1-2e54-4fee-9963-632c30d57e5e" xmlns:ns3="b8248464-6923-4309-886e-eb9aa9140c69" targetNamespace="http://schemas.microsoft.com/office/2006/metadata/properties" ma:root="true" ma:fieldsID="2a21d23047d15014bfda081c37e054d2" ns2:_="" ns3:_="">
    <xsd:import namespace="b1e039f1-2e54-4fee-9963-632c30d57e5e"/>
    <xsd:import namespace="b8248464-6923-4309-886e-eb9aa9140c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e039f1-2e54-4fee-9963-632c30d57e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c6159e26-e387-4955-8c38-302e604e49c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248464-6923-4309-886e-eb9aa9140c6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290407-9199-4b36-9d9e-73d559672ea6}" ma:internalName="TaxCatchAll" ma:showField="CatchAllData" ma:web="b8248464-6923-4309-886e-eb9aa9140c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AE81B1-3AF4-4DB3-9255-6709CBCAA9CF}">
  <ds:schemaRefs>
    <ds:schemaRef ds:uri="http://www.w3.org/XML/1998/namespace"/>
    <ds:schemaRef ds:uri="http://purl.org/dc/terms/"/>
    <ds:schemaRef ds:uri="http://schemas.microsoft.com/office/infopath/2007/PartnerControls"/>
    <ds:schemaRef ds:uri="http://purl.org/dc/elements/1.1/"/>
    <ds:schemaRef ds:uri="b1e039f1-2e54-4fee-9963-632c30d57e5e"/>
    <ds:schemaRef ds:uri="http://schemas.microsoft.com/office/2006/documentManagement/types"/>
    <ds:schemaRef ds:uri="b8248464-6923-4309-886e-eb9aa9140c69"/>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55BF03E-6D5C-4793-8ED3-0C61A7FC971A}">
  <ds:schemaRefs>
    <ds:schemaRef ds:uri="b1e039f1-2e54-4fee-9963-632c30d57e5e"/>
    <ds:schemaRef ds:uri="b8248464-6923-4309-886e-eb9aa9140c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5E2A6EB4-8606-4161-9500-B5FCC5341EF7}">
  <ds:schemaRefs>
    <ds:schemaRef ds:uri="http://schemas.microsoft.com/sharepoint/v3/contenttype/forms"/>
  </ds:schemaRefs>
</ds:datastoreItem>
</file>

<file path=docMetadata/LabelInfo.xml><?xml version="1.0" encoding="utf-8"?>
<clbl:labelList xmlns:clbl="http://schemas.microsoft.com/office/2020/mipLabelMetadata">
  <clbl:label id="{a0629466-5815-4bba-a174-daf8ccaf3be1}" enabled="0" method="" siteId="{a0629466-5815-4bba-a174-daf8ccaf3be1}" removed="1"/>
</clbl:labelList>
</file>

<file path=docProps/app.xml><?xml version="1.0" encoding="utf-8"?>
<Properties xmlns="http://schemas.openxmlformats.org/officeDocument/2006/extended-properties" xmlns:vt="http://schemas.openxmlformats.org/officeDocument/2006/docPropsVTypes">
  <Template/>
  <TotalTime>0</TotalTime>
  <Words>2480</Words>
  <Application>Microsoft Macintosh PowerPoint</Application>
  <PresentationFormat>Breitbild</PresentationFormat>
  <Paragraphs>585</Paragraphs>
  <Slides>27</Slides>
  <Notes>17</Notes>
  <HiddenSlides>5</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27</vt:i4>
      </vt:variant>
    </vt:vector>
  </HeadingPairs>
  <TitlesOfParts>
    <vt:vector size="36" baseType="lpstr">
      <vt:lpstr>Aptos</vt:lpstr>
      <vt:lpstr>Aptos Display</vt:lpstr>
      <vt:lpstr>Aptos Narrow</vt:lpstr>
      <vt:lpstr>Arial</vt:lpstr>
      <vt:lpstr>Calibri</vt:lpstr>
      <vt:lpstr>Consolas</vt:lpstr>
      <vt:lpstr>Courier New</vt:lpstr>
      <vt:lpstr>Wingdings</vt:lpstr>
      <vt:lpstr>Office</vt:lpstr>
      <vt:lpstr>DBE AI-powered Quantum Expert</vt:lpstr>
      <vt:lpstr>Agenda</vt:lpstr>
      <vt:lpstr>PowerPoint-Präsentation</vt:lpstr>
      <vt:lpstr>Übersicht Technischer Stand zum 03.08.2025 </vt:lpstr>
      <vt:lpstr>Systemoptimierung Part 1 - Coder</vt:lpstr>
      <vt:lpstr>Systemoptimierung Part 1 - Coder</vt:lpstr>
      <vt:lpstr>Systemoptimierung Part 2 - Coder</vt:lpstr>
      <vt:lpstr>Evaluierung</vt:lpstr>
      <vt:lpstr>Evaluierungsparameter - Definition</vt:lpstr>
      <vt:lpstr>Systemoptimierung Part 3 - Systemprompt</vt:lpstr>
      <vt:lpstr>Systemoptimierung Part 3 - Systemprompt</vt:lpstr>
      <vt:lpstr>Systemoptimierung Part 3 - Systemprompt</vt:lpstr>
      <vt:lpstr>Systemoptimierung Part 3 - Systemprompt</vt:lpstr>
      <vt:lpstr>Systemoptimierung Part 3 - Systemprompt</vt:lpstr>
      <vt:lpstr>Systemoptimierung Part 3 - Systemprompt</vt:lpstr>
      <vt:lpstr>Systemoptimierung Part 3 - Systemprompt</vt:lpstr>
      <vt:lpstr>Systemoptimierung Part 3 - Systemprompt</vt:lpstr>
      <vt:lpstr>Systemoptimierung Part 3 - Systemprompt</vt:lpstr>
      <vt:lpstr>Systemoptimierung Part 3 - Systemprompt</vt:lpstr>
      <vt:lpstr>Systemoptimierung Part 3 - Systemprompt</vt:lpstr>
      <vt:lpstr>Zusammenfassung Entwicklung Technischer Stand</vt:lpstr>
      <vt:lpstr>PowerPoint-Präsentation</vt:lpstr>
      <vt:lpstr>PowerPoint-Präsentation</vt:lpstr>
      <vt:lpstr>Weiteres Vorgehen Customer Journey/Google Forms</vt:lpstr>
      <vt:lpstr>Weiteres Vorgehen + Diskussion </vt:lpstr>
      <vt:lpstr>Weiteres Vorgehen </vt:lpstr>
      <vt:lpstr>Farben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DBE AI-powered Quantum Expert</dc:title>
  <dc:creator>Kunik, Lars</dc:creator>
  <cp:lastModifiedBy>Braun, Glen</cp:lastModifiedBy>
  <cp:revision>2</cp:revision>
  <dcterms:created xsi:type="dcterms:W3CDTF">2024-10-30T18:34:24Z</dcterms:created>
  <dcterms:modified xsi:type="dcterms:W3CDTF">2025-09-15T10:37:20Z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0x010100CBCF731E1663974D92022F8E43001B87</vt:lpwstr>
  </property>
  <property fmtid="{D5CDD505-2E9C-101B-9397-08002B2CF9AE}" pid="3" name="MediaServiceImageTags">
    <vt:lpwstr/>
  </property>
</Properties>
</file>