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</p:sldMasterIdLst>
  <p:notesMasterIdLst>
    <p:notesMasterId r:id="rId26"/>
  </p:notesMasterIdLst>
  <p:sldIdLst>
    <p:sldId id="257" r:id="rId5"/>
    <p:sldId id="306" r:id="rId6"/>
    <p:sldId id="313" r:id="rId7"/>
    <p:sldId id="367" r:id="rId8"/>
    <p:sldId id="365" r:id="rId9"/>
    <p:sldId id="363" r:id="rId10"/>
    <p:sldId id="374" r:id="rId11"/>
    <p:sldId id="364" r:id="rId12"/>
    <p:sldId id="373" r:id="rId13"/>
    <p:sldId id="369" r:id="rId14"/>
    <p:sldId id="370" r:id="rId15"/>
    <p:sldId id="371" r:id="rId16"/>
    <p:sldId id="372" r:id="rId17"/>
    <p:sldId id="316" r:id="rId18"/>
    <p:sldId id="317" r:id="rId19"/>
    <p:sldId id="368" r:id="rId20"/>
    <p:sldId id="305" r:id="rId21"/>
    <p:sldId id="356" r:id="rId22"/>
    <p:sldId id="326" r:id="rId23"/>
    <p:sldId id="327" r:id="rId24"/>
    <p:sldId id="324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2ADD12-DE9C-8441-AA87-F26EB3497443}">
          <p14:sldIdLst>
            <p14:sldId id="257"/>
            <p14:sldId id="306"/>
            <p14:sldId id="313"/>
            <p14:sldId id="367"/>
            <p14:sldId id="365"/>
            <p14:sldId id="363"/>
            <p14:sldId id="374"/>
            <p14:sldId id="364"/>
            <p14:sldId id="373"/>
            <p14:sldId id="369"/>
            <p14:sldId id="370"/>
            <p14:sldId id="371"/>
            <p14:sldId id="372"/>
            <p14:sldId id="316"/>
            <p14:sldId id="317"/>
            <p14:sldId id="368"/>
          </p14:sldIdLst>
        </p14:section>
        <p14:section name="Backup" id="{035DE889-B219-4936-AF15-F40E8E318FA0}">
          <p14:sldIdLst>
            <p14:sldId id="305"/>
            <p14:sldId id="356"/>
            <p14:sldId id="326"/>
            <p14:sldId id="327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225A1D-3507-E7F7-BA23-CE77901BD03F}" name="Braun, Glen" initials="" userId="S::glen.braun@student.reutlingen-university.de::15f4bf44-f62f-4b95-be37-16385bc8444b" providerId="AD"/>
  <p188:author id="{ABC94F61-3B2F-8033-1203-F5DC46C32E08}" name="Erman, Dominik" initials="ED" userId="S::dominik.erman@student.reutlingen-university.de::4fb193da-0ad7-4eb0-a496-4da35b94c70c" providerId="AD"/>
  <p188:author id="{994BEE6F-44A7-E268-D005-69F2B45E6F07}" name="Kunik, Lars" initials="LK" userId="S::lars.kunik@student.reutlingen-university.de::ef4b339d-91c1-4431-9844-5ca3e81c54ff" providerId="AD"/>
  <p188:author id="{8C8328C2-96F5-82AE-A299-016C1A6E16E5}" name="Kayatas, Sinem" initials="SK" userId="S::sinem.kayatas@student.reutlingen-university.de::5031fa3d-1ae0-41de-83a0-488c250e938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464"/>
    <a:srgbClr val="7B7A7A"/>
    <a:srgbClr val="000000"/>
    <a:srgbClr val="828181"/>
    <a:srgbClr val="B5E6A2"/>
    <a:srgbClr val="FECC00"/>
    <a:srgbClr val="C6C6C6"/>
    <a:srgbClr val="818080"/>
    <a:srgbClr val="676666"/>
    <a:srgbClr val="FED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B1CC4-41C6-9A6D-3A91-D4AC937E1BCA}" v="1875" dt="2025-05-20T11:37:11.350"/>
    <p1510:client id="{4455FB7F-0E92-4939-9B3F-53BE651B2D53}" v="32" dt="2025-05-19T19:05:49.867"/>
    <p1510:client id="{D16467F4-E68C-5E15-F4DF-055CE5621F9C}" v="157" dt="2025-05-20T13:28:23.237"/>
    <p1510:client id="{D8AD68ED-B40D-374C-AC33-6582E804FC9A}" v="219" dt="2025-05-20T13:46:50.077"/>
    <p1510:client id="{F89E7FB7-CAC6-68DC-F345-06457A123F46}" v="83" dt="2025-05-20T12:54:19.337"/>
    <p1510:client id="{FF55358C-F127-EDD4-C895-B1C620DE7B94}" v="846" dt="2025-05-20T13:02:42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2"/>
  </p:normalViewPr>
  <p:slideViewPr>
    <p:cSldViewPr snapToGrid="0">
      <p:cViewPr varScale="1">
        <p:scale>
          <a:sx n="108" d="100"/>
          <a:sy n="108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D2D65-1213-46C7-A596-06B9E269B281}" type="datetimeFigureOut">
              <a:rPr lang="de-DE" smtClean="0"/>
              <a:t>24.05.25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81A5F-1D6F-44E8-B667-C798AF69E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13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81A5F-1D6F-44E8-B667-C798AF69E10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1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81A5F-1D6F-44E8-B667-C798AF69E10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42DD0-796B-F26F-EEA1-F3C0ED8F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6842338-F726-441F-D3C1-1245F4E00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62C0AF-B3D1-324A-C3BF-83A210535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/>
              <a:t>Vorgehen:</a:t>
            </a:r>
          </a:p>
          <a:p>
            <a:pPr marL="171450" indent="-171450">
              <a:buFontTx/>
              <a:buChar char="-"/>
            </a:pPr>
            <a:r>
              <a:rPr lang="de-DE"/>
              <a:t>Priorisieren</a:t>
            </a:r>
          </a:p>
          <a:p>
            <a:pPr marL="171450" indent="-171450">
              <a:buFontTx/>
              <a:buChar char="-"/>
            </a:pPr>
            <a:r>
              <a:rPr lang="de-DE"/>
              <a:t>Umsetzung</a:t>
            </a:r>
          </a:p>
          <a:p>
            <a:pPr marL="171450" indent="-171450">
              <a:buFontTx/>
              <a:buChar char="-"/>
            </a:pPr>
            <a:r>
              <a:rPr lang="de-DE"/>
              <a:t>Impact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9FA45-8A72-C5AB-3B52-570F505B9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81A5F-1D6F-44E8-B667-C798AF69E10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08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Was wollen wir präsentieren:</a:t>
            </a:r>
          </a:p>
          <a:p>
            <a:pPr marL="171450" indent="-171450">
              <a:buFontTx/>
              <a:buChar char="-"/>
            </a:pPr>
            <a:r>
              <a:rPr lang="de-DE"/>
              <a:t>System-Prompt – kurz den Code - Lars</a:t>
            </a:r>
          </a:p>
          <a:p>
            <a:pPr marL="171450" indent="-171450">
              <a:buFontTx/>
              <a:buChar char="-"/>
            </a:pPr>
            <a:r>
              <a:rPr lang="de-DE" err="1"/>
              <a:t>LLamaIndex</a:t>
            </a:r>
            <a:r>
              <a:rPr lang="de-DE"/>
              <a:t> – Quelle </a:t>
            </a: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 Katha</a:t>
            </a:r>
          </a:p>
          <a:p>
            <a:pPr marL="0" indent="0">
              <a:buFontTx/>
              <a:buNone/>
            </a:pPr>
            <a:endParaRPr lang="de-DE"/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81A5F-1D6F-44E8-B667-C798AF69E10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73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B83E8-E27F-CC07-2977-7EEC9B573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ED46E35-E599-86AD-5579-02C35F9357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3EE77F-D6C5-26E3-36A9-75BBCA639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/>
              <a:t>Vorgehen:</a:t>
            </a:r>
          </a:p>
          <a:p>
            <a:pPr marL="171450" indent="-171450">
              <a:buFontTx/>
              <a:buChar char="-"/>
            </a:pPr>
            <a:r>
              <a:rPr lang="de-DE"/>
              <a:t>Priorisieren</a:t>
            </a:r>
          </a:p>
          <a:p>
            <a:pPr marL="171450" indent="-171450">
              <a:buFontTx/>
              <a:buChar char="-"/>
            </a:pPr>
            <a:r>
              <a:rPr lang="de-DE"/>
              <a:t>Umsetzung</a:t>
            </a:r>
          </a:p>
          <a:p>
            <a:pPr marL="171450" indent="-171450">
              <a:buFontTx/>
              <a:buChar char="-"/>
            </a:pPr>
            <a:r>
              <a:rPr lang="de-DE"/>
              <a:t>Impact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CAD1B2-2C7C-74AD-248F-A6850857B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81A5F-1D6F-44E8-B667-C798AF69E10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2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4/01/chilling-out-with-quantum-computers-innovative-cooling-system-providers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Im Haus, Röhre, Licht enthält.&#10;&#10;Automatisch generierte Beschreibung">
            <a:extLst>
              <a:ext uri="{FF2B5EF4-FFF2-40B4-BE49-F238E27FC236}">
                <a16:creationId xmlns:a16="http://schemas.microsoft.com/office/drawing/2014/main" id="{D9C52FA8-6550-4736-AD9C-3D234DD344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096" b="7447"/>
          <a:stretch/>
        </p:blipFill>
        <p:spPr>
          <a:xfrm>
            <a:off x="0" y="0"/>
            <a:ext cx="12192000" cy="550506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9FCFE465-ED75-A773-9FDF-E05A360F04B8}"/>
              </a:ext>
            </a:extLst>
          </p:cNvPr>
          <p:cNvSpPr/>
          <p:nvPr userDrawn="1"/>
        </p:nvSpPr>
        <p:spPr>
          <a:xfrm>
            <a:off x="0" y="4665"/>
            <a:ext cx="12192000" cy="5500396"/>
          </a:xfrm>
          <a:prstGeom prst="rect">
            <a:avLst/>
          </a:prstGeom>
          <a:solidFill>
            <a:schemeClr val="tx1">
              <a:lumMod val="65000"/>
              <a:lumOff val="3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38A307-2CA3-56EA-CA14-03FCD49427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4286" y="3521075"/>
            <a:ext cx="9144000" cy="4941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[</a:t>
            </a:r>
            <a:r>
              <a:rPr lang="de-DE" err="1"/>
              <a:t>Subtitel</a:t>
            </a:r>
            <a:r>
              <a:rPr lang="de-DE"/>
              <a:t> e.g. </a:t>
            </a:r>
            <a:r>
              <a:rPr lang="de-DE" err="1"/>
              <a:t>Presentaiion</a:t>
            </a:r>
            <a:r>
              <a:rPr lang="de-DE"/>
              <a:t> </a:t>
            </a:r>
            <a:r>
              <a:rPr lang="de-DE" err="1"/>
              <a:t>name</a:t>
            </a:r>
            <a:r>
              <a:rPr lang="de-DE"/>
              <a:t>]</a:t>
            </a: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7D5D1B28-34D0-8E7A-CE70-47320CF2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559420"/>
            <a:ext cx="4114800" cy="162055"/>
          </a:xfrm>
          <a:prstGeom prst="rect">
            <a:avLst/>
          </a:prstGeom>
        </p:spPr>
        <p:txBody>
          <a:bodyPr/>
          <a:lstStyle/>
          <a:p>
            <a:r>
              <a:rPr lang="de-DE" sz="1200"/>
              <a:t>AI-</a:t>
            </a:r>
            <a:r>
              <a:rPr lang="de-DE" sz="1200" err="1"/>
              <a:t>powered</a:t>
            </a:r>
            <a:r>
              <a:rPr lang="de-DE" sz="1200"/>
              <a:t> Quantum Expert</a:t>
            </a:r>
            <a:endParaRPr lang="de-DE"/>
          </a:p>
        </p:txBody>
      </p:sp>
      <p:pic>
        <p:nvPicPr>
          <p:cNvPr id="13" name="Grafik 12" descr="Ein Bild, das Schrift, Grafiken, Grafikdesign, Logo enthält.&#10;&#10;Automatisch generierte Beschreibung">
            <a:extLst>
              <a:ext uri="{FF2B5EF4-FFF2-40B4-BE49-F238E27FC236}">
                <a16:creationId xmlns:a16="http://schemas.microsoft.com/office/drawing/2014/main" id="{C4E2DF02-6465-5DE6-941B-6E1265658F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086" y="402454"/>
            <a:ext cx="2551181" cy="4358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CFBF83-E788-A854-C5B5-4E868C4AD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2727552"/>
            <a:ext cx="9144000" cy="701448"/>
          </a:xfrm>
        </p:spPr>
        <p:txBody>
          <a:bodyPr anchor="b"/>
          <a:lstStyle>
            <a:lvl1pPr algn="l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0518BFD-46F1-D7E7-AA85-E50D694378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4286" y="4107251"/>
            <a:ext cx="3657600" cy="280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35696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7B563D4-4998-B8E1-FF53-4A4591F4C9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82139"/>
            <a:ext cx="12192000" cy="475862"/>
          </a:xfrm>
          <a:prstGeom prst="rect">
            <a:avLst/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A8C5CC-46A1-27CF-2D22-63223291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282335"/>
            <a:ext cx="8604379" cy="426848"/>
          </a:xfrm>
        </p:spPr>
        <p:txBody>
          <a:bodyPr>
            <a:sp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60AE65-33D9-BD63-E504-4921FE22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339" y="6547519"/>
            <a:ext cx="4114800" cy="1911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sz="1200"/>
              <a:t>AI-</a:t>
            </a:r>
            <a:r>
              <a:rPr lang="de-DE" sz="1200" err="1"/>
              <a:t>powered</a:t>
            </a:r>
            <a:r>
              <a:rPr lang="de-DE" sz="1200"/>
              <a:t> Quantum Expert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1AF910-D8C9-CE5C-CB2A-EF2C924A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461" y="6547520"/>
            <a:ext cx="2743200" cy="1911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D832909-EC19-48EF-8290-21E6AAD8A5C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94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8C5CC-46A1-27CF-2D22-63223291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282335"/>
            <a:ext cx="8604379" cy="426848"/>
          </a:xfrm>
        </p:spPr>
        <p:txBody>
          <a:bodyPr>
            <a:sp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60AE65-33D9-BD63-E504-4921FE22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339" y="6547519"/>
            <a:ext cx="4114800" cy="1911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676666"/>
                </a:solidFill>
              </a:defRPr>
            </a:lvl1pPr>
          </a:lstStyle>
          <a:p>
            <a:r>
              <a:rPr lang="de-DE" sz="1200"/>
              <a:t>AI-</a:t>
            </a:r>
            <a:r>
              <a:rPr lang="de-DE" sz="1200" err="1"/>
              <a:t>powered</a:t>
            </a:r>
            <a:r>
              <a:rPr lang="de-DE" sz="1200"/>
              <a:t> Quantum Expert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1AF910-D8C9-CE5C-CB2A-EF2C924A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461" y="6547520"/>
            <a:ext cx="2743200" cy="1911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676666"/>
                </a:solidFill>
              </a:defRPr>
            </a:lvl1pPr>
          </a:lstStyle>
          <a:p>
            <a:fld id="{ED832909-EC19-48EF-8290-21E6AAD8A5C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11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BE49B-10F6-4E6E-0785-96D39C49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310480"/>
            <a:ext cx="7876592" cy="37055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2588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F66459-754E-5C5C-1FD9-0A565AA3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310480"/>
            <a:ext cx="10515600" cy="370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D4AA08-DE1D-B349-829A-CCE300C6F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2339" y="6547520"/>
            <a:ext cx="4114800" cy="191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AI-powered Quantum Expert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A64EF5-680A-D112-4430-E98193629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1125" y="6547520"/>
            <a:ext cx="2743200" cy="191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32909-EC19-48EF-8290-21E6AAD8A5C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Schrift, Grafiken, Grafikdesign, Logo enthält.&#10;&#10;Automatisch generierte Beschreibung">
            <a:extLst>
              <a:ext uri="{FF2B5EF4-FFF2-40B4-BE49-F238E27FC236}">
                <a16:creationId xmlns:a16="http://schemas.microsoft.com/office/drawing/2014/main" id="{2821DF3F-8D48-F478-D523-C6F37DA8DF5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135" y="299817"/>
            <a:ext cx="2551181" cy="4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1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9" r:id="rId2"/>
    <p:sldLayoutId id="2147483670" r:id="rId3"/>
    <p:sldLayoutId id="214748366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Cd1dqp4IGo978hJO509XRHBUOzQNT38uqX695NQKHvJKwvg/viewform?usp=header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-PlanQK/milestone4.0/blob/main/apptest.py" TargetMode="External"/><Relationship Id="rId2" Type="http://schemas.openxmlformats.org/officeDocument/2006/relationships/hyperlink" Target="https://cookbook.openai.com/examples/gpt4-1_prompting_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46F27E94-6A4D-4724-ABD5-6E3B99A1B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286" y="3530637"/>
            <a:ext cx="9144000" cy="494101"/>
          </a:xfrm>
        </p:spPr>
        <p:txBody>
          <a:bodyPr>
            <a:normAutofit/>
          </a:bodyPr>
          <a:lstStyle/>
          <a:p>
            <a:r>
              <a:rPr lang="de-DE" sz="2800">
                <a:solidFill>
                  <a:srgbClr val="FECC02"/>
                </a:solidFill>
              </a:rPr>
              <a:t>Meilensteinpräsentation – 20.05.2025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589D353-F7D9-BD7B-064B-239BACBB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2829189"/>
            <a:ext cx="9144000" cy="701448"/>
          </a:xfrm>
        </p:spPr>
        <p:txBody>
          <a:bodyPr>
            <a:normAutofit fontScale="90000"/>
          </a:bodyPr>
          <a:lstStyle/>
          <a:p>
            <a:r>
              <a:rPr lang="de-DE" sz="5400"/>
              <a:t>DBE AI-</a:t>
            </a:r>
            <a:r>
              <a:rPr lang="de-DE" sz="5400" err="1"/>
              <a:t>powered</a:t>
            </a:r>
            <a:r>
              <a:rPr lang="de-DE" sz="5400"/>
              <a:t> Quantum Expert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4030B1D-7982-C70F-0A1E-EE8C7A2DA2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286" y="6483341"/>
            <a:ext cx="7862295" cy="280988"/>
          </a:xfrm>
        </p:spPr>
        <p:txBody>
          <a:bodyPr/>
          <a:lstStyle/>
          <a:p>
            <a:r>
              <a:rPr lang="de-DE">
                <a:solidFill>
                  <a:srgbClr val="7C7B7B"/>
                </a:solidFill>
              </a:rPr>
              <a:t>Sinem K., Glen B., Liv R., Philip de B., Dominik E., Katharina W., Michelle F., Lars K. </a:t>
            </a:r>
          </a:p>
          <a:p>
            <a:endParaRPr lang="de-DE">
              <a:solidFill>
                <a:srgbClr val="7C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7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101DB-CA53-CEE0-239C-904609E2C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01298-C01F-E953-C3E8-F43843E3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Quellenangaben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901380-2DF3-50A3-A84F-4814F3E8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C15C1-90A5-216A-C1CD-4C56E7E4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5FD87-5E5E-5248-B229-5832B47F03FF}"/>
              </a:ext>
            </a:extLst>
          </p:cNvPr>
          <p:cNvSpPr txBox="1"/>
          <p:nvPr/>
        </p:nvSpPr>
        <p:spPr>
          <a:xfrm>
            <a:off x="730249" y="1984374"/>
            <a:ext cx="1082675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Lösung</a:t>
            </a:r>
            <a:r>
              <a:rPr lang="en-US"/>
              <a:t>: </a:t>
            </a:r>
            <a:r>
              <a:rPr lang="en-US" err="1"/>
              <a:t>url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in den content </a:t>
            </a:r>
            <a:r>
              <a:rPr lang="en-US" err="1"/>
              <a:t>einfügen</a:t>
            </a:r>
            <a:r>
              <a:rPr lang="en-US"/>
              <a:t> (Preprocessing)</a:t>
            </a:r>
          </a:p>
          <a:p>
            <a:endParaRPr lang="en-US"/>
          </a:p>
          <a:p>
            <a:r>
              <a:rPr lang="en-US"/>
              <a:t>Problem: Hoher </a:t>
            </a:r>
            <a:r>
              <a:rPr lang="en-US" err="1"/>
              <a:t>manueller</a:t>
            </a:r>
            <a:r>
              <a:rPr lang="en-US"/>
              <a:t> </a:t>
            </a:r>
            <a:r>
              <a:rPr lang="en-US" err="1"/>
              <a:t>Aufwand</a:t>
            </a:r>
            <a:endParaRPr lang="en-US"/>
          </a:p>
          <a:p>
            <a:endParaRPr lang="en-US"/>
          </a:p>
          <a:p>
            <a:r>
              <a:rPr lang="en-US" err="1"/>
              <a:t>Lösung</a:t>
            </a:r>
            <a:r>
              <a:rPr lang="en-US"/>
              <a:t>: "</a:t>
            </a:r>
            <a:r>
              <a:rPr lang="en-US" err="1"/>
              <a:t>Automatisieren</a:t>
            </a:r>
            <a:r>
              <a:rPr lang="en-US"/>
              <a:t>": </a:t>
            </a:r>
          </a:p>
          <a:p>
            <a:r>
              <a:rPr lang="en-US"/>
              <a:t>          </a:t>
            </a:r>
            <a:r>
              <a:rPr lang="en-US" err="1"/>
              <a:t>fügt</a:t>
            </a:r>
            <a:r>
              <a:rPr lang="en-US"/>
              <a:t> die </a:t>
            </a:r>
            <a:r>
              <a:rPr lang="en-US" err="1"/>
              <a:t>url</a:t>
            </a:r>
            <a:r>
              <a:rPr lang="en-US"/>
              <a:t> </a:t>
            </a:r>
            <a:r>
              <a:rPr lang="en-US" err="1"/>
              <a:t>automatisch</a:t>
            </a:r>
            <a:r>
              <a:rPr lang="en-US"/>
              <a:t> </a:t>
            </a:r>
            <a:r>
              <a:rPr lang="en-US" err="1"/>
              <a:t>als</a:t>
            </a:r>
            <a:r>
              <a:rPr lang="en-US"/>
              <a:t> source an das Ende des contents'</a:t>
            </a:r>
          </a:p>
          <a:p>
            <a:endParaRPr lang="en-US"/>
          </a:p>
          <a:p>
            <a:r>
              <a:rPr lang="en-US"/>
              <a:t>  </a:t>
            </a:r>
            <a:r>
              <a:rPr lang="en-US" err="1"/>
              <a:t>jsons</a:t>
            </a:r>
            <a:r>
              <a:rPr lang="en-US"/>
              <a:t> in den Blob Storage laden (/)</a:t>
            </a:r>
          </a:p>
          <a:p>
            <a:r>
              <a:rPr lang="en-US"/>
              <a:t>  </a:t>
            </a:r>
            <a:r>
              <a:rPr lang="en-US" err="1"/>
              <a:t>Vektorisierung</a:t>
            </a:r>
            <a:r>
              <a:rPr lang="en-US"/>
              <a:t>: Embedding </a:t>
            </a:r>
            <a:r>
              <a:rPr lang="en-US" err="1"/>
              <a:t>Vektoren</a:t>
            </a:r>
            <a:r>
              <a:rPr lang="en-US"/>
              <a:t> für </a:t>
            </a:r>
            <a:r>
              <a:rPr lang="en-US" err="1"/>
              <a:t>jsons</a:t>
            </a:r>
            <a:r>
              <a:rPr lang="en-US"/>
              <a:t> </a:t>
            </a:r>
            <a:r>
              <a:rPr lang="en-US" err="1"/>
              <a:t>erzeugen</a:t>
            </a:r>
            <a:r>
              <a:rPr lang="en-US"/>
              <a:t> (x)</a:t>
            </a:r>
          </a:p>
          <a:p>
            <a:r>
              <a:rPr lang="en-US"/>
              <a:t>  Problem: </a:t>
            </a:r>
          </a:p>
          <a:p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B6C974-9A46-4F14-A804-BED007A3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76" t="13664" r="600" b="71021"/>
          <a:stretch>
            <a:fillRect/>
          </a:stretch>
        </p:blipFill>
        <p:spPr>
          <a:xfrm>
            <a:off x="1751888" y="4837492"/>
            <a:ext cx="8786815" cy="1116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E04E3E-9C56-B763-6080-4C794AB2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6" r="5454" b="-3305"/>
          <a:stretch>
            <a:fillRect/>
          </a:stretch>
        </p:blipFill>
        <p:spPr>
          <a:xfrm>
            <a:off x="3461717" y="3132068"/>
            <a:ext cx="1235614" cy="305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559D98-350E-09F4-D3A8-506607F2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6" r="5454" b="-3305"/>
          <a:stretch>
            <a:fillRect/>
          </a:stretch>
        </p:blipFill>
        <p:spPr>
          <a:xfrm>
            <a:off x="844413" y="3405395"/>
            <a:ext cx="1235614" cy="30545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9E14D5A-EB26-E162-250D-0467E255B2FE}"/>
              </a:ext>
            </a:extLst>
          </p:cNvPr>
          <p:cNvSpPr/>
          <p:nvPr/>
        </p:nvSpPr>
        <p:spPr>
          <a:xfrm>
            <a:off x="846908" y="3975365"/>
            <a:ext cx="315252" cy="210075"/>
          </a:xfrm>
          <a:prstGeom prst="rightArrow">
            <a:avLst/>
          </a:prstGeom>
          <a:ln>
            <a:solidFill>
              <a:srgbClr val="656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68CC423-970C-5DC7-958E-1460D9200261}"/>
              </a:ext>
            </a:extLst>
          </p:cNvPr>
          <p:cNvSpPr/>
          <p:nvPr/>
        </p:nvSpPr>
        <p:spPr>
          <a:xfrm>
            <a:off x="846907" y="4248692"/>
            <a:ext cx="315252" cy="210075"/>
          </a:xfrm>
          <a:prstGeom prst="rightArrow">
            <a:avLst/>
          </a:prstGeom>
          <a:ln>
            <a:solidFill>
              <a:srgbClr val="656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CD17F01-72F8-C850-65BC-996EEBAD573A}"/>
              </a:ext>
            </a:extLst>
          </p:cNvPr>
          <p:cNvSpPr/>
          <p:nvPr/>
        </p:nvSpPr>
        <p:spPr>
          <a:xfrm>
            <a:off x="846907" y="4530301"/>
            <a:ext cx="315252" cy="210075"/>
          </a:xfrm>
          <a:prstGeom prst="rightArrow">
            <a:avLst/>
          </a:prstGeom>
          <a:ln>
            <a:solidFill>
              <a:srgbClr val="656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34E67-FD38-84DE-DCE4-1B3D9B5CE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925" y="2351088"/>
            <a:ext cx="72072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0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46BDD-4475-31F8-2A2E-910E146ED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69C20-D503-E24C-1359-91D3866C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Quellenangaben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2522BA-59D2-D5A1-6F6E-1A19CB5B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5B6AAE-1FD2-BA73-234E-99F7EAF1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1F5989-A6C3-E5E6-C3F2-C178E396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90" y="1956486"/>
            <a:ext cx="7672819" cy="429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60A24-3823-2381-2DBE-1AAA9E81F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EF2F4-0720-4AE1-E259-3FCBE420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Quellenangaben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02705A-0C5B-5F51-4C4B-612BCB98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A6B761-BA26-9295-3835-6E716F0B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B54C8-BBD6-E95D-4628-7439968173B2}"/>
              </a:ext>
            </a:extLst>
          </p:cNvPr>
          <p:cNvSpPr txBox="1"/>
          <p:nvPr/>
        </p:nvSpPr>
        <p:spPr>
          <a:xfrm>
            <a:off x="719952" y="1984374"/>
            <a:ext cx="10837047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Teillösung</a:t>
            </a:r>
            <a:r>
              <a:rPr lang="en-US"/>
              <a:t>: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Arbeitsrechner</a:t>
            </a:r>
            <a:r>
              <a:rPr lang="en-US"/>
              <a:t> </a:t>
            </a:r>
            <a:r>
              <a:rPr lang="en-US" err="1"/>
              <a:t>oder</a:t>
            </a:r>
            <a:r>
              <a:rPr lang="en-US"/>
              <a:t> privates </a:t>
            </a:r>
            <a:r>
              <a:rPr lang="en-US" err="1"/>
              <a:t>Browserfenster</a:t>
            </a:r>
            <a:r>
              <a:rPr lang="en-US"/>
              <a:t> (</a:t>
            </a:r>
            <a:r>
              <a:rPr lang="en-US" err="1"/>
              <a:t>inkognito</a:t>
            </a:r>
            <a:r>
              <a:rPr lang="en-US"/>
              <a:t>)</a:t>
            </a:r>
          </a:p>
          <a:p>
            <a:r>
              <a:rPr lang="en-US"/>
              <a:t>  </a:t>
            </a:r>
            <a:r>
              <a:rPr lang="en-US" err="1"/>
              <a:t>Indexierung</a:t>
            </a:r>
            <a:r>
              <a:rPr lang="en-US"/>
              <a:t> in Azure AI Search: Embeddings </a:t>
            </a:r>
            <a:r>
              <a:rPr lang="en-US" err="1"/>
              <a:t>werden</a:t>
            </a:r>
            <a:r>
              <a:rPr lang="en-US"/>
              <a:t> in </a:t>
            </a:r>
            <a:r>
              <a:rPr lang="en-US" err="1"/>
              <a:t>Suchindex</a:t>
            </a:r>
            <a:r>
              <a:rPr lang="en-US"/>
              <a:t> / </a:t>
            </a:r>
            <a:r>
              <a:rPr lang="en-US" err="1"/>
              <a:t>Vektordatenbank</a:t>
            </a:r>
            <a:r>
              <a:rPr lang="en-US"/>
              <a:t> </a:t>
            </a:r>
            <a:r>
              <a:rPr lang="en-US" err="1"/>
              <a:t>gespeichert</a:t>
            </a:r>
            <a:endParaRPr lang="en-US"/>
          </a:p>
          <a:p>
            <a:endParaRPr lang="en-US"/>
          </a:p>
          <a:p>
            <a:r>
              <a:rPr lang="en-US"/>
              <a:t>WICHTIG: Test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llamaindex</a:t>
            </a:r>
            <a:r>
              <a:rPr lang="en-US"/>
              <a:t>: Nomic </a:t>
            </a:r>
            <a:r>
              <a:rPr lang="en-US" err="1"/>
              <a:t>gibt</a:t>
            </a:r>
            <a:r>
              <a:rPr lang="en-US"/>
              <a:t> </a:t>
            </a:r>
            <a:r>
              <a:rPr lang="en-US" err="1"/>
              <a:t>urls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aus</a:t>
            </a:r>
            <a:r>
              <a:rPr lang="en-US"/>
              <a:t>,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ohne</a:t>
            </a:r>
            <a:r>
              <a:rPr lang="en-US"/>
              <a:t> die Bitte um </a:t>
            </a:r>
            <a:r>
              <a:rPr lang="en-US" err="1"/>
              <a:t>Quellen</a:t>
            </a:r>
            <a:r>
              <a:rPr lang="en-US"/>
              <a:t> </a:t>
            </a:r>
            <a:r>
              <a:rPr lang="en-US" err="1"/>
              <a:t>im</a:t>
            </a:r>
            <a:r>
              <a:rPr lang="en-US"/>
              <a:t> system prompt, </a:t>
            </a:r>
            <a:r>
              <a:rPr lang="en-US">
                <a:ea typeface="+mn-lt"/>
                <a:cs typeface="+mn-lt"/>
              </a:rPr>
              <a:t>text-embedding-3-large  </a:t>
            </a:r>
            <a:r>
              <a:rPr lang="en-US" err="1">
                <a:ea typeface="+mn-lt"/>
                <a:cs typeface="+mn-lt"/>
              </a:rPr>
              <a:t>nicht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auch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nicht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konkret</a:t>
            </a:r>
            <a:r>
              <a:rPr lang="en-US">
                <a:ea typeface="+mn-lt"/>
                <a:cs typeface="+mn-lt"/>
              </a:rPr>
              <a:t> auf </a:t>
            </a:r>
            <a:r>
              <a:rPr lang="en-US" err="1">
                <a:ea typeface="+mn-lt"/>
                <a:cs typeface="+mn-lt"/>
              </a:rPr>
              <a:t>Nachfrage</a:t>
            </a:r>
          </a:p>
          <a:p>
            <a:r>
              <a:rPr lang="en-US"/>
              <a:t>  </a:t>
            </a:r>
          </a:p>
          <a:p>
            <a:r>
              <a:rPr lang="en-US"/>
              <a:t>  Embedding Model </a:t>
            </a:r>
            <a:r>
              <a:rPr lang="en-US" err="1"/>
              <a:t>austauschen</a:t>
            </a:r>
            <a:r>
              <a:rPr lang="en-US"/>
              <a:t>?</a:t>
            </a:r>
          </a:p>
          <a:p>
            <a:r>
              <a:rPr lang="en-US"/>
              <a:t>  </a:t>
            </a:r>
            <a:r>
              <a:rPr lang="en-US" err="1"/>
              <a:t>Ergebnisse</a:t>
            </a:r>
            <a:r>
              <a:rPr lang="en-US"/>
              <a:t> </a:t>
            </a:r>
            <a:r>
              <a:rPr lang="en-US" err="1"/>
              <a:t>evaluieren</a:t>
            </a:r>
            <a:r>
              <a:rPr lang="en-US"/>
              <a:t>: </a:t>
            </a:r>
            <a:r>
              <a:rPr lang="en-US" err="1"/>
              <a:t>json</a:t>
            </a:r>
            <a:r>
              <a:rPr lang="en-US"/>
              <a:t> vs pdf</a:t>
            </a:r>
          </a:p>
          <a:p>
            <a:r>
              <a:rPr lang="en-US"/>
              <a:t>Problem </a:t>
            </a:r>
            <a:r>
              <a:rPr lang="en-US" err="1"/>
              <a:t>mit</a:t>
            </a:r>
            <a:r>
              <a:rPr lang="en-US"/>
              <a:t> </a:t>
            </a:r>
            <a:r>
              <a:rPr lang="en-US" err="1"/>
              <a:t>bisherigem</a:t>
            </a:r>
            <a:r>
              <a:rPr lang="en-US"/>
              <a:t> system prompt:</a:t>
            </a:r>
          </a:p>
          <a:p>
            <a:r>
              <a:rPr lang="en-US" err="1"/>
              <a:t>Weiterhin</a:t>
            </a:r>
            <a:r>
              <a:rPr lang="en-US"/>
              <a:t> </a:t>
            </a:r>
            <a:r>
              <a:rPr lang="en-US" err="1"/>
              <a:t>Angabe</a:t>
            </a:r>
            <a:r>
              <a:rPr lang="en-US"/>
              <a:t> von [doc1] </a:t>
            </a:r>
            <a:r>
              <a:rPr lang="en-US" err="1"/>
              <a:t>usw</a:t>
            </a:r>
            <a:endParaRPr lang="en-US"/>
          </a:p>
          <a:p>
            <a:endParaRPr lang="en-US"/>
          </a:p>
          <a:p>
            <a:r>
              <a:rPr lang="en-US" err="1"/>
              <a:t>Lösung</a:t>
            </a:r>
            <a:r>
              <a:rPr lang="en-US"/>
              <a:t>: </a:t>
            </a:r>
            <a:r>
              <a:rPr lang="en-US" err="1"/>
              <a:t>Beispiel</a:t>
            </a:r>
            <a:r>
              <a:rPr lang="en-US"/>
              <a:t> source </a:t>
            </a:r>
            <a:r>
              <a:rPr lang="en-US" err="1"/>
              <a:t>mitgeben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 err="1"/>
              <a:t>Ergebnis</a:t>
            </a:r>
            <a:r>
              <a:rPr lang="en-US"/>
              <a:t> test build: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4E99B-BF16-B822-1BB1-0BAADB69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250" y="4971959"/>
            <a:ext cx="7505958" cy="464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62492-C349-00E8-38F8-48BEA70CD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78" y="5893427"/>
            <a:ext cx="10001250" cy="4476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B83290B-B223-E681-8C1E-5224835A829F}"/>
              </a:ext>
            </a:extLst>
          </p:cNvPr>
          <p:cNvSpPr/>
          <p:nvPr/>
        </p:nvSpPr>
        <p:spPr>
          <a:xfrm>
            <a:off x="846907" y="2310561"/>
            <a:ext cx="315252" cy="210075"/>
          </a:xfrm>
          <a:prstGeom prst="rightArrow">
            <a:avLst/>
          </a:prstGeom>
          <a:ln>
            <a:solidFill>
              <a:srgbClr val="656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0360067-CFD3-E949-6179-135ABBB083E4}"/>
              </a:ext>
            </a:extLst>
          </p:cNvPr>
          <p:cNvSpPr/>
          <p:nvPr/>
        </p:nvSpPr>
        <p:spPr>
          <a:xfrm>
            <a:off x="846907" y="3693757"/>
            <a:ext cx="315252" cy="210075"/>
          </a:xfrm>
          <a:prstGeom prst="rightArrow">
            <a:avLst/>
          </a:prstGeom>
          <a:ln>
            <a:solidFill>
              <a:srgbClr val="656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A5CAC30-59A3-55AC-B14E-972E134BC76C}"/>
              </a:ext>
            </a:extLst>
          </p:cNvPr>
          <p:cNvSpPr/>
          <p:nvPr/>
        </p:nvSpPr>
        <p:spPr>
          <a:xfrm>
            <a:off x="846907" y="3983649"/>
            <a:ext cx="315252" cy="210075"/>
          </a:xfrm>
          <a:prstGeom prst="rightArrow">
            <a:avLst/>
          </a:prstGeom>
          <a:ln>
            <a:solidFill>
              <a:srgbClr val="656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8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1397C-8E0C-B3F6-91EA-3A650A5F7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263A4-8289-B351-BEB3-2B102A99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Quellenangaben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803F66-B989-3F78-7982-E2257B37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B5B587-C77F-5C56-9CB7-EB417218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A13AC-8E9C-54C0-BA4D-8ECBA9E8038A}"/>
              </a:ext>
            </a:extLst>
          </p:cNvPr>
          <p:cNvSpPr txBox="1"/>
          <p:nvPr/>
        </p:nvSpPr>
        <p:spPr>
          <a:xfrm>
            <a:off x="709655" y="1984374"/>
            <a:ext cx="1084734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Ergebnis</a:t>
            </a:r>
            <a:r>
              <a:rPr lang="en-US"/>
              <a:t> </a:t>
            </a:r>
            <a:r>
              <a:rPr lang="en-US" err="1"/>
              <a:t>im</a:t>
            </a:r>
            <a:r>
              <a:rPr lang="en-US"/>
              <a:t> Use Case auf </a:t>
            </a:r>
            <a:r>
              <a:rPr lang="en-US" err="1"/>
              <a:t>Planqk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20D8B-DE5F-76EE-A58C-161E0642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42" y="2553086"/>
            <a:ext cx="96393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8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6542C-E666-941E-0790-FB15B81EF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7B049-7009-E2E3-8C38-3D85F94C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1EB90F6-E209-15D7-3982-33CC51D32F35}"/>
              </a:ext>
            </a:extLst>
          </p:cNvPr>
          <p:cNvSpPr txBox="1"/>
          <p:nvPr/>
        </p:nvSpPr>
        <p:spPr>
          <a:xfrm>
            <a:off x="362339" y="1927619"/>
            <a:ext cx="112484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>
                <a:solidFill>
                  <a:srgbClr val="FECC02"/>
                </a:solidFill>
              </a:rPr>
              <a:t>02</a:t>
            </a:r>
          </a:p>
          <a:p>
            <a:r>
              <a:rPr lang="de-DE" sz="8000">
                <a:solidFill>
                  <a:srgbClr val="82818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92144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87A2F-C3A2-872A-967D-38A9EADF9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D56BE-C12C-7759-2B02-90433232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A7C0F-30F4-73A2-F160-4626175489E8}"/>
              </a:ext>
            </a:extLst>
          </p:cNvPr>
          <p:cNvSpPr txBox="1"/>
          <p:nvPr/>
        </p:nvSpPr>
        <p:spPr>
          <a:xfrm>
            <a:off x="362339" y="1927619"/>
            <a:ext cx="1124841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9600" b="1">
                <a:solidFill>
                  <a:srgbClr val="FECC02"/>
                </a:solidFill>
              </a:rPr>
              <a:t>03</a:t>
            </a:r>
          </a:p>
          <a:p>
            <a:r>
              <a:rPr lang="de-DE" sz="8000">
                <a:solidFill>
                  <a:srgbClr val="828181"/>
                </a:solidFill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90173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D01D-1529-2876-7BFB-A1AFE8B74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BF9C4-5EA7-6A94-74F4-8AC5E967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Weiteres Vorgehen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D6C645-9027-2232-09C2-D663ABC4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B56818-8C67-BED4-9F3E-EF9EBCAD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1119AC-1E06-2F80-30E1-34925647D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759" y="1075450"/>
            <a:ext cx="11380482" cy="24533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8107603-E886-15A7-9772-9EFA32AB018A}"/>
              </a:ext>
            </a:extLst>
          </p:cNvPr>
          <p:cNvSpPr txBox="1"/>
          <p:nvPr/>
        </p:nvSpPr>
        <p:spPr>
          <a:xfrm>
            <a:off x="405760" y="3895101"/>
            <a:ext cx="11423901" cy="218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7B7A7A"/>
                </a:solidFill>
              </a:rPr>
              <a:t>Weiteres Vorgehen: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7B7A7A"/>
                </a:solidFill>
              </a:rPr>
              <a:t>Initiale Begrüßung final anpassen.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7B7A7A"/>
                </a:solidFill>
              </a:rPr>
              <a:t>System-Prompt um die zwei Persona anpassen.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7B7A7A"/>
                </a:solidFill>
              </a:rPr>
              <a:t>Button-Logik der </a:t>
            </a:r>
            <a:r>
              <a:rPr lang="de-DE" sz="1600" err="1">
                <a:solidFill>
                  <a:srgbClr val="7B7A7A"/>
                </a:solidFill>
              </a:rPr>
              <a:t>Personaabfrage</a:t>
            </a:r>
            <a:r>
              <a:rPr lang="de-DE" sz="1600">
                <a:solidFill>
                  <a:srgbClr val="7B7A7A"/>
                </a:solidFill>
              </a:rPr>
              <a:t> einbinden.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7B7A7A"/>
                </a:solidFill>
              </a:rPr>
              <a:t>Evaluieren der Antwortqualitäten (in Teilen) automatisieren.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7B7A7A"/>
                </a:solidFill>
              </a:rPr>
              <a:t>Quellenangaben einbetten </a:t>
            </a:r>
            <a:r>
              <a:rPr lang="de-DE" sz="1600">
                <a:solidFill>
                  <a:srgbClr val="7B7A7A"/>
                </a:solidFill>
                <a:sym typeface="Wingdings" panose="05000000000000000000" pitchFamily="2" charset="2"/>
              </a:rPr>
              <a:t>--&gt; </a:t>
            </a:r>
            <a:r>
              <a:rPr lang="de-DE" sz="1600" b="1">
                <a:solidFill>
                  <a:srgbClr val="7B7A7A"/>
                </a:solidFill>
                <a:sym typeface="Wingdings" panose="05000000000000000000" pitchFamily="2" charset="2"/>
              </a:rPr>
              <a:t>in Arbeit!</a:t>
            </a:r>
            <a:endParaRPr lang="de-DE" b="1">
              <a:solidFill>
                <a:srgbClr val="7B7A7A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5A57649-C44F-5072-9ED2-F24822854600}"/>
              </a:ext>
            </a:extLst>
          </p:cNvPr>
          <p:cNvSpPr/>
          <p:nvPr/>
        </p:nvSpPr>
        <p:spPr>
          <a:xfrm>
            <a:off x="10999459" y="1075450"/>
            <a:ext cx="786782" cy="2453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8ABD64BA-2509-3974-FB23-A713DE098E33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7830618" y="2193377"/>
            <a:ext cx="1410810" cy="4173162"/>
          </a:xfrm>
          <a:prstGeom prst="curvedConnector2">
            <a:avLst/>
          </a:prstGeom>
          <a:ln w="28575">
            <a:solidFill>
              <a:srgbClr val="82818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57C69C84-0401-5004-2A0B-415C79F50B8A}"/>
              </a:ext>
            </a:extLst>
          </p:cNvPr>
          <p:cNvSpPr/>
          <p:nvPr/>
        </p:nvSpPr>
        <p:spPr>
          <a:xfrm>
            <a:off x="10321046" y="3528834"/>
            <a:ext cx="603115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CFE36-2DA5-F07A-6FA4-5C35EC65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Farben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65264D-8D60-39D1-195A-0170C620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AI-powered Quantum Expert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82A9C89-394B-B4B9-2DF3-2245B91F5E1D}"/>
              </a:ext>
            </a:extLst>
          </p:cNvPr>
          <p:cNvGrpSpPr/>
          <p:nvPr/>
        </p:nvGrpSpPr>
        <p:grpSpPr>
          <a:xfrm>
            <a:off x="2078018" y="1995946"/>
            <a:ext cx="7842730" cy="1353560"/>
            <a:chOff x="2078018" y="1995946"/>
            <a:chExt cx="7842730" cy="1353560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B6B90EF0-2330-6D94-C585-862ECE06E6DD}"/>
                </a:ext>
              </a:extLst>
            </p:cNvPr>
            <p:cNvGrpSpPr/>
            <p:nvPr/>
          </p:nvGrpSpPr>
          <p:grpSpPr>
            <a:xfrm>
              <a:off x="2078018" y="1995946"/>
              <a:ext cx="7842730" cy="1353560"/>
              <a:chOff x="2549967" y="1809133"/>
              <a:chExt cx="7842730" cy="135356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293855EB-F8D5-9974-CA36-383C2B7C68DF}"/>
                  </a:ext>
                </a:extLst>
              </p:cNvPr>
              <p:cNvGrpSpPr/>
              <p:nvPr/>
            </p:nvGrpSpPr>
            <p:grpSpPr>
              <a:xfrm>
                <a:off x="2549967" y="1809134"/>
                <a:ext cx="7842730" cy="1353559"/>
                <a:chOff x="668594" y="1120876"/>
                <a:chExt cx="7842730" cy="1353559"/>
              </a:xfrm>
            </p:grpSpPr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21BB964E-4A16-193E-FB8F-4FCB812C981D}"/>
                    </a:ext>
                  </a:extLst>
                </p:cNvPr>
                <p:cNvSpPr/>
                <p:nvPr/>
              </p:nvSpPr>
              <p:spPr>
                <a:xfrm>
                  <a:off x="4245579" y="1127415"/>
                  <a:ext cx="4265745" cy="134702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CDCD7A3E-06D1-3667-C23F-864EBACC746B}"/>
                    </a:ext>
                  </a:extLst>
                </p:cNvPr>
                <p:cNvSpPr txBox="1"/>
                <p:nvPr/>
              </p:nvSpPr>
              <p:spPr>
                <a:xfrm>
                  <a:off x="5089331" y="1120876"/>
                  <a:ext cx="12720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b="1"/>
                    <a:t>Schrift</a:t>
                  </a:r>
                </a:p>
              </p:txBody>
            </p:sp>
            <p:sp>
              <p:nvSpPr>
                <p:cNvPr id="7" name="Rechteck: abgerundete Ecken 6">
                  <a:extLst>
                    <a:ext uri="{FF2B5EF4-FFF2-40B4-BE49-F238E27FC236}">
                      <a16:creationId xmlns:a16="http://schemas.microsoft.com/office/drawing/2014/main" id="{B67CC8C5-7E6E-351A-9028-857052133EC9}"/>
                    </a:ext>
                  </a:extLst>
                </p:cNvPr>
                <p:cNvSpPr/>
                <p:nvPr/>
              </p:nvSpPr>
              <p:spPr>
                <a:xfrm>
                  <a:off x="668594" y="1120877"/>
                  <a:ext cx="2959509" cy="134702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38C2E42D-A848-6415-55F8-5ED168FF6A2A}"/>
                    </a:ext>
                  </a:extLst>
                </p:cNvPr>
                <p:cNvSpPr/>
                <p:nvPr/>
              </p:nvSpPr>
              <p:spPr>
                <a:xfrm>
                  <a:off x="1286070" y="1459254"/>
                  <a:ext cx="341671" cy="341671"/>
                </a:xfrm>
                <a:prstGeom prst="ellipse">
                  <a:avLst/>
                </a:prstGeom>
                <a:solidFill>
                  <a:srgbClr val="FECC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92C2CB43-50A5-CDF4-51AA-28DB8A767BD1}"/>
                    </a:ext>
                  </a:extLst>
                </p:cNvPr>
                <p:cNvSpPr/>
                <p:nvPr/>
              </p:nvSpPr>
              <p:spPr>
                <a:xfrm>
                  <a:off x="2586888" y="1459255"/>
                  <a:ext cx="341671" cy="341671"/>
                </a:xfrm>
                <a:prstGeom prst="ellipse">
                  <a:avLst/>
                </a:prstGeom>
                <a:solidFill>
                  <a:srgbClr val="65646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7BED479B-95C0-612B-066E-1A493F487DEF}"/>
                    </a:ext>
                  </a:extLst>
                </p:cNvPr>
                <p:cNvSpPr txBox="1"/>
                <p:nvPr/>
              </p:nvSpPr>
              <p:spPr>
                <a:xfrm>
                  <a:off x="1512346" y="1120877"/>
                  <a:ext cx="12720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b="1"/>
                    <a:t>Formen</a:t>
                  </a:r>
                </a:p>
              </p:txBody>
            </p:sp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EED381AF-38D3-FEC0-5059-2704CD56679C}"/>
                    </a:ext>
                  </a:extLst>
                </p:cNvPr>
                <p:cNvSpPr txBox="1"/>
                <p:nvPr/>
              </p:nvSpPr>
              <p:spPr>
                <a:xfrm>
                  <a:off x="1043950" y="1862303"/>
                  <a:ext cx="82591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1200"/>
                    <a:t>#FECC00</a:t>
                  </a: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FE562D38-671E-49F1-6C72-434843C968E5}"/>
                    </a:ext>
                  </a:extLst>
                </p:cNvPr>
                <p:cNvSpPr txBox="1"/>
                <p:nvPr/>
              </p:nvSpPr>
              <p:spPr>
                <a:xfrm>
                  <a:off x="2336026" y="1857412"/>
                  <a:ext cx="82591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1200"/>
                    <a:t>#656464</a:t>
                  </a:r>
                </a:p>
              </p:txBody>
            </p: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970B3169-F13A-7590-4155-B2B55DB011A8}"/>
                    </a:ext>
                  </a:extLst>
                </p:cNvPr>
                <p:cNvSpPr/>
                <p:nvPr/>
              </p:nvSpPr>
              <p:spPr>
                <a:xfrm>
                  <a:off x="4889680" y="1459253"/>
                  <a:ext cx="341671" cy="341671"/>
                </a:xfrm>
                <a:prstGeom prst="ellipse">
                  <a:avLst/>
                </a:prstGeom>
                <a:solidFill>
                  <a:srgbClr val="7B7A7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A2283451-A35B-666A-3E38-F68D7B19559F}"/>
                    </a:ext>
                  </a:extLst>
                </p:cNvPr>
                <p:cNvSpPr/>
                <p:nvPr/>
              </p:nvSpPr>
              <p:spPr>
                <a:xfrm>
                  <a:off x="6190498" y="1459254"/>
                  <a:ext cx="341671" cy="3416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34D931E-C492-3CCE-09B4-6DAAF1ED6931}"/>
                    </a:ext>
                  </a:extLst>
                </p:cNvPr>
                <p:cNvSpPr txBox="1"/>
                <p:nvPr/>
              </p:nvSpPr>
              <p:spPr>
                <a:xfrm>
                  <a:off x="4656303" y="1867194"/>
                  <a:ext cx="82591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1200"/>
                    <a:t>#7B7A7A</a:t>
                  </a:r>
                </a:p>
              </p:txBody>
            </p:sp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94B30A00-06EF-1EA0-7A6C-DE8351EFA46C}"/>
                    </a:ext>
                  </a:extLst>
                </p:cNvPr>
                <p:cNvSpPr txBox="1"/>
                <p:nvPr/>
              </p:nvSpPr>
              <p:spPr>
                <a:xfrm>
                  <a:off x="5948379" y="1862303"/>
                  <a:ext cx="82591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1200"/>
                    <a:t>#FFFFFF</a:t>
                  </a:r>
                </a:p>
              </p:txBody>
            </p:sp>
          </p:grp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C0E20EE9-2B6A-D6D6-B178-0E5E387B0E2F}"/>
                  </a:ext>
                </a:extLst>
              </p:cNvPr>
              <p:cNvSpPr/>
              <p:nvPr/>
            </p:nvSpPr>
            <p:spPr>
              <a:xfrm>
                <a:off x="9372689" y="2147511"/>
                <a:ext cx="341671" cy="3416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1DDBE06-AEEF-8229-3CE9-E17D6AE0BEC9}"/>
                  </a:ext>
                </a:extLst>
              </p:cNvPr>
              <p:cNvSpPr txBox="1"/>
              <p:nvPr/>
            </p:nvSpPr>
            <p:spPr>
              <a:xfrm>
                <a:off x="8907522" y="1809133"/>
                <a:ext cx="12720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/>
                  <a:t>Folien-Titel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7E0B01C-EB57-B092-0F47-F444329F7C1B}"/>
                  </a:ext>
                </a:extLst>
              </p:cNvPr>
              <p:cNvSpPr txBox="1"/>
              <p:nvPr/>
            </p:nvSpPr>
            <p:spPr>
              <a:xfrm>
                <a:off x="9130568" y="2545669"/>
                <a:ext cx="82591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200"/>
                  <a:t>#000000</a:t>
                </a:r>
              </a:p>
            </p:txBody>
          </p:sp>
        </p:grp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6C34AAF-A84F-2E65-F15E-EDBD99D5C4C5}"/>
                </a:ext>
              </a:extLst>
            </p:cNvPr>
            <p:cNvCxnSpPr/>
            <p:nvPr/>
          </p:nvCxnSpPr>
          <p:spPr>
            <a:xfrm>
              <a:off x="8435573" y="2213879"/>
              <a:ext cx="0" cy="924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CEE40-1345-B7B9-0BE0-6F28F481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974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2E67FF-F840-8093-421D-AAF03916D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E2225-DE76-E6CC-7EAF-08DA550D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Interview – Herangehensweise und Umsetzung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12A49B-7A5C-F786-5FC2-D1B4F271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BD206C-1F2F-872A-5AD0-A6F5088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E1D31F-5A81-410F-4014-784E7ACD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761" y="891455"/>
            <a:ext cx="4183865" cy="5326446"/>
          </a:xfrm>
          <a:prstGeom prst="rect">
            <a:avLst/>
          </a:prstGeom>
        </p:spPr>
      </p:pic>
      <p:sp>
        <p:nvSpPr>
          <p:cNvPr id="5" name="Abgerundetes Rechteck 5">
            <a:extLst>
              <a:ext uri="{FF2B5EF4-FFF2-40B4-BE49-F238E27FC236}">
                <a16:creationId xmlns:a16="http://schemas.microsoft.com/office/drawing/2014/main" id="{DDF195D3-847B-4836-D09B-A6BBABE8691D}"/>
              </a:ext>
            </a:extLst>
          </p:cNvPr>
          <p:cNvSpPr/>
          <p:nvPr/>
        </p:nvSpPr>
        <p:spPr>
          <a:xfrm>
            <a:off x="1139851" y="1271214"/>
            <a:ext cx="1276224" cy="852542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Termin</a:t>
            </a:r>
          </a:p>
        </p:txBody>
      </p:sp>
      <p:sp>
        <p:nvSpPr>
          <p:cNvPr id="8" name="Abgerundetes Rechteck 9">
            <a:extLst>
              <a:ext uri="{FF2B5EF4-FFF2-40B4-BE49-F238E27FC236}">
                <a16:creationId xmlns:a16="http://schemas.microsoft.com/office/drawing/2014/main" id="{E09E7CE6-45DD-2671-444A-0AE71EA47A31}"/>
              </a:ext>
            </a:extLst>
          </p:cNvPr>
          <p:cNvSpPr/>
          <p:nvPr/>
        </p:nvSpPr>
        <p:spPr>
          <a:xfrm>
            <a:off x="2564481" y="1271213"/>
            <a:ext cx="3531519" cy="883236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23.04.2024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11:00-12:00 Uhr</a:t>
            </a:r>
          </a:p>
        </p:txBody>
      </p:sp>
      <p:sp>
        <p:nvSpPr>
          <p:cNvPr id="10" name="Abgerundetes Rechteck 5">
            <a:extLst>
              <a:ext uri="{FF2B5EF4-FFF2-40B4-BE49-F238E27FC236}">
                <a16:creationId xmlns:a16="http://schemas.microsoft.com/office/drawing/2014/main" id="{9A865664-2102-35EC-67F3-3CBFC7A84359}"/>
              </a:ext>
            </a:extLst>
          </p:cNvPr>
          <p:cNvSpPr/>
          <p:nvPr/>
        </p:nvSpPr>
        <p:spPr>
          <a:xfrm>
            <a:off x="1139851" y="2386253"/>
            <a:ext cx="1276224" cy="883236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Teilnehmer</a:t>
            </a:r>
          </a:p>
        </p:txBody>
      </p:sp>
      <p:sp>
        <p:nvSpPr>
          <p:cNvPr id="11" name="Abgerundetes Rechteck 9">
            <a:extLst>
              <a:ext uri="{FF2B5EF4-FFF2-40B4-BE49-F238E27FC236}">
                <a16:creationId xmlns:a16="http://schemas.microsoft.com/office/drawing/2014/main" id="{8BB34AC3-C046-A91B-42C4-F1E3C2832C8B}"/>
              </a:ext>
            </a:extLst>
          </p:cNvPr>
          <p:cNvSpPr/>
          <p:nvPr/>
        </p:nvSpPr>
        <p:spPr>
          <a:xfrm>
            <a:off x="2564481" y="2408721"/>
            <a:ext cx="3531519" cy="883236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Interview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1x 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Christoph Krieger</a:t>
            </a:r>
          </a:p>
        </p:txBody>
      </p:sp>
      <p:sp>
        <p:nvSpPr>
          <p:cNvPr id="12" name="Abgerundetes Rechteck 5">
            <a:extLst>
              <a:ext uri="{FF2B5EF4-FFF2-40B4-BE49-F238E27FC236}">
                <a16:creationId xmlns:a16="http://schemas.microsoft.com/office/drawing/2014/main" id="{1F1685B5-94FF-A6DB-77CE-640F7C2FFCC5}"/>
              </a:ext>
            </a:extLst>
          </p:cNvPr>
          <p:cNvSpPr/>
          <p:nvPr/>
        </p:nvSpPr>
        <p:spPr>
          <a:xfrm>
            <a:off x="1139851" y="3531986"/>
            <a:ext cx="1276224" cy="883236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Protokoll</a:t>
            </a:r>
          </a:p>
        </p:txBody>
      </p:sp>
      <p:sp>
        <p:nvSpPr>
          <p:cNvPr id="13" name="Abgerundetes Rechteck 9">
            <a:extLst>
              <a:ext uri="{FF2B5EF4-FFF2-40B4-BE49-F238E27FC236}">
                <a16:creationId xmlns:a16="http://schemas.microsoft.com/office/drawing/2014/main" id="{71C193F1-EECF-B141-CABF-E4B1BE9E189E}"/>
              </a:ext>
            </a:extLst>
          </p:cNvPr>
          <p:cNvSpPr/>
          <p:nvPr/>
        </p:nvSpPr>
        <p:spPr>
          <a:xfrm>
            <a:off x="2581823" y="3517216"/>
            <a:ext cx="3514177" cy="883236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/>
              <a:t>Aufzeichnung und Transkript</a:t>
            </a:r>
          </a:p>
        </p:txBody>
      </p:sp>
      <p:sp>
        <p:nvSpPr>
          <p:cNvPr id="14" name="Abgerundetes Rechteck 5">
            <a:extLst>
              <a:ext uri="{FF2B5EF4-FFF2-40B4-BE49-F238E27FC236}">
                <a16:creationId xmlns:a16="http://schemas.microsoft.com/office/drawing/2014/main" id="{03444E70-E71B-140D-125E-1530D2EA3865}"/>
              </a:ext>
            </a:extLst>
          </p:cNvPr>
          <p:cNvSpPr/>
          <p:nvPr/>
        </p:nvSpPr>
        <p:spPr>
          <a:xfrm>
            <a:off x="1139851" y="4654724"/>
            <a:ext cx="1276224" cy="1157623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Agenda</a:t>
            </a:r>
          </a:p>
        </p:txBody>
      </p:sp>
      <p:sp>
        <p:nvSpPr>
          <p:cNvPr id="15" name="Abgerundetes Rechteck 9">
            <a:extLst>
              <a:ext uri="{FF2B5EF4-FFF2-40B4-BE49-F238E27FC236}">
                <a16:creationId xmlns:a16="http://schemas.microsoft.com/office/drawing/2014/main" id="{046B3177-5298-D703-E3A4-0B369863825E}"/>
              </a:ext>
            </a:extLst>
          </p:cNvPr>
          <p:cNvSpPr/>
          <p:nvPr/>
        </p:nvSpPr>
        <p:spPr>
          <a:xfrm>
            <a:off x="2560967" y="4654724"/>
            <a:ext cx="3531519" cy="1157623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de-DE" sz="1400"/>
              <a:t>Vorstellung des aktuellen MVPs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/>
              <a:t>Interviewrunde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/>
              <a:t>Nächste Schritte: Customer Journey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/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04937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BFD8A-CFC4-1DB1-F219-DBE888EB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Interview  - Zusammenfassung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726C5F-8A77-E5A9-71F0-27F2BB4B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9D330B-194A-BA28-E322-CD7E230A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83A2425-0EFC-5888-DCF9-5A70A80E8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14898"/>
              </p:ext>
            </p:extLst>
          </p:nvPr>
        </p:nvGraphicFramePr>
        <p:xfrm>
          <a:off x="277486" y="799012"/>
          <a:ext cx="11564208" cy="538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76">
                  <a:extLst>
                    <a:ext uri="{9D8B030D-6E8A-4147-A177-3AD203B41FA5}">
                      <a16:colId xmlns:a16="http://schemas.microsoft.com/office/drawing/2014/main" val="2418552655"/>
                    </a:ext>
                  </a:extLst>
                </a:gridCol>
                <a:gridCol w="5905046">
                  <a:extLst>
                    <a:ext uri="{9D8B030D-6E8A-4147-A177-3AD203B41FA5}">
                      <a16:colId xmlns:a16="http://schemas.microsoft.com/office/drawing/2014/main" val="3999809910"/>
                    </a:ext>
                  </a:extLst>
                </a:gridCol>
                <a:gridCol w="5285986">
                  <a:extLst>
                    <a:ext uri="{9D8B030D-6E8A-4147-A177-3AD203B41FA5}">
                      <a16:colId xmlns:a16="http://schemas.microsoft.com/office/drawing/2014/main" val="3956539924"/>
                    </a:ext>
                  </a:extLst>
                </a:gridCol>
              </a:tblGrid>
              <a:tr h="25858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Nr.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0" marT="0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Frage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0" marT="0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Antwort 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0" marT="0" marB="0" anchor="ctr">
                    <a:solidFill>
                      <a:srgbClr val="FE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701691"/>
                  </a:ext>
                </a:extLst>
              </a:tr>
              <a:tr h="159323">
                <a:tc>
                  <a:txBody>
                    <a:bodyPr/>
                    <a:lstStyle/>
                    <a:p>
                      <a:r>
                        <a:rPr lang="de-DE" sz="1050" b="1"/>
                        <a:t>1.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Was war deine Erwartung, als du unseren Quantum-Chatbot ausprobiert hast?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Erwartung: Navigationshilfe für Use Cases &amp; Dokumentation</a:t>
                      </a: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2727964465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2.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Wie hast du den Chatbot bisher genutzt? (z.B. Themen, Fragestellungen)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Fragen zu Planck-Doku gestellt (z. B. Service erstellen)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Technische Probleme → keine brauchbaren Antworten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1415772784"/>
                  </a:ext>
                </a:extLst>
              </a:tr>
              <a:tr h="439625">
                <a:tc>
                  <a:txBody>
                    <a:bodyPr/>
                    <a:lstStyle/>
                    <a:p>
                      <a:r>
                        <a:rPr lang="de-DE" sz="1050" b="1"/>
                        <a:t>3.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Wie intuitiv war die Bedienung des MVPs / Chatoberfläche für dich?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 Wenig intuitiv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Keine Begrüßung oder Beispiele – Einstieg unklar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Vorschlag: Buttons mit Use-Cases/ zur Unterstützung der Interaktion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905977000"/>
                  </a:ext>
                </a:extLst>
              </a:tr>
              <a:tr h="159323">
                <a:tc>
                  <a:txBody>
                    <a:bodyPr/>
                    <a:lstStyle/>
                    <a:p>
                      <a:r>
                        <a:rPr lang="de-DE" sz="1050" b="1"/>
                        <a:t>4.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Was hat dir besonders gefallen? Was weniger?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Keine sinnvollen oder nützlichen Antworten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1705201511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5.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Gibt es Informationen oder Funktionen, die dir gefehlt haben?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Begrüßung, Einführung und Übersicht fehlen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Quellenangaben zu Antworten sind gewünscht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868809825"/>
                  </a:ext>
                </a:extLst>
              </a:tr>
              <a:tr h="324111">
                <a:tc>
                  <a:txBody>
                    <a:bodyPr/>
                    <a:lstStyle/>
                    <a:p>
                      <a:r>
                        <a:rPr lang="de-DE" sz="1050" b="1"/>
                        <a:t>6.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Hat der Chatbot deine Fachbegriffe oder komplexe Quanten-Themen gut verstanden? Gab es Antworten, die unklar, zu allgemein oder fachlich falsch waren?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Keine Bewertung möglich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Technik ließ keine komplexen Fragen zu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430398511"/>
                  </a:ext>
                </a:extLst>
              </a:tr>
              <a:tr h="439625">
                <a:tc>
                  <a:txBody>
                    <a:bodyPr/>
                    <a:lstStyle/>
                    <a:p>
                      <a:r>
                        <a:rPr lang="de-DE" sz="1050" b="1"/>
                        <a:t>7.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Würdest du es gut finden, wenn der Chatbot fragt: „Möchtest du das aus Business- oder Tech-Sicht erklärt bekommen?“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Spannende Idee (Nice to have)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hilfreich bei unklarer Persona-Zuordnung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 Im Idealfall erkennt der Chatbot selber welche Persona Anfragen stellt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43806184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8.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Gibt es konkrete Beispiele, wo du dir andere Antworten oder Zusatzinfos gewünscht hättest – je nachdem, ob du z. B. Business-Entscheider oder Tech-Experte wärst (Bspw. Ton, Komplexitätsgrad)?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Gute Idee (Nice to have)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Unterschiedlicher Ton &amp; Komplexitätsgrad wünschenswert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3407899617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9.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Wie sollen die Interaktionen zwischen den beiden User-Typen und dem Chatbot strukturiert sein?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Antworten an Nutzerkontext anpassen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Alternativ: beide Perspektiven anzeigen (wie bei ChatGPT)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1262456841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10.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Was wäre für dich ein guter Moment im Chatverlauf, um Feedback zu geben (z. B. nach einer Antwort, am Ende eines Dialogs, per Button)?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Nach der Antwort oder Dialogende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Automatische Erkennung durch Bot wünschenswert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608684019"/>
                  </a:ext>
                </a:extLst>
              </a:tr>
              <a:tr h="586167">
                <a:tc>
                  <a:txBody>
                    <a:bodyPr/>
                    <a:lstStyle/>
                    <a:p>
                      <a:r>
                        <a:rPr lang="de-DE" sz="1050" b="1"/>
                        <a:t>11.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Wie würdest du am liebsten Feedback geben? (z. B. 👍/👎, Sternebewertung, kurze Kommentare, Auswahloptionen etc.)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Daumen hoch/runter bevorzugt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Kommentare/Sterne eher aufwendig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Automatisches Feedback sinnvoll - Nutzer gibt in der Praxis selten Rückmeldung über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   diese Funktion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1569732828"/>
                  </a:ext>
                </a:extLst>
              </a:tr>
              <a:tr h="439625">
                <a:tc>
                  <a:txBody>
                    <a:bodyPr/>
                    <a:lstStyle/>
                    <a:p>
                      <a:r>
                        <a:rPr lang="de-DE" sz="1050" b="1"/>
                        <a:t>12.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Was wäre für dich ein echter Gamechanger für zukünftige Versionen des Chatbots (z.B. Zusammenfassungen oder Use-Case-Explorer)?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Antworten mit Quellen &amp; Links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Use Case Explorer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Optional: Aktionen per API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3523874622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13.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Stell dir vor, du nutzt den Chatbot regelmäßig – wie müsste er aussehen/funktionieren, damit du das wirklich tust?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In PlanQK-Plattform integriert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Verlässliche, hilfreiche Antworten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3335401580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14.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60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Was hat dich am meisten gestört oder irritiert?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defTabSz="360000" fontAlgn="b"/>
                      <a:r>
                        <a:rPr lang="de-DE" sz="1050" u="none" strike="noStrike">
                          <a:effectLst/>
                          <a:latin typeface="+mn-lt"/>
                        </a:rPr>
                        <a:t>- Kein klarer Einstieg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Fake Reasoning wirkte künstlich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b"/>
                </a:tc>
                <a:extLst>
                  <a:ext uri="{0D108BD9-81ED-4DB2-BD59-A6C34878D82A}">
                    <a16:rowId xmlns:a16="http://schemas.microsoft.com/office/drawing/2014/main" val="930474729"/>
                  </a:ext>
                </a:extLst>
              </a:tr>
              <a:tr h="81196">
                <a:tc>
                  <a:txBody>
                    <a:bodyPr/>
                    <a:lstStyle/>
                    <a:p>
                      <a:r>
                        <a:rPr lang="de-DE" sz="105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defTabSz="360000"/>
                      <a:r>
                        <a:rPr lang="de-DE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Gibt es noch etwas, das wir unbedingt hören sollten, aber bisher nicht gefragt haben?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defTabSz="360000"/>
                      <a:r>
                        <a:rPr lang="de-DE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Tracing der Tools &amp; Datenquellen wäre hilfreich</a:t>
                      </a: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955015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7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3256D-51B7-C6D5-E94D-4DBF5577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solidFill>
                  <a:srgbClr val="676666"/>
                </a:solidFill>
              </a:rPr>
              <a:t>Agenda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67C811-64AD-176C-0997-608B6DE8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AI-powered Quantum Expert</a:t>
            </a:r>
          </a:p>
        </p:txBody>
      </p:sp>
      <p:pic>
        <p:nvPicPr>
          <p:cNvPr id="5" name="Picture 2" descr="零成本！本機LLM打造個人化RAG應用，Llama 3🦙🦙🦙 + LangChain🦜🔗 | by Softaverse | Medium">
            <a:extLst>
              <a:ext uri="{FF2B5EF4-FFF2-40B4-BE49-F238E27FC236}">
                <a16:creationId xmlns:a16="http://schemas.microsoft.com/office/drawing/2014/main" id="{7CF3D5A7-DC5A-0DC2-A791-545AFB3E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82" y="1460003"/>
            <a:ext cx="4465674" cy="446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10A2B58-6CEB-1E97-DB9F-CECF674C7ED7}"/>
              </a:ext>
            </a:extLst>
          </p:cNvPr>
          <p:cNvGrpSpPr/>
          <p:nvPr/>
        </p:nvGrpSpPr>
        <p:grpSpPr>
          <a:xfrm>
            <a:off x="480044" y="1667089"/>
            <a:ext cx="5697472" cy="914400"/>
            <a:chOff x="353006" y="1625193"/>
            <a:chExt cx="5697472" cy="914400"/>
          </a:xfrm>
        </p:grpSpPr>
        <p:pic>
          <p:nvPicPr>
            <p:cNvPr id="7" name="Grafik 6" descr="Marke 1 mit einfarbiger Füllung">
              <a:extLst>
                <a:ext uri="{FF2B5EF4-FFF2-40B4-BE49-F238E27FC236}">
                  <a16:creationId xmlns:a16="http://schemas.microsoft.com/office/drawing/2014/main" id="{01D2AC86-E945-5128-D9CC-702A5802B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3006" y="1625193"/>
              <a:ext cx="914400" cy="914400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C9B6CFF-157D-DBA9-2616-D793B1E682B6}"/>
                </a:ext>
              </a:extLst>
            </p:cNvPr>
            <p:cNvSpPr txBox="1"/>
            <p:nvPr/>
          </p:nvSpPr>
          <p:spPr>
            <a:xfrm>
              <a:off x="1442482" y="1851342"/>
              <a:ext cx="46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kern="100">
                  <a:solidFill>
                    <a:srgbClr val="82818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Umsetzung Features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CF85571-D8C2-9E20-B920-35C4810DD759}"/>
              </a:ext>
            </a:extLst>
          </p:cNvPr>
          <p:cNvGrpSpPr/>
          <p:nvPr/>
        </p:nvGrpSpPr>
        <p:grpSpPr>
          <a:xfrm>
            <a:off x="937244" y="2744369"/>
            <a:ext cx="5455913" cy="914400"/>
            <a:chOff x="810206" y="2630219"/>
            <a:chExt cx="5455913" cy="914400"/>
          </a:xfrm>
        </p:grpSpPr>
        <p:pic>
          <p:nvPicPr>
            <p:cNvPr id="10" name="Grafik 9" descr="Abzeichen mit einfarbiger Füllung">
              <a:extLst>
                <a:ext uri="{FF2B5EF4-FFF2-40B4-BE49-F238E27FC236}">
                  <a16:creationId xmlns:a16="http://schemas.microsoft.com/office/drawing/2014/main" id="{38AFC0B5-6D21-7A62-0B22-0C2D9D820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0206" y="2630219"/>
              <a:ext cx="914400" cy="91440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B77F417-065A-A4E8-14CC-A5E36102144A}"/>
                </a:ext>
              </a:extLst>
            </p:cNvPr>
            <p:cNvSpPr txBox="1"/>
            <p:nvPr/>
          </p:nvSpPr>
          <p:spPr>
            <a:xfrm>
              <a:off x="1938668" y="2902753"/>
              <a:ext cx="4327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828181"/>
                  </a:solidFill>
                </a:rPr>
                <a:t>Live Demo - Features</a:t>
              </a:r>
            </a:p>
          </p:txBody>
        </p: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04E3D8-467D-C2E0-1515-FA4F23E7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2</a:t>
            </a:fld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B9D04FE-625B-CC86-2E3C-57EBAB9A0EB4}"/>
              </a:ext>
            </a:extLst>
          </p:cNvPr>
          <p:cNvGrpSpPr/>
          <p:nvPr/>
        </p:nvGrpSpPr>
        <p:grpSpPr>
          <a:xfrm>
            <a:off x="480044" y="3821650"/>
            <a:ext cx="5455913" cy="914400"/>
            <a:chOff x="937244" y="3625699"/>
            <a:chExt cx="5455913" cy="914400"/>
          </a:xfrm>
        </p:grpSpPr>
        <p:pic>
          <p:nvPicPr>
            <p:cNvPr id="16" name="Grafik 15" descr="Marke 3 mit einfarbiger Füllung">
              <a:extLst>
                <a:ext uri="{FF2B5EF4-FFF2-40B4-BE49-F238E27FC236}">
                  <a16:creationId xmlns:a16="http://schemas.microsoft.com/office/drawing/2014/main" id="{1CAAE70E-B0E1-305D-81C8-163617D94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37244" y="3625699"/>
              <a:ext cx="914400" cy="914400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ADFCE86-6EBC-B1F2-0362-FD4543FCADCD}"/>
                </a:ext>
              </a:extLst>
            </p:cNvPr>
            <p:cNvSpPr txBox="1"/>
            <p:nvPr/>
          </p:nvSpPr>
          <p:spPr>
            <a:xfrm>
              <a:off x="2065706" y="3898233"/>
              <a:ext cx="4327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828181"/>
                  </a:solidFill>
                </a:rPr>
                <a:t>Ausblick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84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AC0DB8E-97A8-B536-9443-F1BDC216C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79206-15FF-2BE1-B296-5F9E4C60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Interview  - Ableitungen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80DE9A-1B8E-E7D8-DEED-9AD66C5D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CE4EA9-522B-E9A4-3F5D-EF6BC09C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4FE42BF-545B-B288-E179-D3E30887A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15645"/>
              </p:ext>
            </p:extLst>
          </p:nvPr>
        </p:nvGraphicFramePr>
        <p:xfrm>
          <a:off x="272836" y="906572"/>
          <a:ext cx="11697490" cy="5397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91">
                  <a:extLst>
                    <a:ext uri="{9D8B030D-6E8A-4147-A177-3AD203B41FA5}">
                      <a16:colId xmlns:a16="http://schemas.microsoft.com/office/drawing/2014/main" val="192499116"/>
                    </a:ext>
                  </a:extLst>
                </a:gridCol>
                <a:gridCol w="3439046">
                  <a:extLst>
                    <a:ext uri="{9D8B030D-6E8A-4147-A177-3AD203B41FA5}">
                      <a16:colId xmlns:a16="http://schemas.microsoft.com/office/drawing/2014/main" val="1560872699"/>
                    </a:ext>
                  </a:extLst>
                </a:gridCol>
                <a:gridCol w="927045">
                  <a:extLst>
                    <a:ext uri="{9D8B030D-6E8A-4147-A177-3AD203B41FA5}">
                      <a16:colId xmlns:a16="http://schemas.microsoft.com/office/drawing/2014/main" val="464608272"/>
                    </a:ext>
                  </a:extLst>
                </a:gridCol>
                <a:gridCol w="1162091">
                  <a:extLst>
                    <a:ext uri="{9D8B030D-6E8A-4147-A177-3AD203B41FA5}">
                      <a16:colId xmlns:a16="http://schemas.microsoft.com/office/drawing/2014/main" val="3839200739"/>
                    </a:ext>
                  </a:extLst>
                </a:gridCol>
                <a:gridCol w="4454064">
                  <a:extLst>
                    <a:ext uri="{9D8B030D-6E8A-4147-A177-3AD203B41FA5}">
                      <a16:colId xmlns:a16="http://schemas.microsoft.com/office/drawing/2014/main" val="645295644"/>
                    </a:ext>
                  </a:extLst>
                </a:gridCol>
                <a:gridCol w="1298953">
                  <a:extLst>
                    <a:ext uri="{9D8B030D-6E8A-4147-A177-3AD203B41FA5}">
                      <a16:colId xmlns:a16="http://schemas.microsoft.com/office/drawing/2014/main" val="29315032"/>
                    </a:ext>
                  </a:extLst>
                </a:gridCol>
              </a:tblGrid>
              <a:tr h="487521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Nr.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Feature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Umgesetzt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Einstufung (MoSCoW)</a:t>
                      </a: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Funktionsbeschreibung</a:t>
                      </a:r>
                    </a:p>
                    <a:p>
                      <a:pPr algn="l" fontAlgn="t"/>
                      <a:endParaRPr lang="de-DE" sz="1200" b="1" u="none" strike="noStrike" kern="120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Nach Interview umgesetzt</a:t>
                      </a: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349358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Initiale Begrüßung &amp; Nutzungshinweise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Essenziell für Einstieg, Navigationshilfe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60%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54974722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2.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Buttons/Prompts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Einstiegshilfe, Entscheidungspfad-Navigation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1513653446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3.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Quellenangaben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Nachvollziehbarkeit, Mehrwert für den Nutzer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4022128041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4.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Personaabfrage (Tech/Business)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Höhere Relevanz der Antworten, Möglichkeit für personalisierte Flows &amp; Vorschläge</a:t>
                      </a: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153899936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5.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Quellenangaben mit Links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Tracebarkeit der Antwortquellen, Use Case Explorer (Use Case Verlinkung)</a:t>
                      </a: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844042444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6.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Plattform-Integration in PlanQK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Erhöhte Verfügbarkeit</a:t>
                      </a: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070900382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7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Feedbackmechanismus - Inline-Feedback pro Antwort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Daumen hoch/runter</a:t>
                      </a: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484898913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8.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Tonfall/Klarheitsanpassung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Personalisierung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6618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9.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Plattformaktionen via Chatbot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z. B. Job deployen, API/Code-Export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950109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10.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Kontextsensitivität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Chatbotinterkation Seitenbezogen z. B. Marketplace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1119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11.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Antwort speichern/teilen/favorisieren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Nützlich für Zusammenarbeit, Archivierung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23132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12.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Feedbackmechanismus - Automatisiert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Bewertung durch AI (basierend auf Interaktionen)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3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221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1F2EE-FA37-C4B4-4E05-66A0A693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282335"/>
            <a:ext cx="8604379" cy="426848"/>
          </a:xfrm>
        </p:spPr>
        <p:txBody>
          <a:bodyPr/>
          <a:lstStyle/>
          <a:p>
            <a:r>
              <a:rPr lang="de-DE"/>
              <a:t>Interview  - Weiteres Vorgehen Customer Journey/Google Forms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693EF7-9090-14F2-A713-B02F23DC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F502A4-62D2-528A-E57B-92701C5F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B4D804-D6E1-6DD2-BDC2-1C530ADF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86" y="962680"/>
            <a:ext cx="4836550" cy="51541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FC5339D-AB86-1486-C24E-931884EAC9AF}"/>
              </a:ext>
            </a:extLst>
          </p:cNvPr>
          <p:cNvSpPr/>
          <p:nvPr/>
        </p:nvSpPr>
        <p:spPr>
          <a:xfrm>
            <a:off x="2424550" y="1896137"/>
            <a:ext cx="3768435" cy="1546723"/>
          </a:xfrm>
          <a:prstGeom prst="roundRect">
            <a:avLst>
              <a:gd name="adj" fmla="val 4348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Michael Falkenthal (BWLer)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Christoph Krieger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Techniker von </a:t>
            </a:r>
            <a:r>
              <a:rPr lang="de-DE" err="1"/>
              <a:t>Kipu</a:t>
            </a:r>
            <a:r>
              <a:rPr lang="de-DE"/>
              <a:t>  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65394006-2F60-6D28-EB14-7BE6198C21FE}"/>
              </a:ext>
            </a:extLst>
          </p:cNvPr>
          <p:cNvSpPr/>
          <p:nvPr/>
        </p:nvSpPr>
        <p:spPr>
          <a:xfrm>
            <a:off x="503302" y="1896136"/>
            <a:ext cx="1741135" cy="1546724"/>
          </a:xfrm>
          <a:prstGeom prst="roundRect">
            <a:avLst>
              <a:gd name="adj" fmla="val 4634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Test User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79100C3E-73BF-B034-4D6B-5072FE8B5DED}"/>
              </a:ext>
            </a:extLst>
          </p:cNvPr>
          <p:cNvSpPr/>
          <p:nvPr/>
        </p:nvSpPr>
        <p:spPr>
          <a:xfrm>
            <a:off x="2424550" y="3601330"/>
            <a:ext cx="3768435" cy="1546725"/>
          </a:xfrm>
          <a:prstGeom prst="roundRect">
            <a:avLst>
              <a:gd name="adj" fmla="val 4348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MVP mit Mindestanforderungen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Beispiel Flow für die jeweilige Nutzergruppe</a:t>
            </a: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CDCFB28D-D078-6ED1-C347-3C7E3CA53330}"/>
              </a:ext>
            </a:extLst>
          </p:cNvPr>
          <p:cNvSpPr/>
          <p:nvPr/>
        </p:nvSpPr>
        <p:spPr>
          <a:xfrm>
            <a:off x="503881" y="1145594"/>
            <a:ext cx="5689104" cy="585076"/>
          </a:xfrm>
          <a:prstGeom prst="roundRect">
            <a:avLst>
              <a:gd name="adj" fmla="val 4634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Abstimmung der Fragen für Google Forms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CAE0EE6F-A3D6-645F-B14C-6F7B8082014B}"/>
              </a:ext>
            </a:extLst>
          </p:cNvPr>
          <p:cNvSpPr/>
          <p:nvPr/>
        </p:nvSpPr>
        <p:spPr>
          <a:xfrm>
            <a:off x="503302" y="3601331"/>
            <a:ext cx="1741135" cy="1546724"/>
          </a:xfrm>
          <a:prstGeom prst="roundRect">
            <a:avLst>
              <a:gd name="adj" fmla="val 4634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Voraussetzung für Test User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356730A8-98E2-33F2-E704-7D21D8C26E4F}"/>
              </a:ext>
            </a:extLst>
          </p:cNvPr>
          <p:cNvSpPr/>
          <p:nvPr/>
        </p:nvSpPr>
        <p:spPr>
          <a:xfrm>
            <a:off x="503881" y="5313524"/>
            <a:ext cx="5689104" cy="585076"/>
          </a:xfrm>
          <a:prstGeom prst="roundRect">
            <a:avLst>
              <a:gd name="adj" fmla="val 4634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Journey Link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338A7-E220-F808-5EA2-058F08385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CAAD-616C-B1EF-BA61-6FE5F4BE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7288886-0999-8DBD-1014-4D524B765971}"/>
              </a:ext>
            </a:extLst>
          </p:cNvPr>
          <p:cNvSpPr txBox="1"/>
          <p:nvPr/>
        </p:nvSpPr>
        <p:spPr>
          <a:xfrm>
            <a:off x="362339" y="1927619"/>
            <a:ext cx="112484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>
                <a:solidFill>
                  <a:srgbClr val="FECC02"/>
                </a:solidFill>
              </a:rPr>
              <a:t>01</a:t>
            </a:r>
          </a:p>
          <a:p>
            <a:r>
              <a:rPr lang="de-DE" sz="8000">
                <a:solidFill>
                  <a:srgbClr val="828181"/>
                </a:solidFill>
              </a:rPr>
              <a:t>Umsetzung </a:t>
            </a:r>
          </a:p>
        </p:txBody>
      </p:sp>
    </p:spTree>
    <p:extLst>
      <p:ext uri="{BB962C8B-B14F-4D97-AF65-F5344CB8AC3E}">
        <p14:creationId xmlns:p14="http://schemas.microsoft.com/office/powerpoint/2010/main" val="359370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4785-988A-178A-D855-91C0C0935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DE47E-E8A3-4060-CDD1-ED0FEE22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Recap</a:t>
            </a:r>
            <a:r>
              <a:rPr lang="de-DE"/>
              <a:t> – Abgeleitete Features aus Interview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56D1C7-0BC3-75EF-E839-A17F186B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02D38C-7770-E124-8BE3-F17A9E50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4</a:t>
            </a:fld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89596C2-1717-6F7A-9EDF-928C4796A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13035"/>
              </p:ext>
            </p:extLst>
          </p:nvPr>
        </p:nvGraphicFramePr>
        <p:xfrm>
          <a:off x="272836" y="906572"/>
          <a:ext cx="11697490" cy="5397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91">
                  <a:extLst>
                    <a:ext uri="{9D8B030D-6E8A-4147-A177-3AD203B41FA5}">
                      <a16:colId xmlns:a16="http://schemas.microsoft.com/office/drawing/2014/main" val="192499116"/>
                    </a:ext>
                  </a:extLst>
                </a:gridCol>
                <a:gridCol w="3439046">
                  <a:extLst>
                    <a:ext uri="{9D8B030D-6E8A-4147-A177-3AD203B41FA5}">
                      <a16:colId xmlns:a16="http://schemas.microsoft.com/office/drawing/2014/main" val="1560872699"/>
                    </a:ext>
                  </a:extLst>
                </a:gridCol>
                <a:gridCol w="927045">
                  <a:extLst>
                    <a:ext uri="{9D8B030D-6E8A-4147-A177-3AD203B41FA5}">
                      <a16:colId xmlns:a16="http://schemas.microsoft.com/office/drawing/2014/main" val="464608272"/>
                    </a:ext>
                  </a:extLst>
                </a:gridCol>
                <a:gridCol w="1162091">
                  <a:extLst>
                    <a:ext uri="{9D8B030D-6E8A-4147-A177-3AD203B41FA5}">
                      <a16:colId xmlns:a16="http://schemas.microsoft.com/office/drawing/2014/main" val="3839200739"/>
                    </a:ext>
                  </a:extLst>
                </a:gridCol>
                <a:gridCol w="4454064">
                  <a:extLst>
                    <a:ext uri="{9D8B030D-6E8A-4147-A177-3AD203B41FA5}">
                      <a16:colId xmlns:a16="http://schemas.microsoft.com/office/drawing/2014/main" val="645295644"/>
                    </a:ext>
                  </a:extLst>
                </a:gridCol>
                <a:gridCol w="1298953">
                  <a:extLst>
                    <a:ext uri="{9D8B030D-6E8A-4147-A177-3AD203B41FA5}">
                      <a16:colId xmlns:a16="http://schemas.microsoft.com/office/drawing/2014/main" val="29315032"/>
                    </a:ext>
                  </a:extLst>
                </a:gridCol>
              </a:tblGrid>
              <a:tr h="487521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Nr.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Feature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Umgesetzt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Einstufung (MoSCoW)</a:t>
                      </a: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Funktionsbeschreibung</a:t>
                      </a:r>
                    </a:p>
                    <a:p>
                      <a:pPr algn="l" fontAlgn="t"/>
                      <a:endParaRPr lang="de-DE" sz="1200" b="1" u="none" strike="noStrike" kern="120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Nach Interview umgesetzt</a:t>
                      </a: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349358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Initiale Begrüßung &amp; Nutzungshinweise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Essenziell für Einstieg, Navigationshilfe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Tbd</a:t>
                      </a:r>
                      <a:r>
                        <a:rPr lang="de-DE" sz="14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54974722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2.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Buttons/Prompts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Einstiegshilfe, Entscheidungspfad-Navigation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1513653446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3.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Quellenangaben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Nachvollziehbarkeit, Mehrwert für den Nutzer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4022128041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4.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Personaabfrage (Tech/Business)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Höhere Relevanz der Antworten, Möglichkeit für personalisierte Flows &amp; Vorschläge</a:t>
                      </a: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153899936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5.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Quellenangaben mit Links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Tracebarkeit der Antwortquellen, Use Case Explorer (Use Case Verlinkung)</a:t>
                      </a: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844042444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6.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Plattform-Integration in PlanQK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Erhöhte Verfügbarkeit</a:t>
                      </a: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070900382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7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Feedbackmechanismus - Inline-Feedback pro Antwort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Daumen hoch/runter</a:t>
                      </a: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484898913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8.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Tonfall/Klarheitsanpassung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Personalisierung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6618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9.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Plattformaktionen via Chatbot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z. B. Job deployen, API/Code-Export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950109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10.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Kontextsensitivität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Chatbotinterkation Seitenbezogen z. B. Marketplace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1119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11.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Antwort speichern/teilen/favorisieren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Nützlich für Zusammenarbeit, Archivierung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23132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12.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Feedbackmechanismus - Automatisiert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Bewertung durch AI (basierend auf Interaktionen)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3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51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4952A-E926-FA5C-7082-B35B8A1B9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B942F-5F2A-43FF-12ED-7E2E64EF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3C00C2-3561-2F59-3C7A-D9D5A7E4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6ACB78-D722-D23E-4D6C-04AF7E0B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DAEF2EF-DFC0-F88D-BE49-D5C26B2FA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759" y="3312621"/>
            <a:ext cx="11380482" cy="26358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 descr="Caretzeichen nach unten mit einfarbiger Füllung">
            <a:extLst>
              <a:ext uri="{FF2B5EF4-FFF2-40B4-BE49-F238E27FC236}">
                <a16:creationId xmlns:a16="http://schemas.microsoft.com/office/drawing/2014/main" id="{F5594C95-D692-FDE1-966A-D20867AD0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514600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2F0C3BF-C8F1-960C-B554-B1F7670490A6}"/>
              </a:ext>
            </a:extLst>
          </p:cNvPr>
          <p:cNvSpPr txBox="1"/>
          <p:nvPr/>
        </p:nvSpPr>
        <p:spPr>
          <a:xfrm>
            <a:off x="405759" y="1201024"/>
            <a:ext cx="113804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b="1">
                <a:solidFill>
                  <a:srgbClr val="7B7A7A"/>
                </a:solidFill>
              </a:rPr>
              <a:t>Umsetzbarkeit prüfen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7B7A7A"/>
                </a:solidFill>
              </a:rPr>
              <a:t>Die Features wurden hinsichtlich technischer Machbarkeit und Projektzeitrahmen bewertet und als umsetzbar eingestuft (</a:t>
            </a:r>
            <a:r>
              <a:rPr lang="de-DE" sz="1600" b="1">
                <a:solidFill>
                  <a:srgbClr val="B5E6A2"/>
                </a:solidFill>
              </a:rPr>
              <a:t>grün markiert</a:t>
            </a:r>
            <a:r>
              <a:rPr lang="de-DE" sz="1600">
                <a:solidFill>
                  <a:srgbClr val="7B7A7A"/>
                </a:solidFill>
              </a:rPr>
              <a:t>).</a:t>
            </a:r>
            <a:endParaRPr lang="de-DE">
              <a:solidFill>
                <a:srgbClr val="7B7A7A"/>
              </a:solidFill>
            </a:endParaRPr>
          </a:p>
          <a:p>
            <a:pPr marL="342900" indent="-342900">
              <a:buAutoNum type="arabicPeriod"/>
            </a:pPr>
            <a:r>
              <a:rPr lang="de-DE" b="1">
                <a:solidFill>
                  <a:srgbClr val="7B7A7A"/>
                </a:solidFill>
              </a:rPr>
              <a:t>Priorisierung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7B7A7A"/>
                </a:solidFill>
              </a:rPr>
              <a:t>Christoph hat die Features priorisiert.</a:t>
            </a:r>
          </a:p>
        </p:txBody>
      </p:sp>
    </p:spTree>
    <p:extLst>
      <p:ext uri="{BB962C8B-B14F-4D97-AF65-F5344CB8AC3E}">
        <p14:creationId xmlns:p14="http://schemas.microsoft.com/office/powerpoint/2010/main" val="339994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EEF80-9069-BE76-EC3C-6FFC4182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Prompt – Eng.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4346E8-953A-D560-B881-061C27A4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7F597B-4747-A678-0CA6-13FD1117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433CC2-2981-E52C-87B6-60F7AC82C335}"/>
              </a:ext>
            </a:extLst>
          </p:cNvPr>
          <p:cNvSpPr txBox="1"/>
          <p:nvPr/>
        </p:nvSpPr>
        <p:spPr>
          <a:xfrm>
            <a:off x="405758" y="1201024"/>
            <a:ext cx="11504307" cy="33547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de-DE" b="1">
                <a:solidFill>
                  <a:srgbClr val="7B7A7A"/>
                </a:solidFill>
              </a:rPr>
              <a:t>Recherche &amp; Umsetzung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7B7A7A"/>
                </a:solidFill>
              </a:rPr>
              <a:t>Orientierung an der von </a:t>
            </a:r>
            <a:r>
              <a:rPr lang="de-DE" sz="1600">
                <a:solidFill>
                  <a:srgbClr val="7B7A7A"/>
                </a:solidFill>
                <a:hlinkClick r:id="rId2"/>
              </a:rPr>
              <a:t>OpenAI bewährten System-Promt Struktur</a:t>
            </a:r>
            <a:r>
              <a:rPr lang="de-DE" sz="1600">
                <a:solidFill>
                  <a:srgbClr val="7B7A7A"/>
                </a:solidFill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7B7A7A"/>
                </a:solidFill>
              </a:rPr>
              <a:t>Instruktionen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1600" err="1">
                <a:solidFill>
                  <a:srgbClr val="7B7A7A"/>
                </a:solidFill>
              </a:rPr>
              <a:t>CoT</a:t>
            </a:r>
            <a:endParaRPr lang="de-DE" sz="1600">
              <a:solidFill>
                <a:srgbClr val="7B7A7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1600" err="1">
                <a:solidFill>
                  <a:srgbClr val="7B7A7A"/>
                </a:solidFill>
              </a:rPr>
              <a:t>Example</a:t>
            </a:r>
            <a:endParaRPr lang="de-DE" sz="1600">
              <a:solidFill>
                <a:srgbClr val="7B7A7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7B7A7A"/>
                </a:solidFill>
              </a:rPr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err="1">
                <a:solidFill>
                  <a:srgbClr val="7B7A7A"/>
                </a:solidFill>
              </a:rPr>
              <a:t>Testing</a:t>
            </a:r>
            <a:endParaRPr lang="de-DE" sz="1600">
              <a:solidFill>
                <a:srgbClr val="7B7A7A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de-DE" sz="1600">
                <a:solidFill>
                  <a:srgbClr val="7B7A7A"/>
                </a:solidFill>
              </a:rPr>
              <a:t>Frage: </a:t>
            </a:r>
            <a:r>
              <a:rPr lang="de-DE" sz="900">
                <a:solidFill>
                  <a:srgbClr val="A31515"/>
                </a:solidFill>
                <a:latin typeface="Menlo"/>
              </a:rPr>
              <a:t>"wie baue ich mit </a:t>
            </a:r>
            <a:r>
              <a:rPr lang="de-DE" sz="900" err="1">
                <a:solidFill>
                  <a:srgbClr val="A31515"/>
                </a:solidFill>
                <a:latin typeface="Menlo"/>
              </a:rPr>
              <a:t>planqk</a:t>
            </a:r>
            <a:r>
              <a:rPr lang="de-DE" sz="900">
                <a:solidFill>
                  <a:srgbClr val="A31515"/>
                </a:solidFill>
                <a:latin typeface="Menlo"/>
              </a:rPr>
              <a:t> meinen ersten </a:t>
            </a:r>
            <a:r>
              <a:rPr lang="de-DE" sz="900" err="1">
                <a:solidFill>
                  <a:srgbClr val="A31515"/>
                </a:solidFill>
                <a:latin typeface="Menlo"/>
              </a:rPr>
              <a:t>use</a:t>
            </a:r>
            <a:r>
              <a:rPr lang="de-DE" sz="900">
                <a:solidFill>
                  <a:srgbClr val="A31515"/>
                </a:solidFill>
                <a:latin typeface="Menlo"/>
              </a:rPr>
              <a:t> </a:t>
            </a:r>
            <a:r>
              <a:rPr lang="de-DE" sz="900" err="1">
                <a:solidFill>
                  <a:srgbClr val="A31515"/>
                </a:solidFill>
                <a:latin typeface="Menlo"/>
              </a:rPr>
              <a:t>case</a:t>
            </a:r>
            <a:r>
              <a:rPr lang="de-DE" sz="900">
                <a:solidFill>
                  <a:srgbClr val="A31515"/>
                </a:solidFill>
                <a:latin typeface="Menlo"/>
              </a:rPr>
              <a:t>?"</a:t>
            </a:r>
            <a:endParaRPr lang="de-DE" sz="1600">
              <a:solidFill>
                <a:srgbClr val="7B7A7A"/>
              </a:solidFill>
            </a:endParaRPr>
          </a:p>
          <a:p>
            <a:pPr marL="1257300" lvl="2" indent="-342900">
              <a:buFont typeface="Arial"/>
              <a:buChar char="•"/>
            </a:pPr>
            <a:r>
              <a:rPr lang="de-DE" sz="1600">
                <a:solidFill>
                  <a:srgbClr val="7B7A7A"/>
                </a:solidFill>
              </a:rPr>
              <a:t>Manuelle Prüfung der generierten Antwort</a:t>
            </a:r>
          </a:p>
          <a:p>
            <a:pPr marL="1257300" lvl="2" indent="-342900">
              <a:buFont typeface="Arial"/>
              <a:buChar char="•"/>
            </a:pPr>
            <a:r>
              <a:rPr lang="de-DE" sz="1600">
                <a:solidFill>
                  <a:srgbClr val="7B7A7A"/>
                </a:solidFill>
              </a:rPr>
              <a:t>Ausblick: Fine Tuning und systematische </a:t>
            </a:r>
            <a:br>
              <a:rPr lang="de-DE" sz="1600">
                <a:solidFill>
                  <a:srgbClr val="7B7A7A"/>
                </a:solidFill>
              </a:rPr>
            </a:br>
            <a:r>
              <a:rPr lang="de-DE" sz="1600">
                <a:solidFill>
                  <a:srgbClr val="7B7A7A"/>
                </a:solidFill>
              </a:rPr>
              <a:t>Evaluierung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600">
              <a:solidFill>
                <a:srgbClr val="7B7A7A"/>
              </a:solidFill>
            </a:endParaRPr>
          </a:p>
          <a:p>
            <a:pPr lvl="1">
              <a:buFont typeface="Arial" panose="020B0604020202020204" pitchFamily="34" charset="0"/>
            </a:pPr>
            <a:r>
              <a:rPr lang="de-DE" sz="1600">
                <a:solidFill>
                  <a:srgbClr val="7B7A7A"/>
                </a:solidFill>
              </a:rPr>
              <a:t>  </a:t>
            </a:r>
          </a:p>
        </p:txBody>
      </p:sp>
      <p:pic>
        <p:nvPicPr>
          <p:cNvPr id="10" name="Grafik 9">
            <a:hlinkClick r:id="rId3"/>
            <a:extLst>
              <a:ext uri="{FF2B5EF4-FFF2-40B4-BE49-F238E27FC236}">
                <a16:creationId xmlns:a16="http://schemas.microsoft.com/office/drawing/2014/main" id="{AF0D38A6-9704-1B2D-C237-44123432F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521" y="3398325"/>
            <a:ext cx="6078545" cy="2867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30,000+ Free Click Icon &amp; Click Images - Pixabay">
            <a:extLst>
              <a:ext uri="{FF2B5EF4-FFF2-40B4-BE49-F238E27FC236}">
                <a16:creationId xmlns:a16="http://schemas.microsoft.com/office/drawing/2014/main" id="{8C268F2C-4A21-A4A0-34FE-F1B81A8A5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5145">
            <a:off x="5418618" y="4562904"/>
            <a:ext cx="741804" cy="74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0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CF1CF-A0C3-0EAD-B1C1-804E1CE37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C75BE-B37A-0176-4CE3-24366C35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Prompt – Eng. – Erste Ergebnisse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ECB88D-1F2D-9371-6186-2AD3A1A0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B12302-2378-4F5E-2971-0BF29404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4874C3-CE32-A949-C497-52BE00CCBEAF}"/>
              </a:ext>
            </a:extLst>
          </p:cNvPr>
          <p:cNvSpPr txBox="1"/>
          <p:nvPr/>
        </p:nvSpPr>
        <p:spPr>
          <a:xfrm>
            <a:off x="760022" y="1401288"/>
            <a:ext cx="1106964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INFO:__</a:t>
            </a:r>
            <a:r>
              <a:rPr lang="de-DE" sz="900" err="1"/>
              <a:t>main</a:t>
            </a:r>
            <a:r>
              <a:rPr lang="de-DE" sz="900"/>
              <a:t>__:Lade bestehenden Index aus dem persistierten Speicher...</a:t>
            </a:r>
          </a:p>
          <a:p>
            <a:r>
              <a:rPr lang="de-DE" sz="900" err="1"/>
              <a:t>INFO:llama_index.core.indices.loading:Loading</a:t>
            </a:r>
            <a:r>
              <a:rPr lang="de-DE" sz="900"/>
              <a:t> all </a:t>
            </a:r>
            <a:r>
              <a:rPr lang="de-DE" sz="900" err="1"/>
              <a:t>indices</a:t>
            </a:r>
            <a:r>
              <a:rPr lang="de-DE" sz="900"/>
              <a:t>.</a:t>
            </a:r>
          </a:p>
          <a:p>
            <a:r>
              <a:rPr lang="de-DE" sz="900" err="1"/>
              <a:t>INFO:httpx:HTTP</a:t>
            </a:r>
            <a:r>
              <a:rPr lang="de-DE" sz="900"/>
              <a:t> Request: POST https://</a:t>
            </a:r>
            <a:r>
              <a:rPr lang="de-DE" sz="900" err="1"/>
              <a:t>api.openai.com</a:t>
            </a:r>
            <a:r>
              <a:rPr lang="de-DE" sz="900"/>
              <a:t>/v1/</a:t>
            </a:r>
            <a:r>
              <a:rPr lang="de-DE" sz="900" err="1"/>
              <a:t>embeddings</a:t>
            </a:r>
            <a:r>
              <a:rPr lang="de-DE" sz="900"/>
              <a:t> "HTTP/1.1 200 OK"</a:t>
            </a:r>
          </a:p>
          <a:p>
            <a:r>
              <a:rPr lang="de-DE" sz="900" err="1"/>
              <a:t>INFO:httpx:HTTP</a:t>
            </a:r>
            <a:r>
              <a:rPr lang="de-DE" sz="900"/>
              <a:t> Request: POST https://</a:t>
            </a:r>
            <a:r>
              <a:rPr lang="de-DE" sz="900" err="1"/>
              <a:t>api.openai.com</a:t>
            </a:r>
            <a:r>
              <a:rPr lang="de-DE" sz="900"/>
              <a:t>/v1/</a:t>
            </a:r>
            <a:r>
              <a:rPr lang="de-DE" sz="900" err="1"/>
              <a:t>chat</a:t>
            </a:r>
            <a:r>
              <a:rPr lang="de-DE" sz="900"/>
              <a:t>/</a:t>
            </a:r>
            <a:r>
              <a:rPr lang="de-DE" sz="900" err="1"/>
              <a:t>completions</a:t>
            </a:r>
            <a:r>
              <a:rPr lang="de-DE" sz="900"/>
              <a:t> "HTTP/1.1 200 OK"</a:t>
            </a:r>
          </a:p>
          <a:p>
            <a:r>
              <a:rPr lang="de-DE" sz="900"/>
              <a:t>Hi, </a:t>
            </a:r>
            <a:r>
              <a:rPr lang="de-DE" sz="900" err="1"/>
              <a:t>you've</a:t>
            </a:r>
            <a:r>
              <a:rPr lang="de-DE" sz="900"/>
              <a:t> </a:t>
            </a:r>
            <a:r>
              <a:rPr lang="de-DE" sz="900" err="1"/>
              <a:t>reached</a:t>
            </a:r>
            <a:r>
              <a:rPr lang="de-DE" sz="900"/>
              <a:t> </a:t>
            </a:r>
            <a:r>
              <a:rPr lang="de-DE" sz="900" err="1"/>
              <a:t>PlanQK</a:t>
            </a:r>
            <a:r>
              <a:rPr lang="de-DE" sz="900"/>
              <a:t>. </a:t>
            </a:r>
            <a:r>
              <a:rPr lang="de-DE" sz="900" err="1"/>
              <a:t>How</a:t>
            </a:r>
            <a:r>
              <a:rPr lang="de-DE" sz="900"/>
              <a:t> </a:t>
            </a:r>
            <a:r>
              <a:rPr lang="de-DE" sz="900" err="1"/>
              <a:t>can</a:t>
            </a:r>
            <a:r>
              <a:rPr lang="de-DE" sz="900"/>
              <a:t> I </a:t>
            </a:r>
            <a:r>
              <a:rPr lang="de-DE" sz="900" err="1"/>
              <a:t>help</a:t>
            </a:r>
            <a:r>
              <a:rPr lang="de-DE" sz="900"/>
              <a:t> </a:t>
            </a:r>
            <a:r>
              <a:rPr lang="de-DE" sz="900" err="1"/>
              <a:t>you</a:t>
            </a:r>
            <a:r>
              <a:rPr lang="de-DE" sz="900"/>
              <a:t>?</a:t>
            </a:r>
          </a:p>
          <a:p>
            <a:endParaRPr lang="de-DE" sz="900"/>
          </a:p>
          <a:p>
            <a:r>
              <a:rPr lang="de-DE" sz="900" err="1"/>
              <a:t>To</a:t>
            </a:r>
            <a:r>
              <a:rPr lang="de-DE" sz="900"/>
              <a:t> </a:t>
            </a:r>
            <a:r>
              <a:rPr lang="de-DE" sz="900" err="1"/>
              <a:t>build</a:t>
            </a:r>
            <a:r>
              <a:rPr lang="de-DE" sz="900"/>
              <a:t> </a:t>
            </a:r>
            <a:r>
              <a:rPr lang="de-DE" sz="900" err="1"/>
              <a:t>your</a:t>
            </a:r>
            <a:r>
              <a:rPr lang="de-DE" sz="900"/>
              <a:t> </a:t>
            </a:r>
            <a:r>
              <a:rPr lang="de-DE" sz="900" err="1"/>
              <a:t>first</a:t>
            </a:r>
            <a:r>
              <a:rPr lang="de-DE" sz="900"/>
              <a:t> </a:t>
            </a:r>
            <a:r>
              <a:rPr lang="de-DE" sz="900" err="1"/>
              <a:t>use</a:t>
            </a:r>
            <a:r>
              <a:rPr lang="de-DE" sz="900"/>
              <a:t> </a:t>
            </a:r>
            <a:r>
              <a:rPr lang="de-DE" sz="900" err="1"/>
              <a:t>case</a:t>
            </a:r>
            <a:r>
              <a:rPr lang="de-DE" sz="900"/>
              <a:t> </a:t>
            </a:r>
            <a:r>
              <a:rPr lang="de-DE" sz="900" err="1"/>
              <a:t>with</a:t>
            </a:r>
            <a:r>
              <a:rPr lang="de-DE" sz="900"/>
              <a:t> </a:t>
            </a:r>
            <a:r>
              <a:rPr lang="de-DE" sz="900" err="1"/>
              <a:t>PlanQK</a:t>
            </a:r>
            <a:r>
              <a:rPr lang="de-DE" sz="900"/>
              <a:t>,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can</a:t>
            </a:r>
            <a:r>
              <a:rPr lang="de-DE" sz="900"/>
              <a:t> follow </a:t>
            </a:r>
            <a:r>
              <a:rPr lang="de-DE" sz="900" err="1"/>
              <a:t>these</a:t>
            </a:r>
            <a:r>
              <a:rPr lang="de-DE" sz="900"/>
              <a:t> </a:t>
            </a:r>
            <a:r>
              <a:rPr lang="de-DE" sz="900" err="1"/>
              <a:t>steps</a:t>
            </a:r>
            <a:r>
              <a:rPr lang="de-DE" sz="900"/>
              <a:t>:</a:t>
            </a:r>
          </a:p>
          <a:p>
            <a:endParaRPr lang="de-DE" sz="900"/>
          </a:p>
          <a:p>
            <a:r>
              <a:rPr lang="de-DE" sz="900"/>
              <a:t>1. **Create an Account**: First, </a:t>
            </a:r>
            <a:r>
              <a:rPr lang="de-DE" sz="900" err="1"/>
              <a:t>ensure</a:t>
            </a:r>
            <a:r>
              <a:rPr lang="de-DE" sz="900"/>
              <a:t>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have</a:t>
            </a:r>
            <a:r>
              <a:rPr lang="de-DE" sz="900"/>
              <a:t> an </a:t>
            </a:r>
            <a:r>
              <a:rPr lang="de-DE" sz="900" err="1"/>
              <a:t>account</a:t>
            </a:r>
            <a:r>
              <a:rPr lang="de-DE" sz="900"/>
              <a:t> on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PlanQK</a:t>
            </a:r>
            <a:r>
              <a:rPr lang="de-DE" sz="900"/>
              <a:t> </a:t>
            </a:r>
            <a:r>
              <a:rPr lang="de-DE" sz="900" err="1"/>
              <a:t>platform</a:t>
            </a:r>
            <a:r>
              <a:rPr lang="de-DE" sz="900"/>
              <a:t>. </a:t>
            </a:r>
            <a:r>
              <a:rPr lang="de-DE" sz="900" err="1"/>
              <a:t>If</a:t>
            </a:r>
            <a:r>
              <a:rPr lang="de-DE" sz="900"/>
              <a:t>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don't</a:t>
            </a:r>
            <a:r>
              <a:rPr lang="de-DE" sz="900"/>
              <a:t> </a:t>
            </a:r>
            <a:r>
              <a:rPr lang="de-DE" sz="900" err="1"/>
              <a:t>have</a:t>
            </a:r>
            <a:r>
              <a:rPr lang="de-DE" sz="900"/>
              <a:t> </a:t>
            </a:r>
            <a:r>
              <a:rPr lang="de-DE" sz="900" err="1"/>
              <a:t>one</a:t>
            </a:r>
            <a:r>
              <a:rPr lang="de-DE" sz="900"/>
              <a:t> </a:t>
            </a:r>
            <a:r>
              <a:rPr lang="de-DE" sz="900" err="1"/>
              <a:t>yet</a:t>
            </a:r>
            <a:r>
              <a:rPr lang="de-DE" sz="900"/>
              <a:t>, </a:t>
            </a:r>
            <a:r>
              <a:rPr lang="de-DE" sz="900" err="1"/>
              <a:t>you'll</a:t>
            </a:r>
            <a:r>
              <a:rPr lang="de-DE" sz="900"/>
              <a:t> </a:t>
            </a:r>
            <a:r>
              <a:rPr lang="de-DE" sz="900" err="1"/>
              <a:t>need</a:t>
            </a:r>
            <a:r>
              <a:rPr lang="de-DE" sz="900"/>
              <a:t> </a:t>
            </a:r>
            <a:r>
              <a:rPr lang="de-DE" sz="900" err="1"/>
              <a:t>to</a:t>
            </a:r>
            <a:r>
              <a:rPr lang="de-DE" sz="900"/>
              <a:t> </a:t>
            </a:r>
            <a:r>
              <a:rPr lang="de-DE" sz="900" err="1"/>
              <a:t>sign</a:t>
            </a:r>
            <a:r>
              <a:rPr lang="de-DE" sz="900"/>
              <a:t> </a:t>
            </a:r>
            <a:r>
              <a:rPr lang="de-DE" sz="900" err="1"/>
              <a:t>up</a:t>
            </a:r>
            <a:r>
              <a:rPr lang="de-DE" sz="900"/>
              <a:t>.</a:t>
            </a:r>
          </a:p>
          <a:p>
            <a:endParaRPr lang="de-DE" sz="900"/>
          </a:p>
          <a:p>
            <a:r>
              <a:rPr lang="de-DE" sz="900"/>
              <a:t>2. **Set Up </a:t>
            </a:r>
            <a:r>
              <a:rPr lang="de-DE" sz="900" err="1"/>
              <a:t>Your</a:t>
            </a:r>
            <a:r>
              <a:rPr lang="de-DE" sz="900"/>
              <a:t> Project**: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can</a:t>
            </a:r>
            <a:r>
              <a:rPr lang="de-DE" sz="900"/>
              <a:t> </a:t>
            </a:r>
            <a:r>
              <a:rPr lang="de-DE" sz="900" err="1"/>
              <a:t>start</a:t>
            </a:r>
            <a:r>
              <a:rPr lang="de-DE" sz="900"/>
              <a:t> </a:t>
            </a:r>
            <a:r>
              <a:rPr lang="de-DE" sz="900" err="1"/>
              <a:t>by</a:t>
            </a:r>
            <a:r>
              <a:rPr lang="de-DE" sz="900"/>
              <a:t> </a:t>
            </a:r>
            <a:r>
              <a:rPr lang="de-DE" sz="900" err="1"/>
              <a:t>creating</a:t>
            </a:r>
            <a:r>
              <a:rPr lang="de-DE" sz="900"/>
              <a:t> a </a:t>
            </a:r>
            <a:r>
              <a:rPr lang="de-DE" sz="900" err="1"/>
              <a:t>new</a:t>
            </a:r>
            <a:r>
              <a:rPr lang="de-DE" sz="900"/>
              <a:t> </a:t>
            </a:r>
            <a:r>
              <a:rPr lang="de-DE" sz="900" err="1"/>
              <a:t>project</a:t>
            </a:r>
            <a:r>
              <a:rPr lang="de-DE" sz="900"/>
              <a:t>. Use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command</a:t>
            </a:r>
            <a:r>
              <a:rPr lang="de-DE" sz="900"/>
              <a:t> `</a:t>
            </a:r>
            <a:r>
              <a:rPr lang="de-DE" sz="900" err="1"/>
              <a:t>planqk</a:t>
            </a:r>
            <a:r>
              <a:rPr lang="de-DE" sz="900"/>
              <a:t> </a:t>
            </a:r>
            <a:r>
              <a:rPr lang="de-DE" sz="900" err="1"/>
              <a:t>init</a:t>
            </a:r>
            <a:r>
              <a:rPr lang="de-DE" sz="900"/>
              <a:t>` in </a:t>
            </a:r>
            <a:r>
              <a:rPr lang="de-DE" sz="900" err="1"/>
              <a:t>your</a:t>
            </a:r>
            <a:r>
              <a:rPr lang="de-DE" sz="900"/>
              <a:t> terminal. </a:t>
            </a:r>
            <a:r>
              <a:rPr lang="de-DE" sz="900" err="1"/>
              <a:t>You</a:t>
            </a:r>
            <a:r>
              <a:rPr lang="de-DE" sz="900"/>
              <a:t> will </a:t>
            </a:r>
            <a:r>
              <a:rPr lang="de-DE" sz="900" err="1"/>
              <a:t>be</a:t>
            </a:r>
            <a:r>
              <a:rPr lang="de-DE" sz="900"/>
              <a:t> </a:t>
            </a:r>
            <a:r>
              <a:rPr lang="de-DE" sz="900" err="1"/>
              <a:t>prompted</a:t>
            </a:r>
            <a:r>
              <a:rPr lang="de-DE" sz="900"/>
              <a:t> </a:t>
            </a:r>
            <a:r>
              <a:rPr lang="de-DE" sz="900" err="1"/>
              <a:t>to</a:t>
            </a:r>
            <a:r>
              <a:rPr lang="de-DE" sz="900"/>
              <a:t> </a:t>
            </a:r>
            <a:r>
              <a:rPr lang="de-DE" sz="900" err="1"/>
              <a:t>provide</a:t>
            </a:r>
            <a:r>
              <a:rPr lang="de-DE" sz="900"/>
              <a:t> </a:t>
            </a:r>
            <a:r>
              <a:rPr lang="de-DE" sz="900" err="1"/>
              <a:t>some</a:t>
            </a:r>
            <a:r>
              <a:rPr lang="de-DE" sz="900"/>
              <a:t> </a:t>
            </a:r>
            <a:r>
              <a:rPr lang="de-DE" sz="900" err="1"/>
              <a:t>information</a:t>
            </a:r>
            <a:r>
              <a:rPr lang="de-DE" sz="900"/>
              <a:t> </a:t>
            </a:r>
            <a:r>
              <a:rPr lang="de-DE" sz="900" err="1"/>
              <a:t>about</a:t>
            </a:r>
            <a:r>
              <a:rPr lang="de-DE" sz="900"/>
              <a:t> </a:t>
            </a:r>
            <a:r>
              <a:rPr lang="de-DE" sz="900" err="1"/>
              <a:t>your</a:t>
            </a:r>
            <a:r>
              <a:rPr lang="de-DE" sz="900"/>
              <a:t> </a:t>
            </a:r>
            <a:r>
              <a:rPr lang="de-DE" sz="900" err="1"/>
              <a:t>project</a:t>
            </a:r>
            <a:r>
              <a:rPr lang="de-DE" sz="900"/>
              <a:t>. </a:t>
            </a:r>
            <a:r>
              <a:rPr lang="de-DE" sz="900" err="1"/>
              <a:t>For</a:t>
            </a:r>
            <a:r>
              <a:rPr lang="de-DE" sz="900"/>
              <a:t> a quick </a:t>
            </a:r>
            <a:r>
              <a:rPr lang="de-DE" sz="900" err="1"/>
              <a:t>start</a:t>
            </a:r>
            <a:r>
              <a:rPr lang="de-DE" sz="900"/>
              <a:t>,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might</a:t>
            </a:r>
            <a:r>
              <a:rPr lang="de-DE" sz="900"/>
              <a:t> </a:t>
            </a:r>
            <a:r>
              <a:rPr lang="de-DE" sz="900" err="1"/>
              <a:t>choose</a:t>
            </a:r>
            <a:r>
              <a:rPr lang="de-DE" sz="900"/>
              <a:t>:</a:t>
            </a:r>
          </a:p>
          <a:p>
            <a:r>
              <a:rPr lang="de-DE" sz="900"/>
              <a:t>   - Service </a:t>
            </a:r>
            <a:r>
              <a:rPr lang="de-DE" sz="900" err="1"/>
              <a:t>name</a:t>
            </a:r>
            <a:r>
              <a:rPr lang="de-DE" sz="900"/>
              <a:t>: `</a:t>
            </a:r>
            <a:r>
              <a:rPr lang="de-DE" sz="900" err="1"/>
              <a:t>my</a:t>
            </a:r>
            <a:r>
              <a:rPr lang="de-DE" sz="900"/>
              <a:t>-project`</a:t>
            </a:r>
          </a:p>
          <a:p>
            <a:r>
              <a:rPr lang="de-DE" sz="900"/>
              <a:t>   - Starter </a:t>
            </a:r>
            <a:r>
              <a:rPr lang="de-DE" sz="900" err="1"/>
              <a:t>template</a:t>
            </a:r>
            <a:r>
              <a:rPr lang="de-DE" sz="900"/>
              <a:t>: `Python Starter`</a:t>
            </a:r>
          </a:p>
          <a:p>
            <a:r>
              <a:rPr lang="de-DE" sz="900"/>
              <a:t>   - </a:t>
            </a:r>
            <a:r>
              <a:rPr lang="de-DE" sz="900" err="1"/>
              <a:t>vCPU</a:t>
            </a:r>
            <a:r>
              <a:rPr lang="de-DE" sz="900"/>
              <a:t> </a:t>
            </a:r>
            <a:r>
              <a:rPr lang="de-DE" sz="900" err="1"/>
              <a:t>configuration</a:t>
            </a:r>
            <a:r>
              <a:rPr lang="de-DE" sz="900"/>
              <a:t>: `1 </a:t>
            </a:r>
            <a:r>
              <a:rPr lang="de-DE" sz="900" err="1"/>
              <a:t>vCPU</a:t>
            </a:r>
            <a:r>
              <a:rPr lang="de-DE" sz="900"/>
              <a:t>`</a:t>
            </a:r>
          </a:p>
          <a:p>
            <a:r>
              <a:rPr lang="de-DE" sz="900"/>
              <a:t>   - Memory </a:t>
            </a:r>
            <a:r>
              <a:rPr lang="de-DE" sz="900" err="1"/>
              <a:t>configuration</a:t>
            </a:r>
            <a:r>
              <a:rPr lang="de-DE" sz="900"/>
              <a:t>: `1GB`</a:t>
            </a:r>
          </a:p>
          <a:p>
            <a:r>
              <a:rPr lang="de-DE" sz="900"/>
              <a:t>   This </a:t>
            </a:r>
            <a:r>
              <a:rPr lang="de-DE" sz="900" err="1"/>
              <a:t>setup</a:t>
            </a:r>
            <a:r>
              <a:rPr lang="de-DE" sz="900"/>
              <a:t> will </a:t>
            </a:r>
            <a:r>
              <a:rPr lang="de-DE" sz="900" err="1"/>
              <a:t>create</a:t>
            </a:r>
            <a:r>
              <a:rPr lang="de-DE" sz="900"/>
              <a:t> a </a:t>
            </a:r>
            <a:r>
              <a:rPr lang="de-DE" sz="900" err="1"/>
              <a:t>new</a:t>
            </a:r>
            <a:r>
              <a:rPr lang="de-DE" sz="900"/>
              <a:t> </a:t>
            </a:r>
            <a:r>
              <a:rPr lang="de-DE" sz="900" err="1"/>
              <a:t>directory</a:t>
            </a:r>
            <a:r>
              <a:rPr lang="de-DE" sz="900"/>
              <a:t> </a:t>
            </a:r>
            <a:r>
              <a:rPr lang="de-DE" sz="900" err="1"/>
              <a:t>called</a:t>
            </a:r>
            <a:r>
              <a:rPr lang="de-DE" sz="900"/>
              <a:t> `</a:t>
            </a:r>
            <a:r>
              <a:rPr lang="de-DE" sz="900" err="1"/>
              <a:t>my</a:t>
            </a:r>
            <a:r>
              <a:rPr lang="de-DE" sz="900"/>
              <a:t>-project` </a:t>
            </a:r>
            <a:r>
              <a:rPr lang="de-DE" sz="900" err="1"/>
              <a:t>containing</a:t>
            </a:r>
            <a:r>
              <a:rPr lang="de-DE" sz="900"/>
              <a:t> all </a:t>
            </a:r>
            <a:r>
              <a:rPr lang="de-DE" sz="900" err="1"/>
              <a:t>required</a:t>
            </a:r>
            <a:r>
              <a:rPr lang="de-DE" sz="900"/>
              <a:t> </a:t>
            </a:r>
            <a:r>
              <a:rPr lang="de-DE" sz="900" err="1"/>
              <a:t>files</a:t>
            </a:r>
            <a:r>
              <a:rPr lang="de-DE" sz="900"/>
              <a:t> </a:t>
            </a:r>
            <a:r>
              <a:rPr lang="de-DE" sz="900" err="1"/>
              <a:t>to</a:t>
            </a:r>
            <a:r>
              <a:rPr lang="de-DE" sz="900"/>
              <a:t> </a:t>
            </a:r>
            <a:r>
              <a:rPr lang="de-DE" sz="900" err="1"/>
              <a:t>run</a:t>
            </a:r>
            <a:r>
              <a:rPr lang="de-DE" sz="900"/>
              <a:t> </a:t>
            </a:r>
            <a:r>
              <a:rPr lang="de-DE" sz="900" err="1"/>
              <a:t>your</a:t>
            </a:r>
            <a:r>
              <a:rPr lang="de-DE" sz="900"/>
              <a:t> </a:t>
            </a:r>
            <a:r>
              <a:rPr lang="de-DE" sz="900" err="1"/>
              <a:t>quantum</a:t>
            </a:r>
            <a:r>
              <a:rPr lang="de-DE" sz="900"/>
              <a:t> code on </a:t>
            </a:r>
            <a:r>
              <a:rPr lang="de-DE" sz="900" err="1"/>
              <a:t>PlanQK</a:t>
            </a:r>
            <a:r>
              <a:rPr lang="de-DE" sz="900"/>
              <a:t>.</a:t>
            </a:r>
          </a:p>
          <a:p>
            <a:endParaRPr lang="de-DE" sz="900"/>
          </a:p>
          <a:p>
            <a:r>
              <a:rPr lang="de-DE" sz="900"/>
              <a:t>3. **</a:t>
            </a:r>
            <a:r>
              <a:rPr lang="de-DE" sz="900" err="1"/>
              <a:t>Develop</a:t>
            </a:r>
            <a:r>
              <a:rPr lang="de-DE" sz="900"/>
              <a:t> </a:t>
            </a:r>
            <a:r>
              <a:rPr lang="de-DE" sz="900" err="1"/>
              <a:t>Your</a:t>
            </a:r>
            <a:r>
              <a:rPr lang="de-DE" sz="900"/>
              <a:t> Quantum </a:t>
            </a:r>
            <a:r>
              <a:rPr lang="de-DE" sz="900" err="1"/>
              <a:t>Program</a:t>
            </a:r>
            <a:r>
              <a:rPr lang="de-DE" sz="900"/>
              <a:t>**: </a:t>
            </a:r>
            <a:r>
              <a:rPr lang="de-DE" sz="900" err="1"/>
              <a:t>Using</a:t>
            </a:r>
            <a:r>
              <a:rPr lang="de-DE" sz="900"/>
              <a:t>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PlanQK</a:t>
            </a:r>
            <a:r>
              <a:rPr lang="de-DE" sz="900"/>
              <a:t> Quantum SDK,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can</a:t>
            </a:r>
            <a:r>
              <a:rPr lang="de-DE" sz="900"/>
              <a:t> </a:t>
            </a:r>
            <a:r>
              <a:rPr lang="de-DE" sz="900" err="1"/>
              <a:t>develop</a:t>
            </a:r>
            <a:r>
              <a:rPr lang="de-DE" sz="900"/>
              <a:t> </a:t>
            </a:r>
            <a:r>
              <a:rPr lang="de-DE" sz="900" err="1"/>
              <a:t>quantum</a:t>
            </a:r>
            <a:r>
              <a:rPr lang="de-DE" sz="900"/>
              <a:t> </a:t>
            </a:r>
            <a:r>
              <a:rPr lang="de-DE" sz="900" err="1"/>
              <a:t>circuits</a:t>
            </a:r>
            <a:r>
              <a:rPr lang="de-DE" sz="900"/>
              <a:t>. </a:t>
            </a:r>
            <a:r>
              <a:rPr lang="de-DE" sz="900" err="1"/>
              <a:t>If</a:t>
            </a:r>
            <a:r>
              <a:rPr lang="de-DE" sz="900"/>
              <a:t> </a:t>
            </a:r>
            <a:r>
              <a:rPr lang="de-DE" sz="900" err="1"/>
              <a:t>you're</a:t>
            </a:r>
            <a:r>
              <a:rPr lang="de-DE" sz="900"/>
              <a:t> </a:t>
            </a:r>
            <a:r>
              <a:rPr lang="de-DE" sz="900" err="1"/>
              <a:t>using</a:t>
            </a:r>
            <a:r>
              <a:rPr lang="de-DE" sz="900"/>
              <a:t> </a:t>
            </a:r>
            <a:r>
              <a:rPr lang="de-DE" sz="900" err="1"/>
              <a:t>Qiskit</a:t>
            </a:r>
            <a:r>
              <a:rPr lang="de-DE" sz="900"/>
              <a:t>, </a:t>
            </a:r>
            <a:r>
              <a:rPr lang="de-DE" sz="900" err="1"/>
              <a:t>for</a:t>
            </a:r>
            <a:r>
              <a:rPr lang="de-DE" sz="900"/>
              <a:t> </a:t>
            </a:r>
            <a:r>
              <a:rPr lang="de-DE" sz="900" err="1"/>
              <a:t>example</a:t>
            </a:r>
            <a:r>
              <a:rPr lang="de-DE" sz="900"/>
              <a:t>,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can</a:t>
            </a:r>
            <a:r>
              <a:rPr lang="de-DE" sz="900"/>
              <a:t> </a:t>
            </a:r>
            <a:r>
              <a:rPr lang="de-DE" sz="900" err="1"/>
              <a:t>import</a:t>
            </a:r>
            <a:r>
              <a:rPr lang="de-DE" sz="900"/>
              <a:t> `</a:t>
            </a:r>
            <a:r>
              <a:rPr lang="de-DE" sz="900" err="1"/>
              <a:t>PlanqkQuantumProvider</a:t>
            </a:r>
            <a:r>
              <a:rPr lang="de-DE" sz="900"/>
              <a:t>` </a:t>
            </a:r>
            <a:r>
              <a:rPr lang="de-DE" sz="900" err="1"/>
              <a:t>from</a:t>
            </a:r>
            <a:r>
              <a:rPr lang="de-DE" sz="900"/>
              <a:t> `</a:t>
            </a:r>
            <a:r>
              <a:rPr lang="de-DE" sz="900" err="1"/>
              <a:t>planqk.qiskit</a:t>
            </a:r>
            <a:r>
              <a:rPr lang="de-DE" sz="900"/>
              <a:t>` and </a:t>
            </a:r>
            <a:r>
              <a:rPr lang="de-DE" sz="900" err="1"/>
              <a:t>create</a:t>
            </a:r>
            <a:r>
              <a:rPr lang="de-DE" sz="900"/>
              <a:t> </a:t>
            </a:r>
            <a:r>
              <a:rPr lang="de-DE" sz="900" err="1"/>
              <a:t>your</a:t>
            </a:r>
            <a:r>
              <a:rPr lang="de-DE" sz="900"/>
              <a:t> </a:t>
            </a:r>
            <a:r>
              <a:rPr lang="de-DE" sz="900" err="1"/>
              <a:t>Qiskit</a:t>
            </a:r>
            <a:r>
              <a:rPr lang="de-DE" sz="900"/>
              <a:t> </a:t>
            </a:r>
            <a:r>
              <a:rPr lang="de-DE" sz="900" err="1"/>
              <a:t>circuit</a:t>
            </a:r>
            <a:r>
              <a:rPr lang="de-DE" sz="900"/>
              <a:t> </a:t>
            </a:r>
            <a:r>
              <a:rPr lang="de-DE" sz="900" err="1"/>
              <a:t>within</a:t>
            </a:r>
            <a:r>
              <a:rPr lang="de-DE" sz="900"/>
              <a:t>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project</a:t>
            </a:r>
            <a:r>
              <a:rPr lang="de-DE" sz="900"/>
              <a:t>.</a:t>
            </a:r>
          </a:p>
          <a:p>
            <a:endParaRPr lang="de-DE" sz="900"/>
          </a:p>
          <a:p>
            <a:r>
              <a:rPr lang="de-DE" sz="900"/>
              <a:t>4. **Run </a:t>
            </a:r>
            <a:r>
              <a:rPr lang="de-DE" sz="900" err="1"/>
              <a:t>Your</a:t>
            </a:r>
            <a:r>
              <a:rPr lang="de-DE" sz="900"/>
              <a:t> Quantum </a:t>
            </a:r>
            <a:r>
              <a:rPr lang="de-DE" sz="900" err="1"/>
              <a:t>Program</a:t>
            </a:r>
            <a:r>
              <a:rPr lang="de-DE" sz="900"/>
              <a:t>**: After </a:t>
            </a:r>
            <a:r>
              <a:rPr lang="de-DE" sz="900" err="1"/>
              <a:t>setting</a:t>
            </a:r>
            <a:r>
              <a:rPr lang="de-DE" sz="900"/>
              <a:t> </a:t>
            </a:r>
            <a:r>
              <a:rPr lang="de-DE" sz="900" err="1"/>
              <a:t>up</a:t>
            </a:r>
            <a:r>
              <a:rPr lang="de-DE" sz="900"/>
              <a:t> </a:t>
            </a:r>
            <a:r>
              <a:rPr lang="de-DE" sz="900" err="1"/>
              <a:t>your</a:t>
            </a:r>
            <a:r>
              <a:rPr lang="de-DE" sz="900"/>
              <a:t> </a:t>
            </a:r>
            <a:r>
              <a:rPr lang="de-DE" sz="900" err="1"/>
              <a:t>quantum</a:t>
            </a:r>
            <a:r>
              <a:rPr lang="de-DE" sz="900"/>
              <a:t> </a:t>
            </a:r>
            <a:r>
              <a:rPr lang="de-DE" sz="900" err="1"/>
              <a:t>circuit</a:t>
            </a:r>
            <a:r>
              <a:rPr lang="de-DE" sz="900"/>
              <a:t>,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can</a:t>
            </a:r>
            <a:r>
              <a:rPr lang="de-DE" sz="900"/>
              <a:t> </a:t>
            </a:r>
            <a:r>
              <a:rPr lang="de-DE" sz="900" err="1"/>
              <a:t>execute</a:t>
            </a:r>
            <a:r>
              <a:rPr lang="de-DE" sz="900"/>
              <a:t> </a:t>
            </a:r>
            <a:r>
              <a:rPr lang="de-DE" sz="900" err="1"/>
              <a:t>it</a:t>
            </a:r>
            <a:r>
              <a:rPr lang="de-DE" sz="900"/>
              <a:t> on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quantum</a:t>
            </a:r>
            <a:r>
              <a:rPr lang="de-DE" sz="900"/>
              <a:t> </a:t>
            </a:r>
            <a:r>
              <a:rPr lang="de-DE" sz="900" err="1"/>
              <a:t>backends</a:t>
            </a:r>
            <a:r>
              <a:rPr lang="de-DE" sz="900"/>
              <a:t>/</a:t>
            </a:r>
            <a:r>
              <a:rPr lang="de-DE" sz="900" err="1"/>
              <a:t>devices</a:t>
            </a:r>
            <a:r>
              <a:rPr lang="de-DE" sz="900"/>
              <a:t> </a:t>
            </a:r>
            <a:r>
              <a:rPr lang="de-DE" sz="900" err="1"/>
              <a:t>available</a:t>
            </a:r>
            <a:r>
              <a:rPr lang="de-DE" sz="900"/>
              <a:t> </a:t>
            </a:r>
            <a:r>
              <a:rPr lang="de-DE" sz="900" err="1"/>
              <a:t>through</a:t>
            </a:r>
            <a:r>
              <a:rPr lang="de-DE" sz="900"/>
              <a:t> </a:t>
            </a:r>
            <a:r>
              <a:rPr lang="de-DE" sz="900" err="1"/>
              <a:t>PlanQK</a:t>
            </a:r>
            <a:r>
              <a:rPr lang="de-DE" sz="900"/>
              <a:t>. </a:t>
            </a:r>
            <a:r>
              <a:rPr lang="de-DE" sz="900" err="1"/>
              <a:t>Make</a:t>
            </a:r>
            <a:r>
              <a:rPr lang="de-DE" sz="900"/>
              <a:t> </a:t>
            </a:r>
            <a:r>
              <a:rPr lang="de-DE" sz="900" err="1"/>
              <a:t>sure</a:t>
            </a:r>
            <a:r>
              <a:rPr lang="de-DE" sz="900"/>
              <a:t>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have</a:t>
            </a:r>
            <a:r>
              <a:rPr lang="de-DE" sz="900"/>
              <a:t> </a:t>
            </a:r>
            <a:r>
              <a:rPr lang="de-DE" sz="900" err="1"/>
              <a:t>selected</a:t>
            </a:r>
            <a:r>
              <a:rPr lang="de-DE" sz="900"/>
              <a:t>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appropriate</a:t>
            </a:r>
            <a:r>
              <a:rPr lang="de-DE" sz="900"/>
              <a:t> backend and </a:t>
            </a:r>
            <a:r>
              <a:rPr lang="de-DE" sz="900" err="1"/>
              <a:t>have</a:t>
            </a:r>
            <a:r>
              <a:rPr lang="de-DE" sz="900"/>
              <a:t> </a:t>
            </a:r>
            <a:r>
              <a:rPr lang="de-DE" sz="900" err="1"/>
              <a:t>any</a:t>
            </a:r>
            <a:r>
              <a:rPr lang="de-DE" sz="900"/>
              <a:t> </a:t>
            </a:r>
            <a:r>
              <a:rPr lang="de-DE" sz="900" err="1"/>
              <a:t>necessary</a:t>
            </a:r>
            <a:r>
              <a:rPr lang="de-DE" sz="900"/>
              <a:t> </a:t>
            </a:r>
            <a:r>
              <a:rPr lang="de-DE" sz="900" err="1"/>
              <a:t>accounts</a:t>
            </a:r>
            <a:r>
              <a:rPr lang="de-DE" sz="900"/>
              <a:t> </a:t>
            </a:r>
            <a:r>
              <a:rPr lang="de-DE" sz="900" err="1"/>
              <a:t>or</a:t>
            </a:r>
            <a:r>
              <a:rPr lang="de-DE" sz="900"/>
              <a:t> </a:t>
            </a:r>
            <a:r>
              <a:rPr lang="de-DE" sz="900" err="1"/>
              <a:t>payment</a:t>
            </a:r>
            <a:r>
              <a:rPr lang="de-DE" sz="900"/>
              <a:t> </a:t>
            </a:r>
            <a:r>
              <a:rPr lang="de-DE" sz="900" err="1"/>
              <a:t>information</a:t>
            </a:r>
            <a:r>
              <a:rPr lang="de-DE" sz="900"/>
              <a:t> </a:t>
            </a:r>
            <a:r>
              <a:rPr lang="de-DE" sz="900" err="1"/>
              <a:t>set</a:t>
            </a:r>
            <a:r>
              <a:rPr lang="de-DE" sz="900"/>
              <a:t> </a:t>
            </a:r>
            <a:r>
              <a:rPr lang="de-DE" sz="900" err="1"/>
              <a:t>up</a:t>
            </a:r>
            <a:r>
              <a:rPr lang="de-DE" sz="900"/>
              <a:t> </a:t>
            </a:r>
            <a:r>
              <a:rPr lang="de-DE" sz="900" err="1"/>
              <a:t>if</a:t>
            </a:r>
            <a:r>
              <a:rPr lang="de-DE" sz="900"/>
              <a:t> </a:t>
            </a:r>
            <a:r>
              <a:rPr lang="de-DE" sz="900" err="1"/>
              <a:t>required</a:t>
            </a:r>
            <a:r>
              <a:rPr lang="de-DE" sz="900"/>
              <a:t> </a:t>
            </a:r>
            <a:r>
              <a:rPr lang="de-DE" sz="900" err="1"/>
              <a:t>for</a:t>
            </a:r>
            <a:r>
              <a:rPr lang="de-DE" sz="900"/>
              <a:t> </a:t>
            </a:r>
            <a:r>
              <a:rPr lang="de-DE" sz="900" err="1"/>
              <a:t>specific</a:t>
            </a:r>
            <a:r>
              <a:rPr lang="de-DE" sz="900"/>
              <a:t> </a:t>
            </a:r>
            <a:r>
              <a:rPr lang="de-DE" sz="900" err="1"/>
              <a:t>backends</a:t>
            </a:r>
            <a:r>
              <a:rPr lang="de-DE" sz="900"/>
              <a:t>.</a:t>
            </a:r>
          </a:p>
          <a:p>
            <a:endParaRPr lang="de-DE" sz="900"/>
          </a:p>
          <a:p>
            <a:r>
              <a:rPr lang="de-DE" sz="900"/>
              <a:t>5. **</a:t>
            </a:r>
            <a:r>
              <a:rPr lang="de-DE" sz="900" err="1"/>
              <a:t>Utilize</a:t>
            </a:r>
            <a:r>
              <a:rPr lang="de-DE" sz="900"/>
              <a:t> Additional Resources**: </a:t>
            </a:r>
            <a:r>
              <a:rPr lang="de-DE" sz="900" err="1"/>
              <a:t>PlanQK</a:t>
            </a:r>
            <a:r>
              <a:rPr lang="de-DE" sz="900"/>
              <a:t> </a:t>
            </a:r>
            <a:r>
              <a:rPr lang="de-DE" sz="900" err="1"/>
              <a:t>offers</a:t>
            </a:r>
            <a:r>
              <a:rPr lang="de-DE" sz="900"/>
              <a:t> </a:t>
            </a:r>
            <a:r>
              <a:rPr lang="de-DE" sz="900" err="1"/>
              <a:t>various</a:t>
            </a:r>
            <a:r>
              <a:rPr lang="de-DE" sz="900"/>
              <a:t> </a:t>
            </a:r>
            <a:r>
              <a:rPr lang="de-DE" sz="900" err="1"/>
              <a:t>resources</a:t>
            </a:r>
            <a:r>
              <a:rPr lang="de-DE" sz="900"/>
              <a:t> such </a:t>
            </a:r>
            <a:r>
              <a:rPr lang="de-DE" sz="900" err="1"/>
              <a:t>as</a:t>
            </a:r>
            <a:r>
              <a:rPr lang="de-DE" sz="900"/>
              <a:t> </a:t>
            </a:r>
            <a:r>
              <a:rPr lang="de-DE" sz="900" err="1"/>
              <a:t>tutorials</a:t>
            </a:r>
            <a:r>
              <a:rPr lang="de-DE" sz="900"/>
              <a:t>, CI/CD </a:t>
            </a:r>
            <a:r>
              <a:rPr lang="de-DE" sz="900" err="1"/>
              <a:t>integration</a:t>
            </a:r>
            <a:r>
              <a:rPr lang="de-DE" sz="900"/>
              <a:t>, and </a:t>
            </a:r>
            <a:r>
              <a:rPr lang="de-DE" sz="900" err="1"/>
              <a:t>access</a:t>
            </a:r>
            <a:r>
              <a:rPr lang="de-DE" sz="900"/>
              <a:t> </a:t>
            </a:r>
            <a:r>
              <a:rPr lang="de-DE" sz="900" err="1"/>
              <a:t>to</a:t>
            </a:r>
            <a:r>
              <a:rPr lang="de-DE" sz="900"/>
              <a:t> different </a:t>
            </a:r>
            <a:r>
              <a:rPr lang="de-DE" sz="900" err="1"/>
              <a:t>quantum</a:t>
            </a:r>
            <a:r>
              <a:rPr lang="de-DE" sz="900"/>
              <a:t> </a:t>
            </a:r>
            <a:r>
              <a:rPr lang="de-DE" sz="900" err="1"/>
              <a:t>computing</a:t>
            </a:r>
            <a:r>
              <a:rPr lang="de-DE" sz="900"/>
              <a:t> </a:t>
            </a:r>
            <a:r>
              <a:rPr lang="de-DE" sz="900" err="1"/>
              <a:t>platforms</a:t>
            </a:r>
            <a:r>
              <a:rPr lang="de-DE" sz="900"/>
              <a:t> like D-Wave </a:t>
            </a:r>
            <a:r>
              <a:rPr lang="de-DE" sz="900" err="1"/>
              <a:t>Leap</a:t>
            </a:r>
            <a:r>
              <a:rPr lang="de-DE" sz="900"/>
              <a:t> and IBM Quantum </a:t>
            </a:r>
            <a:r>
              <a:rPr lang="de-DE" sz="900" err="1"/>
              <a:t>Platform</a:t>
            </a:r>
            <a:r>
              <a:rPr lang="de-DE" sz="900"/>
              <a:t>. These </a:t>
            </a:r>
            <a:r>
              <a:rPr lang="de-DE" sz="900" err="1"/>
              <a:t>can</a:t>
            </a:r>
            <a:r>
              <a:rPr lang="de-DE" sz="900"/>
              <a:t> </a:t>
            </a:r>
            <a:r>
              <a:rPr lang="de-DE" sz="900" err="1"/>
              <a:t>be</a:t>
            </a:r>
            <a:r>
              <a:rPr lang="de-DE" sz="900"/>
              <a:t> </a:t>
            </a:r>
            <a:r>
              <a:rPr lang="de-DE" sz="900" err="1"/>
              <a:t>very</a:t>
            </a:r>
            <a:r>
              <a:rPr lang="de-DE" sz="900"/>
              <a:t> </a:t>
            </a:r>
            <a:r>
              <a:rPr lang="de-DE" sz="900" err="1"/>
              <a:t>useful</a:t>
            </a:r>
            <a:r>
              <a:rPr lang="de-DE" sz="900"/>
              <a:t> </a:t>
            </a:r>
            <a:r>
              <a:rPr lang="de-DE" sz="900" err="1"/>
              <a:t>depending</a:t>
            </a:r>
            <a:r>
              <a:rPr lang="de-DE" sz="900"/>
              <a:t> on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specifics</a:t>
            </a:r>
            <a:r>
              <a:rPr lang="de-DE" sz="900"/>
              <a:t> </a:t>
            </a:r>
            <a:r>
              <a:rPr lang="de-DE" sz="900" err="1"/>
              <a:t>of</a:t>
            </a:r>
            <a:r>
              <a:rPr lang="de-DE" sz="900"/>
              <a:t> </a:t>
            </a:r>
            <a:r>
              <a:rPr lang="de-DE" sz="900" err="1"/>
              <a:t>your</a:t>
            </a:r>
            <a:r>
              <a:rPr lang="de-DE" sz="900"/>
              <a:t> </a:t>
            </a:r>
            <a:r>
              <a:rPr lang="de-DE" sz="900" err="1"/>
              <a:t>use</a:t>
            </a:r>
            <a:r>
              <a:rPr lang="de-DE" sz="900"/>
              <a:t> </a:t>
            </a:r>
            <a:r>
              <a:rPr lang="de-DE" sz="900" err="1"/>
              <a:t>case</a:t>
            </a:r>
            <a:r>
              <a:rPr lang="de-DE" sz="900"/>
              <a:t>.</a:t>
            </a:r>
          </a:p>
          <a:p>
            <a:endParaRPr lang="de-DE" sz="900"/>
          </a:p>
          <a:p>
            <a:r>
              <a:rPr lang="de-DE" sz="900"/>
              <a:t>6. **Test and Deploy**: Test </a:t>
            </a:r>
            <a:r>
              <a:rPr lang="de-DE" sz="900" err="1"/>
              <a:t>your</a:t>
            </a:r>
            <a:r>
              <a:rPr lang="de-DE" sz="900"/>
              <a:t> </a:t>
            </a:r>
            <a:r>
              <a:rPr lang="de-DE" sz="900" err="1"/>
              <a:t>application</a:t>
            </a:r>
            <a:r>
              <a:rPr lang="de-DE" sz="900"/>
              <a:t> </a:t>
            </a:r>
            <a:r>
              <a:rPr lang="de-DE" sz="900" err="1"/>
              <a:t>locally</a:t>
            </a:r>
            <a:r>
              <a:rPr lang="de-DE" sz="900"/>
              <a:t> </a:t>
            </a:r>
            <a:r>
              <a:rPr lang="de-DE" sz="900" err="1"/>
              <a:t>using</a:t>
            </a:r>
            <a:r>
              <a:rPr lang="de-DE" sz="900"/>
              <a:t>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PlanQK</a:t>
            </a:r>
            <a:r>
              <a:rPr lang="de-DE" sz="900"/>
              <a:t> Service SDK and </a:t>
            </a:r>
            <a:r>
              <a:rPr lang="de-DE" sz="900" err="1"/>
              <a:t>then</a:t>
            </a:r>
            <a:r>
              <a:rPr lang="de-DE" sz="900"/>
              <a:t> deploy </a:t>
            </a:r>
            <a:r>
              <a:rPr lang="de-DE" sz="900" err="1"/>
              <a:t>it</a:t>
            </a:r>
            <a:r>
              <a:rPr lang="de-DE" sz="900"/>
              <a:t> </a:t>
            </a:r>
            <a:r>
              <a:rPr lang="de-DE" sz="900" err="1"/>
              <a:t>as</a:t>
            </a:r>
            <a:r>
              <a:rPr lang="de-DE" sz="900"/>
              <a:t> an on-</a:t>
            </a:r>
            <a:r>
              <a:rPr lang="de-DE" sz="900" err="1"/>
              <a:t>premise</a:t>
            </a:r>
            <a:r>
              <a:rPr lang="de-DE" sz="900"/>
              <a:t> </a:t>
            </a:r>
            <a:r>
              <a:rPr lang="de-DE" sz="900" err="1"/>
              <a:t>service</a:t>
            </a:r>
            <a:r>
              <a:rPr lang="de-DE" sz="900"/>
              <a:t> </a:t>
            </a:r>
            <a:r>
              <a:rPr lang="de-DE" sz="900" err="1"/>
              <a:t>or</a:t>
            </a:r>
            <a:r>
              <a:rPr lang="de-DE" sz="900"/>
              <a:t> </a:t>
            </a:r>
            <a:r>
              <a:rPr lang="de-DE" sz="900" err="1"/>
              <a:t>directly</a:t>
            </a:r>
            <a:r>
              <a:rPr lang="de-DE" sz="900"/>
              <a:t> </a:t>
            </a:r>
            <a:r>
              <a:rPr lang="de-DE" sz="900" err="1"/>
              <a:t>through</a:t>
            </a:r>
            <a:r>
              <a:rPr lang="de-DE" sz="900"/>
              <a:t>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platform</a:t>
            </a:r>
            <a:r>
              <a:rPr lang="de-DE" sz="900"/>
              <a:t>.</a:t>
            </a:r>
          </a:p>
          <a:p>
            <a:endParaRPr lang="de-DE" sz="900"/>
          </a:p>
          <a:p>
            <a:r>
              <a:rPr lang="de-DE" sz="900"/>
              <a:t>7. **Community and Support**: </a:t>
            </a:r>
            <a:r>
              <a:rPr lang="de-DE" sz="900" err="1"/>
              <a:t>If</a:t>
            </a:r>
            <a:r>
              <a:rPr lang="de-DE" sz="900"/>
              <a:t>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encounter</a:t>
            </a:r>
            <a:r>
              <a:rPr lang="de-DE" sz="900"/>
              <a:t> </a:t>
            </a:r>
            <a:r>
              <a:rPr lang="de-DE" sz="900" err="1"/>
              <a:t>any</a:t>
            </a:r>
            <a:r>
              <a:rPr lang="de-DE" sz="900"/>
              <a:t> </a:t>
            </a:r>
            <a:r>
              <a:rPr lang="de-DE" sz="900" err="1"/>
              <a:t>issues</a:t>
            </a:r>
            <a:r>
              <a:rPr lang="de-DE" sz="900"/>
              <a:t> </a:t>
            </a:r>
            <a:r>
              <a:rPr lang="de-DE" sz="900" err="1"/>
              <a:t>or</a:t>
            </a:r>
            <a:r>
              <a:rPr lang="de-DE" sz="900"/>
              <a:t> </a:t>
            </a:r>
            <a:r>
              <a:rPr lang="de-DE" sz="900" err="1"/>
              <a:t>have</a:t>
            </a:r>
            <a:r>
              <a:rPr lang="de-DE" sz="900"/>
              <a:t> </a:t>
            </a:r>
            <a:r>
              <a:rPr lang="de-DE" sz="900" err="1"/>
              <a:t>questions</a:t>
            </a:r>
            <a:r>
              <a:rPr lang="de-DE" sz="900"/>
              <a:t>, </a:t>
            </a:r>
            <a:r>
              <a:rPr lang="de-DE" sz="900" err="1"/>
              <a:t>joining</a:t>
            </a:r>
            <a:r>
              <a:rPr lang="de-DE" sz="900"/>
              <a:t>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PlanQK</a:t>
            </a:r>
            <a:r>
              <a:rPr lang="de-DE" sz="900"/>
              <a:t> Discord </a:t>
            </a:r>
            <a:r>
              <a:rPr lang="de-DE" sz="900" err="1"/>
              <a:t>server</a:t>
            </a:r>
            <a:r>
              <a:rPr lang="de-DE" sz="900"/>
              <a:t> </a:t>
            </a:r>
            <a:r>
              <a:rPr lang="de-DE" sz="900" err="1"/>
              <a:t>can</a:t>
            </a:r>
            <a:r>
              <a:rPr lang="de-DE" sz="900"/>
              <a:t> </a:t>
            </a:r>
            <a:r>
              <a:rPr lang="de-DE" sz="900" err="1"/>
              <a:t>be</a:t>
            </a:r>
            <a:r>
              <a:rPr lang="de-DE" sz="900"/>
              <a:t> a </a:t>
            </a:r>
            <a:r>
              <a:rPr lang="de-DE" sz="900" err="1"/>
              <a:t>great</a:t>
            </a:r>
            <a:r>
              <a:rPr lang="de-DE" sz="900"/>
              <a:t> </a:t>
            </a:r>
            <a:r>
              <a:rPr lang="de-DE" sz="900" err="1"/>
              <a:t>way</a:t>
            </a:r>
            <a:r>
              <a:rPr lang="de-DE" sz="900"/>
              <a:t> </a:t>
            </a:r>
            <a:r>
              <a:rPr lang="de-DE" sz="900" err="1"/>
              <a:t>to</a:t>
            </a:r>
            <a:r>
              <a:rPr lang="de-DE" sz="900"/>
              <a:t> </a:t>
            </a:r>
            <a:r>
              <a:rPr lang="de-DE" sz="900" err="1"/>
              <a:t>get</a:t>
            </a:r>
            <a:r>
              <a:rPr lang="de-DE" sz="900"/>
              <a:t> support and </a:t>
            </a:r>
            <a:r>
              <a:rPr lang="de-DE" sz="900" err="1"/>
              <a:t>interact</a:t>
            </a:r>
            <a:r>
              <a:rPr lang="de-DE" sz="900"/>
              <a:t> </a:t>
            </a:r>
            <a:r>
              <a:rPr lang="de-DE" sz="900" err="1"/>
              <a:t>with</a:t>
            </a:r>
            <a:r>
              <a:rPr lang="de-DE" sz="900"/>
              <a:t>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community</a:t>
            </a:r>
            <a:r>
              <a:rPr lang="de-DE" sz="900"/>
              <a:t>.</a:t>
            </a:r>
          </a:p>
          <a:p>
            <a:endParaRPr lang="de-DE" sz="900"/>
          </a:p>
          <a:p>
            <a:r>
              <a:rPr lang="de-DE" sz="900" err="1"/>
              <a:t>Is</a:t>
            </a:r>
            <a:r>
              <a:rPr lang="de-DE" sz="900"/>
              <a:t> </a:t>
            </a:r>
            <a:r>
              <a:rPr lang="de-DE" sz="900" err="1"/>
              <a:t>there</a:t>
            </a:r>
            <a:r>
              <a:rPr lang="de-DE" sz="900"/>
              <a:t> </a:t>
            </a:r>
            <a:r>
              <a:rPr lang="de-DE" sz="900" err="1"/>
              <a:t>anything</a:t>
            </a:r>
            <a:r>
              <a:rPr lang="de-DE" sz="900"/>
              <a:t> </a:t>
            </a:r>
            <a:r>
              <a:rPr lang="de-DE" sz="900" err="1"/>
              <a:t>else</a:t>
            </a:r>
            <a:r>
              <a:rPr lang="de-DE" sz="900"/>
              <a:t> I </a:t>
            </a:r>
            <a:r>
              <a:rPr lang="de-DE" sz="900" err="1"/>
              <a:t>can</a:t>
            </a:r>
            <a:r>
              <a:rPr lang="de-DE" sz="900"/>
              <a:t> </a:t>
            </a:r>
            <a:r>
              <a:rPr lang="de-DE" sz="900" err="1"/>
              <a:t>help</a:t>
            </a:r>
            <a:r>
              <a:rPr lang="de-DE" sz="900"/>
              <a:t>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with</a:t>
            </a:r>
            <a:r>
              <a:rPr lang="de-DE" sz="900"/>
              <a:t> on </a:t>
            </a:r>
            <a:r>
              <a:rPr lang="de-DE" sz="900" err="1"/>
              <a:t>PlanQK</a:t>
            </a:r>
            <a:r>
              <a:rPr lang="de-DE" sz="900"/>
              <a:t>?</a:t>
            </a:r>
          </a:p>
          <a:p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90951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2E63F-7EE2-10B6-1FAF-350FAA6C8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7D788-6398-792B-0B09-7B9AC94F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Quellenangaben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3A9BB-08B3-9B80-C7D5-38A16E64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86DFD0-9536-49D6-CE31-78CD0365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14822-24BB-3A98-9AAC-9B80B1D8132A}"/>
              </a:ext>
            </a:extLst>
          </p:cNvPr>
          <p:cNvSpPr txBox="1"/>
          <p:nvPr/>
        </p:nvSpPr>
        <p:spPr>
          <a:xfrm>
            <a:off x="730249" y="1984374"/>
            <a:ext cx="1082675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err="1"/>
              <a:t>Schwierigkeit</a:t>
            </a:r>
            <a:r>
              <a:rPr lang="en-US"/>
              <a:t>: </a:t>
            </a:r>
            <a:r>
              <a:rPr lang="en-US" err="1"/>
              <a:t>Quellenangabe</a:t>
            </a:r>
            <a:r>
              <a:rPr lang="en-US"/>
              <a:t> in der </a:t>
            </a:r>
            <a:r>
              <a:rPr lang="en-US" err="1"/>
              <a:t>Antwort</a:t>
            </a:r>
            <a:r>
              <a:rPr lang="en-US"/>
              <a:t> des Chatbots [doc1] </a:t>
            </a:r>
            <a:r>
              <a:rPr lang="en-US" err="1"/>
              <a:t>usw</a:t>
            </a:r>
            <a:r>
              <a:rPr lang="en-US"/>
              <a:t>.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 err="1"/>
              <a:t>Url</a:t>
            </a:r>
            <a:r>
              <a:rPr lang="en-US"/>
              <a:t> </a:t>
            </a:r>
            <a:r>
              <a:rPr lang="en-US" err="1"/>
              <a:t>als</a:t>
            </a:r>
            <a:r>
              <a:rPr lang="en-US"/>
              <a:t> metadata </a:t>
            </a:r>
            <a:r>
              <a:rPr lang="en-US" err="1"/>
              <a:t>mitgeben</a:t>
            </a:r>
            <a:r>
              <a:rPr lang="en-US"/>
              <a:t> --&gt; </a:t>
            </a:r>
            <a:r>
              <a:rPr lang="en-US" err="1"/>
              <a:t>hoher</a:t>
            </a:r>
            <a:r>
              <a:rPr lang="en-US"/>
              <a:t> </a:t>
            </a:r>
            <a:r>
              <a:rPr lang="en-US" err="1"/>
              <a:t>manueller</a:t>
            </a:r>
            <a:r>
              <a:rPr lang="en-US"/>
              <a:t> </a:t>
            </a:r>
            <a:r>
              <a:rPr lang="en-US" err="1"/>
              <a:t>Aufwand</a:t>
            </a:r>
            <a:endParaRPr lang="en-US"/>
          </a:p>
          <a:p>
            <a:pPr marL="342900" indent="-342900">
              <a:buAutoNum type="arabicPeriod"/>
            </a:pPr>
            <a:r>
              <a:rPr lang="en-US" err="1"/>
              <a:t>Ist</a:t>
            </a:r>
            <a:r>
              <a:rPr lang="en-US"/>
              <a:t>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Automatisierung</a:t>
            </a:r>
            <a:r>
              <a:rPr lang="en-US"/>
              <a:t> der </a:t>
            </a:r>
            <a:r>
              <a:rPr lang="en-US" err="1"/>
              <a:t>Quellenangaben</a:t>
            </a:r>
            <a:r>
              <a:rPr lang="en-US"/>
              <a:t> möglich?</a:t>
            </a:r>
          </a:p>
          <a:p>
            <a:endParaRPr lang="en-US"/>
          </a:p>
          <a:p>
            <a:r>
              <a:rPr lang="en-US" b="1" err="1"/>
              <a:t>Lösung</a:t>
            </a:r>
            <a:r>
              <a:rPr lang="en-US" b="1"/>
              <a:t>:</a:t>
            </a:r>
          </a:p>
          <a:p>
            <a:r>
              <a:rPr lang="en-US"/>
              <a:t>  Json: </a:t>
            </a:r>
            <a:r>
              <a:rPr lang="en-US" err="1"/>
              <a:t>Gibt</a:t>
            </a:r>
            <a:r>
              <a:rPr lang="en-US"/>
              <a:t> </a:t>
            </a:r>
            <a:r>
              <a:rPr lang="en-US" err="1"/>
              <a:t>url</a:t>
            </a:r>
            <a:r>
              <a:rPr lang="en-US"/>
              <a:t> </a:t>
            </a:r>
            <a:r>
              <a:rPr lang="en-US" err="1"/>
              <a:t>im</a:t>
            </a:r>
            <a:r>
              <a:rPr lang="en-US"/>
              <a:t> </a:t>
            </a:r>
            <a:r>
              <a:rPr lang="en-US" err="1"/>
              <a:t>json</a:t>
            </a:r>
            <a:r>
              <a:rPr lang="en-US"/>
              <a:t> </a:t>
            </a:r>
            <a:r>
              <a:rPr lang="en-US" err="1"/>
              <a:t>direkt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an</a:t>
            </a:r>
          </a:p>
          <a:p>
            <a:r>
              <a:rPr lang="en-US"/>
              <a:t>      Seiten </a:t>
            </a:r>
            <a:r>
              <a:rPr lang="en-US" err="1"/>
              <a:t>können</a:t>
            </a:r>
            <a:r>
              <a:rPr lang="en-US"/>
              <a:t> </a:t>
            </a:r>
            <a:r>
              <a:rPr lang="en-US" err="1"/>
              <a:t>automatisch</a:t>
            </a:r>
            <a:r>
              <a:rPr lang="en-US"/>
              <a:t> in </a:t>
            </a:r>
            <a:r>
              <a:rPr lang="en-US" err="1"/>
              <a:t>jsons</a:t>
            </a:r>
            <a:br>
              <a:rPr lang="en-US"/>
            </a:br>
            <a:r>
              <a:rPr lang="en-US"/>
              <a:t>      </a:t>
            </a:r>
            <a:r>
              <a:rPr lang="en-US" err="1"/>
              <a:t>umgewandelt</a:t>
            </a:r>
            <a:r>
              <a:rPr lang="en-US"/>
              <a:t> </a:t>
            </a:r>
            <a:r>
              <a:rPr lang="en-US" err="1"/>
              <a:t>werden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1B0F2-5371-2D92-4EA3-6FF14CC3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64" y="2355249"/>
            <a:ext cx="10947125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9DEABC-BDD1-2266-1F97-1B9BD8DF6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157" y="3622266"/>
            <a:ext cx="5076825" cy="1200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B69205-0CFC-DFF7-F386-8FF20C6A39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62" t="21443" r="-3127" b="15343"/>
          <a:stretch>
            <a:fillRect/>
          </a:stretch>
        </p:blipFill>
        <p:spPr>
          <a:xfrm>
            <a:off x="4405105" y="4492238"/>
            <a:ext cx="1694328" cy="26047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68CC423-970C-5DC7-958E-1460D9200261}"/>
              </a:ext>
            </a:extLst>
          </p:cNvPr>
          <p:cNvSpPr/>
          <p:nvPr/>
        </p:nvSpPr>
        <p:spPr>
          <a:xfrm>
            <a:off x="1401842" y="4207279"/>
            <a:ext cx="315252" cy="210075"/>
          </a:xfrm>
          <a:prstGeom prst="rightArrow">
            <a:avLst/>
          </a:prstGeom>
          <a:ln>
            <a:solidFill>
              <a:srgbClr val="656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DF6571-4B1C-D242-BFC8-6B29D2D3C659}"/>
              </a:ext>
            </a:extLst>
          </p:cNvPr>
          <p:cNvSpPr txBox="1"/>
          <p:nvPr/>
        </p:nvSpPr>
        <p:spPr>
          <a:xfrm>
            <a:off x="9821240" y="1388026"/>
            <a:ext cx="22062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Intern </a:t>
            </a:r>
            <a:r>
              <a:rPr lang="en-US" err="1"/>
              <a:t>generierte</a:t>
            </a:r>
            <a:r>
              <a:rPr lang="en-US"/>
              <a:t> </a:t>
            </a:r>
            <a:r>
              <a:rPr lang="en-US" err="1"/>
              <a:t>Dokumentennamen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6322E41-3297-F7E3-E72A-C0817693CE6D}"/>
              </a:ext>
            </a:extLst>
          </p:cNvPr>
          <p:cNvSpPr/>
          <p:nvPr/>
        </p:nvSpPr>
        <p:spPr>
          <a:xfrm rot="-5400000">
            <a:off x="10663163" y="1335157"/>
            <a:ext cx="228335" cy="1769165"/>
          </a:xfrm>
          <a:prstGeom prst="rightBrace">
            <a:avLst/>
          </a:prstGeom>
          <a:ln w="57150">
            <a:solidFill>
              <a:srgbClr val="65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532C-AF80-5C7E-FDC9-E03116726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0737F-07E0-6C7D-437B-771B755E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Quellenangaben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175103-E5A1-FAB8-B203-79B37F47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3CD079-DC4B-5B64-F7DE-A5B42CEA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29293-5C2B-02FF-B4B5-2F1A85785656}"/>
              </a:ext>
            </a:extLst>
          </p:cNvPr>
          <p:cNvSpPr txBox="1"/>
          <p:nvPr/>
        </p:nvSpPr>
        <p:spPr>
          <a:xfrm>
            <a:off x="730249" y="1984374"/>
            <a:ext cx="108267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Erster</a:t>
            </a:r>
            <a:r>
              <a:rPr lang="en-US"/>
              <a:t> </a:t>
            </a:r>
            <a:r>
              <a:rPr lang="en-US" err="1"/>
              <a:t>Testdurchlauf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llamaindex</a:t>
            </a:r>
            <a:r>
              <a:rPr lang="en-US"/>
              <a:t> 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r>
              <a:rPr lang="en-US"/>
              <a:t>Problem: Azure </a:t>
            </a:r>
            <a:r>
              <a:rPr lang="en-US" err="1"/>
              <a:t>kann</a:t>
            </a:r>
            <a:r>
              <a:rPr lang="en-US"/>
              <a:t> </a:t>
            </a:r>
            <a:r>
              <a:rPr lang="en-US" err="1"/>
              <a:t>bei</a:t>
            </a:r>
            <a:r>
              <a:rPr lang="en-US"/>
              <a:t> JSONs immer </a:t>
            </a:r>
            <a:r>
              <a:rPr lang="en-US" err="1"/>
              <a:t>nur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Feld </a:t>
            </a:r>
            <a:r>
              <a:rPr lang="en-US" err="1"/>
              <a:t>vektorisieren</a:t>
            </a:r>
            <a:endParaRPr lang="en-US"/>
          </a:p>
          <a:p>
            <a:pPr marL="1257300" lvl="2" indent="-342900">
              <a:buFont typeface="Wingdings"/>
              <a:buChar char="§"/>
            </a:pPr>
            <a:r>
              <a:rPr lang="en-US"/>
              <a:t>Problem </a:t>
            </a:r>
            <a:r>
              <a:rPr lang="en-US" err="1"/>
              <a:t>tritt</a:t>
            </a:r>
            <a:r>
              <a:rPr lang="en-US"/>
              <a:t> auf, </a:t>
            </a:r>
            <a:r>
              <a:rPr lang="en-US" err="1"/>
              <a:t>wenn</a:t>
            </a:r>
            <a:r>
              <a:rPr lang="en-US"/>
              <a:t> der </a:t>
            </a:r>
            <a:r>
              <a:rPr lang="en-US" err="1"/>
              <a:t>Analysemodus</a:t>
            </a:r>
            <a:r>
              <a:rPr lang="en-US"/>
              <a:t> auf JSON </a:t>
            </a:r>
            <a:r>
              <a:rPr lang="en-US" err="1"/>
              <a:t>gestellt</a:t>
            </a:r>
            <a:r>
              <a:rPr lang="en-US"/>
              <a:t> </a:t>
            </a:r>
            <a:r>
              <a:rPr lang="en-US" err="1"/>
              <a:t>wird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273F71-2A71-1BA7-1852-2961202F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2483841"/>
            <a:ext cx="10946296" cy="470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D3AEF3-B8F6-02ED-8C36-3225804EA9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266" t="2310" r="-242" b="301"/>
          <a:stretch>
            <a:fillRect/>
          </a:stretch>
        </p:blipFill>
        <p:spPr>
          <a:xfrm>
            <a:off x="1548125" y="3852464"/>
            <a:ext cx="3567247" cy="213756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A6C545-7501-E64B-05C6-224F70A49F39}"/>
              </a:ext>
            </a:extLst>
          </p:cNvPr>
          <p:cNvSpPr/>
          <p:nvPr/>
        </p:nvSpPr>
        <p:spPr>
          <a:xfrm>
            <a:off x="1561054" y="4834021"/>
            <a:ext cx="3487797" cy="2884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9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BBCC18-86DF-1046-B5B8-16CBFAF31E5C}">
  <we:reference id="wa200003964" version="1.0.0.0" store="de-DE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8248464-6923-4309-886e-eb9aa9140c69" xsi:nil="true"/>
    <lcf76f155ced4ddcb4097134ff3c332f xmlns="b1e039f1-2e54-4fee-9963-632c30d57e5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BCF731E1663974D92022F8E43001B87" ma:contentTypeVersion="11" ma:contentTypeDescription="Ein neues Dokument erstellen." ma:contentTypeScope="" ma:versionID="1b5978d9707d5908fcbbcb2c15a3235f">
  <xsd:schema xmlns:xsd="http://www.w3.org/2001/XMLSchema" xmlns:xs="http://www.w3.org/2001/XMLSchema" xmlns:p="http://schemas.microsoft.com/office/2006/metadata/properties" xmlns:ns2="b1e039f1-2e54-4fee-9963-632c30d57e5e" xmlns:ns3="b8248464-6923-4309-886e-eb9aa9140c69" targetNamespace="http://schemas.microsoft.com/office/2006/metadata/properties" ma:root="true" ma:fieldsID="2a21d23047d15014bfda081c37e054d2" ns2:_="" ns3:_="">
    <xsd:import namespace="b1e039f1-2e54-4fee-9963-632c30d57e5e"/>
    <xsd:import namespace="b8248464-6923-4309-886e-eb9aa9140c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039f1-2e54-4fee-9963-632c30d57e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c6159e26-e387-4955-8c38-302e604e49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248464-6923-4309-886e-eb9aa9140c6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290407-9199-4b36-9d9e-73d559672ea6}" ma:internalName="TaxCatchAll" ma:showField="CatchAllData" ma:web="b8248464-6923-4309-886e-eb9aa9140c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AE81B1-3AF4-4DB3-9255-6709CBCAA9CF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b1e039f1-2e54-4fee-9963-632c30d57e5e"/>
    <ds:schemaRef ds:uri="b8248464-6923-4309-886e-eb9aa9140c69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55BF03E-6D5C-4793-8ED3-0C61A7FC971A}">
  <ds:schemaRefs>
    <ds:schemaRef ds:uri="b1e039f1-2e54-4fee-9963-632c30d57e5e"/>
    <ds:schemaRef ds:uri="b8248464-6923-4309-886e-eb9aa9140c6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E2A6EB4-8606-4161-9500-B5FCC5341E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2054</Words>
  <Application>Microsoft Macintosh PowerPoint</Application>
  <PresentationFormat>Breitbild</PresentationFormat>
  <Paragraphs>409</Paragraphs>
  <Slides>21</Slides>
  <Notes>5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Aptos Narrow</vt:lpstr>
      <vt:lpstr>Arial</vt:lpstr>
      <vt:lpstr>Menlo</vt:lpstr>
      <vt:lpstr>Wingdings</vt:lpstr>
      <vt:lpstr>Office</vt:lpstr>
      <vt:lpstr>DBE AI-powered Quantum Expert</vt:lpstr>
      <vt:lpstr>Agenda</vt:lpstr>
      <vt:lpstr>PowerPoint-Präsentation</vt:lpstr>
      <vt:lpstr>Recap – Abgeleitete Features aus Interview</vt:lpstr>
      <vt:lpstr>Features</vt:lpstr>
      <vt:lpstr>Prompt – Eng.</vt:lpstr>
      <vt:lpstr>Prompt – Eng. – Erste Ergebnisse</vt:lpstr>
      <vt:lpstr>Quellenangaben</vt:lpstr>
      <vt:lpstr>Quellenangaben</vt:lpstr>
      <vt:lpstr>Quellenangaben</vt:lpstr>
      <vt:lpstr>Quellenangaben</vt:lpstr>
      <vt:lpstr>Quellenangaben</vt:lpstr>
      <vt:lpstr>Quellenangaben</vt:lpstr>
      <vt:lpstr>PowerPoint-Präsentation</vt:lpstr>
      <vt:lpstr>PowerPoint-Präsentation</vt:lpstr>
      <vt:lpstr>Weiteres Vorgehen </vt:lpstr>
      <vt:lpstr>Farben</vt:lpstr>
      <vt:lpstr>Interview – Herangehensweise und Umsetzung</vt:lpstr>
      <vt:lpstr>Interview  - Zusammenfassung</vt:lpstr>
      <vt:lpstr>Interview  - Ableitungen</vt:lpstr>
      <vt:lpstr>Interview  - Weiteres Vorgehen Customer Journey/Google 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DBE AI-powered Quantum Expert</dc:title>
  <dc:creator>Kunik, Lars</dc:creator>
  <cp:lastModifiedBy>Braun, Glen</cp:lastModifiedBy>
  <cp:revision>2</cp:revision>
  <dcterms:created xsi:type="dcterms:W3CDTF">2024-10-30T18:34:24Z</dcterms:created>
  <dcterms:modified xsi:type="dcterms:W3CDTF">2025-05-24T13:13:50Z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0x010100CBCF731E1663974D92022F8E43001B87</vt:lpwstr>
  </property>
  <property fmtid="{D5CDD505-2E9C-101B-9397-08002B2CF9AE}" pid="3" name="MediaServiceImageTags">
    <vt:lpwstr/>
  </property>
</Properties>
</file>