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Nunito" charset="0"/>
      <p:regular r:id="rId19"/>
      <p:bold r:id="rId20"/>
      <p:italic r:id="rId21"/>
      <p:boldItalic r:id="rId22"/>
    </p:embeddedFont>
    <p:embeddedFont>
      <p:font typeface="Century Gothic" pitchFamily="34" charset="0"/>
      <p:regular r:id="rId23"/>
      <p:bold r:id="rId24"/>
      <p:italic r:id="rId25"/>
      <p:bold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E4E8244-2AD6-4186-B8BD-3F239AF1C1BE}">
  <a:tblStyle styleId="{0E4E8244-2AD6-4186-B8BD-3F239AF1C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3020037a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83020037a9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3020037a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83020037a9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3020037a9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3020037a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3020037a9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3020037a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3020037a9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3020037a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020037a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020037a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020037a9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020037a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020037a9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020037a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3020037a9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3020037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3020037a9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3020037a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3020037a9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3020037a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40259" y="790"/>
            <a:ext cx="3000409" cy="1392365"/>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07163" y="790"/>
            <a:ext cx="3000409" cy="1392365"/>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9409957" y="6784"/>
            <a:ext cx="2468376" cy="1002839"/>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8737606" y="5623802"/>
            <a:ext cx="3185498" cy="123431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265762" y="5407536"/>
            <a:ext cx="3727293" cy="1444382"/>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5" name="Google Shape;35;p2"/>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p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7945629" y="5492768"/>
            <a:ext cx="3361269"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265762" y="3"/>
            <a:ext cx="3727293" cy="1444382"/>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p11"/>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Autofit/>
          </a:bodyPr>
          <a:lstStyle>
            <a:lvl1pPr marL="457200" lvl="0" indent="-336550" algn="ctr">
              <a:spcBef>
                <a:spcPts val="0"/>
              </a:spcBef>
              <a:spcAft>
                <a:spcPts val="0"/>
              </a:spcAft>
              <a:buSzPts val="1700"/>
              <a:buChar char="●"/>
              <a:defRPr/>
            </a:lvl1pPr>
            <a:lvl2pPr marL="914400" lvl="1" indent="-323850" algn="ctr">
              <a:spcBef>
                <a:spcPts val="2100"/>
              </a:spcBef>
              <a:spcAft>
                <a:spcPts val="0"/>
              </a:spcAft>
              <a:buSzPts val="1500"/>
              <a:buChar char="○"/>
              <a:defRPr/>
            </a:lvl2pPr>
            <a:lvl3pPr marL="1371600" lvl="2" indent="-323850" algn="ctr">
              <a:spcBef>
                <a:spcPts val="2100"/>
              </a:spcBef>
              <a:spcAft>
                <a:spcPts val="0"/>
              </a:spcAft>
              <a:buSzPts val="1500"/>
              <a:buChar char="■"/>
              <a:defRPr/>
            </a:lvl3pPr>
            <a:lvl4pPr marL="1828800" lvl="3" indent="-323850" algn="ctr">
              <a:spcBef>
                <a:spcPts val="2100"/>
              </a:spcBef>
              <a:spcAft>
                <a:spcPts val="0"/>
              </a:spcAft>
              <a:buSzPts val="1500"/>
              <a:buChar char="●"/>
              <a:defRPr/>
            </a:lvl4pPr>
            <a:lvl5pPr marL="2286000" lvl="4" indent="-323850" algn="ctr">
              <a:spcBef>
                <a:spcPts val="2100"/>
              </a:spcBef>
              <a:spcAft>
                <a:spcPts val="0"/>
              </a:spcAft>
              <a:buSzPts val="1500"/>
              <a:buChar char="○"/>
              <a:defRPr/>
            </a:lvl5pPr>
            <a:lvl6pPr marL="2743200" lvl="5" indent="-323850" algn="ctr">
              <a:spcBef>
                <a:spcPts val="2100"/>
              </a:spcBef>
              <a:spcAft>
                <a:spcPts val="0"/>
              </a:spcAft>
              <a:buSzPts val="1500"/>
              <a:buChar char="■"/>
              <a:defRPr/>
            </a:lvl6pPr>
            <a:lvl7pPr marL="3200400" lvl="6" indent="-323850" algn="ctr">
              <a:spcBef>
                <a:spcPts val="2100"/>
              </a:spcBef>
              <a:spcAft>
                <a:spcPts val="0"/>
              </a:spcAft>
              <a:buSzPts val="1500"/>
              <a:buChar char="●"/>
              <a:defRPr/>
            </a:lvl7pPr>
            <a:lvl8pPr marL="3657600" lvl="7" indent="-323850" algn="ctr">
              <a:spcBef>
                <a:spcPts val="2100"/>
              </a:spcBef>
              <a:spcAft>
                <a:spcPts val="0"/>
              </a:spcAft>
              <a:buSzPts val="1500"/>
              <a:buChar char="○"/>
              <a:defRPr/>
            </a:lvl8pPr>
            <a:lvl9pPr marL="4114800" lvl="8" indent="-323850" algn="ctr">
              <a:spcBef>
                <a:spcPts val="2100"/>
              </a:spcBef>
              <a:spcAft>
                <a:spcPts val="2100"/>
              </a:spcAft>
              <a:buSzPts val="1500"/>
              <a:buChar char="■"/>
              <a:defRPr/>
            </a:lvl9pPr>
          </a:lstStyle>
          <a:p>
            <a:endParaRPr/>
          </a:p>
        </p:txBody>
      </p:sp>
      <p:sp>
        <p:nvSpPr>
          <p:cNvPr id="121" name="Google Shape;121;p1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812800" y="274638"/>
            <a:ext cx="105663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126" name="Google Shape;126;p13"/>
          <p:cNvSpPr txBox="1">
            <a:spLocks noGrp="1"/>
          </p:cNvSpPr>
          <p:nvPr>
            <p:ph type="dt" idx="10"/>
          </p:nvPr>
        </p:nvSpPr>
        <p:spPr>
          <a:xfrm>
            <a:off x="8837612" y="5883275"/>
            <a:ext cx="1600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3"/>
          <p:cNvSpPr txBox="1">
            <a:spLocks noGrp="1"/>
          </p:cNvSpPr>
          <p:nvPr>
            <p:ph type="ftr" idx="11"/>
          </p:nvPr>
        </p:nvSpPr>
        <p:spPr>
          <a:xfrm>
            <a:off x="1141412" y="5883275"/>
            <a:ext cx="7543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3"/>
          <p:cNvSpPr txBox="1">
            <a:spLocks noGrp="1"/>
          </p:cNvSpPr>
          <p:nvPr>
            <p:ph type="sldNum" idx="12"/>
          </p:nvPr>
        </p:nvSpPr>
        <p:spPr>
          <a:xfrm>
            <a:off x="10514012" y="5883275"/>
            <a:ext cx="551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9" name="Google Shape;129;p13"/>
          <p:cNvSpPr txBox="1">
            <a:spLocks noGrp="1"/>
          </p:cNvSpPr>
          <p:nvPr>
            <p:ph type="body" idx="1"/>
          </p:nvPr>
        </p:nvSpPr>
        <p:spPr>
          <a:xfrm>
            <a:off x="812800" y="1600200"/>
            <a:ext cx="10566300" cy="4114800"/>
          </a:xfrm>
          <a:prstGeom prst="rect">
            <a:avLst/>
          </a:prstGeom>
          <a:noFill/>
          <a:ln>
            <a:noFill/>
          </a:ln>
        </p:spPr>
        <p:txBody>
          <a:bodyPr spcFirstLastPara="1" wrap="square" lIns="91425" tIns="45700" rIns="91425" bIns="45700" anchor="ctr" anchorCtr="0">
            <a:no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7458691" y="5281486"/>
            <a:ext cx="3880118" cy="1576482"/>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265762" y="3"/>
            <a:ext cx="3727293" cy="1444382"/>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48" name="Google Shape;48;p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4" name="Google Shape;54;p4"/>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p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p5"/>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1" name="Google Shape;61;p5"/>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2" name="Google Shape;62;p5"/>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3" name="Google Shape;63;p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9" name="Google Shape;69;p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7"/>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5" name="Google Shape;75;p7"/>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6" name="Google Shape;76;p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341189" y="-11"/>
            <a:ext cx="3001758" cy="1391229"/>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46579" y="6029501"/>
            <a:ext cx="2124408" cy="822734"/>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7848470" y="1657"/>
            <a:ext cx="4343273" cy="1681990"/>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4" name="Google Shape;94;p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p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0" name="Google Shape;100;p9"/>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p9"/>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597159" y="709127"/>
            <a:ext cx="11206065" cy="150941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1600"/>
              <a:buFont typeface="Century Gothic"/>
              <a:buNone/>
            </a:pPr>
            <a:r>
              <a:rPr lang="en-US" sz="1600" b="1"/>
              <a:t/>
            </a:r>
            <a:br>
              <a:rPr lang="en-US" sz="1600" b="1"/>
            </a:br>
            <a:r>
              <a:rPr lang="en-US" sz="1600" b="1"/>
              <a:t/>
            </a:r>
            <a:br>
              <a:rPr lang="en-US" sz="1600" b="1"/>
            </a:br>
            <a:r>
              <a:rPr lang="en-US" sz="1600" b="1"/>
              <a:t/>
            </a:r>
            <a:br>
              <a:rPr lang="en-US" sz="1600" b="1"/>
            </a:br>
            <a:r>
              <a:rPr lang="en-US" sz="2400" b="1">
                <a:solidFill>
                  <a:schemeClr val="lt1"/>
                </a:solidFill>
                <a:latin typeface="Times New Roman"/>
                <a:ea typeface="Times New Roman"/>
                <a:cs typeface="Times New Roman"/>
                <a:sym typeface="Times New Roman"/>
              </a:rPr>
              <a:t>EARLY PREDICTION OF PRE-DIABETES USING MACHINE LEARNING</a:t>
            </a:r>
            <a:endParaRPr/>
          </a:p>
        </p:txBody>
      </p:sp>
      <p:sp>
        <p:nvSpPr>
          <p:cNvPr id="135" name="Google Shape;135;p14"/>
          <p:cNvSpPr txBox="1">
            <a:spLocks noGrp="1"/>
          </p:cNvSpPr>
          <p:nvPr>
            <p:ph type="subTitle" idx="1"/>
          </p:nvPr>
        </p:nvSpPr>
        <p:spPr>
          <a:xfrm>
            <a:off x="597159" y="2799310"/>
            <a:ext cx="11206065" cy="372689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800"/>
              <a:buNone/>
            </a:pPr>
            <a:r>
              <a:rPr lang="en-US" sz="1800" dirty="0">
                <a:solidFill>
                  <a:schemeClr val="lt1"/>
                </a:solidFill>
                <a:latin typeface="Times New Roman"/>
                <a:ea typeface="Times New Roman"/>
                <a:cs typeface="Times New Roman"/>
                <a:sym typeface="Times New Roman"/>
              </a:rPr>
              <a:t>Prepared By:</a:t>
            </a:r>
            <a:endParaRPr dirty="0"/>
          </a:p>
          <a:p>
            <a:pPr marL="0" lvl="0" indent="0" algn="r" rtl="0">
              <a:spcBef>
                <a:spcPts val="960"/>
              </a:spcBef>
              <a:spcAft>
                <a:spcPts val="0"/>
              </a:spcAft>
              <a:buSzPts val="1800"/>
              <a:buNone/>
            </a:pPr>
            <a:r>
              <a:rPr lang="en-US" sz="1800" dirty="0" err="1">
                <a:solidFill>
                  <a:schemeClr val="lt1"/>
                </a:solidFill>
                <a:latin typeface="Times New Roman"/>
                <a:ea typeface="Times New Roman"/>
                <a:cs typeface="Times New Roman"/>
                <a:sym typeface="Times New Roman"/>
              </a:rPr>
              <a:t>Neha</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Joisher</a:t>
            </a:r>
            <a:r>
              <a:rPr lang="en-US" sz="1800" dirty="0">
                <a:solidFill>
                  <a:schemeClr val="lt1"/>
                </a:solidFill>
                <a:latin typeface="Times New Roman"/>
                <a:ea typeface="Times New Roman"/>
                <a:cs typeface="Times New Roman"/>
                <a:sym typeface="Times New Roman"/>
              </a:rPr>
              <a:t> (Roll No.44)</a:t>
            </a:r>
            <a:endParaRPr dirty="0"/>
          </a:p>
          <a:p>
            <a:pPr marL="0" lvl="0" indent="0" algn="r" rtl="0">
              <a:spcBef>
                <a:spcPts val="960"/>
              </a:spcBef>
              <a:spcAft>
                <a:spcPts val="0"/>
              </a:spcAft>
              <a:buSzPts val="1800"/>
              <a:buNone/>
            </a:pPr>
            <a:r>
              <a:rPr lang="en-US" sz="1800" dirty="0" err="1">
                <a:solidFill>
                  <a:schemeClr val="lt1"/>
                </a:solidFill>
                <a:latin typeface="Times New Roman"/>
                <a:ea typeface="Times New Roman"/>
                <a:cs typeface="Times New Roman"/>
                <a:sym typeface="Times New Roman"/>
              </a:rPr>
              <a:t>Malav</a:t>
            </a:r>
            <a:r>
              <a:rPr lang="en-US" sz="1800" dirty="0">
                <a:solidFill>
                  <a:schemeClr val="lt1"/>
                </a:solidFill>
                <a:latin typeface="Times New Roman"/>
                <a:ea typeface="Times New Roman"/>
                <a:cs typeface="Times New Roman"/>
                <a:sym typeface="Times New Roman"/>
              </a:rPr>
              <a:t> Shah (Roll No.</a:t>
            </a:r>
            <a:r>
              <a:rPr lang="en-US" sz="1800" dirty="0">
                <a:latin typeface="Times New Roman"/>
                <a:ea typeface="Times New Roman"/>
                <a:cs typeface="Times New Roman"/>
                <a:sym typeface="Times New Roman"/>
              </a:rPr>
              <a:t>62</a:t>
            </a:r>
            <a:r>
              <a:rPr lang="en-US" sz="1800" dirty="0">
                <a:solidFill>
                  <a:schemeClr val="lt1"/>
                </a:solidFill>
                <a:latin typeface="Times New Roman"/>
                <a:ea typeface="Times New Roman"/>
                <a:cs typeface="Times New Roman"/>
                <a:sym typeface="Times New Roman"/>
              </a:rPr>
              <a:t>)</a:t>
            </a:r>
            <a:endParaRPr dirty="0"/>
          </a:p>
          <a:p>
            <a:pPr marL="0" lvl="0" indent="0" algn="r" rtl="0">
              <a:spcBef>
                <a:spcPts val="960"/>
              </a:spcBef>
              <a:spcAft>
                <a:spcPts val="0"/>
              </a:spcAft>
              <a:buSzPts val="1800"/>
              <a:buNone/>
            </a:pPr>
            <a:r>
              <a:rPr lang="en-US" sz="1800" dirty="0" err="1">
                <a:solidFill>
                  <a:schemeClr val="lt1"/>
                </a:solidFill>
                <a:latin typeface="Times New Roman"/>
                <a:ea typeface="Times New Roman"/>
                <a:cs typeface="Times New Roman"/>
                <a:sym typeface="Times New Roman"/>
              </a:rPr>
              <a:t>Pujan</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Sheth</a:t>
            </a:r>
            <a:r>
              <a:rPr lang="en-US" sz="1800" dirty="0">
                <a:solidFill>
                  <a:schemeClr val="lt1"/>
                </a:solidFill>
                <a:latin typeface="Times New Roman"/>
                <a:ea typeface="Times New Roman"/>
                <a:cs typeface="Times New Roman"/>
                <a:sym typeface="Times New Roman"/>
              </a:rPr>
              <a:t> (Roll No.</a:t>
            </a:r>
            <a:r>
              <a:rPr lang="en-US" sz="1800" dirty="0">
                <a:latin typeface="Times New Roman"/>
                <a:ea typeface="Times New Roman"/>
                <a:cs typeface="Times New Roman"/>
                <a:sym typeface="Times New Roman"/>
              </a:rPr>
              <a:t>65</a:t>
            </a:r>
            <a:r>
              <a:rPr lang="en-US" sz="1800" dirty="0">
                <a:solidFill>
                  <a:schemeClr val="lt1"/>
                </a:solidFill>
                <a:latin typeface="Times New Roman"/>
                <a:ea typeface="Times New Roman"/>
                <a:cs typeface="Times New Roman"/>
                <a:sym typeface="Times New Roman"/>
              </a:rPr>
              <a:t>)</a:t>
            </a:r>
            <a:endParaRPr dirty="0"/>
          </a:p>
          <a:p>
            <a:pPr marL="0" lvl="0" indent="0" algn="r" rtl="0">
              <a:spcBef>
                <a:spcPts val="960"/>
              </a:spcBef>
              <a:spcAft>
                <a:spcPts val="0"/>
              </a:spcAft>
              <a:buSzPts val="1800"/>
              <a:buNone/>
            </a:pPr>
            <a:r>
              <a:rPr lang="en-US" sz="1800" b="1" dirty="0">
                <a:solidFill>
                  <a:schemeClr val="lt1"/>
                </a:solidFill>
                <a:latin typeface="Times New Roman"/>
                <a:ea typeface="Times New Roman"/>
                <a:cs typeface="Times New Roman"/>
                <a:sym typeface="Times New Roman"/>
              </a:rPr>
              <a:t> </a:t>
            </a:r>
            <a:endParaRPr sz="1800" dirty="0">
              <a:solidFill>
                <a:schemeClr val="lt1"/>
              </a:solidFill>
              <a:latin typeface="Times New Roman"/>
              <a:ea typeface="Times New Roman"/>
              <a:cs typeface="Times New Roman"/>
              <a:sym typeface="Times New Roman"/>
            </a:endParaRPr>
          </a:p>
          <a:p>
            <a:pPr marL="0" lvl="0" indent="0" algn="r" rtl="0">
              <a:spcBef>
                <a:spcPts val="960"/>
              </a:spcBef>
              <a:spcAft>
                <a:spcPts val="0"/>
              </a:spcAft>
              <a:buSzPts val="1800"/>
              <a:buNone/>
            </a:pPr>
            <a:r>
              <a:rPr lang="en-US" sz="1800" dirty="0">
                <a:solidFill>
                  <a:schemeClr val="lt1"/>
                </a:solidFill>
                <a:latin typeface="Times New Roman"/>
                <a:ea typeface="Times New Roman"/>
                <a:cs typeface="Times New Roman"/>
                <a:sym typeface="Times New Roman"/>
              </a:rPr>
              <a:t>Under the guidance of:</a:t>
            </a:r>
            <a:endParaRPr dirty="0"/>
          </a:p>
          <a:p>
            <a:pPr marL="0" lvl="0" indent="0" algn="r" rtl="0">
              <a:spcBef>
                <a:spcPts val="960"/>
              </a:spcBef>
              <a:spcAft>
                <a:spcPts val="0"/>
              </a:spcAft>
              <a:buSzPts val="1800"/>
              <a:buNone/>
            </a:pPr>
            <a:r>
              <a:rPr lang="en-US" sz="1800" smtClean="0">
                <a:latin typeface="Times New Roman"/>
                <a:ea typeface="Times New Roman"/>
                <a:cs typeface="Times New Roman"/>
                <a:sym typeface="Times New Roman"/>
              </a:rPr>
              <a:t>Prof</a:t>
            </a:r>
            <a:r>
              <a:rPr lang="en-US" sz="1800" smtClean="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Radhika</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Kotecha</a:t>
            </a:r>
            <a:endParaRPr sz="1800" dirty="0">
              <a:solidFill>
                <a:schemeClr val="lt1"/>
              </a:solidFill>
              <a:latin typeface="Times New Roman"/>
              <a:ea typeface="Times New Roman"/>
              <a:cs typeface="Times New Roman"/>
              <a:sym typeface="Times New Roman"/>
            </a:endParaRPr>
          </a:p>
        </p:txBody>
      </p:sp>
      <p:pic>
        <p:nvPicPr>
          <p:cNvPr id="136" name="Google Shape;136;p14"/>
          <p:cNvPicPr preferRelativeResize="0"/>
          <p:nvPr/>
        </p:nvPicPr>
        <p:blipFill rotWithShape="1">
          <a:blip r:embed="rId3">
            <a:alphaModFix/>
          </a:blip>
          <a:srcRect/>
          <a:stretch/>
        </p:blipFill>
        <p:spPr>
          <a:xfrm>
            <a:off x="2034074" y="3069018"/>
            <a:ext cx="5850295" cy="27387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500"/>
                                        <p:tgtEl>
                                          <p:spTgt spid="134"/>
                                        </p:tgtEl>
                                        <p:attrNameLst>
                                          <p:attrName>ppt_w</p:attrName>
                                        </p:attrNameLst>
                                      </p:cBhvr>
                                      <p:tavLst>
                                        <p:tav tm="0">
                                          <p:val>
                                            <p:strVal val="0"/>
                                          </p:val>
                                        </p:tav>
                                        <p:tav tm="100000">
                                          <p:val>
                                            <p:strVal val="#ppt_w"/>
                                          </p:val>
                                        </p:tav>
                                      </p:tavLst>
                                    </p:anim>
                                    <p:anim calcmode="lin" valueType="num">
                                      <p:cBhvr additive="base">
                                        <p:cTn id="8" dur="1500"/>
                                        <p:tgtEl>
                                          <p:spTgt spid="134"/>
                                        </p:tgtEl>
                                        <p:attrNameLst>
                                          <p:attrName>ppt_h</p:attrName>
                                        </p:attrNameLst>
                                      </p:cBhvr>
                                      <p:tavLst>
                                        <p:tav tm="0">
                                          <p:val>
                                            <p:strVal val="0"/>
                                          </p:val>
                                        </p:tav>
                                        <p:tav tm="100000">
                                          <p:val>
                                            <p:strVal val="#ppt_h"/>
                                          </p:val>
                                        </p:tav>
                                      </p:tavLst>
                                    </p:anim>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1300"/>
                                        <p:tgtEl>
                                          <p:spTgt spid="135"/>
                                        </p:tgtEl>
                                      </p:cBhvr>
                                    </p:animEffect>
                                  </p:childTnLst>
                                </p:cTn>
                              </p:par>
                            </p:childTnLst>
                          </p:cTn>
                        </p:par>
                        <p:par>
                          <p:cTn id="13" fill="hold">
                            <p:stCondLst>
                              <p:cond delay="2800"/>
                            </p:stCondLst>
                            <p:childTnLst>
                              <p:par>
                                <p:cTn id="14" presetID="10" presetClass="entr" presetSubtype="0" fill="hold" nodeType="after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2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12800" y="112734"/>
            <a:ext cx="10566400" cy="98955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Times New Roman"/>
              <a:buNone/>
            </a:pPr>
            <a:r>
              <a:rPr lang="en-US">
                <a:latin typeface="Times New Roman"/>
                <a:ea typeface="Times New Roman"/>
                <a:cs typeface="Times New Roman"/>
                <a:sym typeface="Times New Roman"/>
              </a:rPr>
              <a:t>IMPLEMENTATION - I</a:t>
            </a:r>
            <a:endParaRPr/>
          </a:p>
        </p:txBody>
      </p:sp>
      <p:pic>
        <p:nvPicPr>
          <p:cNvPr id="191" name="Google Shape;191;p23"/>
          <p:cNvPicPr preferRelativeResize="0"/>
          <p:nvPr/>
        </p:nvPicPr>
        <p:blipFill>
          <a:blip r:embed="rId3">
            <a:alphaModFix/>
          </a:blip>
          <a:stretch>
            <a:fillRect/>
          </a:stretch>
        </p:blipFill>
        <p:spPr>
          <a:xfrm>
            <a:off x="1554900" y="1102311"/>
            <a:ext cx="3167651" cy="5294074"/>
          </a:xfrm>
          <a:prstGeom prst="rect">
            <a:avLst/>
          </a:prstGeom>
          <a:noFill/>
          <a:ln>
            <a:noFill/>
          </a:ln>
        </p:spPr>
      </p:pic>
      <p:pic>
        <p:nvPicPr>
          <p:cNvPr id="192" name="Google Shape;192;p23"/>
          <p:cNvPicPr preferRelativeResize="0"/>
          <p:nvPr/>
        </p:nvPicPr>
        <p:blipFill>
          <a:blip r:embed="rId4">
            <a:alphaModFix/>
          </a:blip>
          <a:stretch>
            <a:fillRect/>
          </a:stretch>
        </p:blipFill>
        <p:spPr>
          <a:xfrm>
            <a:off x="7698149" y="1102298"/>
            <a:ext cx="3167651" cy="5238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2800" y="112734"/>
            <a:ext cx="10566300" cy="989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Times New Roman"/>
              <a:buNone/>
            </a:pPr>
            <a:r>
              <a:rPr lang="en-US">
                <a:latin typeface="Times New Roman"/>
                <a:ea typeface="Times New Roman"/>
                <a:cs typeface="Times New Roman"/>
                <a:sym typeface="Times New Roman"/>
              </a:rPr>
              <a:t>IMPLEMENTATION - II</a:t>
            </a:r>
            <a:endParaRPr/>
          </a:p>
        </p:txBody>
      </p:sp>
      <p:pic>
        <p:nvPicPr>
          <p:cNvPr id="198" name="Google Shape;198;p24"/>
          <p:cNvPicPr preferRelativeResize="0"/>
          <p:nvPr/>
        </p:nvPicPr>
        <p:blipFill>
          <a:blip r:embed="rId3">
            <a:alphaModFix/>
          </a:blip>
          <a:stretch>
            <a:fillRect/>
          </a:stretch>
        </p:blipFill>
        <p:spPr>
          <a:xfrm>
            <a:off x="3482650" y="1381075"/>
            <a:ext cx="2533399" cy="4012876"/>
          </a:xfrm>
          <a:prstGeom prst="rect">
            <a:avLst/>
          </a:prstGeom>
          <a:noFill/>
          <a:ln>
            <a:noFill/>
          </a:ln>
        </p:spPr>
      </p:pic>
      <p:pic>
        <p:nvPicPr>
          <p:cNvPr id="199" name="Google Shape;199;p24"/>
          <p:cNvPicPr preferRelativeResize="0"/>
          <p:nvPr/>
        </p:nvPicPr>
        <p:blipFill>
          <a:blip r:embed="rId4">
            <a:alphaModFix/>
          </a:blip>
          <a:stretch>
            <a:fillRect/>
          </a:stretch>
        </p:blipFill>
        <p:spPr>
          <a:xfrm>
            <a:off x="6119313" y="1381075"/>
            <a:ext cx="2902724" cy="4346126"/>
          </a:xfrm>
          <a:prstGeom prst="rect">
            <a:avLst/>
          </a:prstGeom>
          <a:noFill/>
          <a:ln>
            <a:noFill/>
          </a:ln>
        </p:spPr>
      </p:pic>
      <p:pic>
        <p:nvPicPr>
          <p:cNvPr id="200" name="Google Shape;200;p24"/>
          <p:cNvPicPr preferRelativeResize="0"/>
          <p:nvPr/>
        </p:nvPicPr>
        <p:blipFill>
          <a:blip r:embed="rId5">
            <a:alphaModFix/>
          </a:blip>
          <a:stretch>
            <a:fillRect/>
          </a:stretch>
        </p:blipFill>
        <p:spPr>
          <a:xfrm>
            <a:off x="9125300" y="1102425"/>
            <a:ext cx="2533399" cy="4208271"/>
          </a:xfrm>
          <a:prstGeom prst="rect">
            <a:avLst/>
          </a:prstGeom>
          <a:noFill/>
          <a:ln>
            <a:noFill/>
          </a:ln>
        </p:spPr>
      </p:pic>
      <p:pic>
        <p:nvPicPr>
          <p:cNvPr id="201" name="Google Shape;201;p24"/>
          <p:cNvPicPr preferRelativeResize="0"/>
          <p:nvPr/>
        </p:nvPicPr>
        <p:blipFill>
          <a:blip r:embed="rId6">
            <a:alphaModFix/>
          </a:blip>
          <a:stretch>
            <a:fillRect/>
          </a:stretch>
        </p:blipFill>
        <p:spPr>
          <a:xfrm>
            <a:off x="476650" y="1381063"/>
            <a:ext cx="2902713" cy="459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812800" y="112734"/>
            <a:ext cx="10566300" cy="989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Times New Roman"/>
              <a:buNone/>
            </a:pPr>
            <a:r>
              <a:rPr lang="en-US">
                <a:latin typeface="Times New Roman"/>
                <a:ea typeface="Times New Roman"/>
                <a:cs typeface="Times New Roman"/>
                <a:sym typeface="Times New Roman"/>
              </a:rPr>
              <a:t>IMPLEMENTATION - III</a:t>
            </a:r>
            <a:endParaRPr/>
          </a:p>
        </p:txBody>
      </p:sp>
      <p:pic>
        <p:nvPicPr>
          <p:cNvPr id="207" name="Google Shape;207;p25"/>
          <p:cNvPicPr preferRelativeResize="0"/>
          <p:nvPr/>
        </p:nvPicPr>
        <p:blipFill>
          <a:blip r:embed="rId3">
            <a:alphaModFix/>
          </a:blip>
          <a:stretch>
            <a:fillRect/>
          </a:stretch>
        </p:blipFill>
        <p:spPr>
          <a:xfrm>
            <a:off x="696225" y="976350"/>
            <a:ext cx="1867201" cy="3105100"/>
          </a:xfrm>
          <a:prstGeom prst="rect">
            <a:avLst/>
          </a:prstGeom>
          <a:noFill/>
          <a:ln>
            <a:noFill/>
          </a:ln>
        </p:spPr>
      </p:pic>
      <p:pic>
        <p:nvPicPr>
          <p:cNvPr id="208" name="Google Shape;208;p25"/>
          <p:cNvPicPr preferRelativeResize="0"/>
          <p:nvPr/>
        </p:nvPicPr>
        <p:blipFill>
          <a:blip r:embed="rId4">
            <a:alphaModFix/>
          </a:blip>
          <a:stretch>
            <a:fillRect/>
          </a:stretch>
        </p:blipFill>
        <p:spPr>
          <a:xfrm>
            <a:off x="2929288" y="3099987"/>
            <a:ext cx="1867201" cy="3124113"/>
          </a:xfrm>
          <a:prstGeom prst="rect">
            <a:avLst/>
          </a:prstGeom>
          <a:noFill/>
          <a:ln>
            <a:noFill/>
          </a:ln>
        </p:spPr>
      </p:pic>
      <p:pic>
        <p:nvPicPr>
          <p:cNvPr id="209" name="Google Shape;209;p25"/>
          <p:cNvPicPr preferRelativeResize="0"/>
          <p:nvPr/>
        </p:nvPicPr>
        <p:blipFill>
          <a:blip r:embed="rId5">
            <a:alphaModFix/>
          </a:blip>
          <a:stretch>
            <a:fillRect/>
          </a:stretch>
        </p:blipFill>
        <p:spPr>
          <a:xfrm>
            <a:off x="5162347" y="1102421"/>
            <a:ext cx="1867201" cy="3114317"/>
          </a:xfrm>
          <a:prstGeom prst="rect">
            <a:avLst/>
          </a:prstGeom>
          <a:noFill/>
          <a:ln>
            <a:noFill/>
          </a:ln>
        </p:spPr>
      </p:pic>
      <p:pic>
        <p:nvPicPr>
          <p:cNvPr id="210" name="Google Shape;210;p25"/>
          <p:cNvPicPr preferRelativeResize="0"/>
          <p:nvPr/>
        </p:nvPicPr>
        <p:blipFill>
          <a:blip r:embed="rId6">
            <a:alphaModFix/>
          </a:blip>
          <a:stretch>
            <a:fillRect/>
          </a:stretch>
        </p:blipFill>
        <p:spPr>
          <a:xfrm>
            <a:off x="7395399" y="3092915"/>
            <a:ext cx="1867200" cy="3138234"/>
          </a:xfrm>
          <a:prstGeom prst="rect">
            <a:avLst/>
          </a:prstGeom>
          <a:noFill/>
          <a:ln>
            <a:noFill/>
          </a:ln>
        </p:spPr>
      </p:pic>
      <p:pic>
        <p:nvPicPr>
          <p:cNvPr id="211" name="Google Shape;211;p25"/>
          <p:cNvPicPr preferRelativeResize="0"/>
          <p:nvPr/>
        </p:nvPicPr>
        <p:blipFill>
          <a:blip r:embed="rId7">
            <a:alphaModFix/>
          </a:blip>
          <a:stretch>
            <a:fillRect/>
          </a:stretch>
        </p:blipFill>
        <p:spPr>
          <a:xfrm>
            <a:off x="9628450" y="1091487"/>
            <a:ext cx="1867201" cy="31362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092200" y="679823"/>
            <a:ext cx="10007700" cy="959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CONCLUSION</a:t>
            </a:r>
            <a:endParaRPr/>
          </a:p>
        </p:txBody>
      </p:sp>
      <p:sp>
        <p:nvSpPr>
          <p:cNvPr id="217" name="Google Shape;217;p26"/>
          <p:cNvSpPr txBox="1">
            <a:spLocks noGrp="1"/>
          </p:cNvSpPr>
          <p:nvPr>
            <p:ph type="body" idx="1"/>
          </p:nvPr>
        </p:nvSpPr>
        <p:spPr>
          <a:xfrm>
            <a:off x="1092200" y="1639525"/>
            <a:ext cx="10007700" cy="4885500"/>
          </a:xfrm>
          <a:prstGeom prst="rect">
            <a:avLst/>
          </a:prstGeom>
        </p:spPr>
        <p:txBody>
          <a:bodyPr spcFirstLastPara="1" wrap="square" lIns="121900" tIns="121900" rIns="121900" bIns="121900" anchor="t" anchorCtr="0">
            <a:noAutofit/>
          </a:bodyPr>
          <a:lstStyle/>
          <a:p>
            <a:pPr marL="457200" lvl="0" indent="-393700" algn="just" rtl="0">
              <a:spcBef>
                <a:spcPts val="0"/>
              </a:spcBef>
              <a:spcAft>
                <a:spcPts val="0"/>
              </a:spcAft>
              <a:buSzPts val="2600"/>
              <a:buChar char="●"/>
            </a:pPr>
            <a:r>
              <a:rPr lang="en-US" sz="2600"/>
              <a:t>The aim of developing the healthcare application is to help people to maintain their health. There are five functionalities in application (1)Target heart rate (2) calorie level (3) blood volume (4)diabetes and   (5) Healthy tips.</a:t>
            </a:r>
            <a:endParaRPr sz="2600"/>
          </a:p>
          <a:p>
            <a:pPr marL="457200" lvl="0" indent="0" algn="just" rtl="0">
              <a:spcBef>
                <a:spcPts val="0"/>
              </a:spcBef>
              <a:spcAft>
                <a:spcPts val="0"/>
              </a:spcAft>
              <a:buNone/>
            </a:pPr>
            <a:endParaRPr sz="600"/>
          </a:p>
          <a:p>
            <a:pPr marL="457200" lvl="0" indent="-393700" algn="just" rtl="0">
              <a:spcBef>
                <a:spcPts val="0"/>
              </a:spcBef>
              <a:spcAft>
                <a:spcPts val="0"/>
              </a:spcAft>
              <a:buSzPts val="2600"/>
              <a:buChar char="●"/>
            </a:pPr>
            <a:r>
              <a:rPr lang="en-US" sz="2600"/>
              <a:t>After collecting diagnostic dataset with 9 diabetic attributes of 768 patients for the study we were able to predict diabetes with good accuracy.</a:t>
            </a:r>
            <a:endParaRPr sz="2600"/>
          </a:p>
          <a:p>
            <a:pPr marL="457200" lvl="0" indent="0" algn="just" rtl="0">
              <a:spcBef>
                <a:spcPts val="0"/>
              </a:spcBef>
              <a:spcAft>
                <a:spcPts val="0"/>
              </a:spcAft>
              <a:buNone/>
            </a:pPr>
            <a:endParaRPr sz="600"/>
          </a:p>
          <a:p>
            <a:pPr marL="457200" lvl="0" indent="-393700" algn="just" rtl="0">
              <a:spcBef>
                <a:spcPts val="0"/>
              </a:spcBef>
              <a:spcAft>
                <a:spcPts val="0"/>
              </a:spcAft>
              <a:buSzPts val="2600"/>
              <a:buChar char="●"/>
            </a:pPr>
            <a:r>
              <a:rPr lang="en-US" sz="2600"/>
              <a:t>Based on its testing accuracy, we compared and analysed five machine learning algorithms out of which SVM algorithm has highest accuracy.</a:t>
            </a:r>
            <a:endParaRPr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additive="base">
                                        <p:cTn id="7" dur="1000"/>
                                        <p:tgtEl>
                                          <p:spTgt spid="216"/>
                                        </p:tgtEl>
                                        <p:attrNameLst>
                                          <p:attrName>ppt_w</p:attrName>
                                        </p:attrNameLst>
                                      </p:cBhvr>
                                      <p:tavLst>
                                        <p:tav tm="0">
                                          <p:val>
                                            <p:strVal val="0"/>
                                          </p:val>
                                        </p:tav>
                                        <p:tav tm="100000">
                                          <p:val>
                                            <p:strVal val="#ppt_w"/>
                                          </p:val>
                                        </p:tav>
                                      </p:tavLst>
                                    </p:anim>
                                    <p:anim calcmode="lin" valueType="num">
                                      <p:cBhvr additive="base">
                                        <p:cTn id="8" dur="1000"/>
                                        <p:tgtEl>
                                          <p:spTgt spid="216"/>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1092200" y="1127473"/>
            <a:ext cx="10007700" cy="941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FUTURE WORK</a:t>
            </a:r>
            <a:endParaRPr/>
          </a:p>
        </p:txBody>
      </p:sp>
      <p:sp>
        <p:nvSpPr>
          <p:cNvPr id="223" name="Google Shape;223;p27"/>
          <p:cNvSpPr txBox="1">
            <a:spLocks noGrp="1"/>
          </p:cNvSpPr>
          <p:nvPr>
            <p:ph type="body" idx="1"/>
          </p:nvPr>
        </p:nvSpPr>
        <p:spPr>
          <a:xfrm>
            <a:off x="1092200" y="2069175"/>
            <a:ext cx="10007700" cy="3831900"/>
          </a:xfrm>
          <a:prstGeom prst="rect">
            <a:avLst/>
          </a:prstGeom>
        </p:spPr>
        <p:txBody>
          <a:bodyPr spcFirstLastPara="1" wrap="square" lIns="121900" tIns="121900" rIns="121900" bIns="121900" anchor="t" anchorCtr="0">
            <a:noAutofit/>
          </a:bodyPr>
          <a:lstStyle/>
          <a:p>
            <a:pPr marL="285750" lvl="0" indent="-336550" algn="just" rtl="0">
              <a:spcBef>
                <a:spcPts val="960"/>
              </a:spcBef>
              <a:spcAft>
                <a:spcPts val="0"/>
              </a:spcAft>
              <a:buSzPts val="2600"/>
              <a:buChar char="●"/>
            </a:pPr>
            <a:r>
              <a:rPr lang="en-US" sz="2600"/>
              <a:t>Provide reminders to users about their medications which help them to take medicine on time. Therefore, through these reminders, the user can take care of their health.</a:t>
            </a:r>
            <a:endParaRPr sz="2600"/>
          </a:p>
          <a:p>
            <a:pPr marL="285750" lvl="0" indent="0" algn="just" rtl="0">
              <a:spcBef>
                <a:spcPts val="960"/>
              </a:spcBef>
              <a:spcAft>
                <a:spcPts val="0"/>
              </a:spcAft>
              <a:buNone/>
            </a:pPr>
            <a:endParaRPr sz="2600"/>
          </a:p>
          <a:p>
            <a:pPr marL="285750" lvl="0" indent="-336550" algn="just" rtl="0">
              <a:spcBef>
                <a:spcPts val="960"/>
              </a:spcBef>
              <a:spcAft>
                <a:spcPts val="0"/>
              </a:spcAft>
              <a:buSzPts val="2600"/>
              <a:buChar char="●"/>
            </a:pPr>
            <a:r>
              <a:rPr lang="en-US" sz="2600"/>
              <a:t>Graphs of the output obtained will help the user to keep track of the changes in diabetes-related readings and to manage their diet and health in a more effective way.</a:t>
            </a:r>
            <a:endParaRPr sz="2600"/>
          </a:p>
          <a:p>
            <a:pPr marL="0" lvl="0" indent="0" algn="l" rtl="0">
              <a:spcBef>
                <a:spcPts val="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1000"/>
                                        <p:tgtEl>
                                          <p:spTgt spid="222"/>
                                        </p:tgtEl>
                                        <p:attrNameLst>
                                          <p:attrName>ppt_w</p:attrName>
                                        </p:attrNameLst>
                                      </p:cBhvr>
                                      <p:tavLst>
                                        <p:tav tm="0">
                                          <p:val>
                                            <p:strVal val="0"/>
                                          </p:val>
                                        </p:tav>
                                        <p:tav tm="100000">
                                          <p:val>
                                            <p:strVal val="#ppt_w"/>
                                          </p:val>
                                        </p:tav>
                                      </p:tavLst>
                                    </p:anim>
                                    <p:anim calcmode="lin" valueType="num">
                                      <p:cBhvr additive="base">
                                        <p:cTn id="8" dur="1000"/>
                                        <p:tgtEl>
                                          <p:spTgt spid="222"/>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1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1092200" y="1127473"/>
            <a:ext cx="10007700" cy="959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REFERENCES</a:t>
            </a:r>
            <a:endParaRPr/>
          </a:p>
        </p:txBody>
      </p:sp>
      <p:sp>
        <p:nvSpPr>
          <p:cNvPr id="229" name="Google Shape;229;p28"/>
          <p:cNvSpPr txBox="1">
            <a:spLocks noGrp="1"/>
          </p:cNvSpPr>
          <p:nvPr>
            <p:ph type="body" idx="1"/>
          </p:nvPr>
        </p:nvSpPr>
        <p:spPr>
          <a:xfrm>
            <a:off x="1092200" y="2087175"/>
            <a:ext cx="10007700" cy="4288200"/>
          </a:xfrm>
          <a:prstGeom prst="rect">
            <a:avLst/>
          </a:prstGeom>
        </p:spPr>
        <p:txBody>
          <a:bodyPr spcFirstLastPara="1" wrap="square" lIns="121900" tIns="121900" rIns="121900" bIns="121900" anchor="t" anchorCtr="0">
            <a:noAutofit/>
          </a:bodyPr>
          <a:lstStyle/>
          <a:p>
            <a:pPr marL="285750" lvl="0" indent="-323850" algn="just" rtl="0">
              <a:spcBef>
                <a:spcPts val="0"/>
              </a:spcBef>
              <a:spcAft>
                <a:spcPts val="0"/>
              </a:spcAft>
              <a:buSzPts val="2600"/>
              <a:buChar char="●"/>
            </a:pPr>
            <a:r>
              <a:rPr lang="en-US" sz="2600"/>
              <a:t>A. Singhal , K. Sowjanya and C. choudhary , “MobDBTest: A machine learning based system for predicting diabetes risk using mobile devices,” In 2015 International Advance Computing Conference (IACC) IEEE, pp. 397-402, 2015</a:t>
            </a:r>
            <a:endParaRPr sz="2600"/>
          </a:p>
          <a:p>
            <a:pPr marL="0" lvl="0" indent="0" algn="just" rtl="0">
              <a:spcBef>
                <a:spcPts val="0"/>
              </a:spcBef>
              <a:spcAft>
                <a:spcPts val="0"/>
              </a:spcAft>
              <a:buNone/>
            </a:pPr>
            <a:endParaRPr sz="2600"/>
          </a:p>
          <a:p>
            <a:pPr marL="285750" lvl="0" indent="-323850" algn="just" rtl="0">
              <a:spcBef>
                <a:spcPts val="0"/>
              </a:spcBef>
              <a:spcAft>
                <a:spcPts val="0"/>
              </a:spcAft>
              <a:buSzPts val="2600"/>
              <a:buChar char="●"/>
            </a:pPr>
            <a:r>
              <a:rPr lang="en-US" sz="2600"/>
              <a:t>H. Abbas, L. Alic, M. Rios, M. Abdul-Ghani and K. Qaraqe, "Predicting Diabetes in Healthy Population through Machine Learning," In 2019 IEEE 32nd International Symposium on Computer-Based Medical Systems (CBMS), IEEE, pp. 567-570, June 2019.</a:t>
            </a:r>
            <a:endParaRPr sz="2600"/>
          </a:p>
          <a:p>
            <a:pPr marL="0" lvl="0" indent="0" algn="l" rtl="0">
              <a:spcBef>
                <a:spcPts val="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2241457" y="2709005"/>
            <a:ext cx="7709100" cy="144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5400"/>
              <a:buFont typeface="Times New Roman"/>
              <a:buNone/>
            </a:pPr>
            <a:r>
              <a:rPr lang="en-US" sz="7200" b="1">
                <a:latin typeface="Times New Roman"/>
                <a:ea typeface="Times New Roman"/>
                <a:cs typeface="Times New Roman"/>
                <a:sym typeface="Times New Roman"/>
              </a:rPr>
              <a:t>THANK YOU</a:t>
            </a:r>
            <a:endParaRPr sz="72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500"/>
                                        <p:tgtEl>
                                          <p:spTgt spid="234"/>
                                        </p:tgtEl>
                                        <p:attrNameLst>
                                          <p:attrName>ppt_w</p:attrName>
                                        </p:attrNameLst>
                                      </p:cBhvr>
                                      <p:tavLst>
                                        <p:tav tm="0">
                                          <p:val>
                                            <p:strVal val="0"/>
                                          </p:val>
                                        </p:tav>
                                        <p:tav tm="100000">
                                          <p:val>
                                            <p:strVal val="#ppt_w"/>
                                          </p:val>
                                        </p:tav>
                                      </p:tavLst>
                                    </p:anim>
                                    <p:anim calcmode="lin" valueType="num">
                                      <p:cBhvr additive="base">
                                        <p:cTn id="8" dur="500"/>
                                        <p:tgtEl>
                                          <p:spTgt spid="2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1092200" y="1127472"/>
            <a:ext cx="10007700" cy="870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OVERVIEW</a:t>
            </a:r>
            <a:endParaRPr/>
          </a:p>
        </p:txBody>
      </p:sp>
      <p:sp>
        <p:nvSpPr>
          <p:cNvPr id="142" name="Google Shape;142;p15"/>
          <p:cNvSpPr txBox="1">
            <a:spLocks noGrp="1"/>
          </p:cNvSpPr>
          <p:nvPr>
            <p:ph type="body" idx="1"/>
          </p:nvPr>
        </p:nvSpPr>
        <p:spPr>
          <a:xfrm>
            <a:off x="1092200" y="1997775"/>
            <a:ext cx="10007700" cy="4233600"/>
          </a:xfrm>
          <a:prstGeom prst="rect">
            <a:avLst/>
          </a:prstGeom>
        </p:spPr>
        <p:txBody>
          <a:bodyPr spcFirstLastPara="1" wrap="square" lIns="121900" tIns="121900" rIns="121900" bIns="121900" anchor="t" anchorCtr="0">
            <a:noAutofit/>
          </a:bodyPr>
          <a:lstStyle/>
          <a:p>
            <a:pPr marL="285750" lvl="0" indent="-336550" algn="just" rtl="0">
              <a:spcBef>
                <a:spcPts val="960"/>
              </a:spcBef>
              <a:spcAft>
                <a:spcPts val="0"/>
              </a:spcAft>
              <a:buSzPts val="2600"/>
              <a:buChar char="❑"/>
            </a:pPr>
            <a:r>
              <a:rPr lang="en-US" sz="2600"/>
              <a:t>Introduction</a:t>
            </a:r>
            <a:endParaRPr sz="2600"/>
          </a:p>
          <a:p>
            <a:pPr marL="285750" lvl="0" indent="-336550" algn="just" rtl="0">
              <a:spcBef>
                <a:spcPts val="960"/>
              </a:spcBef>
              <a:spcAft>
                <a:spcPts val="0"/>
              </a:spcAft>
              <a:buSzPts val="2600"/>
              <a:buChar char="❑"/>
            </a:pPr>
            <a:r>
              <a:rPr lang="en-US" sz="2600"/>
              <a:t>Objectives / Goals</a:t>
            </a:r>
            <a:endParaRPr sz="2600"/>
          </a:p>
          <a:p>
            <a:pPr marL="285750" lvl="0" indent="-336550" algn="just" rtl="0">
              <a:spcBef>
                <a:spcPts val="960"/>
              </a:spcBef>
              <a:spcAft>
                <a:spcPts val="0"/>
              </a:spcAft>
              <a:buSzPts val="2600"/>
              <a:buChar char="❑"/>
            </a:pPr>
            <a:r>
              <a:rPr lang="en-US" sz="2600"/>
              <a:t> Existing System</a:t>
            </a:r>
            <a:endParaRPr sz="2600"/>
          </a:p>
          <a:p>
            <a:pPr marL="285750" lvl="0" indent="-336550" algn="just" rtl="0">
              <a:spcBef>
                <a:spcPts val="960"/>
              </a:spcBef>
              <a:spcAft>
                <a:spcPts val="0"/>
              </a:spcAft>
              <a:buSzPts val="2600"/>
              <a:buChar char="❑"/>
            </a:pPr>
            <a:r>
              <a:rPr lang="en-US" sz="2600"/>
              <a:t> Proposed System</a:t>
            </a:r>
            <a:endParaRPr sz="2600"/>
          </a:p>
          <a:p>
            <a:pPr marL="285750" lvl="0" indent="-336550" algn="just" rtl="0">
              <a:spcBef>
                <a:spcPts val="960"/>
              </a:spcBef>
              <a:spcAft>
                <a:spcPts val="0"/>
              </a:spcAft>
              <a:buSzPts val="2600"/>
              <a:buChar char="❑"/>
            </a:pPr>
            <a:r>
              <a:rPr lang="en-US" sz="2600"/>
              <a:t> Implementation</a:t>
            </a:r>
            <a:endParaRPr sz="2600"/>
          </a:p>
          <a:p>
            <a:pPr marL="285750" lvl="0" indent="-336550" algn="just" rtl="0">
              <a:spcBef>
                <a:spcPts val="960"/>
              </a:spcBef>
              <a:spcAft>
                <a:spcPts val="0"/>
              </a:spcAft>
              <a:buSzPts val="2600"/>
              <a:buChar char="❑"/>
            </a:pPr>
            <a:r>
              <a:rPr lang="en-US" sz="2600"/>
              <a:t> Conclusion and Future Plan of Work</a:t>
            </a:r>
            <a:endParaRPr sz="2600"/>
          </a:p>
          <a:p>
            <a:pPr marL="285750" lvl="0" indent="-336550" algn="just" rtl="0">
              <a:spcBef>
                <a:spcPts val="960"/>
              </a:spcBef>
              <a:spcAft>
                <a:spcPts val="0"/>
              </a:spcAft>
              <a:buSzPts val="2600"/>
              <a:buChar char="❑"/>
            </a:pPr>
            <a:r>
              <a:rPr lang="en-US" sz="2600"/>
              <a:t> References</a:t>
            </a:r>
            <a:endParaRPr sz="2600"/>
          </a:p>
          <a:p>
            <a:pPr marL="0" lvl="0" indent="0" algn="l" rtl="0">
              <a:spcBef>
                <a:spcPts val="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000"/>
                                        <p:tgtEl>
                                          <p:spTgt spid="141"/>
                                        </p:tgtEl>
                                        <p:attrNameLst>
                                          <p:attrName>ppt_w</p:attrName>
                                        </p:attrNameLst>
                                      </p:cBhvr>
                                      <p:tavLst>
                                        <p:tav tm="0">
                                          <p:val>
                                            <p:strVal val="0"/>
                                          </p:val>
                                        </p:tav>
                                        <p:tav tm="100000">
                                          <p:val>
                                            <p:strVal val="#ppt_w"/>
                                          </p:val>
                                        </p:tav>
                                      </p:tavLst>
                                    </p:anim>
                                    <p:anim calcmode="lin" valueType="num">
                                      <p:cBhvr additive="base">
                                        <p:cTn id="8" dur="1000"/>
                                        <p:tgtEl>
                                          <p:spTgt spid="141"/>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1092200" y="1127472"/>
            <a:ext cx="10007700" cy="888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INTRODUCTION</a:t>
            </a:r>
            <a:endParaRPr/>
          </a:p>
        </p:txBody>
      </p:sp>
      <p:sp>
        <p:nvSpPr>
          <p:cNvPr id="148" name="Google Shape;148;p16"/>
          <p:cNvSpPr txBox="1">
            <a:spLocks noGrp="1"/>
          </p:cNvSpPr>
          <p:nvPr>
            <p:ph type="body" idx="1"/>
          </p:nvPr>
        </p:nvSpPr>
        <p:spPr>
          <a:xfrm>
            <a:off x="1092200" y="2015475"/>
            <a:ext cx="10007700" cy="4251600"/>
          </a:xfrm>
          <a:prstGeom prst="rect">
            <a:avLst/>
          </a:prstGeom>
        </p:spPr>
        <p:txBody>
          <a:bodyPr spcFirstLastPara="1" wrap="square" lIns="121900" tIns="121900" rIns="121900" bIns="121900" anchor="t" anchorCtr="0">
            <a:noAutofit/>
          </a:bodyPr>
          <a:lstStyle/>
          <a:p>
            <a:pPr marL="285750" lvl="0" indent="-333375" algn="just" rtl="0">
              <a:lnSpc>
                <a:spcPct val="90000"/>
              </a:lnSpc>
              <a:spcBef>
                <a:spcPts val="970"/>
              </a:spcBef>
              <a:spcAft>
                <a:spcPts val="0"/>
              </a:spcAft>
              <a:buSzPts val="2600"/>
              <a:buChar char="●"/>
            </a:pPr>
            <a:r>
              <a:rPr lang="en-US" sz="2600"/>
              <a:t>Diabetes mellitus (DM) a.k.a Diabetes is a chronic and lifestyle disease and millions of people from all over the world fall victim to it.</a:t>
            </a:r>
            <a:endParaRPr sz="2600"/>
          </a:p>
          <a:p>
            <a:pPr marL="0" lvl="0" indent="0" algn="just" rtl="0">
              <a:lnSpc>
                <a:spcPct val="90000"/>
              </a:lnSpc>
              <a:spcBef>
                <a:spcPts val="970"/>
              </a:spcBef>
              <a:spcAft>
                <a:spcPts val="0"/>
              </a:spcAft>
              <a:buNone/>
            </a:pPr>
            <a:endParaRPr sz="600"/>
          </a:p>
          <a:p>
            <a:pPr marL="285750" lvl="0" indent="-333375" algn="just" rtl="0">
              <a:lnSpc>
                <a:spcPct val="90000"/>
              </a:lnSpc>
              <a:spcBef>
                <a:spcPts val="970"/>
              </a:spcBef>
              <a:spcAft>
                <a:spcPts val="0"/>
              </a:spcAft>
              <a:buSzPts val="2600"/>
              <a:buChar char="●"/>
            </a:pPr>
            <a:r>
              <a:rPr lang="en-US" sz="2600"/>
              <a:t>According to IDF (International Diabetes Federation), 77 million Indians (8.9% of total adult population) are affected by diabetes, due to lack of knowledge millions of Indians are passing every year.</a:t>
            </a:r>
            <a:endParaRPr sz="2600"/>
          </a:p>
          <a:p>
            <a:pPr marL="0" lvl="0" indent="0" algn="just" rtl="0">
              <a:lnSpc>
                <a:spcPct val="90000"/>
              </a:lnSpc>
              <a:spcBef>
                <a:spcPts val="970"/>
              </a:spcBef>
              <a:spcAft>
                <a:spcPts val="0"/>
              </a:spcAft>
              <a:buNone/>
            </a:pPr>
            <a:endParaRPr sz="600"/>
          </a:p>
          <a:p>
            <a:pPr marL="285750" lvl="0" indent="-333375" algn="just" rtl="0">
              <a:lnSpc>
                <a:spcPct val="90000"/>
              </a:lnSpc>
              <a:spcBef>
                <a:spcPts val="970"/>
              </a:spcBef>
              <a:spcAft>
                <a:spcPts val="0"/>
              </a:spcAft>
              <a:buSzPts val="2600"/>
              <a:buChar char="●"/>
            </a:pPr>
            <a:r>
              <a:rPr lang="en-US" sz="2600"/>
              <a:t>With the advancement of information technologies, mobile health (mHealth) technologies can be leveraged for patient self-management, patient diagnosis and determining the probability of being affected by some disease.</a:t>
            </a:r>
            <a:endParaRPr sz="2600"/>
          </a:p>
          <a:p>
            <a:pPr marL="0" lvl="0" indent="0" algn="l" rtl="0">
              <a:spcBef>
                <a:spcPts val="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1000"/>
                                        <p:tgtEl>
                                          <p:spTgt spid="147"/>
                                        </p:tgtEl>
                                        <p:attrNameLst>
                                          <p:attrName>ppt_w</p:attrName>
                                        </p:attrNameLst>
                                      </p:cBhvr>
                                      <p:tavLst>
                                        <p:tav tm="0">
                                          <p:val>
                                            <p:strVal val="0"/>
                                          </p:val>
                                        </p:tav>
                                        <p:tav tm="100000">
                                          <p:val>
                                            <p:strVal val="#ppt_w"/>
                                          </p:val>
                                        </p:tav>
                                      </p:tavLst>
                                    </p:anim>
                                    <p:anim calcmode="lin" valueType="num">
                                      <p:cBhvr additive="base">
                                        <p:cTn id="8" dur="1000"/>
                                        <p:tgtEl>
                                          <p:spTgt spid="147"/>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1092200" y="1127473"/>
            <a:ext cx="10007700" cy="977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OBJECTIVES</a:t>
            </a:r>
            <a:endParaRPr/>
          </a:p>
        </p:txBody>
      </p:sp>
      <p:sp>
        <p:nvSpPr>
          <p:cNvPr id="154" name="Google Shape;154;p17"/>
          <p:cNvSpPr txBox="1">
            <a:spLocks noGrp="1"/>
          </p:cNvSpPr>
          <p:nvPr>
            <p:ph type="body" idx="1"/>
          </p:nvPr>
        </p:nvSpPr>
        <p:spPr>
          <a:xfrm>
            <a:off x="1092200" y="2105175"/>
            <a:ext cx="10007700" cy="4341000"/>
          </a:xfrm>
          <a:prstGeom prst="rect">
            <a:avLst/>
          </a:prstGeom>
        </p:spPr>
        <p:txBody>
          <a:bodyPr spcFirstLastPara="1" wrap="square" lIns="121900" tIns="121900" rIns="121900" bIns="121900" anchor="t" anchorCtr="0">
            <a:noAutofit/>
          </a:bodyPr>
          <a:lstStyle/>
          <a:p>
            <a:pPr marL="285750" lvl="0" indent="-336550" algn="just" rtl="0">
              <a:spcBef>
                <a:spcPts val="0"/>
              </a:spcBef>
              <a:spcAft>
                <a:spcPts val="0"/>
              </a:spcAft>
              <a:buSzPts val="2600"/>
              <a:buChar char="●"/>
            </a:pPr>
            <a:r>
              <a:rPr lang="en-US" sz="2600"/>
              <a:t>The aim of developing the healthcare application is to help people to maintain their health.</a:t>
            </a:r>
            <a:endParaRPr sz="2600"/>
          </a:p>
          <a:p>
            <a:pPr marL="285750" lvl="0" indent="0" algn="just" rtl="0">
              <a:spcBef>
                <a:spcPts val="0"/>
              </a:spcBef>
              <a:spcAft>
                <a:spcPts val="0"/>
              </a:spcAft>
              <a:buNone/>
            </a:pPr>
            <a:endParaRPr sz="2600"/>
          </a:p>
          <a:p>
            <a:pPr marL="285750" lvl="0" indent="-336550" algn="just" rtl="0">
              <a:spcBef>
                <a:spcPts val="0"/>
              </a:spcBef>
              <a:spcAft>
                <a:spcPts val="0"/>
              </a:spcAft>
              <a:buSzPts val="2600"/>
              <a:buChar char="●"/>
            </a:pPr>
            <a:r>
              <a:rPr lang="en-US" sz="2600"/>
              <a:t>To predict the diabetic risk level of a patient with a higher accuracy.</a:t>
            </a:r>
            <a:endParaRPr sz="2600"/>
          </a:p>
          <a:p>
            <a:pPr marL="285750" lvl="0" indent="0" algn="just" rtl="0">
              <a:spcBef>
                <a:spcPts val="0"/>
              </a:spcBef>
              <a:spcAft>
                <a:spcPts val="0"/>
              </a:spcAft>
              <a:buNone/>
            </a:pPr>
            <a:endParaRPr sz="2600"/>
          </a:p>
          <a:p>
            <a:pPr marL="285750" lvl="0" indent="-336550" algn="just" rtl="0">
              <a:lnSpc>
                <a:spcPct val="100000"/>
              </a:lnSpc>
              <a:spcBef>
                <a:spcPts val="0"/>
              </a:spcBef>
              <a:spcAft>
                <a:spcPts val="0"/>
              </a:spcAft>
              <a:buSzPts val="2600"/>
              <a:buChar char="●"/>
            </a:pPr>
            <a:r>
              <a:rPr lang="en-US" sz="2600">
                <a:solidFill>
                  <a:srgbClr val="333333"/>
                </a:solidFill>
                <a:highlight>
                  <a:srgbClr val="FCFCFC"/>
                </a:highlight>
              </a:rPr>
              <a:t>For prediction, we are focusing on selected attributes that ail in early detection of Diabetes Mellitus using Predictive analysis.</a:t>
            </a:r>
            <a:endParaRPr sz="2600">
              <a:solidFill>
                <a:srgbClr val="333333"/>
              </a:solidFill>
              <a:highlight>
                <a:srgbClr val="FCFCFC"/>
              </a:highlight>
            </a:endParaRPr>
          </a:p>
          <a:p>
            <a:pPr marL="285750" lvl="0" indent="0" algn="just" rtl="0">
              <a:lnSpc>
                <a:spcPct val="100000"/>
              </a:lnSpc>
              <a:spcBef>
                <a:spcPts val="0"/>
              </a:spcBef>
              <a:spcAft>
                <a:spcPts val="0"/>
              </a:spcAft>
              <a:buNone/>
            </a:pPr>
            <a:endParaRPr sz="2600">
              <a:solidFill>
                <a:srgbClr val="333333"/>
              </a:solidFill>
              <a:highlight>
                <a:srgbClr val="FCFCFC"/>
              </a:highlight>
            </a:endParaRPr>
          </a:p>
          <a:p>
            <a:pPr marL="285750" lvl="0" indent="-336550" algn="just" rtl="0">
              <a:lnSpc>
                <a:spcPct val="100000"/>
              </a:lnSpc>
              <a:spcBef>
                <a:spcPts val="0"/>
              </a:spcBef>
              <a:spcAft>
                <a:spcPts val="0"/>
              </a:spcAft>
              <a:buSzPts val="2600"/>
              <a:buChar char="●"/>
            </a:pPr>
            <a:r>
              <a:rPr lang="en-US" sz="2600"/>
              <a:t>To assess the association of various risk factors with prediabetes.</a:t>
            </a:r>
            <a:endParaRPr sz="2600"/>
          </a:p>
          <a:p>
            <a:pPr marL="0" lvl="0" indent="0" algn="l" rtl="0">
              <a:spcBef>
                <a:spcPts val="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p:tgtEl>
                                          <p:spTgt spid="153"/>
                                        </p:tgtEl>
                                        <p:attrNameLst>
                                          <p:attrName>ppt_w</p:attrName>
                                        </p:attrNameLst>
                                      </p:cBhvr>
                                      <p:tavLst>
                                        <p:tav tm="0">
                                          <p:val>
                                            <p:strVal val="0"/>
                                          </p:val>
                                        </p:tav>
                                        <p:tav tm="100000">
                                          <p:val>
                                            <p:strVal val="#ppt_w"/>
                                          </p:val>
                                        </p:tav>
                                      </p:tavLst>
                                    </p:anim>
                                    <p:anim calcmode="lin" valueType="num">
                                      <p:cBhvr additive="base">
                                        <p:cTn id="8" dur="1000"/>
                                        <p:tgtEl>
                                          <p:spTgt spid="153"/>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1092200" y="1127473"/>
            <a:ext cx="10007700" cy="941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EXISTING SYSTEM</a:t>
            </a:r>
            <a:endParaRPr/>
          </a:p>
        </p:txBody>
      </p:sp>
      <p:sp>
        <p:nvSpPr>
          <p:cNvPr id="160" name="Google Shape;160;p18"/>
          <p:cNvSpPr txBox="1">
            <a:spLocks noGrp="1"/>
          </p:cNvSpPr>
          <p:nvPr>
            <p:ph type="body" idx="1"/>
          </p:nvPr>
        </p:nvSpPr>
        <p:spPr>
          <a:xfrm>
            <a:off x="1092200" y="2069175"/>
            <a:ext cx="10007700" cy="3264000"/>
          </a:xfrm>
          <a:prstGeom prst="rect">
            <a:avLst/>
          </a:prstGeom>
        </p:spPr>
        <p:txBody>
          <a:bodyPr spcFirstLastPara="1" wrap="square" lIns="121900" tIns="121900" rIns="121900" bIns="121900" anchor="t" anchorCtr="0">
            <a:noAutofit/>
          </a:bodyPr>
          <a:lstStyle/>
          <a:p>
            <a:pPr marL="285750" lvl="0" indent="-336550" algn="just" rtl="0">
              <a:spcBef>
                <a:spcPts val="0"/>
              </a:spcBef>
              <a:spcAft>
                <a:spcPts val="0"/>
              </a:spcAft>
              <a:buSzPts val="2600"/>
              <a:buChar char="●"/>
            </a:pPr>
            <a:r>
              <a:rPr lang="en-US" sz="2600"/>
              <a:t>People staying in urban region are very health conscious compare to the ones who stays in rural region. At every certain interval of time they go for checkup to test whether they are suffering from any diseases or not.</a:t>
            </a:r>
            <a:endParaRPr sz="2600"/>
          </a:p>
          <a:p>
            <a:pPr marL="285750" lvl="0" indent="0" algn="just" rtl="0">
              <a:spcBef>
                <a:spcPts val="0"/>
              </a:spcBef>
              <a:spcAft>
                <a:spcPts val="0"/>
              </a:spcAft>
              <a:buNone/>
            </a:pPr>
            <a:endParaRPr sz="2600"/>
          </a:p>
          <a:p>
            <a:pPr marL="0" lvl="0" indent="0" algn="just" rtl="0">
              <a:spcBef>
                <a:spcPts val="0"/>
              </a:spcBef>
              <a:spcAft>
                <a:spcPts val="0"/>
              </a:spcAft>
              <a:buNone/>
            </a:pPr>
            <a:endParaRPr sz="600"/>
          </a:p>
          <a:p>
            <a:pPr marL="285750" lvl="0" indent="-336550" algn="just" rtl="0">
              <a:spcBef>
                <a:spcPts val="0"/>
              </a:spcBef>
              <a:spcAft>
                <a:spcPts val="0"/>
              </a:spcAft>
              <a:buSzPts val="2600"/>
              <a:buChar char="●"/>
            </a:pPr>
            <a:r>
              <a:rPr lang="en-US" sz="2600"/>
              <a:t>Although acquiring awareness about diabetes is a crucial issue, but, to the best of our knowledge, there are no real-world tools that helps to develop this awareness for the masses at an individual level. </a:t>
            </a:r>
            <a:endParaRPr sz="2600"/>
          </a:p>
          <a:p>
            <a:pPr marL="0" lvl="0" indent="0" algn="l" rtl="0">
              <a:spcBef>
                <a:spcPts val="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1000"/>
                                        <p:tgtEl>
                                          <p:spTgt spid="159"/>
                                        </p:tgtEl>
                                        <p:attrNameLst>
                                          <p:attrName>ppt_w</p:attrName>
                                        </p:attrNameLst>
                                      </p:cBhvr>
                                      <p:tavLst>
                                        <p:tav tm="0">
                                          <p:val>
                                            <p:strVal val="0"/>
                                          </p:val>
                                        </p:tav>
                                        <p:tav tm="100000">
                                          <p:val>
                                            <p:strVal val="#ppt_w"/>
                                          </p:val>
                                        </p:tav>
                                      </p:tavLst>
                                    </p:anim>
                                    <p:anim calcmode="lin" valueType="num">
                                      <p:cBhvr additive="base">
                                        <p:cTn id="8" dur="1000"/>
                                        <p:tgtEl>
                                          <p:spTgt spid="159"/>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1092200" y="1127473"/>
            <a:ext cx="10007700" cy="959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PROPOSED SYSTEM</a:t>
            </a:r>
            <a:endParaRPr/>
          </a:p>
        </p:txBody>
      </p:sp>
      <p:sp>
        <p:nvSpPr>
          <p:cNvPr id="166" name="Google Shape;166;p19"/>
          <p:cNvSpPr txBox="1">
            <a:spLocks noGrp="1"/>
          </p:cNvSpPr>
          <p:nvPr>
            <p:ph type="body" idx="1"/>
          </p:nvPr>
        </p:nvSpPr>
        <p:spPr>
          <a:xfrm>
            <a:off x="1092200" y="2087175"/>
            <a:ext cx="10007700" cy="4197900"/>
          </a:xfrm>
          <a:prstGeom prst="rect">
            <a:avLst/>
          </a:prstGeom>
        </p:spPr>
        <p:txBody>
          <a:bodyPr spcFirstLastPara="1" wrap="square" lIns="121900" tIns="121900" rIns="121900" bIns="121900" anchor="t" anchorCtr="0">
            <a:noAutofit/>
          </a:bodyPr>
          <a:lstStyle/>
          <a:p>
            <a:pPr marL="457200" lvl="0" indent="-393700" algn="just" rtl="0">
              <a:spcBef>
                <a:spcPts val="360"/>
              </a:spcBef>
              <a:spcAft>
                <a:spcPts val="0"/>
              </a:spcAft>
              <a:buSzPts val="2600"/>
              <a:buChar char="●"/>
            </a:pPr>
            <a:r>
              <a:rPr lang="en-US" sz="2600"/>
              <a:t>The system takes age, glucose, blood pressure,  height and weight to calculate BMI, as input from user.</a:t>
            </a:r>
            <a:endParaRPr sz="2600"/>
          </a:p>
          <a:p>
            <a:pPr marL="457200" lvl="0" indent="0" algn="just" rtl="0">
              <a:spcBef>
                <a:spcPts val="600"/>
              </a:spcBef>
              <a:spcAft>
                <a:spcPts val="0"/>
              </a:spcAft>
              <a:buNone/>
            </a:pPr>
            <a:endParaRPr sz="1200"/>
          </a:p>
          <a:p>
            <a:pPr marL="457200" lvl="0" indent="-393700" algn="just" rtl="0">
              <a:spcBef>
                <a:spcPts val="600"/>
              </a:spcBef>
              <a:spcAft>
                <a:spcPts val="0"/>
              </a:spcAft>
              <a:buSzPts val="2600"/>
              <a:buChar char="●"/>
            </a:pPr>
            <a:r>
              <a:rPr lang="en-US" sz="2600"/>
              <a:t>After getting input from the user, it will process data and apply machine learning algorithm on it. The system will predict whether the user will suffer from diabetes or not.</a:t>
            </a:r>
            <a:endParaRPr sz="2600"/>
          </a:p>
          <a:p>
            <a:pPr marL="457200" lvl="0" indent="0" algn="just" rtl="0">
              <a:spcBef>
                <a:spcPts val="600"/>
              </a:spcBef>
              <a:spcAft>
                <a:spcPts val="0"/>
              </a:spcAft>
              <a:buNone/>
            </a:pPr>
            <a:endParaRPr sz="1200"/>
          </a:p>
          <a:p>
            <a:pPr marL="457200" lvl="0" indent="-393700" algn="just" rtl="0">
              <a:spcBef>
                <a:spcPts val="600"/>
              </a:spcBef>
              <a:spcAft>
                <a:spcPts val="0"/>
              </a:spcAft>
              <a:buSzPts val="2600"/>
              <a:buChar char="●"/>
            </a:pPr>
            <a:r>
              <a:rPr lang="en-US" sz="2600"/>
              <a:t>We also suggest healthy tips to users which will help them to control the sugar level and help people to stay away from diabetes.</a:t>
            </a:r>
            <a:endParaRPr sz="2600"/>
          </a:p>
          <a:p>
            <a:pPr marL="0" lvl="0" indent="0" algn="l" rtl="0">
              <a:spcBef>
                <a:spcPts val="600"/>
              </a:spcBef>
              <a:spcAft>
                <a:spcPts val="21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1000"/>
                                        <p:tgtEl>
                                          <p:spTgt spid="165"/>
                                        </p:tgtEl>
                                        <p:attrNameLst>
                                          <p:attrName>ppt_w</p:attrName>
                                        </p:attrNameLst>
                                      </p:cBhvr>
                                      <p:tavLst>
                                        <p:tav tm="0">
                                          <p:val>
                                            <p:strVal val="0"/>
                                          </p:val>
                                        </p:tav>
                                        <p:tav tm="100000">
                                          <p:val>
                                            <p:strVal val="#ppt_w"/>
                                          </p:val>
                                        </p:tav>
                                      </p:tavLst>
                                    </p:anim>
                                    <p:anim calcmode="lin" valueType="num">
                                      <p:cBhvr additive="base">
                                        <p:cTn id="8" dur="1000"/>
                                        <p:tgtEl>
                                          <p:spTgt spid="16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fade">
                                      <p:cBhvr>
                                        <p:cTn id="12"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1092200" y="393317"/>
            <a:ext cx="10007700" cy="127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COMPARISON BETWEEN EXISTING AND PROPOSED SYSTEM</a:t>
            </a:r>
            <a:endParaRPr sz="3200">
              <a:latin typeface="Times New Roman"/>
              <a:ea typeface="Times New Roman"/>
              <a:cs typeface="Times New Roman"/>
              <a:sym typeface="Times New Roman"/>
            </a:endParaRPr>
          </a:p>
        </p:txBody>
      </p:sp>
      <p:sp>
        <p:nvSpPr>
          <p:cNvPr id="172" name="Google Shape;172;p20"/>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graphicFrame>
        <p:nvGraphicFramePr>
          <p:cNvPr id="173" name="Google Shape;173;p20"/>
          <p:cNvGraphicFramePr/>
          <p:nvPr/>
        </p:nvGraphicFramePr>
        <p:xfrm>
          <a:off x="952550" y="1818700"/>
          <a:ext cx="10287000" cy="4114840"/>
        </p:xfrm>
        <a:graphic>
          <a:graphicData uri="http://schemas.openxmlformats.org/drawingml/2006/table">
            <a:tbl>
              <a:tblPr>
                <a:noFill/>
                <a:tableStyleId>{0E4E8244-2AD6-4186-B8BD-3F239AF1C1BE}</a:tableStyleId>
              </a:tblPr>
              <a:tblGrid>
                <a:gridCol w="5143500"/>
                <a:gridCol w="5143500"/>
              </a:tblGrid>
              <a:tr h="381000">
                <a:tc>
                  <a:txBody>
                    <a:bodyPr/>
                    <a:lstStyle/>
                    <a:p>
                      <a:pPr marL="0" marR="0" lvl="0" indent="0" algn="ctr" rtl="0">
                        <a:spcBef>
                          <a:spcPts val="0"/>
                        </a:spcBef>
                        <a:spcAft>
                          <a:spcPts val="0"/>
                        </a:spcAft>
                        <a:buNone/>
                      </a:pPr>
                      <a:r>
                        <a:rPr lang="en-US" sz="2600" b="0" u="none" strike="noStrike" cap="none">
                          <a:solidFill>
                            <a:srgbClr val="000000"/>
                          </a:solidFill>
                          <a:latin typeface="Calibri"/>
                          <a:ea typeface="Calibri"/>
                          <a:cs typeface="Calibri"/>
                          <a:sym typeface="Calibri"/>
                        </a:rPr>
                        <a:t>EXISTING SYSTEM</a:t>
                      </a:r>
                      <a:endParaRPr sz="2600" b="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2600" b="0" u="none" strike="noStrike" cap="none">
                          <a:solidFill>
                            <a:srgbClr val="000000"/>
                          </a:solidFill>
                          <a:latin typeface="Calibri"/>
                          <a:ea typeface="Calibri"/>
                          <a:cs typeface="Calibri"/>
                          <a:sym typeface="Calibri"/>
                        </a:rPr>
                        <a:t>PROPOSED  SYSTEM</a:t>
                      </a:r>
                      <a:endParaRPr sz="2600" b="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spcBef>
                          <a:spcPts val="0"/>
                        </a:spcBef>
                        <a:spcAft>
                          <a:spcPts val="0"/>
                        </a:spcAft>
                        <a:buNone/>
                      </a:pPr>
                      <a:r>
                        <a:rPr lang="en-US" sz="2200" u="none" strike="noStrike" cap="none">
                          <a:solidFill>
                            <a:srgbClr val="000000"/>
                          </a:solidFill>
                          <a:latin typeface="Calibri"/>
                          <a:ea typeface="Calibri"/>
                          <a:cs typeface="Calibri"/>
                          <a:sym typeface="Calibri"/>
                        </a:rPr>
                        <a:t>Currently the existing systems are not able to predict diabetes. They just state whether a person is suffering from diabetes or not. </a:t>
                      </a:r>
                      <a:endParaRPr sz="220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200">
                          <a:solidFill>
                            <a:srgbClr val="000000"/>
                          </a:solidFill>
                          <a:latin typeface="Calibri"/>
                          <a:ea typeface="Calibri"/>
                          <a:cs typeface="Calibri"/>
                          <a:sym typeface="Calibri"/>
                        </a:rPr>
                        <a:t>In our proposed system we aim to predict whether a person is suffering from diabetes or not or in how much time down the line he/she will be suffering from it.</a:t>
                      </a:r>
                      <a:endParaRPr sz="220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spcBef>
                          <a:spcPts val="0"/>
                        </a:spcBef>
                        <a:spcAft>
                          <a:spcPts val="0"/>
                        </a:spcAft>
                        <a:buNone/>
                      </a:pPr>
                      <a:r>
                        <a:rPr lang="en-US" sz="2200">
                          <a:solidFill>
                            <a:srgbClr val="000000"/>
                          </a:solidFill>
                          <a:latin typeface="Calibri"/>
                          <a:ea typeface="Calibri"/>
                          <a:cs typeface="Calibri"/>
                          <a:sym typeface="Calibri"/>
                        </a:rPr>
                        <a:t>The existing systems do not provide suggestions or tips for preventing diabetes.</a:t>
                      </a:r>
                      <a:endParaRPr sz="220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lt1"/>
                        </a:buClr>
                        <a:buSzPts val="1800"/>
                        <a:buFont typeface="Times New Roman"/>
                        <a:buNone/>
                      </a:pPr>
                      <a:r>
                        <a:rPr lang="en-US" sz="2200">
                          <a:solidFill>
                            <a:srgbClr val="000000"/>
                          </a:solidFill>
                          <a:latin typeface="Calibri"/>
                          <a:ea typeface="Calibri"/>
                          <a:cs typeface="Calibri"/>
                          <a:sym typeface="Calibri"/>
                        </a:rPr>
                        <a:t>The proposed systems do provide suggestions or tips for preventing diabetes.</a:t>
                      </a:r>
                      <a:endParaRPr sz="220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spcBef>
                          <a:spcPts val="0"/>
                        </a:spcBef>
                        <a:spcAft>
                          <a:spcPts val="0"/>
                        </a:spcAft>
                        <a:buNone/>
                      </a:pPr>
                      <a:r>
                        <a:rPr lang="en-US" sz="2200">
                          <a:solidFill>
                            <a:srgbClr val="000000"/>
                          </a:solidFill>
                          <a:latin typeface="Calibri"/>
                          <a:ea typeface="Calibri"/>
                          <a:cs typeface="Calibri"/>
                          <a:sym typeface="Calibri"/>
                        </a:rPr>
                        <a:t>There is no such system  that provides features like target heart rate, Blood volume ,Calorie level ,Diabetes,</a:t>
                      </a:r>
                      <a:endParaRPr sz="2200">
                        <a:solidFill>
                          <a:srgbClr val="000000"/>
                        </a:solidFill>
                        <a:latin typeface="Calibri"/>
                        <a:ea typeface="Calibri"/>
                        <a:cs typeface="Calibri"/>
                        <a:sym typeface="Calibri"/>
                      </a:endParaRPr>
                    </a:p>
                    <a:p>
                      <a:pPr marL="0" marR="0" lvl="0" indent="0" algn="l" rtl="0">
                        <a:spcBef>
                          <a:spcPts val="0"/>
                        </a:spcBef>
                        <a:spcAft>
                          <a:spcPts val="0"/>
                        </a:spcAft>
                        <a:buNone/>
                      </a:pPr>
                      <a:r>
                        <a:rPr lang="en-US" sz="2200">
                          <a:solidFill>
                            <a:srgbClr val="000000"/>
                          </a:solidFill>
                          <a:latin typeface="Calibri"/>
                          <a:ea typeface="Calibri"/>
                          <a:cs typeface="Calibri"/>
                          <a:sym typeface="Calibri"/>
                        </a:rPr>
                        <a:t>Healthy tips all together.</a:t>
                      </a:r>
                      <a:endParaRPr sz="220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200">
                          <a:solidFill>
                            <a:srgbClr val="000000"/>
                          </a:solidFill>
                          <a:latin typeface="Calibri"/>
                          <a:ea typeface="Calibri"/>
                          <a:cs typeface="Calibri"/>
                          <a:sym typeface="Calibri"/>
                        </a:rPr>
                        <a:t>Our system provides features like target heart rate, Blood volume, Calorie level, Diabetes, Healthy tips all together.</a:t>
                      </a:r>
                      <a:endParaRPr sz="2200">
                        <a:solidFill>
                          <a:srgbClr val="000000"/>
                        </a:solidFill>
                        <a:latin typeface="Calibri"/>
                        <a:ea typeface="Calibri"/>
                        <a:cs typeface="Calibri"/>
                        <a:sym typeface="Calibri"/>
                      </a:endParaRPr>
                    </a:p>
                    <a:p>
                      <a:pPr marL="0" marR="0" lvl="0" indent="0" algn="l" rtl="0">
                        <a:spcBef>
                          <a:spcPts val="0"/>
                        </a:spcBef>
                        <a:spcAft>
                          <a:spcPts val="0"/>
                        </a:spcAft>
                        <a:buNone/>
                      </a:pPr>
                      <a:endParaRPr sz="2200">
                        <a:solidFill>
                          <a:srgbClr val="000000"/>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1000"/>
                                        <p:tgtEl>
                                          <p:spTgt spid="171"/>
                                        </p:tgtEl>
                                        <p:attrNameLst>
                                          <p:attrName>ppt_w</p:attrName>
                                        </p:attrNameLst>
                                      </p:cBhvr>
                                      <p:tavLst>
                                        <p:tav tm="0">
                                          <p:val>
                                            <p:strVal val="0"/>
                                          </p:val>
                                        </p:tav>
                                        <p:tav tm="100000">
                                          <p:val>
                                            <p:strVal val="#ppt_w"/>
                                          </p:val>
                                        </p:tav>
                                      </p:tavLst>
                                    </p:anim>
                                    <p:anim calcmode="lin" valueType="num">
                                      <p:cBhvr additive="base">
                                        <p:cTn id="8" dur="1000"/>
                                        <p:tgtEl>
                                          <p:spTgt spid="171"/>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73"/>
                                        </p:tgtEl>
                                        <p:attrNameLst>
                                          <p:attrName>style.visibility</p:attrName>
                                        </p:attrNameLst>
                                      </p:cBhvr>
                                      <p:to>
                                        <p:strVal val="visible"/>
                                      </p:to>
                                    </p:set>
                                    <p:animEffect transition="in" filter="fade">
                                      <p:cBhvr>
                                        <p:cTn id="12"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38200" y="5926899"/>
            <a:ext cx="10515600" cy="618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Font typeface="Times New Roman"/>
              <a:buNone/>
            </a:pPr>
            <a:r>
              <a:rPr lang="en-US" sz="2400">
                <a:latin typeface="Times New Roman"/>
                <a:ea typeface="Times New Roman"/>
                <a:cs typeface="Times New Roman"/>
                <a:sym typeface="Times New Roman"/>
              </a:rPr>
              <a:t>FIG 1 : FLOW DIAGRAM OF PROPOSED SYSTEM</a:t>
            </a:r>
            <a:endParaRPr/>
          </a:p>
        </p:txBody>
      </p:sp>
      <p:pic>
        <p:nvPicPr>
          <p:cNvPr id="179" name="Google Shape;179;p21"/>
          <p:cNvPicPr preferRelativeResize="0"/>
          <p:nvPr/>
        </p:nvPicPr>
        <p:blipFill rotWithShape="1">
          <a:blip r:embed="rId3">
            <a:alphaModFix/>
          </a:blip>
          <a:srcRect/>
          <a:stretch/>
        </p:blipFill>
        <p:spPr>
          <a:xfrm>
            <a:off x="4033375" y="358125"/>
            <a:ext cx="4396650" cy="556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8"/>
                                        </p:tgtEl>
                                        <p:attrNameLst>
                                          <p:attrName>style.visibility</p:attrName>
                                        </p:attrNameLst>
                                      </p:cBhvr>
                                      <p:to>
                                        <p:strVal val="visible"/>
                                      </p:to>
                                    </p:set>
                                    <p:animEffect transition="in" filter="fade">
                                      <p:cBhvr>
                                        <p:cTn id="11"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2088227" y="5891068"/>
            <a:ext cx="9093900" cy="54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Font typeface="Times New Roman"/>
              <a:buNone/>
            </a:pPr>
            <a:r>
              <a:rPr lang="en-US" sz="2400">
                <a:latin typeface="Times New Roman"/>
                <a:ea typeface="Times New Roman"/>
                <a:cs typeface="Times New Roman"/>
                <a:sym typeface="Times New Roman"/>
              </a:rPr>
              <a:t>FIG 2 : FLOW DIAGRAM OF ANDROID SYSTEM</a:t>
            </a:r>
            <a:endParaRPr/>
          </a:p>
        </p:txBody>
      </p:sp>
      <p:pic>
        <p:nvPicPr>
          <p:cNvPr id="185" name="Google Shape;185;p22"/>
          <p:cNvPicPr preferRelativeResize="0"/>
          <p:nvPr/>
        </p:nvPicPr>
        <p:blipFill rotWithShape="1">
          <a:blip r:embed="rId3">
            <a:alphaModFix/>
          </a:blip>
          <a:srcRect/>
          <a:stretch/>
        </p:blipFill>
        <p:spPr>
          <a:xfrm>
            <a:off x="3494750" y="358125"/>
            <a:ext cx="5987450" cy="5532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787</Words>
  <Application>Microsoft Office PowerPoint</Application>
  <PresentationFormat>Custom</PresentationFormat>
  <Paragraphs>71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Nunito</vt:lpstr>
      <vt:lpstr>Times New Roman</vt:lpstr>
      <vt:lpstr>Century Gothic</vt:lpstr>
      <vt:lpstr>Calibri</vt:lpstr>
      <vt:lpstr>Shift</vt:lpstr>
      <vt:lpstr>   EARLY PREDICTION OF PRE-DIABETES USING MACHINE LEARNING</vt:lpstr>
      <vt:lpstr>OVERVIEW</vt:lpstr>
      <vt:lpstr>INTRODUCTION</vt:lpstr>
      <vt:lpstr>OBJECTIVES</vt:lpstr>
      <vt:lpstr>EXISTING SYSTEM</vt:lpstr>
      <vt:lpstr>PROPOSED SYSTEM</vt:lpstr>
      <vt:lpstr>COMPARISON BETWEEN EXISTING AND PROPOSED SYSTEM</vt:lpstr>
      <vt:lpstr>FIG 1 : FLOW DIAGRAM OF PROPOSED SYSTEM</vt:lpstr>
      <vt:lpstr>FIG 2 : FLOW DIAGRAM OF ANDROID SYSTEM</vt:lpstr>
      <vt:lpstr>IMPLEMENTATION - I</vt:lpstr>
      <vt:lpstr>IMPLEMENTATION - II</vt:lpstr>
      <vt:lpstr>IMPLEMENTATION - III</vt:lpstr>
      <vt:lpstr>CONCLUSION</vt:lpstr>
      <vt:lpstr>FUTURE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EARLY PREDICTION OF PRE-DIABETES USING MACHINE LEARNING</dc:title>
  <cp:lastModifiedBy>PS</cp:lastModifiedBy>
  <cp:revision>1</cp:revision>
  <dcterms:modified xsi:type="dcterms:W3CDTF">2020-05-11T19:12:51Z</dcterms:modified>
</cp:coreProperties>
</file>