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3" r:id="rId4"/>
    <p:sldId id="258" r:id="rId5"/>
    <p:sldId id="259" r:id="rId6"/>
    <p:sldId id="257" r:id="rId7"/>
    <p:sldId id="261" r:id="rId8"/>
    <p:sldId id="262" r:id="rId9"/>
    <p:sldId id="275" r:id="rId10"/>
    <p:sldId id="276" r:id="rId11"/>
    <p:sldId id="277" r:id="rId12"/>
    <p:sldId id="263" r:id="rId13"/>
    <p:sldId id="274" r:id="rId14"/>
    <p:sldId id="265" r:id="rId15"/>
    <p:sldId id="267" r:id="rId16"/>
    <p:sldId id="268" r:id="rId17"/>
    <p:sldId id="271" r:id="rId18"/>
    <p:sldId id="270" r:id="rId19"/>
    <p:sldId id="27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July 12,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469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July 12,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2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July 12,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0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July 12,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2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July 12,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July 12,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0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July 12,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1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July 12,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532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July 12,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2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July 12,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2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July 12,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2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July 12,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08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9" name="Rectangle 71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3993912-8EFD-44E3-BB70-A727CB240C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1" b="32827"/>
          <a:stretch/>
        </p:blipFill>
        <p:spPr bwMode="auto">
          <a:xfrm>
            <a:off x="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08BA5EF-099A-47C4-B002-198EE687B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15AD66-31BB-4AE4-B8E3-CC526E566D1C}"/>
              </a:ext>
            </a:extLst>
          </p:cNvPr>
          <p:cNvSpPr/>
          <p:nvPr/>
        </p:nvSpPr>
        <p:spPr>
          <a:xfrm>
            <a:off x="704851" y="571499"/>
            <a:ext cx="10648950" cy="5686426"/>
          </a:xfrm>
          <a:prstGeom prst="rect">
            <a:avLst/>
          </a:prstGeom>
          <a:solidFill>
            <a:schemeClr val="tx1">
              <a:alpha val="9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9AC233-DF5D-423A-AFF3-45EFBB4C0E22}"/>
              </a:ext>
            </a:extLst>
          </p:cNvPr>
          <p:cNvSpPr/>
          <p:nvPr/>
        </p:nvSpPr>
        <p:spPr>
          <a:xfrm>
            <a:off x="1866900" y="733425"/>
            <a:ext cx="7248525" cy="303847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B20FAA-4D9F-455E-83C1-A69D2C35B0F3}"/>
              </a:ext>
            </a:extLst>
          </p:cNvPr>
          <p:cNvSpPr txBox="1"/>
          <p:nvPr/>
        </p:nvSpPr>
        <p:spPr>
          <a:xfrm>
            <a:off x="643610" y="1991722"/>
            <a:ext cx="10843539" cy="345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大学公共课程共享资源管理平台</a:t>
            </a:r>
            <a:endParaRPr lang="en-US" altLang="zh-CN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4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第一阶段项目汇报</a:t>
            </a:r>
            <a:endParaRPr lang="en-US" altLang="zh-CN" sz="4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zh-CN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汇报人：林玉琴</a:t>
            </a:r>
            <a:endParaRPr lang="en-US" altLang="zh-CN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团队：</a:t>
            </a:r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</a:rPr>
              <a:t>peace &amp; love</a:t>
            </a:r>
            <a:endParaRPr lang="zh-CN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995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9" name="Rectangle 71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3993912-8EFD-44E3-BB70-A727CB240C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1" b="32827"/>
          <a:stretch/>
        </p:blipFill>
        <p:spPr bwMode="auto">
          <a:xfrm>
            <a:off x="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08BA5EF-099A-47C4-B002-198EE687B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15AD66-31BB-4AE4-B8E3-CC526E566D1C}"/>
              </a:ext>
            </a:extLst>
          </p:cNvPr>
          <p:cNvSpPr/>
          <p:nvPr/>
        </p:nvSpPr>
        <p:spPr>
          <a:xfrm>
            <a:off x="704851" y="571499"/>
            <a:ext cx="10648950" cy="5686426"/>
          </a:xfrm>
          <a:prstGeom prst="rect">
            <a:avLst/>
          </a:prstGeom>
          <a:solidFill>
            <a:schemeClr val="tx1">
              <a:alpha val="9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9AC233-DF5D-423A-AFF3-45EFBB4C0E22}"/>
              </a:ext>
            </a:extLst>
          </p:cNvPr>
          <p:cNvSpPr/>
          <p:nvPr/>
        </p:nvSpPr>
        <p:spPr>
          <a:xfrm>
            <a:off x="1633405" y="650229"/>
            <a:ext cx="7248525" cy="303847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58C7BA8-B644-437E-9E25-82DF86DB65F1}"/>
              </a:ext>
            </a:extLst>
          </p:cNvPr>
          <p:cNvGrpSpPr/>
          <p:nvPr/>
        </p:nvGrpSpPr>
        <p:grpSpPr>
          <a:xfrm>
            <a:off x="3920258" y="847078"/>
            <a:ext cx="7023451" cy="1454175"/>
            <a:chOff x="4638043" y="894862"/>
            <a:chExt cx="6543017" cy="1454175"/>
          </a:xfrm>
        </p:grpSpPr>
        <p:sp>
          <p:nvSpPr>
            <p:cNvPr id="10" name="TextBox 5">
              <a:extLst>
                <a:ext uri="{FF2B5EF4-FFF2-40B4-BE49-F238E27FC236}">
                  <a16:creationId xmlns:a16="http://schemas.microsoft.com/office/drawing/2014/main" id="{50CCAE04-0CF0-4BE8-91B6-9DFFDC3B21B7}"/>
                </a:ext>
              </a:extLst>
            </p:cNvPr>
            <p:cNvSpPr txBox="1"/>
            <p:nvPr/>
          </p:nvSpPr>
          <p:spPr>
            <a:xfrm>
              <a:off x="4638043" y="894862"/>
              <a:ext cx="23523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管理制度已制定</a:t>
              </a:r>
            </a:p>
          </p:txBody>
        </p:sp>
        <p:sp>
          <p:nvSpPr>
            <p:cNvPr id="11" name="TextBox 6">
              <a:extLst>
                <a:ext uri="{FF2B5EF4-FFF2-40B4-BE49-F238E27FC236}">
                  <a16:creationId xmlns:a16="http://schemas.microsoft.com/office/drawing/2014/main" id="{9A482840-A9D8-4D76-BB44-A43495AF49A1}"/>
                </a:ext>
              </a:extLst>
            </p:cNvPr>
            <p:cNvSpPr txBox="1"/>
            <p:nvPr/>
          </p:nvSpPr>
          <p:spPr>
            <a:xfrm>
              <a:off x="4742699" y="1325231"/>
              <a:ext cx="6438361" cy="1023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团队成功创建，制度工作不断完善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r>
                <a:rPr lang="zh-CN" altLang="en-US" sz="1400" dirty="0">
                  <a:solidFill>
                    <a:schemeClr val="bg1"/>
                  </a:solidFill>
                </a:rPr>
                <a:t>在</a:t>
              </a:r>
              <a:r>
                <a:rPr lang="en-US" altLang="zh-CN" sz="1400" dirty="0" err="1">
                  <a:solidFill>
                    <a:schemeClr val="bg1"/>
                  </a:solidFill>
                </a:rPr>
                <a:t>QQ</a:t>
              </a:r>
              <a:r>
                <a:rPr lang="zh-CN" altLang="en-US" sz="1400" dirty="0">
                  <a:solidFill>
                    <a:schemeClr val="bg1"/>
                  </a:solidFill>
                </a:rPr>
                <a:t>语音互相监督工作，</a:t>
              </a:r>
              <a:r>
                <a:rPr lang="en-US" altLang="zh-CN" sz="1400" dirty="0">
                  <a:solidFill>
                    <a:schemeClr val="bg1"/>
                  </a:solidFill>
                </a:rPr>
                <a:t>8</a:t>
              </a:r>
              <a:r>
                <a:rPr lang="zh-CN" altLang="en-US" sz="1400" dirty="0">
                  <a:solidFill>
                    <a:schemeClr val="bg1"/>
                  </a:solidFill>
                </a:rPr>
                <a:t>：</a:t>
              </a:r>
              <a:r>
                <a:rPr lang="en-US" altLang="zh-CN" sz="1400" dirty="0">
                  <a:solidFill>
                    <a:schemeClr val="bg1"/>
                  </a:solidFill>
                </a:rPr>
                <a:t>00-9</a:t>
              </a:r>
              <a:r>
                <a:rPr lang="zh-CN" altLang="en-US" sz="1400" dirty="0">
                  <a:solidFill>
                    <a:schemeClr val="bg1"/>
                  </a:solidFill>
                </a:rPr>
                <a:t>：</a:t>
              </a:r>
              <a:r>
                <a:rPr lang="en-US" altLang="zh-CN" sz="1400" dirty="0">
                  <a:solidFill>
                    <a:schemeClr val="bg1"/>
                  </a:solidFill>
                </a:rPr>
                <a:t>00</a:t>
              </a:r>
              <a:r>
                <a:rPr lang="zh-CN" altLang="en-US" sz="1400" dirty="0">
                  <a:solidFill>
                    <a:schemeClr val="bg1"/>
                  </a:solidFill>
                </a:rPr>
                <a:t>进行早会并安排任务，</a:t>
              </a:r>
              <a:r>
                <a:rPr lang="en-US" altLang="zh-CN" sz="1400" dirty="0">
                  <a:solidFill>
                    <a:schemeClr val="bg1"/>
                  </a:solidFill>
                </a:rPr>
                <a:t>21</a:t>
              </a:r>
              <a:r>
                <a:rPr lang="zh-CN" altLang="en-US" sz="1400" dirty="0">
                  <a:solidFill>
                    <a:schemeClr val="bg1"/>
                  </a:solidFill>
                </a:rPr>
                <a:t>：</a:t>
              </a:r>
              <a:r>
                <a:rPr lang="en-US" altLang="zh-CN" sz="1400" dirty="0">
                  <a:solidFill>
                    <a:schemeClr val="bg1"/>
                  </a:solidFill>
                </a:rPr>
                <a:t>30-22</a:t>
              </a:r>
              <a:r>
                <a:rPr lang="zh-CN" altLang="en-US" sz="1400" dirty="0">
                  <a:solidFill>
                    <a:schemeClr val="bg1"/>
                  </a:solidFill>
                </a:rPr>
                <a:t>：</a:t>
              </a:r>
              <a:r>
                <a:rPr lang="en-US" altLang="zh-CN" sz="1400" dirty="0">
                  <a:solidFill>
                    <a:schemeClr val="bg1"/>
                  </a:solidFill>
                </a:rPr>
                <a:t>00</a:t>
              </a:r>
              <a:r>
                <a:rPr lang="zh-CN" altLang="en-US" sz="1400" dirty="0">
                  <a:solidFill>
                    <a:schemeClr val="bg1"/>
                  </a:solidFill>
                </a:rPr>
                <a:t>进行晚会并对当天工作进行总结。针对工作，</a:t>
              </a:r>
              <a:r>
                <a:rPr lang="en-US" altLang="zh-CN" sz="1400" dirty="0">
                  <a:solidFill>
                    <a:schemeClr val="bg1"/>
                  </a:solidFill>
                </a:rPr>
                <a:t>master</a:t>
              </a:r>
              <a:r>
                <a:rPr lang="zh-CN" altLang="en-US" sz="1400" dirty="0">
                  <a:solidFill>
                    <a:schemeClr val="bg1"/>
                  </a:solidFill>
                </a:rPr>
                <a:t>撰写当天的团队项目日志，其余项目成员撰写当天的个人项目日志。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椭圆 6">
            <a:extLst>
              <a:ext uri="{FF2B5EF4-FFF2-40B4-BE49-F238E27FC236}">
                <a16:creationId xmlns:a16="http://schemas.microsoft.com/office/drawing/2014/main" id="{81224965-AA11-41CA-B409-37C19A3D7069}"/>
              </a:ext>
            </a:extLst>
          </p:cNvPr>
          <p:cNvSpPr/>
          <p:nvPr/>
        </p:nvSpPr>
        <p:spPr bwMode="auto">
          <a:xfrm>
            <a:off x="1327584" y="2137062"/>
            <a:ext cx="2792382" cy="2655712"/>
          </a:xfrm>
          <a:prstGeom prst="ellipse">
            <a:avLst/>
          </a:prstGeom>
          <a:solidFill>
            <a:srgbClr val="45C1A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7497" tIns="33748" rIns="67497" bIns="33748" numCol="1" rtlCol="0" anchor="t" anchorCtr="0" compatLnSpc="1">
            <a:prstTxWarp prst="textNoShape">
              <a:avLst/>
            </a:prstTxWarp>
          </a:bodyPr>
          <a:lstStyle/>
          <a:p>
            <a:pPr defTabSz="675010"/>
            <a:endParaRPr lang="zh-CN" altLang="en-US" sz="132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0805FCDD-9EC6-4622-B769-D5F91E17065B}"/>
              </a:ext>
            </a:extLst>
          </p:cNvPr>
          <p:cNvSpPr txBox="1"/>
          <p:nvPr/>
        </p:nvSpPr>
        <p:spPr>
          <a:xfrm>
            <a:off x="1643126" y="2881295"/>
            <a:ext cx="1877305" cy="954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endParaRPr lang="en-US" altLang="zh-CN" sz="28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完成情况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B238383-E799-4B6B-8A1A-B23ADD452847}"/>
              </a:ext>
            </a:extLst>
          </p:cNvPr>
          <p:cNvGrpSpPr/>
          <p:nvPr/>
        </p:nvGrpSpPr>
        <p:grpSpPr>
          <a:xfrm>
            <a:off x="2723778" y="1574166"/>
            <a:ext cx="817282" cy="777281"/>
            <a:chOff x="2505666" y="1765071"/>
            <a:chExt cx="864096" cy="864096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6381A0D-3F5B-43F0-A691-41F3C95B1E4E}"/>
                </a:ext>
              </a:extLst>
            </p:cNvPr>
            <p:cNvSpPr/>
            <p:nvPr/>
          </p:nvSpPr>
          <p:spPr bwMode="auto">
            <a:xfrm>
              <a:off x="2505666" y="1765071"/>
              <a:ext cx="864096" cy="864096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497" tIns="33748" rIns="67497" bIns="33748" numCol="1" rtlCol="0" anchor="t" anchorCtr="0" compatLnSpc="1">
              <a:prstTxWarp prst="textNoShape">
                <a:avLst/>
              </a:prstTxWarp>
            </a:bodyPr>
            <a:lstStyle/>
            <a:p>
              <a:pPr defTabSz="675010"/>
              <a:endParaRPr lang="zh-CN" altLang="en-US" sz="1329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14">
              <a:extLst>
                <a:ext uri="{FF2B5EF4-FFF2-40B4-BE49-F238E27FC236}">
                  <a16:creationId xmlns:a16="http://schemas.microsoft.com/office/drawing/2014/main" id="{43A51A56-A135-413C-AB44-0C69A46BCB29}"/>
                </a:ext>
              </a:extLst>
            </p:cNvPr>
            <p:cNvSpPr txBox="1"/>
            <p:nvPr/>
          </p:nvSpPr>
          <p:spPr>
            <a:xfrm>
              <a:off x="2563333" y="1845204"/>
              <a:ext cx="793086" cy="679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58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658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F80461F-D5E9-47B7-81F6-EC391AFDD1C2}"/>
              </a:ext>
            </a:extLst>
          </p:cNvPr>
          <p:cNvGrpSpPr/>
          <p:nvPr/>
        </p:nvGrpSpPr>
        <p:grpSpPr>
          <a:xfrm>
            <a:off x="3575114" y="2325367"/>
            <a:ext cx="817282" cy="777281"/>
            <a:chOff x="3405766" y="2600174"/>
            <a:chExt cx="864096" cy="864096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54EFA64E-0E35-4158-85F0-B9C39B4E0F24}"/>
                </a:ext>
              </a:extLst>
            </p:cNvPr>
            <p:cNvSpPr/>
            <p:nvPr/>
          </p:nvSpPr>
          <p:spPr bwMode="auto">
            <a:xfrm>
              <a:off x="3405766" y="2600174"/>
              <a:ext cx="864096" cy="864096"/>
            </a:xfrm>
            <a:prstGeom prst="ellipse">
              <a:avLst/>
            </a:prstGeom>
            <a:solidFill>
              <a:srgbClr val="0E7FB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497" tIns="33748" rIns="67497" bIns="33748" numCol="1" rtlCol="0" anchor="t" anchorCtr="0" compatLnSpc="1">
              <a:prstTxWarp prst="textNoShape">
                <a:avLst/>
              </a:prstTxWarp>
            </a:bodyPr>
            <a:lstStyle/>
            <a:p>
              <a:pPr defTabSz="675010"/>
              <a:endParaRPr lang="zh-CN" altLang="en-US" sz="1329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17">
              <a:extLst>
                <a:ext uri="{FF2B5EF4-FFF2-40B4-BE49-F238E27FC236}">
                  <a16:creationId xmlns:a16="http://schemas.microsoft.com/office/drawing/2014/main" id="{3F648460-5FCF-4DC6-A5CA-8DEF6D265823}"/>
                </a:ext>
              </a:extLst>
            </p:cNvPr>
            <p:cNvSpPr txBox="1"/>
            <p:nvPr/>
          </p:nvSpPr>
          <p:spPr>
            <a:xfrm>
              <a:off x="3452332" y="2708804"/>
              <a:ext cx="793086" cy="679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58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658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EE5D940-B85A-475E-9C0F-A38C5A9F9362}"/>
              </a:ext>
            </a:extLst>
          </p:cNvPr>
          <p:cNvGrpSpPr/>
          <p:nvPr/>
        </p:nvGrpSpPr>
        <p:grpSpPr>
          <a:xfrm>
            <a:off x="3741482" y="3456356"/>
            <a:ext cx="817282" cy="777281"/>
            <a:chOff x="3593471" y="3855820"/>
            <a:chExt cx="864096" cy="864096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2F9B8CBD-1DA3-4DB4-9DD9-0E524C0F4E1E}"/>
                </a:ext>
              </a:extLst>
            </p:cNvPr>
            <p:cNvSpPr/>
            <p:nvPr/>
          </p:nvSpPr>
          <p:spPr bwMode="auto">
            <a:xfrm>
              <a:off x="3593471" y="3855820"/>
              <a:ext cx="864096" cy="864096"/>
            </a:xfrm>
            <a:prstGeom prst="ellipse">
              <a:avLst/>
            </a:prstGeom>
            <a:solidFill>
              <a:srgbClr val="B9D51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497" tIns="33748" rIns="67497" bIns="33748" numCol="1" rtlCol="0" anchor="t" anchorCtr="0" compatLnSpc="1">
              <a:prstTxWarp prst="textNoShape">
                <a:avLst/>
              </a:prstTxWarp>
            </a:bodyPr>
            <a:lstStyle/>
            <a:p>
              <a:pPr defTabSz="675010"/>
              <a:endParaRPr lang="zh-CN" altLang="en-US" sz="1329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20">
              <a:extLst>
                <a:ext uri="{FF2B5EF4-FFF2-40B4-BE49-F238E27FC236}">
                  <a16:creationId xmlns:a16="http://schemas.microsoft.com/office/drawing/2014/main" id="{9DDF3BDC-788E-474C-A2F9-EED1A8462B1C}"/>
                </a:ext>
              </a:extLst>
            </p:cNvPr>
            <p:cNvSpPr txBox="1"/>
            <p:nvPr/>
          </p:nvSpPr>
          <p:spPr>
            <a:xfrm>
              <a:off x="3655533" y="3978804"/>
              <a:ext cx="793086" cy="679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58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658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C4C405A4-961C-4E86-9ECA-1A8E6B14959E}"/>
              </a:ext>
            </a:extLst>
          </p:cNvPr>
          <p:cNvGrpSpPr/>
          <p:nvPr/>
        </p:nvGrpSpPr>
        <p:grpSpPr>
          <a:xfrm>
            <a:off x="4558764" y="2351038"/>
            <a:ext cx="6384946" cy="1777276"/>
            <a:chOff x="4638043" y="894862"/>
            <a:chExt cx="6543017" cy="1777276"/>
          </a:xfrm>
        </p:grpSpPr>
        <p:sp>
          <p:nvSpPr>
            <p:cNvPr id="34" name="TextBox 5">
              <a:extLst>
                <a:ext uri="{FF2B5EF4-FFF2-40B4-BE49-F238E27FC236}">
                  <a16:creationId xmlns:a16="http://schemas.microsoft.com/office/drawing/2014/main" id="{02CBB17A-A0CA-49DA-BC26-B8244892A2AC}"/>
                </a:ext>
              </a:extLst>
            </p:cNvPr>
            <p:cNvSpPr txBox="1"/>
            <p:nvPr/>
          </p:nvSpPr>
          <p:spPr>
            <a:xfrm>
              <a:off x="4638043" y="894862"/>
              <a:ext cx="22172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数据库已建设</a:t>
              </a:r>
            </a:p>
          </p:txBody>
        </p:sp>
        <p:sp>
          <p:nvSpPr>
            <p:cNvPr id="35" name="TextBox 6">
              <a:extLst>
                <a:ext uri="{FF2B5EF4-FFF2-40B4-BE49-F238E27FC236}">
                  <a16:creationId xmlns:a16="http://schemas.microsoft.com/office/drawing/2014/main" id="{9A1F8416-8D68-4BA1-9B03-23119D1FB6F8}"/>
                </a:ext>
              </a:extLst>
            </p:cNvPr>
            <p:cNvSpPr txBox="1"/>
            <p:nvPr/>
          </p:nvSpPr>
          <p:spPr>
            <a:xfrm>
              <a:off x="4742699" y="1325231"/>
              <a:ext cx="6438361" cy="1346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000000"/>
                  </a:solidFill>
                  <a:latin typeface="Arial Unicode MS"/>
                </a:rPr>
                <a:t>已完成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</a:rPr>
                <a:t>数据库的搭建及维护（从本地到部署服务器端），</a:t>
              </a: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</a:rPr>
                <a:t>并根据项目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</a:rPr>
                <a:t>建立</a:t>
              </a: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</a:rPr>
                <a:t>了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</a:rPr>
                <a:t>项目的基本数据表，</a:t>
              </a: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</a:rPr>
                <a:t>且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</a:rPr>
                <a:t>配置</a:t>
              </a: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</a:rPr>
                <a:t>了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</a:rPr>
                <a:t>远程数据库访问</a:t>
              </a: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</a:rPr>
                <a:t>。除此之外，已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</a:rPr>
                <a:t>写</a:t>
              </a: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</a:rPr>
                <a:t>好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</a:rPr>
                <a:t>访问数据库、操作数据的封装函数</a:t>
              </a:r>
              <a:r>
                <a:rPr kumimoji="0" lang="zh-CN" altLang="zh-CN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zh-CN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D1C9F5E9-B53B-431A-B54C-A6657044C17C}"/>
              </a:ext>
            </a:extLst>
          </p:cNvPr>
          <p:cNvGrpSpPr/>
          <p:nvPr/>
        </p:nvGrpSpPr>
        <p:grpSpPr>
          <a:xfrm>
            <a:off x="4550508" y="3908944"/>
            <a:ext cx="6393202" cy="1130945"/>
            <a:chOff x="4638043" y="894862"/>
            <a:chExt cx="6543017" cy="1130945"/>
          </a:xfrm>
        </p:grpSpPr>
        <p:sp>
          <p:nvSpPr>
            <p:cNvPr id="37" name="TextBox 5">
              <a:extLst>
                <a:ext uri="{FF2B5EF4-FFF2-40B4-BE49-F238E27FC236}">
                  <a16:creationId xmlns:a16="http://schemas.microsoft.com/office/drawing/2014/main" id="{0F3FFF35-ADCF-4061-94C0-EA230A6C67BD}"/>
                </a:ext>
              </a:extLst>
            </p:cNvPr>
            <p:cNvSpPr txBox="1"/>
            <p:nvPr/>
          </p:nvSpPr>
          <p:spPr>
            <a:xfrm>
              <a:off x="4638043" y="894862"/>
              <a:ext cx="22172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服务器已搭建</a:t>
              </a:r>
            </a:p>
          </p:txBody>
        </p:sp>
        <p:sp>
          <p:nvSpPr>
            <p:cNvPr id="38" name="TextBox 6">
              <a:extLst>
                <a:ext uri="{FF2B5EF4-FFF2-40B4-BE49-F238E27FC236}">
                  <a16:creationId xmlns:a16="http://schemas.microsoft.com/office/drawing/2014/main" id="{07D39818-521B-40AD-97ED-4B1464E9FA92}"/>
                </a:ext>
              </a:extLst>
            </p:cNvPr>
            <p:cNvSpPr txBox="1"/>
            <p:nvPr/>
          </p:nvSpPr>
          <p:spPr>
            <a:xfrm>
              <a:off x="4742699" y="1325231"/>
              <a:ext cx="6438361" cy="70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</a:rPr>
                <a:t>已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</a:rPr>
                <a:t>申请微软Azure账号并搭建虚拟机用作数据库服务器 </a:t>
              </a:r>
              <a:r>
                <a:rPr lang="zh-CN" altLang="en-US" sz="1400" dirty="0">
                  <a:solidFill>
                    <a:srgbClr val="000000"/>
                  </a:solidFill>
                  <a:latin typeface="Arial Unicode MS"/>
                </a:rPr>
                <a:t>，并完成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</a:rPr>
                <a:t>web项目部署发布到服务器</a:t>
              </a: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</a:rPr>
                <a:t>。</a:t>
              </a:r>
              <a:endParaRPr kumimoji="0" lang="zh-CN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C9B04C6-103B-4979-A21E-EA7F9EDE1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8" y="63873"/>
            <a:ext cx="12192000" cy="49905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BEBEDAC-5DD8-4B58-B9D0-5991C00300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66" y="1190365"/>
            <a:ext cx="12192000" cy="558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24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9" name="Rectangle 71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3993912-8EFD-44E3-BB70-A727CB240C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1" b="32827"/>
          <a:stretch/>
        </p:blipFill>
        <p:spPr bwMode="auto">
          <a:xfrm>
            <a:off x="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08BA5EF-099A-47C4-B002-198EE687B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15AD66-31BB-4AE4-B8E3-CC526E566D1C}"/>
              </a:ext>
            </a:extLst>
          </p:cNvPr>
          <p:cNvSpPr/>
          <p:nvPr/>
        </p:nvSpPr>
        <p:spPr>
          <a:xfrm>
            <a:off x="704851" y="571499"/>
            <a:ext cx="10648950" cy="5686426"/>
          </a:xfrm>
          <a:prstGeom prst="rect">
            <a:avLst/>
          </a:prstGeom>
          <a:solidFill>
            <a:schemeClr val="tx1">
              <a:alpha val="9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9AC233-DF5D-423A-AFF3-45EFBB4C0E22}"/>
              </a:ext>
            </a:extLst>
          </p:cNvPr>
          <p:cNvSpPr/>
          <p:nvPr/>
        </p:nvSpPr>
        <p:spPr>
          <a:xfrm>
            <a:off x="1633405" y="650229"/>
            <a:ext cx="7248525" cy="303847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58C7BA8-B644-437E-9E25-82DF86DB65F1}"/>
              </a:ext>
            </a:extLst>
          </p:cNvPr>
          <p:cNvGrpSpPr/>
          <p:nvPr/>
        </p:nvGrpSpPr>
        <p:grpSpPr>
          <a:xfrm>
            <a:off x="3920258" y="847078"/>
            <a:ext cx="7023451" cy="1454175"/>
            <a:chOff x="4638043" y="894862"/>
            <a:chExt cx="6543017" cy="1454175"/>
          </a:xfrm>
        </p:grpSpPr>
        <p:sp>
          <p:nvSpPr>
            <p:cNvPr id="10" name="TextBox 5">
              <a:extLst>
                <a:ext uri="{FF2B5EF4-FFF2-40B4-BE49-F238E27FC236}">
                  <a16:creationId xmlns:a16="http://schemas.microsoft.com/office/drawing/2014/main" id="{50CCAE04-0CF0-4BE8-91B6-9DFFDC3B21B7}"/>
                </a:ext>
              </a:extLst>
            </p:cNvPr>
            <p:cNvSpPr txBox="1"/>
            <p:nvPr/>
          </p:nvSpPr>
          <p:spPr>
            <a:xfrm>
              <a:off x="4638043" y="894862"/>
              <a:ext cx="23523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管理制度已制定</a:t>
              </a:r>
            </a:p>
          </p:txBody>
        </p:sp>
        <p:sp>
          <p:nvSpPr>
            <p:cNvPr id="11" name="TextBox 6">
              <a:extLst>
                <a:ext uri="{FF2B5EF4-FFF2-40B4-BE49-F238E27FC236}">
                  <a16:creationId xmlns:a16="http://schemas.microsoft.com/office/drawing/2014/main" id="{9A482840-A9D8-4D76-BB44-A43495AF49A1}"/>
                </a:ext>
              </a:extLst>
            </p:cNvPr>
            <p:cNvSpPr txBox="1"/>
            <p:nvPr/>
          </p:nvSpPr>
          <p:spPr>
            <a:xfrm>
              <a:off x="4742699" y="1325231"/>
              <a:ext cx="6438361" cy="1023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团队成功创建，制度工作不断完善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r>
                <a:rPr lang="zh-CN" altLang="en-US" sz="1400" dirty="0">
                  <a:solidFill>
                    <a:schemeClr val="bg1"/>
                  </a:solidFill>
                </a:rPr>
                <a:t>在</a:t>
              </a:r>
              <a:r>
                <a:rPr lang="en-US" altLang="zh-CN" sz="1400" dirty="0" err="1">
                  <a:solidFill>
                    <a:schemeClr val="bg1"/>
                  </a:solidFill>
                </a:rPr>
                <a:t>QQ</a:t>
              </a:r>
              <a:r>
                <a:rPr lang="zh-CN" altLang="en-US" sz="1400" dirty="0">
                  <a:solidFill>
                    <a:schemeClr val="bg1"/>
                  </a:solidFill>
                </a:rPr>
                <a:t>语音互相监督工作，</a:t>
              </a:r>
              <a:r>
                <a:rPr lang="en-US" altLang="zh-CN" sz="1400" dirty="0">
                  <a:solidFill>
                    <a:schemeClr val="bg1"/>
                  </a:solidFill>
                </a:rPr>
                <a:t>8</a:t>
              </a:r>
              <a:r>
                <a:rPr lang="zh-CN" altLang="en-US" sz="1400" dirty="0">
                  <a:solidFill>
                    <a:schemeClr val="bg1"/>
                  </a:solidFill>
                </a:rPr>
                <a:t>：</a:t>
              </a:r>
              <a:r>
                <a:rPr lang="en-US" altLang="zh-CN" sz="1400" dirty="0">
                  <a:solidFill>
                    <a:schemeClr val="bg1"/>
                  </a:solidFill>
                </a:rPr>
                <a:t>00-9</a:t>
              </a:r>
              <a:r>
                <a:rPr lang="zh-CN" altLang="en-US" sz="1400" dirty="0">
                  <a:solidFill>
                    <a:schemeClr val="bg1"/>
                  </a:solidFill>
                </a:rPr>
                <a:t>：</a:t>
              </a:r>
              <a:r>
                <a:rPr lang="en-US" altLang="zh-CN" sz="1400" dirty="0">
                  <a:solidFill>
                    <a:schemeClr val="bg1"/>
                  </a:solidFill>
                </a:rPr>
                <a:t>00</a:t>
              </a:r>
              <a:r>
                <a:rPr lang="zh-CN" altLang="en-US" sz="1400" dirty="0">
                  <a:solidFill>
                    <a:schemeClr val="bg1"/>
                  </a:solidFill>
                </a:rPr>
                <a:t>进行早会并安排任务，</a:t>
              </a:r>
              <a:r>
                <a:rPr lang="en-US" altLang="zh-CN" sz="1400" dirty="0">
                  <a:solidFill>
                    <a:schemeClr val="bg1"/>
                  </a:solidFill>
                </a:rPr>
                <a:t>21</a:t>
              </a:r>
              <a:r>
                <a:rPr lang="zh-CN" altLang="en-US" sz="1400" dirty="0">
                  <a:solidFill>
                    <a:schemeClr val="bg1"/>
                  </a:solidFill>
                </a:rPr>
                <a:t>：</a:t>
              </a:r>
              <a:r>
                <a:rPr lang="en-US" altLang="zh-CN" sz="1400" dirty="0">
                  <a:solidFill>
                    <a:schemeClr val="bg1"/>
                  </a:solidFill>
                </a:rPr>
                <a:t>30-22</a:t>
              </a:r>
              <a:r>
                <a:rPr lang="zh-CN" altLang="en-US" sz="1400" dirty="0">
                  <a:solidFill>
                    <a:schemeClr val="bg1"/>
                  </a:solidFill>
                </a:rPr>
                <a:t>：</a:t>
              </a:r>
              <a:r>
                <a:rPr lang="en-US" altLang="zh-CN" sz="1400" dirty="0">
                  <a:solidFill>
                    <a:schemeClr val="bg1"/>
                  </a:solidFill>
                </a:rPr>
                <a:t>00</a:t>
              </a:r>
              <a:r>
                <a:rPr lang="zh-CN" altLang="en-US" sz="1400" dirty="0">
                  <a:solidFill>
                    <a:schemeClr val="bg1"/>
                  </a:solidFill>
                </a:rPr>
                <a:t>进行晚会并对当天工作进行总结。针对工作，</a:t>
              </a:r>
              <a:r>
                <a:rPr lang="en-US" altLang="zh-CN" sz="1400" dirty="0">
                  <a:solidFill>
                    <a:schemeClr val="bg1"/>
                  </a:solidFill>
                </a:rPr>
                <a:t>master</a:t>
              </a:r>
              <a:r>
                <a:rPr lang="zh-CN" altLang="en-US" sz="1400" dirty="0">
                  <a:solidFill>
                    <a:schemeClr val="bg1"/>
                  </a:solidFill>
                </a:rPr>
                <a:t>撰写当天的团队项目日志，其余项目成员撰写当天的个人项目日志。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椭圆 6">
            <a:extLst>
              <a:ext uri="{FF2B5EF4-FFF2-40B4-BE49-F238E27FC236}">
                <a16:creationId xmlns:a16="http://schemas.microsoft.com/office/drawing/2014/main" id="{81224965-AA11-41CA-B409-37C19A3D7069}"/>
              </a:ext>
            </a:extLst>
          </p:cNvPr>
          <p:cNvSpPr/>
          <p:nvPr/>
        </p:nvSpPr>
        <p:spPr bwMode="auto">
          <a:xfrm>
            <a:off x="1327584" y="2137062"/>
            <a:ext cx="2792382" cy="2655712"/>
          </a:xfrm>
          <a:prstGeom prst="ellipse">
            <a:avLst/>
          </a:prstGeom>
          <a:solidFill>
            <a:srgbClr val="45C1A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7497" tIns="33748" rIns="67497" bIns="33748" numCol="1" rtlCol="0" anchor="t" anchorCtr="0" compatLnSpc="1">
            <a:prstTxWarp prst="textNoShape">
              <a:avLst/>
            </a:prstTxWarp>
          </a:bodyPr>
          <a:lstStyle/>
          <a:p>
            <a:pPr defTabSz="675010"/>
            <a:endParaRPr lang="zh-CN" altLang="en-US" sz="132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0805FCDD-9EC6-4622-B769-D5F91E17065B}"/>
              </a:ext>
            </a:extLst>
          </p:cNvPr>
          <p:cNvSpPr txBox="1"/>
          <p:nvPr/>
        </p:nvSpPr>
        <p:spPr>
          <a:xfrm>
            <a:off x="1643126" y="2881295"/>
            <a:ext cx="1877305" cy="954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endParaRPr lang="en-US" altLang="zh-CN" sz="28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完成情况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B238383-E799-4B6B-8A1A-B23ADD452847}"/>
              </a:ext>
            </a:extLst>
          </p:cNvPr>
          <p:cNvGrpSpPr/>
          <p:nvPr/>
        </p:nvGrpSpPr>
        <p:grpSpPr>
          <a:xfrm>
            <a:off x="2723778" y="1574166"/>
            <a:ext cx="817282" cy="777281"/>
            <a:chOff x="2505666" y="1765071"/>
            <a:chExt cx="864096" cy="864096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6381A0D-3F5B-43F0-A691-41F3C95B1E4E}"/>
                </a:ext>
              </a:extLst>
            </p:cNvPr>
            <p:cNvSpPr/>
            <p:nvPr/>
          </p:nvSpPr>
          <p:spPr bwMode="auto">
            <a:xfrm>
              <a:off x="2505666" y="1765071"/>
              <a:ext cx="864096" cy="864096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497" tIns="33748" rIns="67497" bIns="33748" numCol="1" rtlCol="0" anchor="t" anchorCtr="0" compatLnSpc="1">
              <a:prstTxWarp prst="textNoShape">
                <a:avLst/>
              </a:prstTxWarp>
            </a:bodyPr>
            <a:lstStyle/>
            <a:p>
              <a:pPr defTabSz="675010"/>
              <a:endParaRPr lang="zh-CN" altLang="en-US" sz="1329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14">
              <a:extLst>
                <a:ext uri="{FF2B5EF4-FFF2-40B4-BE49-F238E27FC236}">
                  <a16:creationId xmlns:a16="http://schemas.microsoft.com/office/drawing/2014/main" id="{43A51A56-A135-413C-AB44-0C69A46BCB29}"/>
                </a:ext>
              </a:extLst>
            </p:cNvPr>
            <p:cNvSpPr txBox="1"/>
            <p:nvPr/>
          </p:nvSpPr>
          <p:spPr>
            <a:xfrm>
              <a:off x="2563333" y="1845204"/>
              <a:ext cx="793086" cy="679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58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658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F80461F-D5E9-47B7-81F6-EC391AFDD1C2}"/>
              </a:ext>
            </a:extLst>
          </p:cNvPr>
          <p:cNvGrpSpPr/>
          <p:nvPr/>
        </p:nvGrpSpPr>
        <p:grpSpPr>
          <a:xfrm>
            <a:off x="3575114" y="2325367"/>
            <a:ext cx="817282" cy="777281"/>
            <a:chOff x="3405766" y="2600174"/>
            <a:chExt cx="864096" cy="864096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54EFA64E-0E35-4158-85F0-B9C39B4E0F24}"/>
                </a:ext>
              </a:extLst>
            </p:cNvPr>
            <p:cNvSpPr/>
            <p:nvPr/>
          </p:nvSpPr>
          <p:spPr bwMode="auto">
            <a:xfrm>
              <a:off x="3405766" y="2600174"/>
              <a:ext cx="864096" cy="864096"/>
            </a:xfrm>
            <a:prstGeom prst="ellipse">
              <a:avLst/>
            </a:prstGeom>
            <a:solidFill>
              <a:srgbClr val="0E7FB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497" tIns="33748" rIns="67497" bIns="33748" numCol="1" rtlCol="0" anchor="t" anchorCtr="0" compatLnSpc="1">
              <a:prstTxWarp prst="textNoShape">
                <a:avLst/>
              </a:prstTxWarp>
            </a:bodyPr>
            <a:lstStyle/>
            <a:p>
              <a:pPr defTabSz="675010"/>
              <a:endParaRPr lang="zh-CN" altLang="en-US" sz="1329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17">
              <a:extLst>
                <a:ext uri="{FF2B5EF4-FFF2-40B4-BE49-F238E27FC236}">
                  <a16:creationId xmlns:a16="http://schemas.microsoft.com/office/drawing/2014/main" id="{3F648460-5FCF-4DC6-A5CA-8DEF6D265823}"/>
                </a:ext>
              </a:extLst>
            </p:cNvPr>
            <p:cNvSpPr txBox="1"/>
            <p:nvPr/>
          </p:nvSpPr>
          <p:spPr>
            <a:xfrm>
              <a:off x="3452332" y="2708804"/>
              <a:ext cx="793086" cy="679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58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658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EE5D940-B85A-475E-9C0F-A38C5A9F9362}"/>
              </a:ext>
            </a:extLst>
          </p:cNvPr>
          <p:cNvGrpSpPr/>
          <p:nvPr/>
        </p:nvGrpSpPr>
        <p:grpSpPr>
          <a:xfrm>
            <a:off x="3741482" y="3456356"/>
            <a:ext cx="817282" cy="777281"/>
            <a:chOff x="3593471" y="3855820"/>
            <a:chExt cx="864096" cy="864096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2F9B8CBD-1DA3-4DB4-9DD9-0E524C0F4E1E}"/>
                </a:ext>
              </a:extLst>
            </p:cNvPr>
            <p:cNvSpPr/>
            <p:nvPr/>
          </p:nvSpPr>
          <p:spPr bwMode="auto">
            <a:xfrm>
              <a:off x="3593471" y="3855820"/>
              <a:ext cx="864096" cy="864096"/>
            </a:xfrm>
            <a:prstGeom prst="ellipse">
              <a:avLst/>
            </a:prstGeom>
            <a:solidFill>
              <a:srgbClr val="B9D51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497" tIns="33748" rIns="67497" bIns="33748" numCol="1" rtlCol="0" anchor="t" anchorCtr="0" compatLnSpc="1">
              <a:prstTxWarp prst="textNoShape">
                <a:avLst/>
              </a:prstTxWarp>
            </a:bodyPr>
            <a:lstStyle/>
            <a:p>
              <a:pPr defTabSz="675010"/>
              <a:endParaRPr lang="zh-CN" altLang="en-US" sz="1329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20">
              <a:extLst>
                <a:ext uri="{FF2B5EF4-FFF2-40B4-BE49-F238E27FC236}">
                  <a16:creationId xmlns:a16="http://schemas.microsoft.com/office/drawing/2014/main" id="{9DDF3BDC-788E-474C-A2F9-EED1A8462B1C}"/>
                </a:ext>
              </a:extLst>
            </p:cNvPr>
            <p:cNvSpPr txBox="1"/>
            <p:nvPr/>
          </p:nvSpPr>
          <p:spPr>
            <a:xfrm>
              <a:off x="3655533" y="3978804"/>
              <a:ext cx="793086" cy="679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58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658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FB66CCB-D046-4800-8C2E-C45648B0CD69}"/>
              </a:ext>
            </a:extLst>
          </p:cNvPr>
          <p:cNvGrpSpPr/>
          <p:nvPr/>
        </p:nvGrpSpPr>
        <p:grpSpPr>
          <a:xfrm>
            <a:off x="3132419" y="4312463"/>
            <a:ext cx="817282" cy="777281"/>
            <a:chOff x="2937714" y="4911120"/>
            <a:chExt cx="864096" cy="864096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7602C6EC-D662-4A09-8964-B2428CD2838D}"/>
                </a:ext>
              </a:extLst>
            </p:cNvPr>
            <p:cNvSpPr/>
            <p:nvPr/>
          </p:nvSpPr>
          <p:spPr bwMode="auto">
            <a:xfrm>
              <a:off x="2937714" y="4911120"/>
              <a:ext cx="864096" cy="864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497" tIns="33748" rIns="67497" bIns="33748" numCol="1" rtlCol="0" anchor="t" anchorCtr="0" compatLnSpc="1">
              <a:prstTxWarp prst="textNoShape">
                <a:avLst/>
              </a:prstTxWarp>
            </a:bodyPr>
            <a:lstStyle/>
            <a:p>
              <a:pPr defTabSz="675010"/>
              <a:endParaRPr lang="zh-CN" altLang="en-US" sz="1329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23">
              <a:extLst>
                <a:ext uri="{FF2B5EF4-FFF2-40B4-BE49-F238E27FC236}">
                  <a16:creationId xmlns:a16="http://schemas.microsoft.com/office/drawing/2014/main" id="{30B891E2-96DE-40D1-AB12-F886C1BD690F}"/>
                </a:ext>
              </a:extLst>
            </p:cNvPr>
            <p:cNvSpPr txBox="1"/>
            <p:nvPr/>
          </p:nvSpPr>
          <p:spPr>
            <a:xfrm>
              <a:off x="2982433" y="5020204"/>
              <a:ext cx="618950" cy="5573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58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658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C4C405A4-961C-4E86-9ECA-1A8E6B14959E}"/>
              </a:ext>
            </a:extLst>
          </p:cNvPr>
          <p:cNvGrpSpPr/>
          <p:nvPr/>
        </p:nvGrpSpPr>
        <p:grpSpPr>
          <a:xfrm>
            <a:off x="4558764" y="2351038"/>
            <a:ext cx="6384946" cy="1777276"/>
            <a:chOff x="4638043" y="894862"/>
            <a:chExt cx="6543017" cy="1777276"/>
          </a:xfrm>
        </p:grpSpPr>
        <p:sp>
          <p:nvSpPr>
            <p:cNvPr id="34" name="TextBox 5">
              <a:extLst>
                <a:ext uri="{FF2B5EF4-FFF2-40B4-BE49-F238E27FC236}">
                  <a16:creationId xmlns:a16="http://schemas.microsoft.com/office/drawing/2014/main" id="{02CBB17A-A0CA-49DA-BC26-B8244892A2AC}"/>
                </a:ext>
              </a:extLst>
            </p:cNvPr>
            <p:cNvSpPr txBox="1"/>
            <p:nvPr/>
          </p:nvSpPr>
          <p:spPr>
            <a:xfrm>
              <a:off x="4638043" y="894862"/>
              <a:ext cx="22172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数据库已建设</a:t>
              </a:r>
            </a:p>
          </p:txBody>
        </p:sp>
        <p:sp>
          <p:nvSpPr>
            <p:cNvPr id="35" name="TextBox 6">
              <a:extLst>
                <a:ext uri="{FF2B5EF4-FFF2-40B4-BE49-F238E27FC236}">
                  <a16:creationId xmlns:a16="http://schemas.microsoft.com/office/drawing/2014/main" id="{9A1F8416-8D68-4BA1-9B03-23119D1FB6F8}"/>
                </a:ext>
              </a:extLst>
            </p:cNvPr>
            <p:cNvSpPr txBox="1"/>
            <p:nvPr/>
          </p:nvSpPr>
          <p:spPr>
            <a:xfrm>
              <a:off x="4742699" y="1325231"/>
              <a:ext cx="6438361" cy="1346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000000"/>
                  </a:solidFill>
                  <a:latin typeface="Arial Unicode MS"/>
                </a:rPr>
                <a:t>已完成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</a:rPr>
                <a:t>数据库的搭建及维护（从本地到部署服务器端），</a:t>
              </a: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</a:rPr>
                <a:t>并根据项目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</a:rPr>
                <a:t>建立</a:t>
              </a: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</a:rPr>
                <a:t>了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</a:rPr>
                <a:t>项目的基本数据表，</a:t>
              </a: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</a:rPr>
                <a:t>且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</a:rPr>
                <a:t>配置</a:t>
              </a: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</a:rPr>
                <a:t>了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</a:rPr>
                <a:t>远程数据库访问</a:t>
              </a: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</a:rPr>
                <a:t>。除此之外，已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</a:rPr>
                <a:t>写</a:t>
              </a: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</a:rPr>
                <a:t>好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</a:rPr>
                <a:t>访问数据库、操作数据的封装函数</a:t>
              </a:r>
              <a:r>
                <a:rPr kumimoji="0" lang="zh-CN" altLang="zh-CN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zh-CN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D1C9F5E9-B53B-431A-B54C-A6657044C17C}"/>
              </a:ext>
            </a:extLst>
          </p:cNvPr>
          <p:cNvGrpSpPr/>
          <p:nvPr/>
        </p:nvGrpSpPr>
        <p:grpSpPr>
          <a:xfrm>
            <a:off x="4550508" y="3908944"/>
            <a:ext cx="6393202" cy="1130945"/>
            <a:chOff x="4638043" y="894862"/>
            <a:chExt cx="6543017" cy="1130945"/>
          </a:xfrm>
        </p:grpSpPr>
        <p:sp>
          <p:nvSpPr>
            <p:cNvPr id="37" name="TextBox 5">
              <a:extLst>
                <a:ext uri="{FF2B5EF4-FFF2-40B4-BE49-F238E27FC236}">
                  <a16:creationId xmlns:a16="http://schemas.microsoft.com/office/drawing/2014/main" id="{0F3FFF35-ADCF-4061-94C0-EA230A6C67BD}"/>
                </a:ext>
              </a:extLst>
            </p:cNvPr>
            <p:cNvSpPr txBox="1"/>
            <p:nvPr/>
          </p:nvSpPr>
          <p:spPr>
            <a:xfrm>
              <a:off x="4638043" y="894862"/>
              <a:ext cx="22172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服务器已搭建</a:t>
              </a:r>
            </a:p>
          </p:txBody>
        </p:sp>
        <p:sp>
          <p:nvSpPr>
            <p:cNvPr id="38" name="TextBox 6">
              <a:extLst>
                <a:ext uri="{FF2B5EF4-FFF2-40B4-BE49-F238E27FC236}">
                  <a16:creationId xmlns:a16="http://schemas.microsoft.com/office/drawing/2014/main" id="{07D39818-521B-40AD-97ED-4B1464E9FA92}"/>
                </a:ext>
              </a:extLst>
            </p:cNvPr>
            <p:cNvSpPr txBox="1"/>
            <p:nvPr/>
          </p:nvSpPr>
          <p:spPr>
            <a:xfrm>
              <a:off x="4742699" y="1325231"/>
              <a:ext cx="6438361" cy="70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</a:rPr>
                <a:t>已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</a:rPr>
                <a:t>申请微软Azure账号并搭建虚拟机用作数据库服务器 </a:t>
              </a:r>
              <a:r>
                <a:rPr lang="zh-CN" altLang="en-US" sz="1400" dirty="0">
                  <a:solidFill>
                    <a:srgbClr val="000000"/>
                  </a:solidFill>
                  <a:latin typeface="Arial Unicode MS"/>
                </a:rPr>
                <a:t>，并完成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</a:rPr>
                <a:t>web项目部署发布到服务器</a:t>
              </a: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</a:rPr>
                <a:t>。</a:t>
              </a:r>
              <a:endParaRPr kumimoji="0" lang="zh-CN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62C8A4A0-538E-49A1-95AC-2A8196F2B6DB}"/>
              </a:ext>
            </a:extLst>
          </p:cNvPr>
          <p:cNvGrpSpPr/>
          <p:nvPr/>
        </p:nvGrpSpPr>
        <p:grpSpPr>
          <a:xfrm>
            <a:off x="3693625" y="5105359"/>
            <a:ext cx="7250084" cy="807395"/>
            <a:chOff x="4638043" y="894862"/>
            <a:chExt cx="6543017" cy="807395"/>
          </a:xfrm>
        </p:grpSpPr>
        <p:sp>
          <p:nvSpPr>
            <p:cNvPr id="43" name="TextBox 5">
              <a:extLst>
                <a:ext uri="{FF2B5EF4-FFF2-40B4-BE49-F238E27FC236}">
                  <a16:creationId xmlns:a16="http://schemas.microsoft.com/office/drawing/2014/main" id="{E61B5A35-01F4-44A3-99FC-495CF2F5B126}"/>
                </a:ext>
              </a:extLst>
            </p:cNvPr>
            <p:cNvSpPr txBox="1"/>
            <p:nvPr/>
          </p:nvSpPr>
          <p:spPr>
            <a:xfrm>
              <a:off x="4638043" y="894862"/>
              <a:ext cx="31406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部分页面功能已实现</a:t>
              </a:r>
            </a:p>
          </p:txBody>
        </p:sp>
        <p:sp>
          <p:nvSpPr>
            <p:cNvPr id="44" name="TextBox 6">
              <a:extLst>
                <a:ext uri="{FF2B5EF4-FFF2-40B4-BE49-F238E27FC236}">
                  <a16:creationId xmlns:a16="http://schemas.microsoft.com/office/drawing/2014/main" id="{B0B1D766-6979-4CB1-9EB2-BF49F99B7C8F}"/>
                </a:ext>
              </a:extLst>
            </p:cNvPr>
            <p:cNvSpPr txBox="1"/>
            <p:nvPr/>
          </p:nvSpPr>
          <p:spPr>
            <a:xfrm>
              <a:off x="4742699" y="1325231"/>
              <a:ext cx="6438361" cy="3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</a:rPr>
                <a:t>团队已创建了</a:t>
              </a:r>
              <a:r>
                <a:rPr kumimoji="0" lang="en-US" altLang="zh-CN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</a:rPr>
                <a:t>github</a:t>
              </a: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</a:rPr>
                <a:t>账号，并完成了页面的基础设计，完成了登录和注册页面的功能实现。</a:t>
              </a:r>
              <a:endParaRPr kumimoji="0" lang="zh-CN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77FA583-4516-421B-A7DE-5AFF63D6B7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134" b="18627"/>
          <a:stretch/>
        </p:blipFill>
        <p:spPr>
          <a:xfrm>
            <a:off x="0" y="0"/>
            <a:ext cx="9005777" cy="558055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4FA1236-BA42-4CEF-99D9-8C7BBB1D7F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535" b="18627"/>
          <a:stretch/>
        </p:blipFill>
        <p:spPr>
          <a:xfrm>
            <a:off x="479332" y="847078"/>
            <a:ext cx="8591107" cy="558055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B80B13F-5C2F-4BC7-9836-D63F07CEF6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333"/>
          <a:stretch/>
        </p:blipFill>
        <p:spPr>
          <a:xfrm>
            <a:off x="32311" y="311609"/>
            <a:ext cx="12192000" cy="628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4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9" name="Rectangle 71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3993912-8EFD-44E3-BB70-A727CB240C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1" b="32827"/>
          <a:stretch/>
        </p:blipFill>
        <p:spPr bwMode="auto">
          <a:xfrm>
            <a:off x="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08BA5EF-099A-47C4-B002-198EE687B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15AD66-31BB-4AE4-B8E3-CC526E566D1C}"/>
              </a:ext>
            </a:extLst>
          </p:cNvPr>
          <p:cNvSpPr/>
          <p:nvPr/>
        </p:nvSpPr>
        <p:spPr>
          <a:xfrm>
            <a:off x="704851" y="571499"/>
            <a:ext cx="10648950" cy="5686426"/>
          </a:xfrm>
          <a:prstGeom prst="rect">
            <a:avLst/>
          </a:prstGeom>
          <a:solidFill>
            <a:schemeClr val="tx1">
              <a:alpha val="9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9AC233-DF5D-423A-AFF3-45EFBB4C0E22}"/>
              </a:ext>
            </a:extLst>
          </p:cNvPr>
          <p:cNvSpPr/>
          <p:nvPr/>
        </p:nvSpPr>
        <p:spPr>
          <a:xfrm>
            <a:off x="1816658" y="733425"/>
            <a:ext cx="7248525" cy="303847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3738DD-8051-447D-94E6-325B6930021C}"/>
              </a:ext>
            </a:extLst>
          </p:cNvPr>
          <p:cNvSpPr/>
          <p:nvPr/>
        </p:nvSpPr>
        <p:spPr>
          <a:xfrm>
            <a:off x="4436582" y="2699779"/>
            <a:ext cx="3185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spc="300" dirty="0">
                <a:solidFill>
                  <a:srgbClr val="69B698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Source Sans Pro ExtraLight"/>
              </a:rPr>
              <a:t>阶段项目展示</a:t>
            </a:r>
            <a:endParaRPr lang="en-US" altLang="zh-CN" sz="3600" b="1" spc="300" dirty="0">
              <a:solidFill>
                <a:srgbClr val="69B698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Source Sans Pro ExtraLigh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ACC23A-77F5-476A-ADA3-4BBF9C3F68A1}"/>
              </a:ext>
            </a:extLst>
          </p:cNvPr>
          <p:cNvSpPr/>
          <p:nvPr/>
        </p:nvSpPr>
        <p:spPr>
          <a:xfrm>
            <a:off x="4398109" y="3359981"/>
            <a:ext cx="3262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300" dirty="0">
                <a:solidFill>
                  <a:srgbClr val="69B69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STAGE PROJECTS SHOW </a:t>
            </a:r>
            <a:endParaRPr lang="zh-CN" altLang="en-US" spc="300" dirty="0">
              <a:solidFill>
                <a:srgbClr val="69B69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占位符 31">
            <a:extLst>
              <a:ext uri="{FF2B5EF4-FFF2-40B4-BE49-F238E27FC236}">
                <a16:creationId xmlns:a16="http://schemas.microsoft.com/office/drawing/2014/main" id="{CF5FC2B0-F739-47AE-9219-539FAAD102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3" y="1989833"/>
            <a:ext cx="2066225" cy="2066225"/>
          </a:xfrm>
          <a:prstGeom prst="ellipse">
            <a:avLst/>
          </a:prstGeom>
          <a:solidFill>
            <a:schemeClr val="accent5"/>
          </a:solidFill>
          <a:ln w="571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228600" dist="114300" dir="6840000" sx="99000" sy="99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367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65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9" name="Rectangle 71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3993912-8EFD-44E3-BB70-A727CB240C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1" b="32827"/>
          <a:stretch/>
        </p:blipFill>
        <p:spPr bwMode="auto">
          <a:xfrm>
            <a:off x="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08BA5EF-099A-47C4-B002-198EE687B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15AD66-31BB-4AE4-B8E3-CC526E566D1C}"/>
              </a:ext>
            </a:extLst>
          </p:cNvPr>
          <p:cNvSpPr/>
          <p:nvPr/>
        </p:nvSpPr>
        <p:spPr>
          <a:xfrm>
            <a:off x="704851" y="571499"/>
            <a:ext cx="10648950" cy="5686426"/>
          </a:xfrm>
          <a:prstGeom prst="rect">
            <a:avLst/>
          </a:prstGeom>
          <a:solidFill>
            <a:schemeClr val="tx1">
              <a:alpha val="9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9AC233-DF5D-423A-AFF3-45EFBB4C0E22}"/>
              </a:ext>
            </a:extLst>
          </p:cNvPr>
          <p:cNvSpPr/>
          <p:nvPr/>
        </p:nvSpPr>
        <p:spPr>
          <a:xfrm>
            <a:off x="1816658" y="733425"/>
            <a:ext cx="7248525" cy="303847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196754-2773-4C25-8F79-093CD8BC18F8}"/>
              </a:ext>
            </a:extLst>
          </p:cNvPr>
          <p:cNvSpPr txBox="1"/>
          <p:nvPr/>
        </p:nvSpPr>
        <p:spPr>
          <a:xfrm>
            <a:off x="2611504" y="2219731"/>
            <a:ext cx="69689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</a:rPr>
              <a:t>https://</a:t>
            </a:r>
            <a:r>
              <a:rPr lang="en-US" altLang="zh-CN" sz="4400" dirty="0" err="1">
                <a:solidFill>
                  <a:schemeClr val="bg1"/>
                </a:solidFill>
              </a:rPr>
              <a:t>peaceloveweb2020070920200712082152.chinacloudsites.cn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296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9" name="Rectangle 71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3993912-8EFD-44E3-BB70-A727CB240C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1" b="32827"/>
          <a:stretch/>
        </p:blipFill>
        <p:spPr bwMode="auto">
          <a:xfrm>
            <a:off x="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08BA5EF-099A-47C4-B002-198EE687B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15AD66-31BB-4AE4-B8E3-CC526E566D1C}"/>
              </a:ext>
            </a:extLst>
          </p:cNvPr>
          <p:cNvSpPr/>
          <p:nvPr/>
        </p:nvSpPr>
        <p:spPr>
          <a:xfrm>
            <a:off x="704851" y="571499"/>
            <a:ext cx="10648950" cy="5686426"/>
          </a:xfrm>
          <a:prstGeom prst="rect">
            <a:avLst/>
          </a:prstGeom>
          <a:solidFill>
            <a:schemeClr val="tx1">
              <a:alpha val="9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9AC233-DF5D-423A-AFF3-45EFBB4C0E22}"/>
              </a:ext>
            </a:extLst>
          </p:cNvPr>
          <p:cNvSpPr/>
          <p:nvPr/>
        </p:nvSpPr>
        <p:spPr>
          <a:xfrm>
            <a:off x="1866900" y="733425"/>
            <a:ext cx="7248525" cy="303847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ECBFD6B-996F-4F8D-83A9-C35F0A936BB2}"/>
              </a:ext>
            </a:extLst>
          </p:cNvPr>
          <p:cNvSpPr/>
          <p:nvPr/>
        </p:nvSpPr>
        <p:spPr>
          <a:xfrm>
            <a:off x="4527554" y="2643732"/>
            <a:ext cx="3185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spc="300" dirty="0">
                <a:solidFill>
                  <a:srgbClr val="45C1A4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Source Sans Pro ExtraLight"/>
              </a:rPr>
              <a:t>工作存在不足</a:t>
            </a:r>
            <a:endParaRPr lang="en-US" altLang="zh-CN" sz="3600" b="1" spc="300" dirty="0">
              <a:solidFill>
                <a:srgbClr val="45C1A4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Source Sans Pro ExtraLigh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A9C77FC-9D74-4EB3-B2A2-56ECA364418A}"/>
              </a:ext>
            </a:extLst>
          </p:cNvPr>
          <p:cNvSpPr/>
          <p:nvPr/>
        </p:nvSpPr>
        <p:spPr>
          <a:xfrm>
            <a:off x="4711842" y="3292709"/>
            <a:ext cx="2337499" cy="303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300" dirty="0">
                <a:solidFill>
                  <a:srgbClr val="45C1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WORK SHORTCOMINGS</a:t>
            </a:r>
            <a:endParaRPr lang="zh-CN" altLang="en-US" spc="300" dirty="0">
              <a:solidFill>
                <a:srgbClr val="45C1A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占位符 26">
            <a:extLst>
              <a:ext uri="{FF2B5EF4-FFF2-40B4-BE49-F238E27FC236}">
                <a16:creationId xmlns:a16="http://schemas.microsoft.com/office/drawing/2014/main" id="{73F37E54-F7D7-40A7-B0EB-E954E8A01A5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9" r="18699"/>
          <a:stretch>
            <a:fillRect/>
          </a:stretch>
        </p:blipFill>
        <p:spPr>
          <a:xfrm>
            <a:off x="1778558" y="2013747"/>
            <a:ext cx="2044145" cy="2042311"/>
          </a:xfrm>
          <a:prstGeom prst="ellipse">
            <a:avLst/>
          </a:prstGeom>
          <a:solidFill>
            <a:schemeClr val="accent5"/>
          </a:solidFill>
          <a:ln w="571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228600" dist="114300" dir="6840000" sx="99000" sy="99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199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accel="65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9" name="Rectangle 71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3993912-8EFD-44E3-BB70-A727CB240C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1" b="32827"/>
          <a:stretch/>
        </p:blipFill>
        <p:spPr bwMode="auto">
          <a:xfrm>
            <a:off x="0" y="-70329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08BA5EF-099A-47C4-B002-198EE687B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15AD66-31BB-4AE4-B8E3-CC526E566D1C}"/>
              </a:ext>
            </a:extLst>
          </p:cNvPr>
          <p:cNvSpPr/>
          <p:nvPr/>
        </p:nvSpPr>
        <p:spPr>
          <a:xfrm>
            <a:off x="704851" y="571499"/>
            <a:ext cx="10648950" cy="5686426"/>
          </a:xfrm>
          <a:prstGeom prst="rect">
            <a:avLst/>
          </a:prstGeom>
          <a:solidFill>
            <a:schemeClr val="tx1">
              <a:alpha val="9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9AC233-DF5D-423A-AFF3-45EFBB4C0E22}"/>
              </a:ext>
            </a:extLst>
          </p:cNvPr>
          <p:cNvSpPr/>
          <p:nvPr/>
        </p:nvSpPr>
        <p:spPr>
          <a:xfrm>
            <a:off x="1866900" y="733425"/>
            <a:ext cx="7248525" cy="303847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22">
            <a:extLst>
              <a:ext uri="{FF2B5EF4-FFF2-40B4-BE49-F238E27FC236}">
                <a16:creationId xmlns:a16="http://schemas.microsoft.com/office/drawing/2014/main" id="{104F19A4-FDD3-4A06-B886-4004760792E2}"/>
              </a:ext>
            </a:extLst>
          </p:cNvPr>
          <p:cNvSpPr/>
          <p:nvPr/>
        </p:nvSpPr>
        <p:spPr>
          <a:xfrm>
            <a:off x="2133749" y="1512630"/>
            <a:ext cx="3092394" cy="30935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22">
            <a:extLst>
              <a:ext uri="{FF2B5EF4-FFF2-40B4-BE49-F238E27FC236}">
                <a16:creationId xmlns:a16="http://schemas.microsoft.com/office/drawing/2014/main" id="{0F41D9D0-DEED-46DA-9CF3-E6B4E2D6EEAD}"/>
              </a:ext>
            </a:extLst>
          </p:cNvPr>
          <p:cNvSpPr/>
          <p:nvPr/>
        </p:nvSpPr>
        <p:spPr>
          <a:xfrm>
            <a:off x="2193384" y="1573093"/>
            <a:ext cx="2973124" cy="2972580"/>
          </a:xfrm>
          <a:prstGeom prst="ellipse">
            <a:avLst/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0BAB23C-7610-47CF-A17E-4C3486B94126}"/>
              </a:ext>
            </a:extLst>
          </p:cNvPr>
          <p:cNvGrpSpPr/>
          <p:nvPr/>
        </p:nvGrpSpPr>
        <p:grpSpPr>
          <a:xfrm>
            <a:off x="4552744" y="1811526"/>
            <a:ext cx="504056" cy="504056"/>
            <a:chOff x="2769119" y="1848492"/>
            <a:chExt cx="504056" cy="504056"/>
          </a:xfrm>
          <a:solidFill>
            <a:srgbClr val="A5A5A5"/>
          </a:solidFill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9179A72-8F4D-49EC-B255-4503838761D6}"/>
                </a:ext>
              </a:extLst>
            </p:cNvPr>
            <p:cNvSpPr/>
            <p:nvPr/>
          </p:nvSpPr>
          <p:spPr>
            <a:xfrm>
              <a:off x="2769119" y="1848492"/>
              <a:ext cx="504056" cy="5040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27">
              <a:extLst>
                <a:ext uri="{FF2B5EF4-FFF2-40B4-BE49-F238E27FC236}">
                  <a16:creationId xmlns:a16="http://schemas.microsoft.com/office/drawing/2014/main" id="{099004C9-FE7E-45CD-8F8E-5AECCB72B6DD}"/>
                </a:ext>
              </a:extLst>
            </p:cNvPr>
            <p:cNvSpPr txBox="1"/>
            <p:nvPr/>
          </p:nvSpPr>
          <p:spPr>
            <a:xfrm>
              <a:off x="2808589" y="1931243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4C4D130-80CE-476D-9A25-C49E7C6FA9CA}"/>
              </a:ext>
            </a:extLst>
          </p:cNvPr>
          <p:cNvGrpSpPr/>
          <p:nvPr/>
        </p:nvGrpSpPr>
        <p:grpSpPr>
          <a:xfrm>
            <a:off x="4552744" y="3786869"/>
            <a:ext cx="504056" cy="504056"/>
            <a:chOff x="2769119" y="3325028"/>
            <a:chExt cx="504056" cy="504056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FB420F8D-FDB6-4CAE-A1BF-6694F1976FA2}"/>
                </a:ext>
              </a:extLst>
            </p:cNvPr>
            <p:cNvSpPr/>
            <p:nvPr/>
          </p:nvSpPr>
          <p:spPr>
            <a:xfrm>
              <a:off x="2769119" y="3325028"/>
              <a:ext cx="504056" cy="5040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35">
              <a:extLst>
                <a:ext uri="{FF2B5EF4-FFF2-40B4-BE49-F238E27FC236}">
                  <a16:creationId xmlns:a16="http://schemas.microsoft.com/office/drawing/2014/main" id="{2B01903C-AA5E-4A43-A0C3-9CBCBC2890DD}"/>
                </a:ext>
              </a:extLst>
            </p:cNvPr>
            <p:cNvSpPr txBox="1"/>
            <p:nvPr/>
          </p:nvSpPr>
          <p:spPr>
            <a:xfrm>
              <a:off x="2808589" y="3407779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F4DDF72-4513-4B69-B129-2E7140691CD1}"/>
              </a:ext>
            </a:extLst>
          </p:cNvPr>
          <p:cNvGrpSpPr/>
          <p:nvPr/>
        </p:nvGrpSpPr>
        <p:grpSpPr>
          <a:xfrm>
            <a:off x="2910594" y="2315582"/>
            <a:ext cx="1538704" cy="1387316"/>
            <a:chOff x="1272372" y="2351361"/>
            <a:chExt cx="1538704" cy="1387316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C8ACD5E5-6901-48D3-A75F-B58763572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2372" y="2351361"/>
              <a:ext cx="1538704" cy="1387316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B9D51F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45">
              <a:extLst>
                <a:ext uri="{FF2B5EF4-FFF2-40B4-BE49-F238E27FC236}">
                  <a16:creationId xmlns:a16="http://schemas.microsoft.com/office/drawing/2014/main" id="{841A67D9-4CC1-493E-82B6-4E7016EEB288}"/>
                </a:ext>
              </a:extLst>
            </p:cNvPr>
            <p:cNvSpPr txBox="1"/>
            <p:nvPr/>
          </p:nvSpPr>
          <p:spPr>
            <a:xfrm>
              <a:off x="1423025" y="2524501"/>
              <a:ext cx="11793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存在的不足之处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2E22BD86-1410-41B1-B351-E5D46DACECBF}"/>
              </a:ext>
            </a:extLst>
          </p:cNvPr>
          <p:cNvGrpSpPr/>
          <p:nvPr/>
        </p:nvGrpSpPr>
        <p:grpSpPr>
          <a:xfrm>
            <a:off x="5713295" y="1606001"/>
            <a:ext cx="4344956" cy="2622492"/>
            <a:chOff x="6194222" y="1271255"/>
            <a:chExt cx="3813935" cy="2622492"/>
          </a:xfrm>
        </p:grpSpPr>
        <p:sp>
          <p:nvSpPr>
            <p:cNvPr id="20" name="TextBox 38">
              <a:extLst>
                <a:ext uri="{FF2B5EF4-FFF2-40B4-BE49-F238E27FC236}">
                  <a16:creationId xmlns:a16="http://schemas.microsoft.com/office/drawing/2014/main" id="{23AFDA26-0DC1-459B-8252-25C26F691D3A}"/>
                </a:ext>
              </a:extLst>
            </p:cNvPr>
            <p:cNvSpPr txBox="1"/>
            <p:nvPr/>
          </p:nvSpPr>
          <p:spPr>
            <a:xfrm>
              <a:off x="6252353" y="1271255"/>
              <a:ext cx="340363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部分计划内的工作未完成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7DEDFA8-7DBF-4013-BE4E-7046E75705B5}"/>
                </a:ext>
              </a:extLst>
            </p:cNvPr>
            <p:cNvSpPr/>
            <p:nvPr/>
          </p:nvSpPr>
          <p:spPr>
            <a:xfrm>
              <a:off x="6194222" y="1628896"/>
              <a:ext cx="3813935" cy="22648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buAutoNum type="arabicPeriod"/>
              </a:pPr>
              <a:r>
                <a:rPr lang="zh-CN" altLang="en-US" sz="1600" dirty="0">
                  <a:solidFill>
                    <a:schemeClr val="bg1"/>
                  </a:solidFill>
                </a:rPr>
                <a:t>没有完成对官网课程信息的爬虫，爬虫程序仍有</a:t>
              </a:r>
              <a:r>
                <a:rPr lang="en-US" altLang="zh-CN" sz="1600" dirty="0">
                  <a:solidFill>
                    <a:schemeClr val="bg1"/>
                  </a:solidFill>
                </a:rPr>
                <a:t>bug</a:t>
              </a:r>
              <a:r>
                <a:rPr lang="zh-CN" altLang="en-US" sz="1600" dirty="0">
                  <a:solidFill>
                    <a:schemeClr val="bg1"/>
                  </a:solidFill>
                </a:rPr>
                <a:t>，还没有和数据库链接。</a:t>
              </a:r>
              <a:endParaRPr lang="en-US" altLang="zh-CN" sz="1600" dirty="0">
                <a:solidFill>
                  <a:schemeClr val="bg1"/>
                </a:solidFill>
              </a:endParaRPr>
            </a:p>
            <a:p>
              <a:pPr marL="342900" indent="-342900" algn="just">
                <a:lnSpc>
                  <a:spcPct val="150000"/>
                </a:lnSpc>
                <a:buAutoNum type="arabicPeriod"/>
              </a:pP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</a:rPr>
                <a:t>操作数据库的函数代码还有待优化和补充，数据库表的设计还有待进一步改进</a:t>
              </a:r>
              <a:r>
                <a:rPr kumimoji="0" lang="zh-CN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</a:rPr>
                <a:t>。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EAA521C-AB83-4FC8-8467-C41D6E7F9722}"/>
              </a:ext>
            </a:extLst>
          </p:cNvPr>
          <p:cNvGrpSpPr/>
          <p:nvPr/>
        </p:nvGrpSpPr>
        <p:grpSpPr>
          <a:xfrm>
            <a:off x="5771427" y="3701420"/>
            <a:ext cx="4286824" cy="1883828"/>
            <a:chOff x="6194222" y="1271255"/>
            <a:chExt cx="3813935" cy="1883828"/>
          </a:xfrm>
        </p:grpSpPr>
        <p:sp>
          <p:nvSpPr>
            <p:cNvPr id="31" name="TextBox 38">
              <a:extLst>
                <a:ext uri="{FF2B5EF4-FFF2-40B4-BE49-F238E27FC236}">
                  <a16:creationId xmlns:a16="http://schemas.microsoft.com/office/drawing/2014/main" id="{EE318295-0C4B-42C1-88A5-0242961129E0}"/>
                </a:ext>
              </a:extLst>
            </p:cNvPr>
            <p:cNvSpPr txBox="1"/>
            <p:nvPr/>
          </p:nvSpPr>
          <p:spPr>
            <a:xfrm>
              <a:off x="6252352" y="1271255"/>
              <a:ext cx="3686317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知识水平和代码能力不足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F7EA5F0-CC0C-449D-B7EC-2850874DB629}"/>
                </a:ext>
              </a:extLst>
            </p:cNvPr>
            <p:cNvSpPr/>
            <p:nvPr/>
          </p:nvSpPr>
          <p:spPr>
            <a:xfrm>
              <a:off x="6194222" y="1628896"/>
              <a:ext cx="3813935" cy="15261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由于团队成员只学习过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C#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，进而在此项目中需要学习较多的新知识，学习成本高，导致一些计划内的工作没有按时完成。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50C2DE0C-5BF6-43AA-9B5D-357F3E3F9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621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9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9" name="Rectangle 71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3993912-8EFD-44E3-BB70-A727CB240C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1" b="32827"/>
          <a:stretch/>
        </p:blipFill>
        <p:spPr bwMode="auto">
          <a:xfrm>
            <a:off x="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08BA5EF-099A-47C4-B002-198EE687B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15AD66-31BB-4AE4-B8E3-CC526E566D1C}"/>
              </a:ext>
            </a:extLst>
          </p:cNvPr>
          <p:cNvSpPr/>
          <p:nvPr/>
        </p:nvSpPr>
        <p:spPr>
          <a:xfrm>
            <a:off x="704851" y="571499"/>
            <a:ext cx="10648950" cy="5686426"/>
          </a:xfrm>
          <a:prstGeom prst="rect">
            <a:avLst/>
          </a:prstGeom>
          <a:solidFill>
            <a:schemeClr val="tx1">
              <a:alpha val="9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9AC233-DF5D-423A-AFF3-45EFBB4C0E22}"/>
              </a:ext>
            </a:extLst>
          </p:cNvPr>
          <p:cNvSpPr/>
          <p:nvPr/>
        </p:nvSpPr>
        <p:spPr>
          <a:xfrm>
            <a:off x="1866900" y="733425"/>
            <a:ext cx="7248525" cy="303847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B25D208-57E6-4E5F-AFC3-025476E30068}"/>
              </a:ext>
            </a:extLst>
          </p:cNvPr>
          <p:cNvSpPr/>
          <p:nvPr/>
        </p:nvSpPr>
        <p:spPr>
          <a:xfrm>
            <a:off x="4229878" y="3308844"/>
            <a:ext cx="40857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spc="300" dirty="0">
                <a:solidFill>
                  <a:srgbClr val="45C1A4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Source Sans Pro ExtraLight"/>
              </a:rPr>
              <a:t>NEXT STAGE THE WORK PLAN</a:t>
            </a:r>
            <a:endParaRPr lang="zh-CN" altLang="en-US" sz="1600" spc="300" dirty="0">
              <a:solidFill>
                <a:srgbClr val="45C1A4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Source Sans Pro ExtraLight"/>
            </a:endParaRPr>
          </a:p>
        </p:txBody>
      </p:sp>
      <p:pic>
        <p:nvPicPr>
          <p:cNvPr id="9" name="图片占位符 29">
            <a:extLst>
              <a:ext uri="{FF2B5EF4-FFF2-40B4-BE49-F238E27FC236}">
                <a16:creationId xmlns:a16="http://schemas.microsoft.com/office/drawing/2014/main" id="{4E356658-E247-4D04-95DE-39E70392E8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075" y="1978133"/>
            <a:ext cx="1955693" cy="1955693"/>
          </a:xfrm>
          <a:prstGeom prst="ellipse">
            <a:avLst/>
          </a:prstGeom>
          <a:solidFill>
            <a:schemeClr val="accent5"/>
          </a:solidFill>
          <a:ln w="571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228600" dist="114300" dir="6840000" sx="99000" sy="99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DD92798-5AFD-4724-8ED0-5009BE329A3F}"/>
              </a:ext>
            </a:extLst>
          </p:cNvPr>
          <p:cNvSpPr/>
          <p:nvPr/>
        </p:nvSpPr>
        <p:spPr>
          <a:xfrm>
            <a:off x="4606992" y="2543002"/>
            <a:ext cx="3185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spc="300" dirty="0">
                <a:solidFill>
                  <a:srgbClr val="45C1A4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Source Sans Pro ExtraLight"/>
              </a:rPr>
              <a:t>下一阶段计划</a:t>
            </a:r>
            <a:endParaRPr lang="en-US" altLang="zh-CN" sz="3600" b="1" spc="300" dirty="0">
              <a:solidFill>
                <a:srgbClr val="45C1A4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23412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accel="65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1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10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9" name="Rectangle 71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3993912-8EFD-44E3-BB70-A727CB240C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1" b="32827"/>
          <a:stretch/>
        </p:blipFill>
        <p:spPr bwMode="auto">
          <a:xfrm>
            <a:off x="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08BA5EF-099A-47C4-B002-198EE687B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15AD66-31BB-4AE4-B8E3-CC526E566D1C}"/>
              </a:ext>
            </a:extLst>
          </p:cNvPr>
          <p:cNvSpPr/>
          <p:nvPr/>
        </p:nvSpPr>
        <p:spPr>
          <a:xfrm>
            <a:off x="704851" y="571499"/>
            <a:ext cx="10648950" cy="5686426"/>
          </a:xfrm>
          <a:prstGeom prst="rect">
            <a:avLst/>
          </a:prstGeom>
          <a:solidFill>
            <a:schemeClr val="tx1">
              <a:alpha val="9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9AC233-DF5D-423A-AFF3-45EFBB4C0E22}"/>
              </a:ext>
            </a:extLst>
          </p:cNvPr>
          <p:cNvSpPr/>
          <p:nvPr/>
        </p:nvSpPr>
        <p:spPr>
          <a:xfrm>
            <a:off x="1866900" y="733425"/>
            <a:ext cx="7248525" cy="303847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DF4FB7D-F741-4481-B61C-0902B80AD0A2}"/>
              </a:ext>
            </a:extLst>
          </p:cNvPr>
          <p:cNvSpPr/>
          <p:nvPr/>
        </p:nvSpPr>
        <p:spPr>
          <a:xfrm>
            <a:off x="3959362" y="2650404"/>
            <a:ext cx="7248525" cy="303847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9122882-FDDF-4888-AD90-3CF2A352BD7B}"/>
              </a:ext>
            </a:extLst>
          </p:cNvPr>
          <p:cNvGrpSpPr/>
          <p:nvPr/>
        </p:nvGrpSpPr>
        <p:grpSpPr>
          <a:xfrm>
            <a:off x="1670744" y="1120243"/>
            <a:ext cx="1814109" cy="1709585"/>
            <a:chOff x="3481448" y="2338049"/>
            <a:chExt cx="2181104" cy="2181104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51B7AA8-9BF6-4799-A1AB-381956882D33}"/>
                </a:ext>
              </a:extLst>
            </p:cNvPr>
            <p:cNvGrpSpPr/>
            <p:nvPr/>
          </p:nvGrpSpPr>
          <p:grpSpPr>
            <a:xfrm>
              <a:off x="3481448" y="2338049"/>
              <a:ext cx="2181104" cy="21811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" name="同心圆 58">
                <a:extLst>
                  <a:ext uri="{FF2B5EF4-FFF2-40B4-BE49-F238E27FC236}">
                    <a16:creationId xmlns:a16="http://schemas.microsoft.com/office/drawing/2014/main" id="{93609119-D4CC-48A7-B3CB-A91ED7683CD2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sz="1800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17DB2012-8783-483C-9A33-2AF5D43F2462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3" cy="3825873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sz="1800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TextBox 41">
              <a:extLst>
                <a:ext uri="{FF2B5EF4-FFF2-40B4-BE49-F238E27FC236}">
                  <a16:creationId xmlns:a16="http://schemas.microsoft.com/office/drawing/2014/main" id="{29636560-D0A8-4734-82BE-DBAF21B40788}"/>
                </a:ext>
              </a:extLst>
            </p:cNvPr>
            <p:cNvSpPr txBox="1"/>
            <p:nvPr/>
          </p:nvSpPr>
          <p:spPr>
            <a:xfrm>
              <a:off x="3529027" y="3207762"/>
              <a:ext cx="2072224" cy="510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defRPr/>
              </a:pPr>
              <a:r>
                <a:rPr lang="zh-CN" altLang="en-US" sz="2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完善已有功能</a:t>
              </a: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6647597F-3732-434C-8E94-BAE4A72A73B8}"/>
              </a:ext>
            </a:extLst>
          </p:cNvPr>
          <p:cNvSpPr/>
          <p:nvPr/>
        </p:nvSpPr>
        <p:spPr>
          <a:xfrm>
            <a:off x="4961752" y="3177926"/>
            <a:ext cx="2677388" cy="2513307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marL="228600" indent="-228600" algn="just">
              <a:lnSpc>
                <a:spcPct val="150000"/>
              </a:lnSpc>
              <a:buAutoNum type="arabicPeriod"/>
              <a:defRPr/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根据实际情况对用户故事需求进行修改。</a:t>
            </a:r>
            <a:endParaRPr lang="en-US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algn="just">
              <a:lnSpc>
                <a:spcPct val="150000"/>
              </a:lnSpc>
              <a:buAutoNum type="arabicPeriod"/>
              <a:defRPr/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完成登录、注册、密码找回的完整功能。</a:t>
            </a:r>
            <a:endParaRPr lang="en-US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algn="just">
              <a:lnSpc>
                <a:spcPct val="150000"/>
              </a:lnSpc>
              <a:buAutoNum type="arabicPeriod"/>
              <a:defRPr/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实现网页课程信息的录入和实时更新。</a:t>
            </a:r>
            <a:endParaRPr lang="en-US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E584528-9FB2-465C-A315-8ECA3338425F}"/>
              </a:ext>
            </a:extLst>
          </p:cNvPr>
          <p:cNvGrpSpPr/>
          <p:nvPr/>
        </p:nvGrpSpPr>
        <p:grpSpPr>
          <a:xfrm>
            <a:off x="4297463" y="3575531"/>
            <a:ext cx="473766" cy="477588"/>
            <a:chOff x="3041651" y="3326606"/>
            <a:chExt cx="631825" cy="636588"/>
          </a:xfrm>
        </p:grpSpPr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B382B220-6C29-47A6-9605-36AD60F95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1651" y="3326606"/>
              <a:ext cx="631825" cy="636588"/>
            </a:xfrm>
            <a:prstGeom prst="ellipse">
              <a:avLst/>
            </a:prstGeom>
            <a:solidFill>
              <a:srgbClr val="45C1A4"/>
            </a:solidFill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sz="18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7830B6CB-A4F7-4175-A81C-5F029A7D4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8201" y="3469481"/>
              <a:ext cx="206375" cy="342900"/>
            </a:xfrm>
            <a:custGeom>
              <a:avLst/>
              <a:gdLst>
                <a:gd name="T0" fmla="*/ 216 w 252"/>
                <a:gd name="T1" fmla="*/ 252 h 418"/>
                <a:gd name="T2" fmla="*/ 136 w 252"/>
                <a:gd name="T3" fmla="*/ 321 h 418"/>
                <a:gd name="T4" fmla="*/ 58 w 252"/>
                <a:gd name="T5" fmla="*/ 388 h 418"/>
                <a:gd name="T6" fmla="*/ 0 w 252"/>
                <a:gd name="T7" fmla="*/ 350 h 418"/>
                <a:gd name="T8" fmla="*/ 34 w 252"/>
                <a:gd name="T9" fmla="*/ 321 h 418"/>
                <a:gd name="T10" fmla="*/ 115 w 252"/>
                <a:gd name="T11" fmla="*/ 252 h 418"/>
                <a:gd name="T12" fmla="*/ 112 w 252"/>
                <a:gd name="T13" fmla="*/ 154 h 418"/>
                <a:gd name="T14" fmla="*/ 34 w 252"/>
                <a:gd name="T15" fmla="*/ 88 h 418"/>
                <a:gd name="T16" fmla="*/ 0 w 252"/>
                <a:gd name="T17" fmla="*/ 58 h 418"/>
                <a:gd name="T18" fmla="*/ 55 w 252"/>
                <a:gd name="T19" fmla="*/ 19 h 418"/>
                <a:gd name="T20" fmla="*/ 136 w 252"/>
                <a:gd name="T21" fmla="*/ 88 h 418"/>
                <a:gd name="T22" fmla="*/ 213 w 252"/>
                <a:gd name="T23" fmla="*/ 154 h 418"/>
                <a:gd name="T24" fmla="*/ 216 w 252"/>
                <a:gd name="T25" fmla="*/ 25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2" h="418">
                  <a:moveTo>
                    <a:pt x="216" y="252"/>
                  </a:moveTo>
                  <a:lnTo>
                    <a:pt x="136" y="321"/>
                  </a:lnTo>
                  <a:cubicBezTo>
                    <a:pt x="110" y="343"/>
                    <a:pt x="84" y="365"/>
                    <a:pt x="58" y="388"/>
                  </a:cubicBezTo>
                  <a:cubicBezTo>
                    <a:pt x="21" y="418"/>
                    <a:pt x="5" y="397"/>
                    <a:pt x="0" y="350"/>
                  </a:cubicBezTo>
                  <a:lnTo>
                    <a:pt x="34" y="321"/>
                  </a:lnTo>
                  <a:lnTo>
                    <a:pt x="115" y="252"/>
                  </a:lnTo>
                  <a:cubicBezTo>
                    <a:pt x="143" y="221"/>
                    <a:pt x="150" y="189"/>
                    <a:pt x="112" y="154"/>
                  </a:cubicBezTo>
                  <a:cubicBezTo>
                    <a:pt x="86" y="132"/>
                    <a:pt x="60" y="110"/>
                    <a:pt x="34" y="88"/>
                  </a:cubicBezTo>
                  <a:lnTo>
                    <a:pt x="0" y="58"/>
                  </a:lnTo>
                  <a:cubicBezTo>
                    <a:pt x="4" y="4"/>
                    <a:pt x="25" y="0"/>
                    <a:pt x="55" y="19"/>
                  </a:cubicBezTo>
                  <a:lnTo>
                    <a:pt x="136" y="88"/>
                  </a:lnTo>
                  <a:cubicBezTo>
                    <a:pt x="162" y="110"/>
                    <a:pt x="188" y="132"/>
                    <a:pt x="213" y="154"/>
                  </a:cubicBezTo>
                  <a:cubicBezTo>
                    <a:pt x="252" y="189"/>
                    <a:pt x="244" y="221"/>
                    <a:pt x="216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sz="18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1927D4DE-CD4D-40AA-9527-E5E40BAA8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2938" y="3469481"/>
              <a:ext cx="206375" cy="342900"/>
            </a:xfrm>
            <a:custGeom>
              <a:avLst/>
              <a:gdLst>
                <a:gd name="T0" fmla="*/ 217 w 252"/>
                <a:gd name="T1" fmla="*/ 252 h 418"/>
                <a:gd name="T2" fmla="*/ 136 w 252"/>
                <a:gd name="T3" fmla="*/ 321 h 418"/>
                <a:gd name="T4" fmla="*/ 59 w 252"/>
                <a:gd name="T5" fmla="*/ 388 h 418"/>
                <a:gd name="T6" fmla="*/ 0 w 252"/>
                <a:gd name="T7" fmla="*/ 350 h 418"/>
                <a:gd name="T8" fmla="*/ 35 w 252"/>
                <a:gd name="T9" fmla="*/ 321 h 418"/>
                <a:gd name="T10" fmla="*/ 115 w 252"/>
                <a:gd name="T11" fmla="*/ 252 h 418"/>
                <a:gd name="T12" fmla="*/ 112 w 252"/>
                <a:gd name="T13" fmla="*/ 154 h 418"/>
                <a:gd name="T14" fmla="*/ 35 w 252"/>
                <a:gd name="T15" fmla="*/ 88 h 418"/>
                <a:gd name="T16" fmla="*/ 0 w 252"/>
                <a:gd name="T17" fmla="*/ 58 h 418"/>
                <a:gd name="T18" fmla="*/ 56 w 252"/>
                <a:gd name="T19" fmla="*/ 19 h 418"/>
                <a:gd name="T20" fmla="*/ 136 w 252"/>
                <a:gd name="T21" fmla="*/ 88 h 418"/>
                <a:gd name="T22" fmla="*/ 214 w 252"/>
                <a:gd name="T23" fmla="*/ 154 h 418"/>
                <a:gd name="T24" fmla="*/ 217 w 252"/>
                <a:gd name="T25" fmla="*/ 25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2" h="418">
                  <a:moveTo>
                    <a:pt x="217" y="252"/>
                  </a:moveTo>
                  <a:lnTo>
                    <a:pt x="136" y="321"/>
                  </a:lnTo>
                  <a:cubicBezTo>
                    <a:pt x="110" y="343"/>
                    <a:pt x="84" y="365"/>
                    <a:pt x="59" y="388"/>
                  </a:cubicBezTo>
                  <a:cubicBezTo>
                    <a:pt x="21" y="418"/>
                    <a:pt x="6" y="397"/>
                    <a:pt x="0" y="350"/>
                  </a:cubicBezTo>
                  <a:lnTo>
                    <a:pt x="35" y="321"/>
                  </a:lnTo>
                  <a:lnTo>
                    <a:pt x="115" y="252"/>
                  </a:lnTo>
                  <a:cubicBezTo>
                    <a:pt x="143" y="221"/>
                    <a:pt x="150" y="189"/>
                    <a:pt x="112" y="154"/>
                  </a:cubicBezTo>
                  <a:cubicBezTo>
                    <a:pt x="86" y="132"/>
                    <a:pt x="60" y="110"/>
                    <a:pt x="35" y="88"/>
                  </a:cubicBezTo>
                  <a:lnTo>
                    <a:pt x="0" y="58"/>
                  </a:lnTo>
                  <a:cubicBezTo>
                    <a:pt x="4" y="4"/>
                    <a:pt x="26" y="0"/>
                    <a:pt x="56" y="19"/>
                  </a:cubicBezTo>
                  <a:lnTo>
                    <a:pt x="136" y="88"/>
                  </a:lnTo>
                  <a:cubicBezTo>
                    <a:pt x="162" y="110"/>
                    <a:pt x="188" y="132"/>
                    <a:pt x="214" y="154"/>
                  </a:cubicBezTo>
                  <a:cubicBezTo>
                    <a:pt x="252" y="189"/>
                    <a:pt x="245" y="221"/>
                    <a:pt x="217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sz="18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F356A6A4-EE62-4F1D-9A1D-DC95765D9B55}"/>
              </a:ext>
            </a:extLst>
          </p:cNvPr>
          <p:cNvSpPr/>
          <p:nvPr/>
        </p:nvSpPr>
        <p:spPr>
          <a:xfrm>
            <a:off x="1247091" y="3176022"/>
            <a:ext cx="2877577" cy="2512857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marL="228600" lvl="0" indent="-2286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实现爬虫程序，并</a:t>
            </a:r>
            <a:r>
              <a:rPr lang="zh-CN" altLang="zh-CN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将爬虫爬的数据转换数据格式存储在数据库中</a:t>
            </a: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r>
              <a:rPr lang="zh-CN" altLang="zh-CN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完善操作数据库的函数代码， 改进数据库表的设计，减少冗余</a:t>
            </a: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BF2AB23-8D36-440C-8037-392F626BE6BC}"/>
              </a:ext>
            </a:extLst>
          </p:cNvPr>
          <p:cNvGrpSpPr/>
          <p:nvPr/>
        </p:nvGrpSpPr>
        <p:grpSpPr>
          <a:xfrm>
            <a:off x="7818114" y="3540891"/>
            <a:ext cx="473766" cy="477588"/>
            <a:chOff x="3041651" y="3326606"/>
            <a:chExt cx="631825" cy="636588"/>
          </a:xfrm>
        </p:grpSpPr>
        <p:sp>
          <p:nvSpPr>
            <p:cNvPr id="24" name="Oval 9">
              <a:extLst>
                <a:ext uri="{FF2B5EF4-FFF2-40B4-BE49-F238E27FC236}">
                  <a16:creationId xmlns:a16="http://schemas.microsoft.com/office/drawing/2014/main" id="{B91E7E8D-89B7-4583-9C13-A1A6897E6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1651" y="3326606"/>
              <a:ext cx="631825" cy="636588"/>
            </a:xfrm>
            <a:prstGeom prst="ellipse">
              <a:avLst/>
            </a:prstGeom>
            <a:solidFill>
              <a:srgbClr val="0E7FB7"/>
            </a:solidFill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sz="18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36F86AE7-31A2-45BF-8FF9-DFCF8D673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8201" y="3469481"/>
              <a:ext cx="206375" cy="342900"/>
            </a:xfrm>
            <a:custGeom>
              <a:avLst/>
              <a:gdLst>
                <a:gd name="T0" fmla="*/ 216 w 252"/>
                <a:gd name="T1" fmla="*/ 252 h 418"/>
                <a:gd name="T2" fmla="*/ 136 w 252"/>
                <a:gd name="T3" fmla="*/ 321 h 418"/>
                <a:gd name="T4" fmla="*/ 58 w 252"/>
                <a:gd name="T5" fmla="*/ 388 h 418"/>
                <a:gd name="T6" fmla="*/ 0 w 252"/>
                <a:gd name="T7" fmla="*/ 350 h 418"/>
                <a:gd name="T8" fmla="*/ 34 w 252"/>
                <a:gd name="T9" fmla="*/ 321 h 418"/>
                <a:gd name="T10" fmla="*/ 115 w 252"/>
                <a:gd name="T11" fmla="*/ 252 h 418"/>
                <a:gd name="T12" fmla="*/ 112 w 252"/>
                <a:gd name="T13" fmla="*/ 154 h 418"/>
                <a:gd name="T14" fmla="*/ 34 w 252"/>
                <a:gd name="T15" fmla="*/ 88 h 418"/>
                <a:gd name="T16" fmla="*/ 0 w 252"/>
                <a:gd name="T17" fmla="*/ 58 h 418"/>
                <a:gd name="T18" fmla="*/ 55 w 252"/>
                <a:gd name="T19" fmla="*/ 19 h 418"/>
                <a:gd name="T20" fmla="*/ 136 w 252"/>
                <a:gd name="T21" fmla="*/ 88 h 418"/>
                <a:gd name="T22" fmla="*/ 213 w 252"/>
                <a:gd name="T23" fmla="*/ 154 h 418"/>
                <a:gd name="T24" fmla="*/ 216 w 252"/>
                <a:gd name="T25" fmla="*/ 25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2" h="418">
                  <a:moveTo>
                    <a:pt x="216" y="252"/>
                  </a:moveTo>
                  <a:lnTo>
                    <a:pt x="136" y="321"/>
                  </a:lnTo>
                  <a:cubicBezTo>
                    <a:pt x="110" y="343"/>
                    <a:pt x="84" y="365"/>
                    <a:pt x="58" y="388"/>
                  </a:cubicBezTo>
                  <a:cubicBezTo>
                    <a:pt x="21" y="418"/>
                    <a:pt x="5" y="397"/>
                    <a:pt x="0" y="350"/>
                  </a:cubicBezTo>
                  <a:lnTo>
                    <a:pt x="34" y="321"/>
                  </a:lnTo>
                  <a:lnTo>
                    <a:pt x="115" y="252"/>
                  </a:lnTo>
                  <a:cubicBezTo>
                    <a:pt x="143" y="221"/>
                    <a:pt x="150" y="189"/>
                    <a:pt x="112" y="154"/>
                  </a:cubicBezTo>
                  <a:cubicBezTo>
                    <a:pt x="86" y="132"/>
                    <a:pt x="60" y="110"/>
                    <a:pt x="34" y="88"/>
                  </a:cubicBezTo>
                  <a:lnTo>
                    <a:pt x="0" y="58"/>
                  </a:lnTo>
                  <a:cubicBezTo>
                    <a:pt x="4" y="4"/>
                    <a:pt x="25" y="0"/>
                    <a:pt x="55" y="19"/>
                  </a:cubicBezTo>
                  <a:lnTo>
                    <a:pt x="136" y="88"/>
                  </a:lnTo>
                  <a:cubicBezTo>
                    <a:pt x="162" y="110"/>
                    <a:pt x="188" y="132"/>
                    <a:pt x="213" y="154"/>
                  </a:cubicBezTo>
                  <a:cubicBezTo>
                    <a:pt x="252" y="189"/>
                    <a:pt x="244" y="221"/>
                    <a:pt x="216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sz="18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78EE022C-7A1B-4B94-8D47-74272FBA1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2938" y="3469481"/>
              <a:ext cx="206375" cy="342900"/>
            </a:xfrm>
            <a:custGeom>
              <a:avLst/>
              <a:gdLst>
                <a:gd name="T0" fmla="*/ 217 w 252"/>
                <a:gd name="T1" fmla="*/ 252 h 418"/>
                <a:gd name="T2" fmla="*/ 136 w 252"/>
                <a:gd name="T3" fmla="*/ 321 h 418"/>
                <a:gd name="T4" fmla="*/ 59 w 252"/>
                <a:gd name="T5" fmla="*/ 388 h 418"/>
                <a:gd name="T6" fmla="*/ 0 w 252"/>
                <a:gd name="T7" fmla="*/ 350 h 418"/>
                <a:gd name="T8" fmla="*/ 35 w 252"/>
                <a:gd name="T9" fmla="*/ 321 h 418"/>
                <a:gd name="T10" fmla="*/ 115 w 252"/>
                <a:gd name="T11" fmla="*/ 252 h 418"/>
                <a:gd name="T12" fmla="*/ 112 w 252"/>
                <a:gd name="T13" fmla="*/ 154 h 418"/>
                <a:gd name="T14" fmla="*/ 35 w 252"/>
                <a:gd name="T15" fmla="*/ 88 h 418"/>
                <a:gd name="T16" fmla="*/ 0 w 252"/>
                <a:gd name="T17" fmla="*/ 58 h 418"/>
                <a:gd name="T18" fmla="*/ 56 w 252"/>
                <a:gd name="T19" fmla="*/ 19 h 418"/>
                <a:gd name="T20" fmla="*/ 136 w 252"/>
                <a:gd name="T21" fmla="*/ 88 h 418"/>
                <a:gd name="T22" fmla="*/ 214 w 252"/>
                <a:gd name="T23" fmla="*/ 154 h 418"/>
                <a:gd name="T24" fmla="*/ 217 w 252"/>
                <a:gd name="T25" fmla="*/ 25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2" h="418">
                  <a:moveTo>
                    <a:pt x="217" y="252"/>
                  </a:moveTo>
                  <a:lnTo>
                    <a:pt x="136" y="321"/>
                  </a:lnTo>
                  <a:cubicBezTo>
                    <a:pt x="110" y="343"/>
                    <a:pt x="84" y="365"/>
                    <a:pt x="59" y="388"/>
                  </a:cubicBezTo>
                  <a:cubicBezTo>
                    <a:pt x="21" y="418"/>
                    <a:pt x="6" y="397"/>
                    <a:pt x="0" y="350"/>
                  </a:cubicBezTo>
                  <a:lnTo>
                    <a:pt x="35" y="321"/>
                  </a:lnTo>
                  <a:lnTo>
                    <a:pt x="115" y="252"/>
                  </a:lnTo>
                  <a:cubicBezTo>
                    <a:pt x="143" y="221"/>
                    <a:pt x="150" y="189"/>
                    <a:pt x="112" y="154"/>
                  </a:cubicBezTo>
                  <a:cubicBezTo>
                    <a:pt x="86" y="132"/>
                    <a:pt x="60" y="110"/>
                    <a:pt x="35" y="88"/>
                  </a:cubicBezTo>
                  <a:lnTo>
                    <a:pt x="0" y="58"/>
                  </a:lnTo>
                  <a:cubicBezTo>
                    <a:pt x="4" y="4"/>
                    <a:pt x="26" y="0"/>
                    <a:pt x="56" y="19"/>
                  </a:cubicBezTo>
                  <a:lnTo>
                    <a:pt x="136" y="88"/>
                  </a:lnTo>
                  <a:cubicBezTo>
                    <a:pt x="162" y="110"/>
                    <a:pt x="188" y="132"/>
                    <a:pt x="214" y="154"/>
                  </a:cubicBezTo>
                  <a:cubicBezTo>
                    <a:pt x="252" y="189"/>
                    <a:pt x="245" y="221"/>
                    <a:pt x="217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sz="18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C0DCA43D-2D39-4224-89B0-ED2D7D4C98FD}"/>
              </a:ext>
            </a:extLst>
          </p:cNvPr>
          <p:cNvSpPr/>
          <p:nvPr/>
        </p:nvSpPr>
        <p:spPr>
          <a:xfrm>
            <a:off x="8470855" y="3197292"/>
            <a:ext cx="2238157" cy="2097808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marL="342900" indent="-342900" algn="just" defTabSz="914400">
              <a:lnSpc>
                <a:spcPct val="150000"/>
              </a:lnSpc>
              <a:buAutoNum type="arabicPeriod"/>
              <a:defRPr/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对界面进行美化，使用户看起来舒适，提升用户体验感。</a:t>
            </a:r>
            <a:endParaRPr lang="en-US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defTabSz="914400">
              <a:lnSpc>
                <a:spcPct val="150000"/>
              </a:lnSpc>
              <a:buAutoNum type="arabicPeriod"/>
              <a:defRPr/>
            </a:pPr>
            <a:endParaRPr lang="en-US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7436DA0D-14B6-492B-917A-4930FCD84D61}"/>
              </a:ext>
            </a:extLst>
          </p:cNvPr>
          <p:cNvGrpSpPr/>
          <p:nvPr/>
        </p:nvGrpSpPr>
        <p:grpSpPr>
          <a:xfrm>
            <a:off x="5250474" y="1097888"/>
            <a:ext cx="1814109" cy="1709585"/>
            <a:chOff x="3481448" y="2338049"/>
            <a:chExt cx="2181104" cy="2181104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9916B774-6DA0-40C4-837E-3B005E0F2B08}"/>
                </a:ext>
              </a:extLst>
            </p:cNvPr>
            <p:cNvGrpSpPr/>
            <p:nvPr/>
          </p:nvGrpSpPr>
          <p:grpSpPr>
            <a:xfrm>
              <a:off x="3481448" y="2338049"/>
              <a:ext cx="2181104" cy="21811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同心圆 58">
                <a:extLst>
                  <a:ext uri="{FF2B5EF4-FFF2-40B4-BE49-F238E27FC236}">
                    <a16:creationId xmlns:a16="http://schemas.microsoft.com/office/drawing/2014/main" id="{BFAB9AFA-C6E6-47BF-AF8F-B3A6735D0855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sz="1800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25B1963B-2AE9-40CE-9847-139C64732475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3" cy="3825873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sz="1800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5" name="TextBox 41">
              <a:extLst>
                <a:ext uri="{FF2B5EF4-FFF2-40B4-BE49-F238E27FC236}">
                  <a16:creationId xmlns:a16="http://schemas.microsoft.com/office/drawing/2014/main" id="{E496B357-A2EA-4EEF-9EF6-3F1E526CBF3E}"/>
                </a:ext>
              </a:extLst>
            </p:cNvPr>
            <p:cNvSpPr txBox="1"/>
            <p:nvPr/>
          </p:nvSpPr>
          <p:spPr>
            <a:xfrm>
              <a:off x="3529027" y="3207762"/>
              <a:ext cx="2072224" cy="510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defRPr/>
              </a:pPr>
              <a:r>
                <a:rPr lang="zh-CN" altLang="en-US" sz="2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实现基础功能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F82A05E8-BCBA-406D-A9B5-7098EFB0DB72}"/>
              </a:ext>
            </a:extLst>
          </p:cNvPr>
          <p:cNvGrpSpPr/>
          <p:nvPr/>
        </p:nvGrpSpPr>
        <p:grpSpPr>
          <a:xfrm>
            <a:off x="8594438" y="1120243"/>
            <a:ext cx="1814109" cy="1709585"/>
            <a:chOff x="3481448" y="2338049"/>
            <a:chExt cx="2181104" cy="2181104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8F9E6544-BFBC-4DA8-BFC7-D3E402272F48}"/>
                </a:ext>
              </a:extLst>
            </p:cNvPr>
            <p:cNvGrpSpPr/>
            <p:nvPr/>
          </p:nvGrpSpPr>
          <p:grpSpPr>
            <a:xfrm>
              <a:off x="3481448" y="2338049"/>
              <a:ext cx="2181104" cy="21811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8">
                <a:extLst>
                  <a:ext uri="{FF2B5EF4-FFF2-40B4-BE49-F238E27FC236}">
                    <a16:creationId xmlns:a16="http://schemas.microsoft.com/office/drawing/2014/main" id="{6C04F4E9-3856-46C0-BFF9-8FC9CC115A13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sz="1800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26B234D3-E464-4DB2-AE25-2CE6481D1DC5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3" cy="3825873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sz="1800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0" name="TextBox 41">
              <a:extLst>
                <a:ext uri="{FF2B5EF4-FFF2-40B4-BE49-F238E27FC236}">
                  <a16:creationId xmlns:a16="http://schemas.microsoft.com/office/drawing/2014/main" id="{F47C7DC3-773F-473F-A720-82ECE33ABCC3}"/>
                </a:ext>
              </a:extLst>
            </p:cNvPr>
            <p:cNvSpPr txBox="1"/>
            <p:nvPr/>
          </p:nvSpPr>
          <p:spPr>
            <a:xfrm>
              <a:off x="3529027" y="3207762"/>
              <a:ext cx="2072224" cy="510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defRPr/>
              </a:pPr>
              <a:r>
                <a:rPr lang="zh-CN" altLang="en-US" sz="2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美化网页页面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47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2" grpId="0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9" name="Rectangle 71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3993912-8EFD-44E3-BB70-A727CB240C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1" b="32827"/>
          <a:stretch/>
        </p:blipFill>
        <p:spPr bwMode="auto">
          <a:xfrm>
            <a:off x="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08BA5EF-099A-47C4-B002-198EE687B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15AD66-31BB-4AE4-B8E3-CC526E566D1C}"/>
              </a:ext>
            </a:extLst>
          </p:cNvPr>
          <p:cNvSpPr/>
          <p:nvPr/>
        </p:nvSpPr>
        <p:spPr>
          <a:xfrm>
            <a:off x="704851" y="571499"/>
            <a:ext cx="10648950" cy="5686426"/>
          </a:xfrm>
          <a:prstGeom prst="rect">
            <a:avLst/>
          </a:prstGeom>
          <a:solidFill>
            <a:schemeClr val="tx1">
              <a:alpha val="9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9AC233-DF5D-423A-AFF3-45EFBB4C0E22}"/>
              </a:ext>
            </a:extLst>
          </p:cNvPr>
          <p:cNvSpPr/>
          <p:nvPr/>
        </p:nvSpPr>
        <p:spPr>
          <a:xfrm>
            <a:off x="1866900" y="733425"/>
            <a:ext cx="7248525" cy="303847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02C4E6-A93D-48CF-9FFB-53DB7B37B96D}"/>
              </a:ext>
            </a:extLst>
          </p:cNvPr>
          <p:cNvSpPr/>
          <p:nvPr/>
        </p:nvSpPr>
        <p:spPr>
          <a:xfrm>
            <a:off x="1316333" y="1185705"/>
            <a:ext cx="3339563" cy="4340888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9F58215-9ADE-495F-808D-3E08B0DE600A}"/>
              </a:ext>
            </a:extLst>
          </p:cNvPr>
          <p:cNvGrpSpPr/>
          <p:nvPr/>
        </p:nvGrpSpPr>
        <p:grpSpPr>
          <a:xfrm>
            <a:off x="4985681" y="1096405"/>
            <a:ext cx="5626640" cy="4665190"/>
            <a:chOff x="4833694" y="1530671"/>
            <a:chExt cx="4459528" cy="3599267"/>
          </a:xfrm>
        </p:grpSpPr>
        <p:sp>
          <p:nvSpPr>
            <p:cNvPr id="7" name="TextBox 2">
              <a:extLst>
                <a:ext uri="{FF2B5EF4-FFF2-40B4-BE49-F238E27FC236}">
                  <a16:creationId xmlns:a16="http://schemas.microsoft.com/office/drawing/2014/main" id="{99E63C08-F760-4824-9384-469A3D721CD2}"/>
                </a:ext>
              </a:extLst>
            </p:cNvPr>
            <p:cNvSpPr txBox="1"/>
            <p:nvPr/>
          </p:nvSpPr>
          <p:spPr>
            <a:xfrm>
              <a:off x="4904399" y="2603175"/>
              <a:ext cx="4311270" cy="25267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我们是一支专业的团队。我们的成员毕业于国内知名大学，学习了专业的计算机知识。</a:t>
              </a:r>
              <a:endPara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我们是一支年轻的团队。我们的成员平均年龄仅有</a:t>
              </a:r>
              <a:r>
                <a:rPr lang="en-US" altLang="zh-CN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岁，充满了朝气和创新精神。</a:t>
              </a:r>
              <a:endPara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我们是一支专注的团队。我们坚信，好的项目源自认真高效的工作。只有专注，才能做好项目。</a:t>
              </a:r>
              <a:endPara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我们是一支有目标的团队。我们虽然不是出生于软件工程专业，但我们一样可以把项目做到最好。</a:t>
              </a:r>
              <a:endPara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2653FE0-D59F-404E-9BB2-3699C9B0C750}"/>
                </a:ext>
              </a:extLst>
            </p:cNvPr>
            <p:cNvGrpSpPr/>
            <p:nvPr/>
          </p:nvGrpSpPr>
          <p:grpSpPr>
            <a:xfrm>
              <a:off x="4833694" y="1530671"/>
              <a:ext cx="988604" cy="988604"/>
              <a:chOff x="2341107" y="1055984"/>
              <a:chExt cx="988604" cy="988604"/>
            </a:xfrm>
            <a:solidFill>
              <a:srgbClr val="45C1A4"/>
            </a:solidFill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27BF5A22-0386-4284-9340-169163553899}"/>
                  </a:ext>
                </a:extLst>
              </p:cNvPr>
              <p:cNvSpPr/>
              <p:nvPr/>
            </p:nvSpPr>
            <p:spPr>
              <a:xfrm>
                <a:off x="2341107" y="1055984"/>
                <a:ext cx="988604" cy="9886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33">
                <a:extLst>
                  <a:ext uri="{FF2B5EF4-FFF2-40B4-BE49-F238E27FC236}">
                    <a16:creationId xmlns:a16="http://schemas.microsoft.com/office/drawing/2014/main" id="{A0E71C43-B8AB-484E-A19E-C1BE43210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1812" y="1334843"/>
                <a:ext cx="847194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zh-CN" altLang="en-US" sz="28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专业</a:t>
                </a: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6CB8A0C-1E72-4ECD-AA2E-A888B90B4895}"/>
                </a:ext>
              </a:extLst>
            </p:cNvPr>
            <p:cNvGrpSpPr/>
            <p:nvPr/>
          </p:nvGrpSpPr>
          <p:grpSpPr>
            <a:xfrm>
              <a:off x="5990669" y="1530671"/>
              <a:ext cx="988604" cy="988604"/>
              <a:chOff x="3498082" y="1055984"/>
              <a:chExt cx="988604" cy="988604"/>
            </a:xfrm>
            <a:solidFill>
              <a:srgbClr val="B9D51F"/>
            </a:solidFill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8E98F97C-D8E7-410D-9842-72497E02FE62}"/>
                  </a:ext>
                </a:extLst>
              </p:cNvPr>
              <p:cNvSpPr/>
              <p:nvPr/>
            </p:nvSpPr>
            <p:spPr>
              <a:xfrm>
                <a:off x="3498082" y="1055984"/>
                <a:ext cx="988604" cy="9886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TextBox 33">
                <a:extLst>
                  <a:ext uri="{FF2B5EF4-FFF2-40B4-BE49-F238E27FC236}">
                    <a16:creationId xmlns:a16="http://schemas.microsoft.com/office/drawing/2014/main" id="{F5C19A9C-A454-4129-A92F-8E1F4E6E0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2317" y="1334842"/>
                <a:ext cx="780133" cy="4308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zh-CN" altLang="en-US" sz="28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年轻</a:t>
                </a: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2E988BC6-D843-42EF-AC54-824059D7E225}"/>
                </a:ext>
              </a:extLst>
            </p:cNvPr>
            <p:cNvGrpSpPr/>
            <p:nvPr/>
          </p:nvGrpSpPr>
          <p:grpSpPr>
            <a:xfrm>
              <a:off x="7170883" y="1530671"/>
              <a:ext cx="988604" cy="988604"/>
              <a:chOff x="4678296" y="1055984"/>
              <a:chExt cx="988604" cy="988604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C8389B1E-B7A8-4BA4-B23E-485D56CFB0DE}"/>
                  </a:ext>
                </a:extLst>
              </p:cNvPr>
              <p:cNvSpPr/>
              <p:nvPr/>
            </p:nvSpPr>
            <p:spPr>
              <a:xfrm>
                <a:off x="4678296" y="1055984"/>
                <a:ext cx="988604" cy="988604"/>
              </a:xfrm>
              <a:prstGeom prst="ellipse">
                <a:avLst/>
              </a:prstGeom>
              <a:solidFill>
                <a:srgbClr val="0E7F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33">
                <a:extLst>
                  <a:ext uri="{FF2B5EF4-FFF2-40B4-BE49-F238E27FC236}">
                    <a16:creationId xmlns:a16="http://schemas.microsoft.com/office/drawing/2014/main" id="{BF17412D-5F7A-4F8D-B87E-62BB2DB1C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1647" y="1320025"/>
                <a:ext cx="857676" cy="33243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zh-CN" altLang="en-US" sz="28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专注</a:t>
                </a: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8F7C8AA1-76B9-45C4-99AF-EE58AD3C1924}"/>
                </a:ext>
              </a:extLst>
            </p:cNvPr>
            <p:cNvGrpSpPr/>
            <p:nvPr/>
          </p:nvGrpSpPr>
          <p:grpSpPr>
            <a:xfrm>
              <a:off x="8304618" y="1530671"/>
              <a:ext cx="988604" cy="988604"/>
              <a:chOff x="5812031" y="1055984"/>
              <a:chExt cx="988604" cy="988604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B3FB63E2-70DB-48E4-B855-7451659C52A8}"/>
                  </a:ext>
                </a:extLst>
              </p:cNvPr>
              <p:cNvSpPr/>
              <p:nvPr/>
            </p:nvSpPr>
            <p:spPr>
              <a:xfrm>
                <a:off x="5812031" y="1055984"/>
                <a:ext cx="988604" cy="988604"/>
              </a:xfrm>
              <a:prstGeom prst="ellipse">
                <a:avLst/>
              </a:prstGeom>
              <a:solidFill>
                <a:srgbClr val="45C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33">
                <a:extLst>
                  <a:ext uri="{FF2B5EF4-FFF2-40B4-BE49-F238E27FC236}">
                    <a16:creationId xmlns:a16="http://schemas.microsoft.com/office/drawing/2014/main" id="{3923DBBB-4D09-4B73-A21B-5E5C6EAA93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5613" y="1285042"/>
                <a:ext cx="898188" cy="33243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有目标</a:t>
                </a:r>
              </a:p>
            </p:txBody>
          </p:sp>
        </p:grpSp>
      </p:grpSp>
      <p:sp>
        <p:nvSpPr>
          <p:cNvPr id="21" name="斜纹 20">
            <a:extLst>
              <a:ext uri="{FF2B5EF4-FFF2-40B4-BE49-F238E27FC236}">
                <a16:creationId xmlns:a16="http://schemas.microsoft.com/office/drawing/2014/main" id="{0428843F-393C-4E46-8EEB-084CE957BE3A}"/>
              </a:ext>
            </a:extLst>
          </p:cNvPr>
          <p:cNvSpPr/>
          <p:nvPr/>
        </p:nvSpPr>
        <p:spPr>
          <a:xfrm>
            <a:off x="1828802" y="1552345"/>
            <a:ext cx="359773" cy="359773"/>
          </a:xfrm>
          <a:prstGeom prst="diagStrip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斜纹 21">
            <a:extLst>
              <a:ext uri="{FF2B5EF4-FFF2-40B4-BE49-F238E27FC236}">
                <a16:creationId xmlns:a16="http://schemas.microsoft.com/office/drawing/2014/main" id="{9746CC0A-18B4-43E5-A1A0-59962DE7B03E}"/>
              </a:ext>
            </a:extLst>
          </p:cNvPr>
          <p:cNvSpPr/>
          <p:nvPr/>
        </p:nvSpPr>
        <p:spPr>
          <a:xfrm rot="10800000">
            <a:off x="4132253" y="4715168"/>
            <a:ext cx="359773" cy="359773"/>
          </a:xfrm>
          <a:prstGeom prst="diagStrip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256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9" name="Rectangle 71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3993912-8EFD-44E3-BB70-A727CB240C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1" b="32827"/>
          <a:stretch/>
        </p:blipFill>
        <p:spPr bwMode="auto">
          <a:xfrm>
            <a:off x="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08BA5EF-099A-47C4-B002-198EE687B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15AD66-31BB-4AE4-B8E3-CC526E566D1C}"/>
              </a:ext>
            </a:extLst>
          </p:cNvPr>
          <p:cNvSpPr/>
          <p:nvPr/>
        </p:nvSpPr>
        <p:spPr>
          <a:xfrm>
            <a:off x="704851" y="571499"/>
            <a:ext cx="10648950" cy="5686426"/>
          </a:xfrm>
          <a:prstGeom prst="rect">
            <a:avLst/>
          </a:prstGeom>
          <a:solidFill>
            <a:schemeClr val="tx1">
              <a:alpha val="9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9AC233-DF5D-423A-AFF3-45EFBB4C0E22}"/>
              </a:ext>
            </a:extLst>
          </p:cNvPr>
          <p:cNvSpPr/>
          <p:nvPr/>
        </p:nvSpPr>
        <p:spPr>
          <a:xfrm>
            <a:off x="1866900" y="733425"/>
            <a:ext cx="7248525" cy="303847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9645B94-64DA-4EBC-8960-D67EDFE9D164}"/>
              </a:ext>
            </a:extLst>
          </p:cNvPr>
          <p:cNvSpPr/>
          <p:nvPr/>
        </p:nvSpPr>
        <p:spPr>
          <a:xfrm>
            <a:off x="2690962" y="2449339"/>
            <a:ext cx="642446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8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76627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9" name="Rectangle 71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3993912-8EFD-44E3-BB70-A727CB240C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1" b="32827"/>
          <a:stretch/>
        </p:blipFill>
        <p:spPr bwMode="auto">
          <a:xfrm>
            <a:off x="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08BA5EF-099A-47C4-B002-198EE687B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15AD66-31BB-4AE4-B8E3-CC526E566D1C}"/>
              </a:ext>
            </a:extLst>
          </p:cNvPr>
          <p:cNvSpPr/>
          <p:nvPr/>
        </p:nvSpPr>
        <p:spPr>
          <a:xfrm>
            <a:off x="704851" y="571499"/>
            <a:ext cx="10648950" cy="5686426"/>
          </a:xfrm>
          <a:prstGeom prst="rect">
            <a:avLst/>
          </a:prstGeom>
          <a:solidFill>
            <a:schemeClr val="tx1">
              <a:alpha val="9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9AC233-DF5D-423A-AFF3-45EFBB4C0E22}"/>
              </a:ext>
            </a:extLst>
          </p:cNvPr>
          <p:cNvSpPr/>
          <p:nvPr/>
        </p:nvSpPr>
        <p:spPr>
          <a:xfrm>
            <a:off x="1866900" y="733425"/>
            <a:ext cx="7248525" cy="303847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5BD1B77-C88A-4DCC-888D-42D46A27B70D}"/>
              </a:ext>
            </a:extLst>
          </p:cNvPr>
          <p:cNvGrpSpPr/>
          <p:nvPr/>
        </p:nvGrpSpPr>
        <p:grpSpPr>
          <a:xfrm>
            <a:off x="1559043" y="1495169"/>
            <a:ext cx="4393305" cy="3277646"/>
            <a:chOff x="895916" y="2158963"/>
            <a:chExt cx="4393305" cy="1545630"/>
          </a:xfrm>
        </p:grpSpPr>
        <p:sp>
          <p:nvSpPr>
            <p:cNvPr id="7" name="TextBox 12">
              <a:extLst>
                <a:ext uri="{FF2B5EF4-FFF2-40B4-BE49-F238E27FC236}">
                  <a16:creationId xmlns:a16="http://schemas.microsoft.com/office/drawing/2014/main" id="{AB8914E1-3369-4E28-B92A-B55ECF59C85F}"/>
                </a:ext>
              </a:extLst>
            </p:cNvPr>
            <p:cNvSpPr txBox="1"/>
            <p:nvPr/>
          </p:nvSpPr>
          <p:spPr>
            <a:xfrm>
              <a:off x="895916" y="2158963"/>
              <a:ext cx="3468264" cy="9651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8800" b="1" spc="300" dirty="0">
                  <a:solidFill>
                    <a:schemeClr val="bg1"/>
                  </a:solidFill>
                  <a:latin typeface="Brush Script MT" panose="03060802040406070304" pitchFamily="66" charset="0"/>
                  <a:ea typeface="微软雅黑" panose="020B0503020204020204" pitchFamily="34" charset="-122"/>
                </a:rPr>
                <a:t>peace</a:t>
              </a:r>
              <a:r>
                <a:rPr lang="en-US" altLang="zh-CN" sz="45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</a:p>
            <a:p>
              <a:r>
                <a:rPr lang="en-US" altLang="zh-CN" sz="45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44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en-US" altLang="zh-CN" sz="45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45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13">
              <a:extLst>
                <a:ext uri="{FF2B5EF4-FFF2-40B4-BE49-F238E27FC236}">
                  <a16:creationId xmlns:a16="http://schemas.microsoft.com/office/drawing/2014/main" id="{D4E6C7E4-62A8-40E2-98ED-7CB3686A418E}"/>
                </a:ext>
              </a:extLst>
            </p:cNvPr>
            <p:cNvSpPr txBox="1"/>
            <p:nvPr/>
          </p:nvSpPr>
          <p:spPr>
            <a:xfrm>
              <a:off x="2361731" y="3065989"/>
              <a:ext cx="2927490" cy="6386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8800" b="1" spc="300" dirty="0">
                  <a:solidFill>
                    <a:schemeClr val="bg1"/>
                  </a:solidFill>
                  <a:latin typeface="Brush Script MT" panose="03060802040406070304" pitchFamily="66" charset="0"/>
                  <a:ea typeface="微软雅黑" panose="020B0503020204020204" pitchFamily="34" charset="-122"/>
                </a:rPr>
                <a:t>love</a:t>
              </a:r>
              <a:endParaRPr lang="zh-CN" altLang="en-US" sz="8800" b="1" spc="300" dirty="0">
                <a:solidFill>
                  <a:schemeClr val="bg1"/>
                </a:solidFill>
                <a:latin typeface="Brush Script MT" panose="03060802040406070304" pitchFamily="66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57CAB9CD-64B5-456F-9A7C-C763068A1E04}"/>
              </a:ext>
            </a:extLst>
          </p:cNvPr>
          <p:cNvGrpSpPr/>
          <p:nvPr/>
        </p:nvGrpSpPr>
        <p:grpSpPr>
          <a:xfrm>
            <a:off x="5287714" y="964642"/>
            <a:ext cx="5504215" cy="4809087"/>
            <a:chOff x="5287714" y="964642"/>
            <a:chExt cx="5504215" cy="480908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103AC94E-6D93-4697-8260-C7075D3113EC}"/>
                </a:ext>
              </a:extLst>
            </p:cNvPr>
            <p:cNvGrpSpPr/>
            <p:nvPr/>
          </p:nvGrpSpPr>
          <p:grpSpPr>
            <a:xfrm>
              <a:off x="5287714" y="964642"/>
              <a:ext cx="5504215" cy="4809087"/>
              <a:chOff x="5550883" y="1693226"/>
              <a:chExt cx="3046304" cy="2609746"/>
            </a:xfrm>
          </p:grpSpPr>
          <p:sp>
            <p:nvSpPr>
              <p:cNvPr id="9" name="TextBox 4">
                <a:extLst>
                  <a:ext uri="{FF2B5EF4-FFF2-40B4-BE49-F238E27FC236}">
                    <a16:creationId xmlns:a16="http://schemas.microsoft.com/office/drawing/2014/main" id="{6ABF24B1-AE6D-4732-A356-5708E8768A14}"/>
                  </a:ext>
                </a:extLst>
              </p:cNvPr>
              <p:cNvSpPr txBox="1"/>
              <p:nvPr/>
            </p:nvSpPr>
            <p:spPr>
              <a:xfrm>
                <a:off x="6240292" y="1896068"/>
                <a:ext cx="2356895" cy="1270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lnSpc>
                    <a:spcPts val="1600"/>
                  </a:lnSpc>
                  <a:defRPr sz="1200" b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</a:lstStyle>
              <a:p>
                <a:pPr>
                  <a:lnSpc>
                    <a:spcPts val="1800"/>
                  </a:lnSpc>
                </a:pPr>
                <a:r>
                  <a:rPr lang="zh-CN" altLang="en-US" sz="2000" dirty="0">
                    <a:solidFill>
                      <a:schemeClr val="bg1"/>
                    </a:solidFill>
                  </a:rPr>
                  <a:t>杨金鹏、彭子晨、林玉琴</a:t>
                </a:r>
                <a:endParaRPr lang="en-US" altLang="zh-CN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5">
                <a:extLst>
                  <a:ext uri="{FF2B5EF4-FFF2-40B4-BE49-F238E27FC236}">
                    <a16:creationId xmlns:a16="http://schemas.microsoft.com/office/drawing/2014/main" id="{4C2CE538-33A1-4FCE-99AB-AB4A3AAB092A}"/>
                  </a:ext>
                </a:extLst>
              </p:cNvPr>
              <p:cNvSpPr txBox="1"/>
              <p:nvPr/>
            </p:nvSpPr>
            <p:spPr>
              <a:xfrm>
                <a:off x="6246767" y="2255850"/>
                <a:ext cx="1740083" cy="7747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lnSpc>
                    <a:spcPts val="1800"/>
                  </a:lnSpc>
                  <a:defRPr sz="1600" b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bg1"/>
                    </a:solidFill>
                  </a:rPr>
                  <a:t>成员</a:t>
                </a:r>
                <a:r>
                  <a:rPr lang="zh-CN" altLang="zh-CN" sz="2000" dirty="0">
                    <a:solidFill>
                      <a:schemeClr val="bg1"/>
                    </a:solidFill>
                  </a:rPr>
                  <a:t>友善关爱</a:t>
                </a:r>
                <a:endParaRPr lang="en-US" altLang="zh-CN" sz="20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sz="2000" dirty="0">
                    <a:solidFill>
                      <a:schemeClr val="bg1"/>
                    </a:solidFill>
                  </a:rPr>
                  <a:t>项目予人帮助</a:t>
                </a:r>
                <a:endParaRPr lang="en-US" altLang="zh-CN" sz="20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bg1"/>
                    </a:solidFill>
                  </a:rPr>
                  <a:t>Peace &amp; love</a:t>
                </a:r>
              </a:p>
            </p:txBody>
          </p:sp>
          <p:sp>
            <p:nvSpPr>
              <p:cNvPr id="12" name="Oval 13">
                <a:extLst>
                  <a:ext uri="{FF2B5EF4-FFF2-40B4-BE49-F238E27FC236}">
                    <a16:creationId xmlns:a16="http://schemas.microsoft.com/office/drawing/2014/main" id="{B11ACFD6-5475-441D-A9E2-38BEECCD0A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0883" y="1693226"/>
                <a:ext cx="542720" cy="542718"/>
              </a:xfrm>
              <a:prstGeom prst="ellipse">
                <a:avLst/>
              </a:prstGeom>
              <a:solidFill>
                <a:srgbClr val="45C1A4"/>
              </a:solidFill>
              <a:ln w="19050"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altLang="zh-CN" sz="13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3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团队成员</a:t>
                </a:r>
                <a:endParaRPr lang="en-US" altLang="zh-CN" sz="13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Oval 13">
                <a:extLst>
                  <a:ext uri="{FF2B5EF4-FFF2-40B4-BE49-F238E27FC236}">
                    <a16:creationId xmlns:a16="http://schemas.microsoft.com/office/drawing/2014/main" id="{F359AA08-D5D5-4958-93DB-EB844D867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0883" y="2382236"/>
                <a:ext cx="542720" cy="542718"/>
              </a:xfrm>
              <a:prstGeom prst="ellipse">
                <a:avLst/>
              </a:prstGeom>
              <a:solidFill>
                <a:srgbClr val="45C1A4"/>
              </a:solidFill>
              <a:ln w="19050"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altLang="zh-CN" sz="13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3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团队宗旨</a:t>
                </a:r>
                <a:endParaRPr lang="en-US" altLang="zh-CN" sz="13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0369D9D-2DD7-48E6-B3EB-041693D68D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0884" y="3071246"/>
                <a:ext cx="542720" cy="542718"/>
              </a:xfrm>
              <a:prstGeom prst="ellipse">
                <a:avLst/>
              </a:prstGeom>
              <a:solidFill>
                <a:srgbClr val="45C1A4"/>
              </a:solidFill>
              <a:ln w="19050"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altLang="zh-CN" sz="13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3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团队</a:t>
                </a:r>
                <a:r>
                  <a:rPr lang="en-US" altLang="zh-CN" sz="13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logo</a:t>
                </a:r>
              </a:p>
            </p:txBody>
          </p:sp>
          <p:sp>
            <p:nvSpPr>
              <p:cNvPr id="15" name="Oval 13">
                <a:extLst>
                  <a:ext uri="{FF2B5EF4-FFF2-40B4-BE49-F238E27FC236}">
                    <a16:creationId xmlns:a16="http://schemas.microsoft.com/office/drawing/2014/main" id="{16266AE8-B2C9-4824-89C3-D824E02EC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0885" y="3760255"/>
                <a:ext cx="542720" cy="542717"/>
              </a:xfrm>
              <a:prstGeom prst="ellipse">
                <a:avLst/>
              </a:prstGeom>
              <a:solidFill>
                <a:srgbClr val="45C1A4"/>
              </a:solidFill>
              <a:ln w="19050"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altLang="zh-CN" sz="13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3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团队理念</a:t>
                </a:r>
                <a:endParaRPr lang="en-US" altLang="zh-CN" sz="13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TextBox 30">
                <a:extLst>
                  <a:ext uri="{FF2B5EF4-FFF2-40B4-BE49-F238E27FC236}">
                    <a16:creationId xmlns:a16="http://schemas.microsoft.com/office/drawing/2014/main" id="{705B9593-E79B-4A0A-8728-681E84DD5A8A}"/>
                  </a:ext>
                </a:extLst>
              </p:cNvPr>
              <p:cNvSpPr txBox="1"/>
              <p:nvPr/>
            </p:nvSpPr>
            <p:spPr>
              <a:xfrm>
                <a:off x="6231114" y="3797052"/>
                <a:ext cx="2141036" cy="5059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lnSpc>
                    <a:spcPts val="1800"/>
                  </a:lnSpc>
                  <a:defRPr sz="1400" b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bg1"/>
                    </a:solidFill>
                  </a:rPr>
                  <a:t>wish you joy</a:t>
                </a:r>
                <a:r>
                  <a:rPr lang="zh-CN" altLang="zh-CN" sz="2000" dirty="0">
                    <a:solidFill>
                      <a:schemeClr val="bg1"/>
                    </a:solidFill>
                  </a:rPr>
                  <a:t>，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love and peace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bg1"/>
                    </a:solidFill>
                  </a:rPr>
                  <a:t> </a:t>
                </a:r>
                <a:r>
                  <a:rPr lang="zh-CN" altLang="zh-CN" sz="2000" dirty="0">
                    <a:solidFill>
                      <a:schemeClr val="bg1"/>
                    </a:solidFill>
                  </a:rPr>
                  <a:t>快乐，爱与和平</a:t>
                </a:r>
              </a:p>
            </p:txBody>
          </p:sp>
        </p:grpSp>
        <p:pic>
          <p:nvPicPr>
            <p:cNvPr id="5121" name="Picture 1">
              <a:extLst>
                <a:ext uri="{FF2B5EF4-FFF2-40B4-BE49-F238E27FC236}">
                  <a16:creationId xmlns:a16="http://schemas.microsoft.com/office/drawing/2014/main" id="{7EDD56AB-F345-4EF3-8EF8-6466D825DB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5072" y="3585257"/>
              <a:ext cx="962820" cy="962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9970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9" name="Rectangle 71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3993912-8EFD-44E3-BB70-A727CB240C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1" b="32827"/>
          <a:stretch/>
        </p:blipFill>
        <p:spPr bwMode="auto">
          <a:xfrm>
            <a:off x="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08BA5EF-099A-47C4-B002-198EE687B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15AD66-31BB-4AE4-B8E3-CC526E566D1C}"/>
              </a:ext>
            </a:extLst>
          </p:cNvPr>
          <p:cNvSpPr/>
          <p:nvPr/>
        </p:nvSpPr>
        <p:spPr>
          <a:xfrm>
            <a:off x="704851" y="571499"/>
            <a:ext cx="10648950" cy="5686426"/>
          </a:xfrm>
          <a:prstGeom prst="rect">
            <a:avLst/>
          </a:prstGeom>
          <a:solidFill>
            <a:schemeClr val="tx1">
              <a:alpha val="9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9AC233-DF5D-423A-AFF3-45EFBB4C0E22}"/>
              </a:ext>
            </a:extLst>
          </p:cNvPr>
          <p:cNvSpPr/>
          <p:nvPr/>
        </p:nvSpPr>
        <p:spPr>
          <a:xfrm>
            <a:off x="1866900" y="733425"/>
            <a:ext cx="8784353" cy="303847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13">
            <a:extLst>
              <a:ext uri="{FF2B5EF4-FFF2-40B4-BE49-F238E27FC236}">
                <a16:creationId xmlns:a16="http://schemas.microsoft.com/office/drawing/2014/main" id="{52E0C5BE-31A9-4C2F-B7BE-DC9A3B37D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855" y="2150195"/>
            <a:ext cx="1987293" cy="1748413"/>
          </a:xfrm>
          <a:prstGeom prst="ellipse">
            <a:avLst/>
          </a:prstGeom>
          <a:solidFill>
            <a:srgbClr val="45C1A4"/>
          </a:solidFill>
          <a:ln w="19050"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项目简介</a:t>
            </a:r>
            <a:endParaRPr lang="en-US" altLang="zh-CN" sz="4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7C9564F-805D-478A-9517-4F074E371E8D}"/>
              </a:ext>
            </a:extLst>
          </p:cNvPr>
          <p:cNvSpPr/>
          <p:nvPr/>
        </p:nvSpPr>
        <p:spPr>
          <a:xfrm>
            <a:off x="4238624" y="1861994"/>
            <a:ext cx="7477754" cy="452431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A8976A-CC61-40DE-9F80-40A91383514A}"/>
              </a:ext>
            </a:extLst>
          </p:cNvPr>
          <p:cNvSpPr txBox="1"/>
          <p:nvPr/>
        </p:nvSpPr>
        <p:spPr>
          <a:xfrm>
            <a:off x="3830198" y="1271945"/>
            <a:ext cx="611944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着大学通识教育越来越流行，学生跨院选课变得越来越普遍。为方便不同院系的学生进行跨学院的选课，以及学校对各学院的课程信息进行管理，此项目应运而生。大学生公共课程共享资源管理平台主要服务于各大学的学生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和课程管理人员</a:t>
            </a:r>
            <a:r>
              <a:rPr lang="zh-CN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，为用户提供各个学院实时的课程信息，用户在注册并登录网页后，可以对课程进行相关的查询、选择和删除。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管理人员可以发布、修改、删除课程信息。</a:t>
            </a:r>
            <a:r>
              <a:rPr lang="zh-CN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此外，还能够自动分析热点课程和热点资源，并分析和预测新课程，为广大学生提供便利。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42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9" name="Rectangle 71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3993912-8EFD-44E3-BB70-A727CB240C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1" b="32827"/>
          <a:stretch/>
        </p:blipFill>
        <p:spPr bwMode="auto">
          <a:xfrm>
            <a:off x="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08BA5EF-099A-47C4-B002-198EE687B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15AD66-31BB-4AE4-B8E3-CC526E566D1C}"/>
              </a:ext>
            </a:extLst>
          </p:cNvPr>
          <p:cNvSpPr/>
          <p:nvPr/>
        </p:nvSpPr>
        <p:spPr>
          <a:xfrm>
            <a:off x="704851" y="571499"/>
            <a:ext cx="10648950" cy="5686426"/>
          </a:xfrm>
          <a:prstGeom prst="rect">
            <a:avLst/>
          </a:prstGeom>
          <a:solidFill>
            <a:schemeClr val="tx1">
              <a:alpha val="9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9AC233-DF5D-423A-AFF3-45EFBB4C0E22}"/>
              </a:ext>
            </a:extLst>
          </p:cNvPr>
          <p:cNvSpPr/>
          <p:nvPr/>
        </p:nvSpPr>
        <p:spPr>
          <a:xfrm>
            <a:off x="1866900" y="733425"/>
            <a:ext cx="7248525" cy="303847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占位符 31">
            <a:extLst>
              <a:ext uri="{FF2B5EF4-FFF2-40B4-BE49-F238E27FC236}">
                <a16:creationId xmlns:a16="http://schemas.microsoft.com/office/drawing/2014/main" id="{9D33A86E-1851-4BA5-A60A-F5491FFB1D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575" y="1193959"/>
            <a:ext cx="1766888" cy="1766888"/>
          </a:xfrm>
          <a:prstGeom prst="ellipse">
            <a:avLst/>
          </a:prstGeom>
          <a:solidFill>
            <a:schemeClr val="accent5"/>
          </a:solidFill>
          <a:ln w="571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228600" dist="114300" dir="6840000" sx="99000" sy="99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占位符 29">
            <a:extLst>
              <a:ext uri="{FF2B5EF4-FFF2-40B4-BE49-F238E27FC236}">
                <a16:creationId xmlns:a16="http://schemas.microsoft.com/office/drawing/2014/main" id="{2672E595-71FC-4BEB-A77E-40D07B9267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723" y="3580603"/>
            <a:ext cx="1766888" cy="1766888"/>
          </a:xfrm>
          <a:prstGeom prst="ellipse">
            <a:avLst/>
          </a:prstGeom>
          <a:solidFill>
            <a:schemeClr val="accent5"/>
          </a:solidFill>
          <a:ln w="571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228600" dist="114300" dir="6840000" sx="99000" sy="99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占位符 26">
            <a:extLst>
              <a:ext uri="{FF2B5EF4-FFF2-40B4-BE49-F238E27FC236}">
                <a16:creationId xmlns:a16="http://schemas.microsoft.com/office/drawing/2014/main" id="{64A59D82-1A0F-446F-B048-308D0656CB86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9" r="18699"/>
          <a:stretch>
            <a:fillRect/>
          </a:stretch>
        </p:blipFill>
        <p:spPr>
          <a:xfrm>
            <a:off x="3212432" y="3580603"/>
            <a:ext cx="1768475" cy="1766888"/>
          </a:xfrm>
          <a:prstGeom prst="ellipse">
            <a:avLst/>
          </a:prstGeom>
          <a:solidFill>
            <a:schemeClr val="accent5"/>
          </a:solidFill>
          <a:ln w="571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228600" dist="114300" dir="6840000" sx="99000" sy="99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占位符 1">
            <a:extLst>
              <a:ext uri="{FF2B5EF4-FFF2-40B4-BE49-F238E27FC236}">
                <a16:creationId xmlns:a16="http://schemas.microsoft.com/office/drawing/2014/main" id="{6D955786-4B9B-4298-9E62-D8C23ADC2F4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313" y="1193959"/>
            <a:ext cx="1766888" cy="1766888"/>
          </a:xfrm>
          <a:prstGeom prst="ellipse">
            <a:avLst/>
          </a:prstGeom>
          <a:blipFill>
            <a:blip r:embed="rId7">
              <a:grayscl/>
            </a:blip>
            <a:stretch>
              <a:fillRect/>
            </a:stretch>
          </a:blipFill>
          <a:ln w="571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228600" dist="114300" dir="6840000" sx="99000" sy="99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占位符 2">
            <a:extLst>
              <a:ext uri="{FF2B5EF4-FFF2-40B4-BE49-F238E27FC236}">
                <a16:creationId xmlns:a16="http://schemas.microsoft.com/office/drawing/2014/main" id="{A79C13D5-168A-439A-8D37-4A6ABFE793F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748" y="1191255"/>
            <a:ext cx="1766888" cy="1766888"/>
          </a:xfrm>
          <a:prstGeom prst="ellipse">
            <a:avLst/>
          </a:prstGeom>
          <a:solidFill>
            <a:schemeClr val="accent5"/>
          </a:solidFill>
          <a:ln w="571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228600" dist="114300" dir="6840000" sx="99000" sy="99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ounded Rectangle 36">
            <a:extLst>
              <a:ext uri="{FF2B5EF4-FFF2-40B4-BE49-F238E27FC236}">
                <a16:creationId xmlns:a16="http://schemas.microsoft.com/office/drawing/2014/main" id="{69D35694-4CC7-4756-87A1-E25AE36047DE}"/>
              </a:ext>
            </a:extLst>
          </p:cNvPr>
          <p:cNvSpPr/>
          <p:nvPr/>
        </p:nvSpPr>
        <p:spPr>
          <a:xfrm>
            <a:off x="7408934" y="3819455"/>
            <a:ext cx="1405596" cy="313784"/>
          </a:xfrm>
          <a:prstGeom prst="roundRect">
            <a:avLst>
              <a:gd name="adj" fmla="val 50000"/>
            </a:avLst>
          </a:prstGeom>
          <a:solidFill>
            <a:srgbClr val="45C1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0" rIns="0" bIns="45710" rtlCol="0" anchor="t"/>
          <a:lstStyle/>
          <a:p>
            <a:r>
              <a:rPr lang="zh-CN" altLang="en-US" sz="1300" b="1" dirty="0">
                <a:latin typeface="微软雅黑" panose="020B0503020204020204" pitchFamily="34" charset="-122"/>
                <a:ea typeface="微软雅黑" panose="020B0503020204020204" pitchFamily="34" charset="-122"/>
                <a:cs typeface="Source Sans Pro ExtraLight"/>
              </a:rPr>
              <a:t>下一阶段计划</a:t>
            </a:r>
          </a:p>
        </p:txBody>
      </p:sp>
      <p:sp>
        <p:nvSpPr>
          <p:cNvPr id="13" name="Rounded Rectangle 33">
            <a:extLst>
              <a:ext uri="{FF2B5EF4-FFF2-40B4-BE49-F238E27FC236}">
                <a16:creationId xmlns:a16="http://schemas.microsoft.com/office/drawing/2014/main" id="{1C2C71C7-30F1-41A4-96BD-E6131D9A09C1}"/>
              </a:ext>
            </a:extLst>
          </p:cNvPr>
          <p:cNvSpPr/>
          <p:nvPr/>
        </p:nvSpPr>
        <p:spPr>
          <a:xfrm>
            <a:off x="5896854" y="1306421"/>
            <a:ext cx="1237399" cy="313784"/>
          </a:xfrm>
          <a:prstGeom prst="roundRect">
            <a:avLst>
              <a:gd name="adj" fmla="val 50000"/>
            </a:avLst>
          </a:prstGeom>
          <a:solidFill>
            <a:srgbClr val="45C1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0" rIns="0" bIns="45710" rtlCol="0" anchor="t"/>
          <a:lstStyle/>
          <a:p>
            <a:r>
              <a:rPr lang="zh-CN" altLang="en-US" sz="1300" b="1" dirty="0">
                <a:latin typeface="微软雅黑" panose="020B0503020204020204" pitchFamily="34" charset="-122"/>
                <a:ea typeface="微软雅黑" panose="020B0503020204020204" pitchFamily="34" charset="-122"/>
                <a:cs typeface="Source Sans Pro ExtraLight"/>
              </a:rPr>
              <a:t>工作完成情况</a:t>
            </a:r>
            <a:endParaRPr lang="en-US" sz="1300" b="1" dirty="0">
              <a:latin typeface="微软雅黑" panose="020B0503020204020204" pitchFamily="34" charset="-122"/>
              <a:ea typeface="微软雅黑" panose="020B0503020204020204" pitchFamily="34" charset="-122"/>
              <a:cs typeface="Source Sans Pro ExtraLight"/>
            </a:endParaRPr>
          </a:p>
        </p:txBody>
      </p:sp>
      <p:sp>
        <p:nvSpPr>
          <p:cNvPr id="14" name="Rounded Rectangle 32">
            <a:extLst>
              <a:ext uri="{FF2B5EF4-FFF2-40B4-BE49-F238E27FC236}">
                <a16:creationId xmlns:a16="http://schemas.microsoft.com/office/drawing/2014/main" id="{789D0381-81E4-436D-9EA4-03082F391D27}"/>
              </a:ext>
            </a:extLst>
          </p:cNvPr>
          <p:cNvSpPr/>
          <p:nvPr/>
        </p:nvSpPr>
        <p:spPr>
          <a:xfrm>
            <a:off x="2567027" y="1309125"/>
            <a:ext cx="1237399" cy="313784"/>
          </a:xfrm>
          <a:prstGeom prst="roundRect">
            <a:avLst>
              <a:gd name="adj" fmla="val 50000"/>
            </a:avLst>
          </a:prstGeom>
          <a:solidFill>
            <a:srgbClr val="B9D5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0" rIns="0" bIns="45710" rtlCol="0" anchor="t"/>
          <a:lstStyle/>
          <a:p>
            <a:r>
              <a:rPr lang="zh-CN" altLang="en-US" sz="1300" b="1" dirty="0">
                <a:latin typeface="微软雅黑" panose="020B0503020204020204" pitchFamily="34" charset="-122"/>
                <a:ea typeface="微软雅黑" panose="020B0503020204020204" pitchFamily="34" charset="-122"/>
                <a:cs typeface="Source Sans Pro ExtraLight"/>
              </a:rPr>
              <a:t>阶段工作概述</a:t>
            </a:r>
            <a:endParaRPr lang="en-US" sz="1300" b="1" dirty="0">
              <a:latin typeface="微软雅黑" panose="020B0503020204020204" pitchFamily="34" charset="-122"/>
              <a:ea typeface="微软雅黑" panose="020B0503020204020204" pitchFamily="34" charset="-122"/>
              <a:cs typeface="Source Sans Pro ExtraLight"/>
            </a:endParaRPr>
          </a:p>
        </p:txBody>
      </p:sp>
      <p:sp>
        <p:nvSpPr>
          <p:cNvPr id="15" name="Rounded Rectangle 34">
            <a:extLst>
              <a:ext uri="{FF2B5EF4-FFF2-40B4-BE49-F238E27FC236}">
                <a16:creationId xmlns:a16="http://schemas.microsoft.com/office/drawing/2014/main" id="{1C41CC6E-4A33-47C5-AEA4-BEF312B098A4}"/>
              </a:ext>
            </a:extLst>
          </p:cNvPr>
          <p:cNvSpPr/>
          <p:nvPr/>
        </p:nvSpPr>
        <p:spPr>
          <a:xfrm>
            <a:off x="9112907" y="1308823"/>
            <a:ext cx="1237399" cy="313784"/>
          </a:xfrm>
          <a:prstGeom prst="roundRect">
            <a:avLst>
              <a:gd name="adj" fmla="val 50000"/>
            </a:avLst>
          </a:prstGeom>
          <a:solidFill>
            <a:srgbClr val="0E7F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0" rIns="0" bIns="45710" rtlCol="0" anchor="t"/>
          <a:lstStyle/>
          <a:p>
            <a:r>
              <a:rPr lang="zh-CN" altLang="en-US" sz="1300" b="1" dirty="0">
                <a:latin typeface="微软雅黑" panose="020B0503020204020204" pitchFamily="34" charset="-122"/>
                <a:ea typeface="微软雅黑" panose="020B0503020204020204" pitchFamily="34" charset="-122"/>
                <a:cs typeface="Source Sans Pro ExtraLight"/>
              </a:rPr>
              <a:t>阶段项目展示</a:t>
            </a:r>
            <a:endParaRPr lang="en-US" sz="1300" b="1" dirty="0">
              <a:latin typeface="微软雅黑" panose="020B0503020204020204" pitchFamily="34" charset="-122"/>
              <a:ea typeface="微软雅黑" panose="020B0503020204020204" pitchFamily="34" charset="-122"/>
              <a:cs typeface="Source Sans Pro ExtraLight"/>
            </a:endParaRPr>
          </a:p>
        </p:txBody>
      </p:sp>
      <p:sp>
        <p:nvSpPr>
          <p:cNvPr id="16" name="Rounded Rectangle 35">
            <a:extLst>
              <a:ext uri="{FF2B5EF4-FFF2-40B4-BE49-F238E27FC236}">
                <a16:creationId xmlns:a16="http://schemas.microsoft.com/office/drawing/2014/main" id="{B5AC9529-F31B-4D2D-A43D-EC1168F06B6E}"/>
              </a:ext>
            </a:extLst>
          </p:cNvPr>
          <p:cNvSpPr/>
          <p:nvPr/>
        </p:nvSpPr>
        <p:spPr>
          <a:xfrm>
            <a:off x="3928529" y="3832775"/>
            <a:ext cx="1362458" cy="313784"/>
          </a:xfrm>
          <a:prstGeom prst="roundRect">
            <a:avLst>
              <a:gd name="adj" fmla="val 50000"/>
            </a:avLst>
          </a:prstGeom>
          <a:solidFill>
            <a:srgbClr val="B9D5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0" rIns="0" bIns="45710" rtlCol="0" anchor="t"/>
          <a:lstStyle/>
          <a:p>
            <a:r>
              <a:rPr lang="zh-CN" altLang="en-US" sz="1300" b="1" dirty="0">
                <a:latin typeface="微软雅黑" panose="020B0503020204020204" pitchFamily="34" charset="-122"/>
                <a:ea typeface="微软雅黑" panose="020B0503020204020204" pitchFamily="34" charset="-122"/>
                <a:cs typeface="Source Sans Pro ExtraLight"/>
              </a:rPr>
              <a:t>工作存在不足</a:t>
            </a:r>
          </a:p>
          <a:p>
            <a:r>
              <a:rPr lang="en-US" altLang="zh-CN" sz="13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ource Sans Pro ExtraLight"/>
              </a:rPr>
              <a:t>	</a:t>
            </a:r>
            <a:endParaRPr lang="en-US" sz="13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419739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65000" fill="hold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" presetClass="entr" presetSubtype="1" accel="65000" fill="hold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7" presetID="2" presetClass="entr" presetSubtype="3" accel="65000" fill="hold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8" presetID="2" presetClass="entr" presetSubtype="12" accel="65000" fill="hold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9" presetID="2" presetClass="entr" presetSubtype="6" accel="65000" fill="hold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1" dur="6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2" dur="6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5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3" grpId="0" animBg="1"/>
          <p:bldP spid="14" grpId="0" animBg="1"/>
          <p:bldP spid="15" grpId="0" animBg="1"/>
          <p:bldP spid="1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65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" presetClass="entr" presetSubtype="1" accel="65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7" presetID="2" presetClass="entr" presetSubtype="3" accel="65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8" presetID="2" presetClass="entr" presetSubtype="12" accel="65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9" presetID="2" presetClass="entr" presetSubtype="6" accel="65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6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6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5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3" grpId="0" animBg="1"/>
          <p:bldP spid="14" grpId="0" animBg="1"/>
          <p:bldP spid="15" grpId="0" animBg="1"/>
          <p:bldP spid="16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9" name="Rectangle 71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3993912-8EFD-44E3-BB70-A727CB240C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1" b="32827"/>
          <a:stretch/>
        </p:blipFill>
        <p:spPr bwMode="auto">
          <a:xfrm>
            <a:off x="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08BA5EF-099A-47C4-B002-198EE687B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15AD66-31BB-4AE4-B8E3-CC526E566D1C}"/>
              </a:ext>
            </a:extLst>
          </p:cNvPr>
          <p:cNvSpPr/>
          <p:nvPr/>
        </p:nvSpPr>
        <p:spPr>
          <a:xfrm>
            <a:off x="704851" y="571499"/>
            <a:ext cx="10648950" cy="5686426"/>
          </a:xfrm>
          <a:prstGeom prst="rect">
            <a:avLst/>
          </a:prstGeom>
          <a:solidFill>
            <a:schemeClr val="tx1">
              <a:alpha val="9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9AC233-DF5D-423A-AFF3-45EFBB4C0E22}"/>
              </a:ext>
            </a:extLst>
          </p:cNvPr>
          <p:cNvSpPr/>
          <p:nvPr/>
        </p:nvSpPr>
        <p:spPr>
          <a:xfrm>
            <a:off x="1866900" y="733425"/>
            <a:ext cx="7248525" cy="303847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FF533F3-EB01-4478-B18D-E31437D9C7CF}"/>
              </a:ext>
            </a:extLst>
          </p:cNvPr>
          <p:cNvSpPr/>
          <p:nvPr/>
        </p:nvSpPr>
        <p:spPr>
          <a:xfrm>
            <a:off x="4444679" y="2530687"/>
            <a:ext cx="34932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spc="300" dirty="0">
                <a:solidFill>
                  <a:srgbClr val="69B698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Source Sans Pro ExtraLight"/>
              </a:rPr>
              <a:t>阶段工作概述</a:t>
            </a:r>
            <a:endParaRPr lang="en-US" altLang="zh-CN" sz="4000" b="1" spc="300" dirty="0">
              <a:solidFill>
                <a:srgbClr val="69B698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Source Sans Pro ExtraLigh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C854F1E-7BF3-465B-965D-45D036FEE2D4}"/>
              </a:ext>
            </a:extLst>
          </p:cNvPr>
          <p:cNvSpPr/>
          <p:nvPr/>
        </p:nvSpPr>
        <p:spPr>
          <a:xfrm>
            <a:off x="4704095" y="3238573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300" dirty="0">
                <a:solidFill>
                  <a:srgbClr val="69B69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STAGE WORK SUMMARY</a:t>
            </a:r>
            <a:endParaRPr lang="zh-CN" altLang="en-US" spc="300" dirty="0">
              <a:solidFill>
                <a:srgbClr val="69B69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占位符 1">
            <a:extLst>
              <a:ext uri="{FF2B5EF4-FFF2-40B4-BE49-F238E27FC236}">
                <a16:creationId xmlns:a16="http://schemas.microsoft.com/office/drawing/2014/main" id="{7090C2AA-B11E-44CA-B13B-6C6E1E9080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940" y="1863066"/>
            <a:ext cx="2026304" cy="2026304"/>
          </a:xfrm>
          <a:prstGeom prst="ellipse">
            <a:avLst/>
          </a:prstGeom>
          <a:blipFill>
            <a:blip r:embed="rId4">
              <a:grayscl/>
            </a:blip>
            <a:stretch>
              <a:fillRect/>
            </a:stretch>
          </a:blipFill>
          <a:ln w="571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228600" dist="114300" dir="6840000" sx="99000" sy="99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598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9" name="Rectangle 71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3993912-8EFD-44E3-BB70-A727CB240C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1" b="32827"/>
          <a:stretch/>
        </p:blipFill>
        <p:spPr bwMode="auto">
          <a:xfrm>
            <a:off x="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08BA5EF-099A-47C4-B002-198EE687B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15AD66-31BB-4AE4-B8E3-CC526E566D1C}"/>
              </a:ext>
            </a:extLst>
          </p:cNvPr>
          <p:cNvSpPr/>
          <p:nvPr/>
        </p:nvSpPr>
        <p:spPr>
          <a:xfrm>
            <a:off x="704851" y="571499"/>
            <a:ext cx="10648950" cy="5686426"/>
          </a:xfrm>
          <a:prstGeom prst="rect">
            <a:avLst/>
          </a:prstGeom>
          <a:solidFill>
            <a:schemeClr val="tx1">
              <a:alpha val="9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9AC233-DF5D-423A-AFF3-45EFBB4C0E22}"/>
              </a:ext>
            </a:extLst>
          </p:cNvPr>
          <p:cNvSpPr/>
          <p:nvPr/>
        </p:nvSpPr>
        <p:spPr>
          <a:xfrm>
            <a:off x="2005168" y="801460"/>
            <a:ext cx="7248525" cy="303847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E7BED8E-041E-4621-8193-CAEDD72E9FF9}"/>
              </a:ext>
            </a:extLst>
          </p:cNvPr>
          <p:cNvGrpSpPr/>
          <p:nvPr/>
        </p:nvGrpSpPr>
        <p:grpSpPr>
          <a:xfrm>
            <a:off x="1455760" y="1770830"/>
            <a:ext cx="1482547" cy="1401784"/>
            <a:chOff x="2024407" y="2033568"/>
            <a:chExt cx="1071483" cy="1071483"/>
          </a:xfrm>
          <a:solidFill>
            <a:srgbClr val="69B698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BC96D87A-AAAD-46B4-8A4E-6A97D231582F}"/>
                </a:ext>
              </a:extLst>
            </p:cNvPr>
            <p:cNvSpPr/>
            <p:nvPr/>
          </p:nvSpPr>
          <p:spPr bwMode="auto">
            <a:xfrm>
              <a:off x="2024407" y="2033568"/>
              <a:ext cx="1071483" cy="1071483"/>
            </a:xfrm>
            <a:prstGeom prst="ellipse">
              <a:avLst/>
            </a:prstGeom>
            <a:solidFill>
              <a:srgbClr val="45C1A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470" tIns="33735" rIns="67470" bIns="33735" numCol="1" rtlCol="0" anchor="t" anchorCtr="0" compatLnSpc="1">
              <a:prstTxWarp prst="textNoShape">
                <a:avLst/>
              </a:prstTxWarp>
            </a:bodyPr>
            <a:lstStyle/>
            <a:p>
              <a:pPr defTabSz="674736"/>
              <a:endParaRPr lang="zh-CN" altLang="en-US" sz="1328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Box 96">
              <a:extLst>
                <a:ext uri="{FF2B5EF4-FFF2-40B4-BE49-F238E27FC236}">
                  <a16:creationId xmlns:a16="http://schemas.microsoft.com/office/drawing/2014/main" id="{FE69E336-F033-4B41-99A4-DB17151138F0}"/>
                </a:ext>
              </a:extLst>
            </p:cNvPr>
            <p:cNvSpPr txBox="1"/>
            <p:nvPr/>
          </p:nvSpPr>
          <p:spPr>
            <a:xfrm>
              <a:off x="2178474" y="2148799"/>
              <a:ext cx="816578" cy="417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952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25</a:t>
              </a:r>
              <a:r>
                <a:rPr lang="en-US" altLang="zh-CN" sz="1181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zh-CN" altLang="en-US" sz="1181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Box 97">
              <a:extLst>
                <a:ext uri="{FF2B5EF4-FFF2-40B4-BE49-F238E27FC236}">
                  <a16:creationId xmlns:a16="http://schemas.microsoft.com/office/drawing/2014/main" id="{905EA5E1-272A-4296-B65C-8DDDDD413FC2}"/>
                </a:ext>
              </a:extLst>
            </p:cNvPr>
            <p:cNvSpPr txBox="1"/>
            <p:nvPr/>
          </p:nvSpPr>
          <p:spPr>
            <a:xfrm>
              <a:off x="2198485" y="2582268"/>
              <a:ext cx="689563" cy="305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完成项目计划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25%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ECD39C8-7817-4372-98EA-5405845C0395}"/>
              </a:ext>
            </a:extLst>
          </p:cNvPr>
          <p:cNvGrpSpPr/>
          <p:nvPr/>
        </p:nvGrpSpPr>
        <p:grpSpPr>
          <a:xfrm>
            <a:off x="3328410" y="3439081"/>
            <a:ext cx="1482547" cy="1401784"/>
            <a:chOff x="3302519" y="2049443"/>
            <a:chExt cx="1071483" cy="107148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97BA72CE-5809-4631-A84E-A1F21C58271F}"/>
                </a:ext>
              </a:extLst>
            </p:cNvPr>
            <p:cNvSpPr/>
            <p:nvPr/>
          </p:nvSpPr>
          <p:spPr bwMode="auto">
            <a:xfrm>
              <a:off x="3302519" y="2049443"/>
              <a:ext cx="1071483" cy="1071483"/>
            </a:xfrm>
            <a:prstGeom prst="ellipse">
              <a:avLst/>
            </a:prstGeom>
            <a:solidFill>
              <a:srgbClr val="0E7FB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470" tIns="33735" rIns="67470" bIns="33735" numCol="1" rtlCol="0" anchor="t" anchorCtr="0" compatLnSpc="1">
              <a:prstTxWarp prst="textNoShape">
                <a:avLst/>
              </a:prstTxWarp>
            </a:bodyPr>
            <a:lstStyle/>
            <a:p>
              <a:pPr defTabSz="674736"/>
              <a:endParaRPr lang="zh-CN" altLang="en-US" sz="1328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Box 87">
              <a:extLst>
                <a:ext uri="{FF2B5EF4-FFF2-40B4-BE49-F238E27FC236}">
                  <a16:creationId xmlns:a16="http://schemas.microsoft.com/office/drawing/2014/main" id="{202B642C-C115-4B82-A856-97CF97891726}"/>
                </a:ext>
              </a:extLst>
            </p:cNvPr>
            <p:cNvSpPr txBox="1"/>
            <p:nvPr/>
          </p:nvSpPr>
          <p:spPr>
            <a:xfrm>
              <a:off x="3506938" y="2114245"/>
              <a:ext cx="696495" cy="504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9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件</a:t>
              </a:r>
            </a:p>
          </p:txBody>
        </p:sp>
        <p:sp>
          <p:nvSpPr>
            <p:cNvPr id="47" name="TextBox 88">
              <a:extLst>
                <a:ext uri="{FF2B5EF4-FFF2-40B4-BE49-F238E27FC236}">
                  <a16:creationId xmlns:a16="http://schemas.microsoft.com/office/drawing/2014/main" id="{2DBF1039-FA71-43CC-B3F7-7DAE21491E85}"/>
                </a:ext>
              </a:extLst>
            </p:cNvPr>
            <p:cNvSpPr txBox="1"/>
            <p:nvPr/>
          </p:nvSpPr>
          <p:spPr>
            <a:xfrm>
              <a:off x="3431469" y="2644283"/>
              <a:ext cx="696495" cy="188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完成了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件事</a:t>
              </a:r>
            </a:p>
          </p:txBody>
        </p:sp>
      </p:grpSp>
      <p:sp>
        <p:nvSpPr>
          <p:cNvPr id="49" name="TextBox 98">
            <a:extLst>
              <a:ext uri="{FF2B5EF4-FFF2-40B4-BE49-F238E27FC236}">
                <a16:creationId xmlns:a16="http://schemas.microsoft.com/office/drawing/2014/main" id="{29B08FFE-63DA-4E1D-95DA-3656CA1D5F59}"/>
              </a:ext>
            </a:extLst>
          </p:cNvPr>
          <p:cNvSpPr txBox="1"/>
          <p:nvPr/>
        </p:nvSpPr>
        <p:spPr>
          <a:xfrm>
            <a:off x="5093799" y="1080305"/>
            <a:ext cx="6079514" cy="4887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完成团队创建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制定制度工作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成功搭载服务器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基本完成数据库建设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成功将已设计的网页挂到外网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完成用户界面的设计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实现了注册和登录的基础功能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C9A3B594-8F9E-4AA5-A1C7-FADA768E44FB}"/>
              </a:ext>
            </a:extLst>
          </p:cNvPr>
          <p:cNvCxnSpPr/>
          <p:nvPr/>
        </p:nvCxnSpPr>
        <p:spPr>
          <a:xfrm>
            <a:off x="2184102" y="3201663"/>
            <a:ext cx="1196631" cy="904277"/>
          </a:xfrm>
          <a:prstGeom prst="curved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50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9" name="Rectangle 71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3993912-8EFD-44E3-BB70-A727CB240C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1" b="32827"/>
          <a:stretch/>
        </p:blipFill>
        <p:spPr bwMode="auto">
          <a:xfrm>
            <a:off x="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08BA5EF-099A-47C4-B002-198EE687B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15AD66-31BB-4AE4-B8E3-CC526E566D1C}"/>
              </a:ext>
            </a:extLst>
          </p:cNvPr>
          <p:cNvSpPr/>
          <p:nvPr/>
        </p:nvSpPr>
        <p:spPr>
          <a:xfrm>
            <a:off x="704851" y="571499"/>
            <a:ext cx="10648950" cy="5686426"/>
          </a:xfrm>
          <a:prstGeom prst="rect">
            <a:avLst/>
          </a:prstGeom>
          <a:solidFill>
            <a:schemeClr val="tx1">
              <a:alpha val="9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9AC233-DF5D-423A-AFF3-45EFBB4C0E22}"/>
              </a:ext>
            </a:extLst>
          </p:cNvPr>
          <p:cNvSpPr/>
          <p:nvPr/>
        </p:nvSpPr>
        <p:spPr>
          <a:xfrm>
            <a:off x="1866900" y="733425"/>
            <a:ext cx="7248525" cy="303847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9F2842-BC1E-4B0D-98B0-CF2B1AFD9DA5}"/>
              </a:ext>
            </a:extLst>
          </p:cNvPr>
          <p:cNvSpPr/>
          <p:nvPr/>
        </p:nvSpPr>
        <p:spPr>
          <a:xfrm>
            <a:off x="4502620" y="2671005"/>
            <a:ext cx="3185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spc="300" dirty="0">
                <a:solidFill>
                  <a:srgbClr val="69B698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Source Sans Pro ExtraLight"/>
              </a:rPr>
              <a:t>工作完成情况</a:t>
            </a:r>
            <a:endParaRPr lang="en-US" altLang="zh-CN" sz="3600" b="1" spc="300" dirty="0">
              <a:solidFill>
                <a:srgbClr val="69B698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Source Sans Pro ExtraLigh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8237F98-EFB5-43E0-AC79-DCEE1ACDC5A1}"/>
              </a:ext>
            </a:extLst>
          </p:cNvPr>
          <p:cNvSpPr/>
          <p:nvPr/>
        </p:nvSpPr>
        <p:spPr>
          <a:xfrm>
            <a:off x="4727265" y="3277420"/>
            <a:ext cx="2084225" cy="303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300" dirty="0">
                <a:solidFill>
                  <a:srgbClr val="69B69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WORK COMPLETION</a:t>
            </a:r>
            <a:endParaRPr lang="zh-CN" altLang="en-US" spc="300" dirty="0">
              <a:solidFill>
                <a:srgbClr val="69B69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占位符 2">
            <a:extLst>
              <a:ext uri="{FF2B5EF4-FFF2-40B4-BE49-F238E27FC236}">
                <a16:creationId xmlns:a16="http://schemas.microsoft.com/office/drawing/2014/main" id="{0F4C33ED-2F61-40C3-8D21-2E4ED4BFB5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880" y="1916404"/>
            <a:ext cx="2155534" cy="2155534"/>
          </a:xfrm>
          <a:prstGeom prst="ellipse">
            <a:avLst/>
          </a:prstGeom>
          <a:solidFill>
            <a:schemeClr val="accent5"/>
          </a:solidFill>
          <a:ln w="571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228600" dist="114300" dir="6840000" sx="99000" sy="99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29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65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9" name="Rectangle 71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3993912-8EFD-44E3-BB70-A727CB240C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1" b="32827"/>
          <a:stretch/>
        </p:blipFill>
        <p:spPr bwMode="auto">
          <a:xfrm>
            <a:off x="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08BA5EF-099A-47C4-B002-198EE687B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15AD66-31BB-4AE4-B8E3-CC526E566D1C}"/>
              </a:ext>
            </a:extLst>
          </p:cNvPr>
          <p:cNvSpPr/>
          <p:nvPr/>
        </p:nvSpPr>
        <p:spPr>
          <a:xfrm>
            <a:off x="704851" y="571499"/>
            <a:ext cx="10648950" cy="5686426"/>
          </a:xfrm>
          <a:prstGeom prst="rect">
            <a:avLst/>
          </a:prstGeom>
          <a:solidFill>
            <a:schemeClr val="tx1">
              <a:alpha val="9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9AC233-DF5D-423A-AFF3-45EFBB4C0E22}"/>
              </a:ext>
            </a:extLst>
          </p:cNvPr>
          <p:cNvSpPr/>
          <p:nvPr/>
        </p:nvSpPr>
        <p:spPr>
          <a:xfrm>
            <a:off x="1633405" y="650229"/>
            <a:ext cx="7248525" cy="303847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58C7BA8-B644-437E-9E25-82DF86DB65F1}"/>
              </a:ext>
            </a:extLst>
          </p:cNvPr>
          <p:cNvGrpSpPr/>
          <p:nvPr/>
        </p:nvGrpSpPr>
        <p:grpSpPr>
          <a:xfrm>
            <a:off x="3920258" y="847078"/>
            <a:ext cx="7023451" cy="1454175"/>
            <a:chOff x="4638043" y="894862"/>
            <a:chExt cx="6543017" cy="1454175"/>
          </a:xfrm>
        </p:grpSpPr>
        <p:sp>
          <p:nvSpPr>
            <p:cNvPr id="10" name="TextBox 5">
              <a:extLst>
                <a:ext uri="{FF2B5EF4-FFF2-40B4-BE49-F238E27FC236}">
                  <a16:creationId xmlns:a16="http://schemas.microsoft.com/office/drawing/2014/main" id="{50CCAE04-0CF0-4BE8-91B6-9DFFDC3B21B7}"/>
                </a:ext>
              </a:extLst>
            </p:cNvPr>
            <p:cNvSpPr txBox="1"/>
            <p:nvPr/>
          </p:nvSpPr>
          <p:spPr>
            <a:xfrm>
              <a:off x="4638043" y="894862"/>
              <a:ext cx="23523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管理制度已制定</a:t>
              </a:r>
            </a:p>
          </p:txBody>
        </p:sp>
        <p:sp>
          <p:nvSpPr>
            <p:cNvPr id="11" name="TextBox 6">
              <a:extLst>
                <a:ext uri="{FF2B5EF4-FFF2-40B4-BE49-F238E27FC236}">
                  <a16:creationId xmlns:a16="http://schemas.microsoft.com/office/drawing/2014/main" id="{9A482840-A9D8-4D76-BB44-A43495AF49A1}"/>
                </a:ext>
              </a:extLst>
            </p:cNvPr>
            <p:cNvSpPr txBox="1"/>
            <p:nvPr/>
          </p:nvSpPr>
          <p:spPr>
            <a:xfrm>
              <a:off x="4742699" y="1325231"/>
              <a:ext cx="6438361" cy="1023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团队成功创建，制度工作不断完善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r>
                <a:rPr lang="zh-CN" altLang="en-US" sz="1400" dirty="0">
                  <a:solidFill>
                    <a:schemeClr val="bg1"/>
                  </a:solidFill>
                </a:rPr>
                <a:t>在</a:t>
              </a:r>
              <a:r>
                <a:rPr lang="en-US" altLang="zh-CN" sz="1400" dirty="0" err="1">
                  <a:solidFill>
                    <a:schemeClr val="bg1"/>
                  </a:solidFill>
                </a:rPr>
                <a:t>QQ</a:t>
              </a:r>
              <a:r>
                <a:rPr lang="zh-CN" altLang="en-US" sz="1400" dirty="0">
                  <a:solidFill>
                    <a:schemeClr val="bg1"/>
                  </a:solidFill>
                </a:rPr>
                <a:t>语音互相监督工作，</a:t>
              </a:r>
              <a:r>
                <a:rPr lang="en-US" altLang="zh-CN" sz="1400" dirty="0">
                  <a:solidFill>
                    <a:schemeClr val="bg1"/>
                  </a:solidFill>
                </a:rPr>
                <a:t>8</a:t>
              </a:r>
              <a:r>
                <a:rPr lang="zh-CN" altLang="en-US" sz="1400" dirty="0">
                  <a:solidFill>
                    <a:schemeClr val="bg1"/>
                  </a:solidFill>
                </a:rPr>
                <a:t>：</a:t>
              </a:r>
              <a:r>
                <a:rPr lang="en-US" altLang="zh-CN" sz="1400" dirty="0">
                  <a:solidFill>
                    <a:schemeClr val="bg1"/>
                  </a:solidFill>
                </a:rPr>
                <a:t>00-9</a:t>
              </a:r>
              <a:r>
                <a:rPr lang="zh-CN" altLang="en-US" sz="1400" dirty="0">
                  <a:solidFill>
                    <a:schemeClr val="bg1"/>
                  </a:solidFill>
                </a:rPr>
                <a:t>：</a:t>
              </a:r>
              <a:r>
                <a:rPr lang="en-US" altLang="zh-CN" sz="1400" dirty="0">
                  <a:solidFill>
                    <a:schemeClr val="bg1"/>
                  </a:solidFill>
                </a:rPr>
                <a:t>00</a:t>
              </a:r>
              <a:r>
                <a:rPr lang="zh-CN" altLang="en-US" sz="1400" dirty="0">
                  <a:solidFill>
                    <a:schemeClr val="bg1"/>
                  </a:solidFill>
                </a:rPr>
                <a:t>进行早会并安排任务，</a:t>
              </a:r>
              <a:r>
                <a:rPr lang="en-US" altLang="zh-CN" sz="1400" dirty="0">
                  <a:solidFill>
                    <a:schemeClr val="bg1"/>
                  </a:solidFill>
                </a:rPr>
                <a:t>21</a:t>
              </a:r>
              <a:r>
                <a:rPr lang="zh-CN" altLang="en-US" sz="1400" dirty="0">
                  <a:solidFill>
                    <a:schemeClr val="bg1"/>
                  </a:solidFill>
                </a:rPr>
                <a:t>：</a:t>
              </a:r>
              <a:r>
                <a:rPr lang="en-US" altLang="zh-CN" sz="1400" dirty="0">
                  <a:solidFill>
                    <a:schemeClr val="bg1"/>
                  </a:solidFill>
                </a:rPr>
                <a:t>30-22</a:t>
              </a:r>
              <a:r>
                <a:rPr lang="zh-CN" altLang="en-US" sz="1400" dirty="0">
                  <a:solidFill>
                    <a:schemeClr val="bg1"/>
                  </a:solidFill>
                </a:rPr>
                <a:t>：</a:t>
              </a:r>
              <a:r>
                <a:rPr lang="en-US" altLang="zh-CN" sz="1400" dirty="0">
                  <a:solidFill>
                    <a:schemeClr val="bg1"/>
                  </a:solidFill>
                </a:rPr>
                <a:t>00</a:t>
              </a:r>
              <a:r>
                <a:rPr lang="zh-CN" altLang="en-US" sz="1400" dirty="0">
                  <a:solidFill>
                    <a:schemeClr val="bg1"/>
                  </a:solidFill>
                </a:rPr>
                <a:t>进行晚会并对当天工作进行总结。针对工作，项目经理撰写当天的团队项目日志，其余项目成员撰写当天的个人项目日志。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椭圆 6">
            <a:extLst>
              <a:ext uri="{FF2B5EF4-FFF2-40B4-BE49-F238E27FC236}">
                <a16:creationId xmlns:a16="http://schemas.microsoft.com/office/drawing/2014/main" id="{81224965-AA11-41CA-B409-37C19A3D7069}"/>
              </a:ext>
            </a:extLst>
          </p:cNvPr>
          <p:cNvSpPr/>
          <p:nvPr/>
        </p:nvSpPr>
        <p:spPr bwMode="auto">
          <a:xfrm>
            <a:off x="1327584" y="2137062"/>
            <a:ext cx="2792382" cy="2655712"/>
          </a:xfrm>
          <a:prstGeom prst="ellipse">
            <a:avLst/>
          </a:prstGeom>
          <a:solidFill>
            <a:srgbClr val="45C1A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7497" tIns="33748" rIns="67497" bIns="33748" numCol="1" rtlCol="0" anchor="t" anchorCtr="0" compatLnSpc="1">
            <a:prstTxWarp prst="textNoShape">
              <a:avLst/>
            </a:prstTxWarp>
          </a:bodyPr>
          <a:lstStyle/>
          <a:p>
            <a:pPr defTabSz="675010"/>
            <a:endParaRPr lang="zh-CN" altLang="en-US" sz="132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0805FCDD-9EC6-4622-B769-D5F91E17065B}"/>
              </a:ext>
            </a:extLst>
          </p:cNvPr>
          <p:cNvSpPr txBox="1"/>
          <p:nvPr/>
        </p:nvSpPr>
        <p:spPr>
          <a:xfrm>
            <a:off x="1643126" y="2881295"/>
            <a:ext cx="1877305" cy="954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endParaRPr lang="en-US" altLang="zh-CN" sz="28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完成情况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B238383-E799-4B6B-8A1A-B23ADD452847}"/>
              </a:ext>
            </a:extLst>
          </p:cNvPr>
          <p:cNvGrpSpPr/>
          <p:nvPr/>
        </p:nvGrpSpPr>
        <p:grpSpPr>
          <a:xfrm>
            <a:off x="2723778" y="1574166"/>
            <a:ext cx="817282" cy="777281"/>
            <a:chOff x="2505666" y="1765071"/>
            <a:chExt cx="864096" cy="864096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6381A0D-3F5B-43F0-A691-41F3C95B1E4E}"/>
                </a:ext>
              </a:extLst>
            </p:cNvPr>
            <p:cNvSpPr/>
            <p:nvPr/>
          </p:nvSpPr>
          <p:spPr bwMode="auto">
            <a:xfrm>
              <a:off x="2505666" y="1765071"/>
              <a:ext cx="864096" cy="864096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497" tIns="33748" rIns="67497" bIns="33748" numCol="1" rtlCol="0" anchor="t" anchorCtr="0" compatLnSpc="1">
              <a:prstTxWarp prst="textNoShape">
                <a:avLst/>
              </a:prstTxWarp>
            </a:bodyPr>
            <a:lstStyle/>
            <a:p>
              <a:pPr defTabSz="675010"/>
              <a:endParaRPr lang="zh-CN" altLang="en-US" sz="1329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14">
              <a:extLst>
                <a:ext uri="{FF2B5EF4-FFF2-40B4-BE49-F238E27FC236}">
                  <a16:creationId xmlns:a16="http://schemas.microsoft.com/office/drawing/2014/main" id="{43A51A56-A135-413C-AB44-0C69A46BCB29}"/>
                </a:ext>
              </a:extLst>
            </p:cNvPr>
            <p:cNvSpPr txBox="1"/>
            <p:nvPr/>
          </p:nvSpPr>
          <p:spPr>
            <a:xfrm>
              <a:off x="2563333" y="1845204"/>
              <a:ext cx="793086" cy="679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58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658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3159AB8-998D-47B6-A290-8632419BD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97" y="174030"/>
            <a:ext cx="5029200" cy="65817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4B009C9-DDE7-4B11-A9E9-F2159BF1A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035" y="671360"/>
            <a:ext cx="4552950" cy="65627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183ADB3-A253-4507-B7E2-64EF3F4FD5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778" y="1126223"/>
            <a:ext cx="6577902" cy="570293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4C84704-A6B9-4DDB-9871-1234138E6A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/>
          <a:stretch/>
        </p:blipFill>
        <p:spPr>
          <a:xfrm>
            <a:off x="838199" y="1752527"/>
            <a:ext cx="7414445" cy="658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9" name="Rectangle 71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3993912-8EFD-44E3-BB70-A727CB240C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1" b="32827"/>
          <a:stretch/>
        </p:blipFill>
        <p:spPr bwMode="auto">
          <a:xfrm>
            <a:off x="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08BA5EF-099A-47C4-B002-198EE687B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15AD66-31BB-4AE4-B8E3-CC526E566D1C}"/>
              </a:ext>
            </a:extLst>
          </p:cNvPr>
          <p:cNvSpPr/>
          <p:nvPr/>
        </p:nvSpPr>
        <p:spPr>
          <a:xfrm>
            <a:off x="704851" y="571499"/>
            <a:ext cx="10648950" cy="5686426"/>
          </a:xfrm>
          <a:prstGeom prst="rect">
            <a:avLst/>
          </a:prstGeom>
          <a:solidFill>
            <a:schemeClr val="tx1">
              <a:alpha val="9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9AC233-DF5D-423A-AFF3-45EFBB4C0E22}"/>
              </a:ext>
            </a:extLst>
          </p:cNvPr>
          <p:cNvSpPr/>
          <p:nvPr/>
        </p:nvSpPr>
        <p:spPr>
          <a:xfrm>
            <a:off x="1633405" y="650229"/>
            <a:ext cx="7248525" cy="303847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58C7BA8-B644-437E-9E25-82DF86DB65F1}"/>
              </a:ext>
            </a:extLst>
          </p:cNvPr>
          <p:cNvGrpSpPr/>
          <p:nvPr/>
        </p:nvGrpSpPr>
        <p:grpSpPr>
          <a:xfrm>
            <a:off x="3920258" y="847078"/>
            <a:ext cx="7023451" cy="1454175"/>
            <a:chOff x="4638043" y="894862"/>
            <a:chExt cx="6543017" cy="1454175"/>
          </a:xfrm>
        </p:grpSpPr>
        <p:sp>
          <p:nvSpPr>
            <p:cNvPr id="10" name="TextBox 5">
              <a:extLst>
                <a:ext uri="{FF2B5EF4-FFF2-40B4-BE49-F238E27FC236}">
                  <a16:creationId xmlns:a16="http://schemas.microsoft.com/office/drawing/2014/main" id="{50CCAE04-0CF0-4BE8-91B6-9DFFDC3B21B7}"/>
                </a:ext>
              </a:extLst>
            </p:cNvPr>
            <p:cNvSpPr txBox="1"/>
            <p:nvPr/>
          </p:nvSpPr>
          <p:spPr>
            <a:xfrm>
              <a:off x="4638043" y="894862"/>
              <a:ext cx="23523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管理制度已制定</a:t>
              </a:r>
            </a:p>
          </p:txBody>
        </p:sp>
        <p:sp>
          <p:nvSpPr>
            <p:cNvPr id="11" name="TextBox 6">
              <a:extLst>
                <a:ext uri="{FF2B5EF4-FFF2-40B4-BE49-F238E27FC236}">
                  <a16:creationId xmlns:a16="http://schemas.microsoft.com/office/drawing/2014/main" id="{9A482840-A9D8-4D76-BB44-A43495AF49A1}"/>
                </a:ext>
              </a:extLst>
            </p:cNvPr>
            <p:cNvSpPr txBox="1"/>
            <p:nvPr/>
          </p:nvSpPr>
          <p:spPr>
            <a:xfrm>
              <a:off x="4742699" y="1325231"/>
              <a:ext cx="6438361" cy="1023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团队成功创建，制度工作不断完善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r>
                <a:rPr lang="zh-CN" altLang="en-US" sz="1400" dirty="0">
                  <a:solidFill>
                    <a:schemeClr val="bg1"/>
                  </a:solidFill>
                </a:rPr>
                <a:t>在</a:t>
              </a:r>
              <a:r>
                <a:rPr lang="en-US" altLang="zh-CN" sz="1400" dirty="0" err="1">
                  <a:solidFill>
                    <a:schemeClr val="bg1"/>
                  </a:solidFill>
                </a:rPr>
                <a:t>QQ</a:t>
              </a:r>
              <a:r>
                <a:rPr lang="zh-CN" altLang="en-US" sz="1400" dirty="0">
                  <a:solidFill>
                    <a:schemeClr val="bg1"/>
                  </a:solidFill>
                </a:rPr>
                <a:t>语音互相监督工作，</a:t>
              </a:r>
              <a:r>
                <a:rPr lang="en-US" altLang="zh-CN" sz="1400" dirty="0">
                  <a:solidFill>
                    <a:schemeClr val="bg1"/>
                  </a:solidFill>
                </a:rPr>
                <a:t>8</a:t>
              </a:r>
              <a:r>
                <a:rPr lang="zh-CN" altLang="en-US" sz="1400" dirty="0">
                  <a:solidFill>
                    <a:schemeClr val="bg1"/>
                  </a:solidFill>
                </a:rPr>
                <a:t>：</a:t>
              </a:r>
              <a:r>
                <a:rPr lang="en-US" altLang="zh-CN" sz="1400" dirty="0">
                  <a:solidFill>
                    <a:schemeClr val="bg1"/>
                  </a:solidFill>
                </a:rPr>
                <a:t>00-9</a:t>
              </a:r>
              <a:r>
                <a:rPr lang="zh-CN" altLang="en-US" sz="1400" dirty="0">
                  <a:solidFill>
                    <a:schemeClr val="bg1"/>
                  </a:solidFill>
                </a:rPr>
                <a:t>：</a:t>
              </a:r>
              <a:r>
                <a:rPr lang="en-US" altLang="zh-CN" sz="1400" dirty="0">
                  <a:solidFill>
                    <a:schemeClr val="bg1"/>
                  </a:solidFill>
                </a:rPr>
                <a:t>00</a:t>
              </a:r>
              <a:r>
                <a:rPr lang="zh-CN" altLang="en-US" sz="1400" dirty="0">
                  <a:solidFill>
                    <a:schemeClr val="bg1"/>
                  </a:solidFill>
                </a:rPr>
                <a:t>进行早会并安排任务，</a:t>
              </a:r>
              <a:r>
                <a:rPr lang="en-US" altLang="zh-CN" sz="1400" dirty="0">
                  <a:solidFill>
                    <a:schemeClr val="bg1"/>
                  </a:solidFill>
                </a:rPr>
                <a:t>21</a:t>
              </a:r>
              <a:r>
                <a:rPr lang="zh-CN" altLang="en-US" sz="1400" dirty="0">
                  <a:solidFill>
                    <a:schemeClr val="bg1"/>
                  </a:solidFill>
                </a:rPr>
                <a:t>：</a:t>
              </a:r>
              <a:r>
                <a:rPr lang="en-US" altLang="zh-CN" sz="1400" dirty="0">
                  <a:solidFill>
                    <a:schemeClr val="bg1"/>
                  </a:solidFill>
                </a:rPr>
                <a:t>30-22</a:t>
              </a:r>
              <a:r>
                <a:rPr lang="zh-CN" altLang="en-US" sz="1400" dirty="0">
                  <a:solidFill>
                    <a:schemeClr val="bg1"/>
                  </a:solidFill>
                </a:rPr>
                <a:t>：</a:t>
              </a:r>
              <a:r>
                <a:rPr lang="en-US" altLang="zh-CN" sz="1400" dirty="0">
                  <a:solidFill>
                    <a:schemeClr val="bg1"/>
                  </a:solidFill>
                </a:rPr>
                <a:t>00</a:t>
              </a:r>
              <a:r>
                <a:rPr lang="zh-CN" altLang="en-US" sz="1400" dirty="0">
                  <a:solidFill>
                    <a:schemeClr val="bg1"/>
                  </a:solidFill>
                </a:rPr>
                <a:t>进行晚会并对当天工作进行总结。针对工作，</a:t>
              </a:r>
              <a:r>
                <a:rPr lang="en-US" altLang="zh-CN" sz="1400" dirty="0">
                  <a:solidFill>
                    <a:schemeClr val="bg1"/>
                  </a:solidFill>
                </a:rPr>
                <a:t>master</a:t>
              </a:r>
              <a:r>
                <a:rPr lang="zh-CN" altLang="en-US" sz="1400" dirty="0">
                  <a:solidFill>
                    <a:schemeClr val="bg1"/>
                  </a:solidFill>
                </a:rPr>
                <a:t>撰写当天的团队项目日志，其余项目成员撰写当天的个人项目日志。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椭圆 6">
            <a:extLst>
              <a:ext uri="{FF2B5EF4-FFF2-40B4-BE49-F238E27FC236}">
                <a16:creationId xmlns:a16="http://schemas.microsoft.com/office/drawing/2014/main" id="{81224965-AA11-41CA-B409-37C19A3D7069}"/>
              </a:ext>
            </a:extLst>
          </p:cNvPr>
          <p:cNvSpPr/>
          <p:nvPr/>
        </p:nvSpPr>
        <p:spPr bwMode="auto">
          <a:xfrm>
            <a:off x="1327584" y="2137062"/>
            <a:ext cx="2792382" cy="2655712"/>
          </a:xfrm>
          <a:prstGeom prst="ellipse">
            <a:avLst/>
          </a:prstGeom>
          <a:solidFill>
            <a:srgbClr val="45C1A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7497" tIns="33748" rIns="67497" bIns="33748" numCol="1" rtlCol="0" anchor="t" anchorCtr="0" compatLnSpc="1">
            <a:prstTxWarp prst="textNoShape">
              <a:avLst/>
            </a:prstTxWarp>
          </a:bodyPr>
          <a:lstStyle/>
          <a:p>
            <a:pPr defTabSz="675010"/>
            <a:endParaRPr lang="zh-CN" altLang="en-US" sz="132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0805FCDD-9EC6-4622-B769-D5F91E17065B}"/>
              </a:ext>
            </a:extLst>
          </p:cNvPr>
          <p:cNvSpPr txBox="1"/>
          <p:nvPr/>
        </p:nvSpPr>
        <p:spPr>
          <a:xfrm>
            <a:off x="1643126" y="2881295"/>
            <a:ext cx="1877305" cy="954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endParaRPr lang="en-US" altLang="zh-CN" sz="28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完成情况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B238383-E799-4B6B-8A1A-B23ADD452847}"/>
              </a:ext>
            </a:extLst>
          </p:cNvPr>
          <p:cNvGrpSpPr/>
          <p:nvPr/>
        </p:nvGrpSpPr>
        <p:grpSpPr>
          <a:xfrm>
            <a:off x="2723778" y="1574166"/>
            <a:ext cx="817282" cy="777281"/>
            <a:chOff x="2505666" y="1765071"/>
            <a:chExt cx="864096" cy="864096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6381A0D-3F5B-43F0-A691-41F3C95B1E4E}"/>
                </a:ext>
              </a:extLst>
            </p:cNvPr>
            <p:cNvSpPr/>
            <p:nvPr/>
          </p:nvSpPr>
          <p:spPr bwMode="auto">
            <a:xfrm>
              <a:off x="2505666" y="1765071"/>
              <a:ext cx="864096" cy="864096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497" tIns="33748" rIns="67497" bIns="33748" numCol="1" rtlCol="0" anchor="t" anchorCtr="0" compatLnSpc="1">
              <a:prstTxWarp prst="textNoShape">
                <a:avLst/>
              </a:prstTxWarp>
            </a:bodyPr>
            <a:lstStyle/>
            <a:p>
              <a:pPr defTabSz="675010"/>
              <a:endParaRPr lang="zh-CN" altLang="en-US" sz="1329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14">
              <a:extLst>
                <a:ext uri="{FF2B5EF4-FFF2-40B4-BE49-F238E27FC236}">
                  <a16:creationId xmlns:a16="http://schemas.microsoft.com/office/drawing/2014/main" id="{43A51A56-A135-413C-AB44-0C69A46BCB29}"/>
                </a:ext>
              </a:extLst>
            </p:cNvPr>
            <p:cNvSpPr txBox="1"/>
            <p:nvPr/>
          </p:nvSpPr>
          <p:spPr>
            <a:xfrm>
              <a:off x="2563333" y="1845204"/>
              <a:ext cx="793086" cy="679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58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658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F80461F-D5E9-47B7-81F6-EC391AFDD1C2}"/>
              </a:ext>
            </a:extLst>
          </p:cNvPr>
          <p:cNvGrpSpPr/>
          <p:nvPr/>
        </p:nvGrpSpPr>
        <p:grpSpPr>
          <a:xfrm>
            <a:off x="3575114" y="2325367"/>
            <a:ext cx="817282" cy="777281"/>
            <a:chOff x="3405766" y="2600174"/>
            <a:chExt cx="864096" cy="864096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54EFA64E-0E35-4158-85F0-B9C39B4E0F24}"/>
                </a:ext>
              </a:extLst>
            </p:cNvPr>
            <p:cNvSpPr/>
            <p:nvPr/>
          </p:nvSpPr>
          <p:spPr bwMode="auto">
            <a:xfrm>
              <a:off x="3405766" y="2600174"/>
              <a:ext cx="864096" cy="864096"/>
            </a:xfrm>
            <a:prstGeom prst="ellipse">
              <a:avLst/>
            </a:prstGeom>
            <a:solidFill>
              <a:srgbClr val="0E7FB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497" tIns="33748" rIns="67497" bIns="33748" numCol="1" rtlCol="0" anchor="t" anchorCtr="0" compatLnSpc="1">
              <a:prstTxWarp prst="textNoShape">
                <a:avLst/>
              </a:prstTxWarp>
            </a:bodyPr>
            <a:lstStyle/>
            <a:p>
              <a:pPr defTabSz="675010"/>
              <a:endParaRPr lang="zh-CN" altLang="en-US" sz="1329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17">
              <a:extLst>
                <a:ext uri="{FF2B5EF4-FFF2-40B4-BE49-F238E27FC236}">
                  <a16:creationId xmlns:a16="http://schemas.microsoft.com/office/drawing/2014/main" id="{3F648460-5FCF-4DC6-A5CA-8DEF6D265823}"/>
                </a:ext>
              </a:extLst>
            </p:cNvPr>
            <p:cNvSpPr txBox="1"/>
            <p:nvPr/>
          </p:nvSpPr>
          <p:spPr>
            <a:xfrm>
              <a:off x="3452332" y="2708804"/>
              <a:ext cx="793086" cy="679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58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658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C4C405A4-961C-4E86-9ECA-1A8E6B14959E}"/>
              </a:ext>
            </a:extLst>
          </p:cNvPr>
          <p:cNvGrpSpPr/>
          <p:nvPr/>
        </p:nvGrpSpPr>
        <p:grpSpPr>
          <a:xfrm>
            <a:off x="4558764" y="2351038"/>
            <a:ext cx="6384946" cy="1777276"/>
            <a:chOff x="4638043" y="894862"/>
            <a:chExt cx="6543017" cy="1777276"/>
          </a:xfrm>
        </p:grpSpPr>
        <p:sp>
          <p:nvSpPr>
            <p:cNvPr id="34" name="TextBox 5">
              <a:extLst>
                <a:ext uri="{FF2B5EF4-FFF2-40B4-BE49-F238E27FC236}">
                  <a16:creationId xmlns:a16="http://schemas.microsoft.com/office/drawing/2014/main" id="{02CBB17A-A0CA-49DA-BC26-B8244892A2AC}"/>
                </a:ext>
              </a:extLst>
            </p:cNvPr>
            <p:cNvSpPr txBox="1"/>
            <p:nvPr/>
          </p:nvSpPr>
          <p:spPr>
            <a:xfrm>
              <a:off x="4638043" y="894862"/>
              <a:ext cx="22172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数据库已建设</a:t>
              </a:r>
            </a:p>
          </p:txBody>
        </p:sp>
        <p:sp>
          <p:nvSpPr>
            <p:cNvPr id="35" name="TextBox 6">
              <a:extLst>
                <a:ext uri="{FF2B5EF4-FFF2-40B4-BE49-F238E27FC236}">
                  <a16:creationId xmlns:a16="http://schemas.microsoft.com/office/drawing/2014/main" id="{9A1F8416-8D68-4BA1-9B03-23119D1FB6F8}"/>
                </a:ext>
              </a:extLst>
            </p:cNvPr>
            <p:cNvSpPr txBox="1"/>
            <p:nvPr/>
          </p:nvSpPr>
          <p:spPr>
            <a:xfrm>
              <a:off x="4742699" y="1325231"/>
              <a:ext cx="6438361" cy="1346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000000"/>
                  </a:solidFill>
                  <a:latin typeface="Arial Unicode MS"/>
                </a:rPr>
                <a:t>已完成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</a:rPr>
                <a:t>数据库的搭建及维护（从本地到部署服务器端），</a:t>
              </a: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</a:rPr>
                <a:t>并根据项目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</a:rPr>
                <a:t>建立</a:t>
              </a: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</a:rPr>
                <a:t>了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</a:rPr>
                <a:t>项目的基本数据表，</a:t>
              </a: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</a:rPr>
                <a:t>且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</a:rPr>
                <a:t>配置</a:t>
              </a: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</a:rPr>
                <a:t>了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</a:rPr>
                <a:t>远程数据库访问</a:t>
              </a: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</a:rPr>
                <a:t>。除此之外，已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</a:rPr>
                <a:t>写</a:t>
              </a: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</a:rPr>
                <a:t>好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</a:rPr>
                <a:t>访问数据库、操作数据的封装函数</a:t>
              </a:r>
              <a:r>
                <a:rPr kumimoji="0" lang="zh-CN" altLang="zh-CN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zh-CN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0788E90F-1049-4883-8DD7-E020A7A285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1524" b="75299"/>
          <a:stretch/>
        </p:blipFill>
        <p:spPr>
          <a:xfrm>
            <a:off x="354935" y="519899"/>
            <a:ext cx="11146591" cy="402537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548BC96-79F9-485B-8860-F8CA26201A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60" b="46213"/>
          <a:stretch/>
        </p:blipFill>
        <p:spPr>
          <a:xfrm>
            <a:off x="795226" y="0"/>
            <a:ext cx="8732816" cy="650136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19B082BA-59AF-42C9-B8A5-5BE0EA14D2B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43" b="28062"/>
          <a:stretch/>
        </p:blipFill>
        <p:spPr>
          <a:xfrm>
            <a:off x="3210570" y="48598"/>
            <a:ext cx="8612372" cy="643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19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1115</Words>
  <Application>Microsoft Office PowerPoint</Application>
  <PresentationFormat>宽屏</PresentationFormat>
  <Paragraphs>118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Adobe 黑体 Std R</vt:lpstr>
      <vt:lpstr>Arial Unicode MS</vt:lpstr>
      <vt:lpstr>黑体</vt:lpstr>
      <vt:lpstr>宋体</vt:lpstr>
      <vt:lpstr>微软雅黑</vt:lpstr>
      <vt:lpstr>Arial</vt:lpstr>
      <vt:lpstr>Brush Script MT</vt:lpstr>
      <vt:lpstr>Gill Sans MT</vt:lpstr>
      <vt:lpstr>Walbaum Display</vt:lpstr>
      <vt:lpstr>3DFloatVTI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林玉琴 林玉琴</dc:creator>
  <cp:lastModifiedBy>林玉琴 林玉琴</cp:lastModifiedBy>
  <cp:revision>37</cp:revision>
  <dcterms:created xsi:type="dcterms:W3CDTF">2020-07-12T01:40:56Z</dcterms:created>
  <dcterms:modified xsi:type="dcterms:W3CDTF">2020-07-12T07:52:48Z</dcterms:modified>
</cp:coreProperties>
</file>