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257" r:id="rId2"/>
    <p:sldId id="296" r:id="rId3"/>
    <p:sldId id="295" r:id="rId4"/>
    <p:sldId id="258" r:id="rId5"/>
    <p:sldId id="259" r:id="rId6"/>
    <p:sldId id="260" r:id="rId7"/>
    <p:sldId id="262" r:id="rId8"/>
    <p:sldId id="264" r:id="rId9"/>
    <p:sldId id="265" r:id="rId10"/>
    <p:sldId id="298" r:id="rId11"/>
    <p:sldId id="266" r:id="rId12"/>
    <p:sldId id="267" r:id="rId13"/>
    <p:sldId id="299" r:id="rId14"/>
    <p:sldId id="268" r:id="rId15"/>
    <p:sldId id="300" r:id="rId16"/>
    <p:sldId id="270" r:id="rId17"/>
    <p:sldId id="30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24" autoAdjust="0"/>
  </p:normalViewPr>
  <p:slideViewPr>
    <p:cSldViewPr>
      <p:cViewPr varScale="1">
        <p:scale>
          <a:sx n="81" d="100"/>
          <a:sy n="81" d="100"/>
        </p:scale>
        <p:origin x="-9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5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0485-1A9E-4DC7-BF1C-AA076E5FA75F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574DF-A25F-497A-B2D6-D1DD2D92F7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74DF-A25F-497A-B2D6-D1DD2D92F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Reference: http://www.ofnisystems.com/services/validation/functional-requirements/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F06C47D-C095-4CAA-98FF-255EA4FEF2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574DF-A25F-497A-B2D6-D1DD2D92F7C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D5BE982-B57F-4C1B-9882-5ABB75DCB671}" type="datetimeFigureOut">
              <a:rPr lang="en-US" smtClean="0"/>
              <a:pPr/>
              <a:t>2/28/2013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9FF356-C5B0-434A-9451-92D6E2E07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kwicsystem.appspot.com/Project-KWIC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98"/>
          <p:cNvSpPr txBox="1">
            <a:spLocks/>
          </p:cNvSpPr>
          <p:nvPr/>
        </p:nvSpPr>
        <p:spPr>
          <a:xfrm>
            <a:off x="304800" y="1345287"/>
            <a:ext cx="8487191" cy="615523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>
            <a:noFill/>
          </a:ln>
          <a:effectLst>
            <a:glow rad="101600">
              <a:schemeClr val="accent1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lIns="91425" tIns="91425" rIns="91425" bIns="91425" anchor="b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800" dirty="0"/>
          </a:p>
        </p:txBody>
      </p:sp>
      <p:sp>
        <p:nvSpPr>
          <p:cNvPr id="17" name="Isosceles Triangle 16"/>
          <p:cNvSpPr/>
          <p:nvPr/>
        </p:nvSpPr>
        <p:spPr>
          <a:xfrm flipH="1" flipV="1">
            <a:off x="5572387" y="515748"/>
            <a:ext cx="114300" cy="5715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151739" y="3305487"/>
            <a:ext cx="3429000" cy="181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0762E9"/>
                </a:solidFill>
              </a:rPr>
              <a:t/>
            </a:r>
            <a:br>
              <a:rPr lang="en-US" u="sng" dirty="0" smtClean="0">
                <a:solidFill>
                  <a:srgbClr val="0762E9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</a:p>
          <a:p>
            <a:endParaRPr lang="en-US" sz="1050" dirty="0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83880" cy="1432560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 smtClean="0">
                <a:solidFill>
                  <a:srgbClr val="7030A0"/>
                </a:solidFill>
              </a:rPr>
              <a:t>ADVANCED SOFTWARE      ARCHITECTURE AND DESIGN</a:t>
            </a:r>
            <a:br>
              <a:rPr lang="en" dirty="0" smtClean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752600"/>
            <a:ext cx="8534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 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KWIC(Key Word In Context) System</a:t>
            </a:r>
          </a:p>
          <a:p>
            <a:pPr>
              <a:buNone/>
            </a:pPr>
            <a:r>
              <a:rPr lang="en-US" b="1" dirty="0" smtClean="0"/>
              <a:t>			   Interim Project –I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of KWIC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system shall accept an ordered set of lines, where each line is an ordered set of words, and each word is an ordered set of characters.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Any line shall be “circularly shifted”  by repeatedly removing the first word and appending it at the end of the line.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system shall output a listing of all circular shifts of all lines in ascending alphabetical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83880" cy="5181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Functional Requirements</a:t>
            </a:r>
            <a:endParaRPr lang="en-US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492752"/>
          </a:xfrm>
        </p:spPr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" sz="3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IFR1: What are the valid inputs?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Issue:</a:t>
            </a:r>
          </a:p>
          <a:p>
            <a:pPr lvl="0" indent="1588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Incomplete requirement. Does not state what types of input are permitted.                       For eg, will non alphanumeric characters or special characters be allowed ?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Options :</a:t>
            </a:r>
          </a:p>
          <a:p>
            <a:pPr>
              <a:buNone/>
            </a:pPr>
            <a:r>
              <a:rPr lang="en" sz="2900" b="1" dirty="0" smtClean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1.       Any character.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      Special characters.</a:t>
            </a:r>
          </a:p>
          <a:p>
            <a:pPr lvl="0">
              <a:buNone/>
            </a:pPr>
            <a:r>
              <a:rPr lang="en" sz="2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3.       ASCII characters.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      Languages other than English.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Optimal Choice and Rationale :</a:t>
            </a:r>
          </a:p>
          <a:p>
            <a:pPr marL="0" lvl="0" indent="0">
              <a:buNone/>
            </a:pPr>
            <a:r>
              <a:rPr lang="en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Options 1, Any characters. 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system shall accept any characters as input and is circular shifted. Any non-alphanumeric character is removed by the alphabetizer before sorting.</a:t>
            </a:r>
          </a:p>
          <a:p>
            <a:pPr lvl="0">
              <a:buNone/>
            </a:pPr>
            <a:r>
              <a:rPr lang="en" dirty="0" smtClean="0">
                <a:solidFill>
                  <a:srgbClr val="000000"/>
                </a:solidFill>
              </a:rPr>
              <a:t> </a:t>
            </a:r>
          </a:p>
          <a:p>
            <a:endParaRPr lang="en" sz="2000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8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73203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IFR5: How </a:t>
            </a:r>
            <a:r>
              <a:rPr lang="en" sz="20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many characters of input shall the system support?</a:t>
            </a:r>
          </a:p>
          <a:p>
            <a:pPr lvl="0" rtl="0">
              <a:buNone/>
            </a:pP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Issue:</a:t>
            </a:r>
          </a:p>
          <a:p>
            <a:pPr lvl="0" rtl="0">
              <a:buNone/>
            </a:pPr>
            <a:r>
              <a:rPr lang="en" sz="18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Incomplete requirement. Does </a:t>
            </a: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not give any bound for the number of characters that shall be accepted as input.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Options </a:t>
            </a: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1.       0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      &gt; 1  and &lt; 2048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3.       </a:t>
            </a:r>
            <a:r>
              <a:rPr lang="en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&lt;2048</a:t>
            </a:r>
            <a:endParaRPr lang="en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      No limit</a:t>
            </a:r>
          </a:p>
          <a:p>
            <a:pPr lvl="0" rtl="0">
              <a:buNone/>
            </a:pPr>
            <a:r>
              <a:rPr lang="en" sz="18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0" rtl="0">
              <a:buNone/>
            </a:pPr>
            <a:r>
              <a:rPr lang="en" sz="18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Optimal Choice and Rationale </a:t>
            </a:r>
            <a:r>
              <a:rPr lang="en" sz="18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" sz="18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 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2.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Our attempt is to follow the guidelines of the Google search engine and hence the application allows user to enter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up to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a maximum of 2048 characters.</a:t>
            </a:r>
            <a:r>
              <a:rPr lang="en-US" sz="1600" dirty="0"/>
              <a:t/>
            </a:r>
            <a:br>
              <a:rPr lang="en-US" sz="1600" dirty="0"/>
            </a:br>
            <a:endParaRPr lang="e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235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1"/>
            <a:ext cx="8153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Requirements with ambiguities resolved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305800" cy="4038600"/>
          </a:xfrm>
        </p:spPr>
        <p:txBody>
          <a:bodyPr/>
          <a:lstStyle/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FR1  	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system shall accept key stroke and pasted characters as input.</a:t>
            </a: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                      </a:t>
            </a: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FR2</a:t>
            </a:r>
            <a:r>
              <a:rPr lang="en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	The system shall accept input up to a maximum of 2048 characters including delimiter.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</a:t>
            </a: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Requirements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83880" cy="4187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Non-Functional requirements are often associated with the state of the system and not with the functionality that the system has to offer.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Examples of Non Functional Requirements: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Scalability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Interoperability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Maintainability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Portability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Performance</a:t>
            </a:r>
          </a:p>
          <a:p>
            <a:pPr marL="0" indent="0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Security</a:t>
            </a: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67056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Functional Requirements of KWIC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83880" cy="456895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“understandable”.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“portable”.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enhanceable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“reusable”.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have “good performance”.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“user-friendly”.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“responsive”.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 system shall be “adaptable”.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533400"/>
            <a:ext cx="8183880" cy="9906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Non Functional Requirements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INFR1: The system shall be understandable</a:t>
            </a:r>
            <a:endParaRPr lang="en-US" sz="18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Issue: 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term “understandable” is ambiguous and needs more clarity.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Options: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Text 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is easy to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Low 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learning curve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for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learning curve for developer</a:t>
            </a:r>
          </a:p>
          <a:p>
            <a:pPr marL="800100" lvl="1" indent="-34290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Choices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Option 1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3</a:t>
            </a:r>
            <a:endParaRPr lang="en-US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34925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INFR: The system shall be “user-friendly”.</a:t>
            </a: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Issue: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notion of “user-friendliness” is highly subjective. A system may or may not be user friendly depending on individual perspective.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Options: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1.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Label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various fields on the GUI with meaningful text.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2. Provide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balloon help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on the GUI for various fields.</a:t>
            </a: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3. Develop a </a:t>
            </a:r>
            <a:r>
              <a:rPr lang="en-US" sz="1800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user manual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Choice and Rationale:-</a:t>
            </a:r>
          </a:p>
          <a:p>
            <a:pPr>
              <a:buNone/>
            </a:pP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     All options. Proper labels will help the user identify and use a field in a manner consistent with its intended purpose. Balloons will help assist the end user with a more detailed help text, if necessary. A user manual can provide the user with additional help. All three options are feasible for this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u="sng" dirty="0" smtClean="0">
                <a:solidFill>
                  <a:schemeClr val="tx1"/>
                </a:solidFill>
                <a:latin typeface="+mn-lt"/>
              </a:rPr>
              <a:t>ARCHITECTURAL STYLES</a:t>
            </a:r>
            <a:endParaRPr lang="en-US" sz="3600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189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471845"/>
            <a:ext cx="8229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indent="0">
              <a:spcBef>
                <a:spcPts val="600"/>
              </a:spcBef>
              <a:buSzPct val="166666"/>
            </a:pPr>
            <a:r>
              <a:rPr lang="en" sz="3200" b="0" kern="1200" dirty="0" smtClean="0">
                <a:solidFill>
                  <a:schemeClr val="tx1"/>
                </a:solidFill>
              </a:rPr>
              <a:t>		Shared </a:t>
            </a:r>
            <a:r>
              <a:rPr lang="en" sz="3200" b="0" kern="1200" dirty="0">
                <a:solidFill>
                  <a:schemeClr val="tx1"/>
                </a:solidFill>
              </a:rPr>
              <a:t>Data Design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32423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" sz="2000" dirty="0"/>
              <a:t>Data between the components through shared storage</a:t>
            </a:r>
            <a:r>
              <a:rPr lang="en" sz="2000" dirty="0" smtClean="0"/>
              <a:t>.</a:t>
            </a:r>
            <a:br>
              <a:rPr lang="en" sz="2000" dirty="0" smtClean="0"/>
            </a:br>
            <a:endParaRPr lang="en" sz="2000" dirty="0"/>
          </a:p>
          <a:p>
            <a:r>
              <a:rPr lang="en" sz="2000" dirty="0"/>
              <a:t>Read &amp; Write protocol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Input module</a:t>
            </a:r>
          </a:p>
          <a:p>
            <a:pPr lvl="0" rtl="0">
              <a:buNone/>
            </a:pPr>
            <a:r>
              <a:rPr lang="en" sz="2000" dirty="0"/>
              <a:t>Input read</a:t>
            </a:r>
          </a:p>
          <a:p>
            <a:pPr lvl="0" rtl="0">
              <a:buNone/>
            </a:pPr>
            <a:r>
              <a:rPr lang="en" sz="2000" dirty="0"/>
              <a:t>Operation store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Circular shift</a:t>
            </a:r>
          </a:p>
          <a:p>
            <a:pPr lvl="0" rtl="0">
              <a:buNone/>
            </a:pPr>
            <a:r>
              <a:rPr lang="en" sz="2000" dirty="0"/>
              <a:t>Operation readChar</a:t>
            </a:r>
          </a:p>
          <a:p>
            <a:pPr lvl="0" rtl="0">
              <a:buNone/>
            </a:pPr>
            <a:r>
              <a:rPr lang="en" sz="2000" dirty="0"/>
              <a:t>Operation prepare</a:t>
            </a:r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011310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5700" b="1" dirty="0" smtClean="0"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Team Members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b="1" dirty="0" err="1" smtClean="0"/>
              <a:t>Archana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Jaganathan</a:t>
            </a:r>
            <a:r>
              <a:rPr lang="en-US" sz="2400" b="1" dirty="0" smtClean="0"/>
              <a:t>               </a:t>
            </a:r>
            <a:r>
              <a:rPr lang="en-US" sz="2400" b="1" dirty="0" err="1" smtClean="0"/>
              <a:t>Thyagaraj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Vuppulapati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Vignesh</a:t>
            </a:r>
            <a:r>
              <a:rPr lang="en-US" sz="2400" b="1" dirty="0" smtClean="0"/>
              <a:t> Sridhar                       </a:t>
            </a:r>
            <a:r>
              <a:rPr lang="en-US" sz="2400" b="1" dirty="0" err="1" smtClean="0"/>
              <a:t>Arunkumar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Manickam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Ashwin</a:t>
            </a:r>
            <a:r>
              <a:rPr lang="en-US" sz="2400" b="1" dirty="0" smtClean="0"/>
              <a:t> K </a:t>
            </a:r>
            <a:r>
              <a:rPr lang="en-US" sz="2400" b="1" dirty="0" err="1" smtClean="0"/>
              <a:t>Mishra</a:t>
            </a:r>
            <a:r>
              <a:rPr lang="en-US" sz="2400" b="1" dirty="0" smtClean="0"/>
              <a:t>                      </a:t>
            </a:r>
            <a:r>
              <a:rPr lang="en-US" sz="2400" b="1" dirty="0" err="1" smtClean="0"/>
              <a:t>Vishnuvaradhan</a:t>
            </a:r>
            <a:r>
              <a:rPr lang="en-US" sz="2400" b="1" dirty="0" smtClean="0"/>
              <a:t> L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Giridharan</a:t>
            </a:r>
            <a:r>
              <a:rPr lang="en-US" sz="2400" b="1" dirty="0" smtClean="0"/>
              <a:t> Subramanian         </a:t>
            </a:r>
            <a:r>
              <a:rPr lang="en-US" sz="2400" b="1" dirty="0" err="1" smtClean="0"/>
              <a:t>Prasanna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Venkatesh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Hariprasad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Natarajan</a:t>
            </a:r>
            <a:r>
              <a:rPr lang="en-US" sz="2400" b="1" dirty="0" smtClean="0"/>
              <a:t>              </a:t>
            </a:r>
            <a:r>
              <a:rPr lang="en-US" sz="2400" b="1" dirty="0" err="1" smtClean="0"/>
              <a:t>Rekha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Muthulakshmi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 </a:t>
            </a:r>
            <a:r>
              <a:rPr lang="en-US" sz="2400" b="1" dirty="0" err="1" smtClean="0"/>
              <a:t>Sindhu</a:t>
            </a:r>
            <a:r>
              <a:rPr lang="en-US" sz="2400" b="1" dirty="0" smtClean="0"/>
              <a:t> P </a:t>
            </a:r>
            <a:r>
              <a:rPr lang="en-US" sz="2400" b="1" dirty="0" err="1" smtClean="0"/>
              <a:t>Manjari</a:t>
            </a:r>
            <a:r>
              <a:rPr lang="en-US" sz="2400" b="1" dirty="0" smtClean="0"/>
              <a:t>                    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Sridharan</a:t>
            </a:r>
            <a:r>
              <a:rPr lang="en-US" sz="2400" b="1" dirty="0" smtClean="0"/>
              <a:t> 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6242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indent="0">
              <a:spcBef>
                <a:spcPts val="600"/>
              </a:spcBef>
              <a:buSzPct val="166666"/>
            </a:pPr>
            <a:r>
              <a:rPr lang="en" sz="3200" b="0" dirty="0" smtClean="0">
                <a:solidFill>
                  <a:schemeClr val="tx1"/>
                </a:solidFill>
              </a:rPr>
              <a:t>	   </a:t>
            </a:r>
            <a:r>
              <a:rPr lang="en" sz="3200" b="0" kern="1200" dirty="0" smtClean="0">
                <a:solidFill>
                  <a:schemeClr val="tx1"/>
                </a:solidFill>
              </a:rPr>
              <a:t>Shared </a:t>
            </a:r>
            <a:r>
              <a:rPr lang="en" sz="3200" b="0" kern="1200" dirty="0">
                <a:solidFill>
                  <a:schemeClr val="tx1"/>
                </a:solidFill>
              </a:rPr>
              <a:t>Data Design (Contd)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229600" cy="44781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000" b="1" dirty="0"/>
              <a:t>Module Alphabetizer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1600" dirty="0"/>
              <a:t>Operation readChar</a:t>
            </a:r>
          </a:p>
          <a:p>
            <a:pPr lvl="0" rtl="0">
              <a:buNone/>
            </a:pPr>
            <a:r>
              <a:rPr lang="en" sz="1600" dirty="0"/>
              <a:t>Operation readIndex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Output</a:t>
            </a:r>
          </a:p>
          <a:p>
            <a:pPr lvl="0" rtl="0">
              <a:buNone/>
            </a:pPr>
            <a:r>
              <a:rPr lang="en" sz="1600" dirty="0"/>
              <a:t>Operation readChar</a:t>
            </a:r>
          </a:p>
          <a:p>
            <a:pPr lvl="0" rtl="0">
              <a:buNone/>
            </a:pPr>
            <a:r>
              <a:rPr lang="en" sz="1600" dirty="0"/>
              <a:t>Operation readIndex</a:t>
            </a:r>
          </a:p>
          <a:p>
            <a:pPr lvl="0" rtl="0">
              <a:buNone/>
            </a:pPr>
            <a:r>
              <a:rPr lang="en" sz="1600" dirty="0"/>
              <a:t>Operation print</a:t>
            </a:r>
          </a:p>
          <a:p>
            <a:endParaRPr lang="en" sz="2000" dirty="0"/>
          </a:p>
          <a:p>
            <a:pPr lvl="0" rtl="0">
              <a:buNone/>
            </a:pPr>
            <a:r>
              <a:rPr lang="en" sz="2000" b="1" dirty="0"/>
              <a:t>Module Master Control</a:t>
            </a:r>
          </a:p>
          <a:p>
            <a:pPr lvl="0" rtl="0">
              <a:buNone/>
            </a:pPr>
            <a:r>
              <a:rPr lang="en" sz="1600" dirty="0"/>
              <a:t>Operation main</a:t>
            </a:r>
          </a:p>
          <a:p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08145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3200" b="0" kern="1200" dirty="0" smtClean="0">
                <a:solidFill>
                  <a:schemeClr val="tx1"/>
                </a:solidFill>
              </a:rPr>
              <a:t>			Design </a:t>
            </a:r>
            <a:r>
              <a:rPr lang="en" sz="3200" b="0" kern="1200" dirty="0">
                <a:solidFill>
                  <a:schemeClr val="tx1"/>
                </a:solidFill>
              </a:rPr>
              <a:t>Diagram</a:t>
            </a:r>
            <a:r>
              <a:rPr lang="en" dirty="0"/>
              <a:t>	</a:t>
            </a:r>
          </a:p>
        </p:txBody>
      </p:sp>
      <p:sp>
        <p:nvSpPr>
          <p:cNvPr id="148" name="Shape 148"/>
          <p:cNvSpPr/>
          <p:nvPr/>
        </p:nvSpPr>
        <p:spPr>
          <a:xfrm>
            <a:off x="609600" y="1371600"/>
            <a:ext cx="7954666" cy="4593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65410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09600" y="3956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21497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Advantages</a:t>
            </a:r>
            <a:endParaRPr lang="en" sz="1800" b="1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Performance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-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  This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model offers the best efficiency as shared between the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components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therefore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is not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duplicated. </a:t>
            </a:r>
            <a:endParaRPr lang="en" sz="1800" dirty="0" smtClean="0"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Faster</a:t>
            </a:r>
            <a:endParaRPr lang="en" sz="1800" b="1" dirty="0">
              <a:latin typeface="Calibri" pitchFamily="34" charset="0"/>
              <a:cs typeface="Calibri" pitchFamily="34" charset="0"/>
            </a:endParaRPr>
          </a:p>
          <a:p>
            <a:pPr marL="1658938" lvl="0" indent="-1658938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Memory 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efficient</a:t>
            </a:r>
          </a:p>
          <a:p>
            <a:endParaRPr lang="en" sz="1800" b="1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Disadvantages</a:t>
            </a: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Modifiability</a:t>
            </a:r>
            <a:r>
              <a:rPr lang="en" sz="1800" b="1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-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Strong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coupling between the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components makes modifiability difficult.</a:t>
            </a:r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Enhanceability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- Difficult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 enhance the system by adding new components.</a:t>
            </a:r>
          </a:p>
          <a:p>
            <a:endParaRPr lang="en" sz="1800" dirty="0"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Reusability </a:t>
            </a:r>
            <a:r>
              <a:rPr lang="en" sz="1800" b="1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–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 Since the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components are highly dependent on each</a:t>
            </a:r>
          </a:p>
          <a:p>
            <a:pPr>
              <a:buNone/>
            </a:pP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other, it is </a:t>
            </a:r>
            <a:r>
              <a:rPr lang="en" sz="1800" dirty="0" smtClean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highly difficult to </a:t>
            </a:r>
            <a:r>
              <a:rPr lang="en" sz="1800" dirty="0">
                <a:latin typeface="Calibri" pitchFamily="34" charset="0"/>
                <a:ea typeface="Calibri"/>
                <a:cs typeface="Calibri" pitchFamily="34" charset="0"/>
                <a:sym typeface="Calibri"/>
              </a:rPr>
              <a:t>reuse any of the components in other systems.</a:t>
            </a:r>
          </a:p>
        </p:txBody>
      </p:sp>
    </p:spTree>
    <p:extLst>
      <p:ext uri="{BB962C8B-B14F-4D97-AF65-F5344CB8AC3E}">
        <p14:creationId xmlns:p14="http://schemas.microsoft.com/office/powerpoint/2010/main" val="1025760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09600" y="4718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/>
            <a:r>
              <a:rPr lang="en" sz="3200" b="0" kern="1200" dirty="0" smtClean="0">
                <a:solidFill>
                  <a:schemeClr val="tx1"/>
                </a:solidFill>
              </a:rPr>
              <a:t>			Pipe </a:t>
            </a:r>
            <a:r>
              <a:rPr lang="en" sz="3200" b="0" kern="1200" dirty="0">
                <a:solidFill>
                  <a:schemeClr val="tx1"/>
                </a:solidFill>
              </a:rPr>
              <a:t>and </a:t>
            </a:r>
            <a:r>
              <a:rPr lang="en" sz="3200" b="0" kern="1200" dirty="0" smtClean="0">
                <a:solidFill>
                  <a:schemeClr val="tx1"/>
                </a:solidFill>
              </a:rPr>
              <a:t>Filter</a:t>
            </a:r>
            <a:endParaRPr lang="en" sz="3200" b="0" kern="1200" dirty="0">
              <a:solidFill>
                <a:schemeClr val="tx1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10878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 smtClean="0"/>
              <a:t>Each </a:t>
            </a:r>
            <a:r>
              <a:rPr lang="en" sz="2000" dirty="0"/>
              <a:t>component has a set of inputs and outputs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b="1" dirty="0"/>
              <a:t>Filter </a:t>
            </a:r>
          </a:p>
          <a:p>
            <a:pPr lvl="0" rtl="0">
              <a:buNone/>
            </a:pPr>
            <a:r>
              <a:rPr lang="en" sz="1800" dirty="0"/>
              <a:t>Reads input streams of </a:t>
            </a:r>
            <a:r>
              <a:rPr lang="en" sz="1800" dirty="0" smtClean="0"/>
              <a:t>data.</a:t>
            </a:r>
            <a:endParaRPr lang="en" sz="1800" dirty="0"/>
          </a:p>
          <a:p>
            <a:pPr lvl="0" rtl="0">
              <a:buNone/>
            </a:pPr>
            <a:r>
              <a:rPr lang="en" sz="1800" dirty="0"/>
              <a:t>Applies a local </a:t>
            </a:r>
            <a:r>
              <a:rPr lang="en" sz="1800" dirty="0" smtClean="0"/>
              <a:t>transformation.</a:t>
            </a:r>
            <a:endParaRPr lang="en" sz="1800" dirty="0"/>
          </a:p>
          <a:p>
            <a:pPr lvl="0" rtl="0">
              <a:buNone/>
            </a:pPr>
            <a:r>
              <a:rPr lang="en" sz="1800" dirty="0"/>
              <a:t>Produces the output streams Incrementally.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b="1" dirty="0"/>
              <a:t>Pipes</a:t>
            </a:r>
          </a:p>
          <a:p>
            <a:pPr lvl="0" rtl="0">
              <a:buNone/>
            </a:pPr>
            <a:r>
              <a:rPr lang="en" sz="1800" dirty="0"/>
              <a:t>Serves as conduits for the stream.</a:t>
            </a:r>
          </a:p>
          <a:p>
            <a:pPr>
              <a:buNone/>
            </a:pPr>
            <a:r>
              <a:rPr lang="en" sz="1800" dirty="0"/>
              <a:t>Transforms output of one filter to input of of another.</a:t>
            </a:r>
          </a:p>
        </p:txBody>
      </p:sp>
    </p:spTree>
    <p:extLst>
      <p:ext uri="{BB962C8B-B14F-4D97-AF65-F5344CB8AC3E}">
        <p14:creationId xmlns:p14="http://schemas.microsoft.com/office/powerpoint/2010/main" val="2065368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471845"/>
            <a:ext cx="8229600" cy="677078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r>
              <a:rPr lang="en" sz="3200" b="0" kern="1200" dirty="0" smtClean="0">
                <a:solidFill>
                  <a:srgbClr val="0762E9"/>
                </a:solidFill>
              </a:rPr>
              <a:t>			</a:t>
            </a:r>
            <a:r>
              <a:rPr lang="en" sz="3200" b="0" kern="1200" dirty="0" smtClean="0">
                <a:solidFill>
                  <a:schemeClr val="tx1"/>
                </a:solidFill>
              </a:rPr>
              <a:t>Design </a:t>
            </a:r>
            <a:r>
              <a:rPr lang="en" sz="3200" b="0" kern="1200" dirty="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067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0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395645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>
                <a:solidFill>
                  <a:schemeClr val="tx1"/>
                </a:solidFill>
              </a:rPr>
              <a:t>Advantages and Disadvantages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077200" cy="389334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1800" b="1" dirty="0" smtClean="0">
                <a:solidFill>
                  <a:srgbClr val="00B050"/>
                </a:solidFill>
              </a:rPr>
              <a:t>Advantages</a:t>
            </a:r>
          </a:p>
          <a:p>
            <a:pPr lvl="0" rtl="0">
              <a:buNone/>
            </a:pPr>
            <a:endParaRPr lang="en" sz="1800" b="1" dirty="0">
              <a:solidFill>
                <a:srgbClr val="00B050"/>
              </a:solidFill>
            </a:endParaRPr>
          </a:p>
          <a:p>
            <a:pPr lvl="0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Modifiability 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Due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to process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independence.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marL="4511675" lvl="0" indent="-4511675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Good 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maintainability and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enhanceability-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Modification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on one module can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be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done without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affecting others.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Good understandability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 -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Model is easy to understand.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" sz="1800" i="1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Disadvantages</a:t>
            </a:r>
          </a:p>
          <a:p>
            <a:pPr lvl="0" rtl="0">
              <a:buNone/>
            </a:pP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Performance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 – Data replications causes degradation in performance.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Limited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generality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– More suited </a:t>
            </a:r>
            <a:r>
              <a:rPr lang="en" sz="1800" dirty="0">
                <a:latin typeface="Calibri" pitchFamily="34" charset="0"/>
                <a:cs typeface="Calibri" pitchFamily="34" charset="0"/>
              </a:rPr>
              <a:t>for layered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systems.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  <a:p>
            <a:pPr lvl="0" rtl="0">
              <a:buNone/>
            </a:pPr>
            <a:r>
              <a:rPr lang="en" sz="1800" b="1" dirty="0">
                <a:latin typeface="Calibri" pitchFamily="34" charset="0"/>
                <a:cs typeface="Calibri" pitchFamily="34" charset="0"/>
              </a:rPr>
              <a:t>Low user </a:t>
            </a:r>
            <a:r>
              <a:rPr lang="en" sz="1800" b="1" dirty="0" smtClean="0">
                <a:latin typeface="Calibri" pitchFamily="34" charset="0"/>
                <a:cs typeface="Calibri" pitchFamily="34" charset="0"/>
              </a:rPr>
              <a:t>friendly</a:t>
            </a:r>
            <a:r>
              <a:rPr lang="en" sz="1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" sz="1800" dirty="0" smtClean="0">
                <a:latin typeface="Calibri" pitchFamily="34" charset="0"/>
                <a:cs typeface="Calibri" pitchFamily="34" charset="0"/>
              </a:rPr>
              <a:t>– Not suitable for interactive applications.</a:t>
            </a:r>
            <a:endParaRPr lang="en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836200" y="2613637"/>
            <a:ext cx="7772400" cy="73863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indent="228600">
              <a:buClr>
                <a:schemeClr val="dk1"/>
              </a:buClr>
            </a:pPr>
            <a:r>
              <a:rPr lang="en" sz="3600" u="sng" kern="1200" dirty="0">
                <a:solidFill>
                  <a:schemeClr val="tx1"/>
                </a:solidFill>
              </a:rPr>
              <a:t>IMPLEMENTATION</a:t>
            </a:r>
            <a:endParaRPr lang="en" sz="3200" u="sng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715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8229600" cy="677078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" sz="3200" b="0" kern="1200" dirty="0" smtClean="0">
                <a:solidFill>
                  <a:schemeClr val="tx1"/>
                </a:solidFill>
              </a:rPr>
              <a:t>			Implementation</a:t>
            </a:r>
            <a:endParaRPr lang="en" sz="3200" b="0" kern="1200" dirty="0">
              <a:solidFill>
                <a:schemeClr val="tx1"/>
              </a:solidFill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3653278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Implemented </a:t>
            </a:r>
            <a:r>
              <a:rPr lang="en" sz="2400" dirty="0">
                <a:solidFill>
                  <a:srgbClr val="000000"/>
                </a:solidFill>
              </a:rPr>
              <a:t>the JavaScript using </a:t>
            </a:r>
            <a:r>
              <a:rPr lang="en" sz="2400" dirty="0" smtClean="0">
                <a:solidFill>
                  <a:srgbClr val="000000"/>
                </a:solidFill>
              </a:rPr>
              <a:t>Eclipse.</a:t>
            </a:r>
          </a:p>
          <a:p>
            <a:pPr marL="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Pipe and Filter and Shared Data has been used.</a:t>
            </a:r>
          </a:p>
          <a:p>
            <a:pPr marL="3810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Font typeface="Wingdings" pitchFamily="2" charset="2"/>
              <a:buChar char="§"/>
            </a:pPr>
            <a:r>
              <a:rPr lang="en" sz="2400" dirty="0" smtClean="0">
                <a:solidFill>
                  <a:srgbClr val="000000"/>
                </a:solidFill>
              </a:rPr>
              <a:t>Tested </a:t>
            </a:r>
            <a:r>
              <a:rPr lang="en" sz="2400" dirty="0">
                <a:solidFill>
                  <a:srgbClr val="000000"/>
                </a:solidFill>
              </a:rPr>
              <a:t>it by running it on </a:t>
            </a:r>
            <a:r>
              <a:rPr lang="en" sz="2400" dirty="0" smtClean="0">
                <a:solidFill>
                  <a:srgbClr val="000000"/>
                </a:solidFill>
              </a:rPr>
              <a:t>browser.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r>
              <a:rPr lang="en" sz="2400" dirty="0" smtClean="0">
                <a:solidFill>
                  <a:srgbClr val="000000"/>
                </a:solidFill>
              </a:rPr>
              <a:t/>
            </a:r>
            <a:br>
              <a:rPr lang="en" sz="2400" dirty="0" smtClean="0">
                <a:solidFill>
                  <a:srgbClr val="000000"/>
                </a:solidFill>
              </a:rPr>
            </a:br>
            <a:r>
              <a:rPr lang="en" sz="2400" dirty="0" smtClean="0">
                <a:solidFill>
                  <a:srgbClr val="000000"/>
                </a:solidFill>
              </a:rPr>
              <a:t>Site to run the code: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endParaRPr lang="en" sz="2400" dirty="0" smtClean="0">
              <a:solidFill>
                <a:srgbClr val="000000"/>
              </a:solidFill>
            </a:endParaRPr>
          </a:p>
          <a:p>
            <a:pPr marL="3810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3750"/>
              <a:buNone/>
            </a:pPr>
            <a:r>
              <a:rPr lang="en-US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http://kwicsystem.appspot.com/Project-KWIC.html</a:t>
            </a:r>
            <a:endParaRPr lang="en" dirty="0" smtClea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527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67000"/>
            <a:ext cx="8229600" cy="1905000"/>
          </a:xfrm>
        </p:spPr>
        <p:txBody>
          <a:bodyPr>
            <a:normAutofit/>
          </a:bodyPr>
          <a:lstStyle/>
          <a:p>
            <a:pPr marL="0" indent="228600" algn="r">
              <a:spcBef>
                <a:spcPts val="0"/>
              </a:spcBef>
              <a:buSzPct val="100000"/>
              <a:buNone/>
            </a:pPr>
            <a:r>
              <a:rPr lang="en-US" sz="3600" u="sng" kern="1200" dirty="0" smtClean="0"/>
              <a:t>DEMONSTRATION</a:t>
            </a:r>
            <a:endParaRPr lang="en-US" sz="3200" u="sng" kern="1200" dirty="0"/>
          </a:p>
        </p:txBody>
      </p:sp>
    </p:spTree>
    <p:extLst>
      <p:ext uri="{BB962C8B-B14F-4D97-AF65-F5344CB8AC3E}">
        <p14:creationId xmlns:p14="http://schemas.microsoft.com/office/powerpoint/2010/main" val="1669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19400"/>
            <a:ext cx="8229600" cy="1447800"/>
          </a:xfrm>
        </p:spPr>
        <p:txBody>
          <a:bodyPr/>
          <a:lstStyle/>
          <a:p>
            <a:pPr marL="0" indent="0" algn="r">
              <a:buNone/>
            </a:pPr>
            <a:r>
              <a:rPr lang="en-US" sz="3600" u="sng" kern="1200" dirty="0" smtClean="0"/>
              <a:t>TEST</a:t>
            </a:r>
            <a:r>
              <a:rPr lang="en-US" sz="3200" u="sng" kern="1200" dirty="0" smtClean="0"/>
              <a:t> </a:t>
            </a:r>
            <a:r>
              <a:rPr lang="en-US" sz="3600" u="sng" kern="1200" dirty="0" smtClean="0"/>
              <a:t>PLAN</a:t>
            </a:r>
            <a:endParaRPr lang="en-US" sz="3200" u="sng" kern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2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670560"/>
          </a:xfrm>
        </p:spPr>
        <p:txBody>
          <a:bodyPr>
            <a:normAutofit/>
          </a:bodyPr>
          <a:lstStyle/>
          <a:p>
            <a:pPr marL="265176" indent="-265176" algn="ctr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3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Organization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5105400"/>
          </a:xfrm>
        </p:spPr>
        <p:txBody>
          <a:bodyPr/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Leadership Rotation to be followed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00012"/>
              </p:ext>
            </p:extLst>
          </p:nvPr>
        </p:nvGraphicFramePr>
        <p:xfrm>
          <a:off x="685800" y="2590800"/>
          <a:ext cx="7543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334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Phase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Leader(s)</a:t>
                      </a:r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 </a:t>
                      </a:r>
                      <a:r>
                        <a:rPr lang="en-US" sz="1600" dirty="0">
                          <a:effectLst/>
                          <a:latin typeface="Calibri"/>
                          <a:ea typeface="Times New Roman"/>
                          <a:cs typeface="Calibri"/>
                        </a:rPr>
                        <a:t>- Interim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Hariprasad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Natarajan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 - Final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Prasanna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Venkatesh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II- Interim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Phase II - Final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	Test </a:t>
            </a:r>
            <a:r>
              <a:rPr lang="en-US" sz="3200" b="0" dirty="0">
                <a:solidFill>
                  <a:schemeClr val="tx1"/>
                </a:solidFill>
              </a:rPr>
              <a:t>P</a:t>
            </a:r>
            <a:r>
              <a:rPr lang="en-US" sz="3200" b="0" kern="1200" dirty="0" smtClean="0">
                <a:solidFill>
                  <a:schemeClr val="tx1"/>
                </a:solidFill>
              </a:rPr>
              <a:t>lan</a:t>
            </a:r>
            <a:endParaRPr lang="en-US" sz="3200" b="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45720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Test plan was started before implementation.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Test cases planned as per the requirements document and architecture documents.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are two types of test plans: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1. NFRs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2. FRs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326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83880" cy="77724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NFR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183880" cy="41879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Understandability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Portability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Good Performance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User-friendly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Responsiveness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Adaptable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183880" cy="1051560"/>
          </a:xfrm>
        </p:spPr>
        <p:txBody>
          <a:bodyPr/>
          <a:lstStyle/>
          <a:p>
            <a:pPr algn="ctr"/>
            <a:r>
              <a:rPr lang="en-US" b="0" dirty="0" smtClean="0">
                <a:solidFill>
                  <a:schemeClr val="tx1"/>
                </a:solidFill>
              </a:rPr>
              <a:t>Sample Test </a:t>
            </a:r>
            <a:r>
              <a:rPr lang="en-US" b="0" dirty="0" smtClean="0">
                <a:solidFill>
                  <a:schemeClr val="tx1"/>
                </a:solidFill>
              </a:rPr>
              <a:t>Case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46347"/>
              </p:ext>
            </p:extLst>
          </p:nvPr>
        </p:nvGraphicFramePr>
        <p:xfrm>
          <a:off x="762000" y="1981200"/>
          <a:ext cx="7391400" cy="35721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805"/>
                <a:gridCol w="4767595"/>
              </a:tblGrid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4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den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NFR7_Pe</a:t>
                      </a:r>
                      <a:r>
                        <a:rPr lang="en-US" sz="1200" spc="5">
                          <a:effectLst/>
                        </a:rPr>
                        <a:t>rf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5">
                          <a:effectLst/>
                        </a:rPr>
                        <a:t>m</a:t>
                      </a:r>
                      <a:r>
                        <a:rPr lang="en-US" sz="1200" spc="10">
                          <a:effectLst/>
                        </a:rPr>
                        <a:t>ance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Ou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 spc="10">
                          <a:effectLst/>
                        </a:rPr>
                        <a:t>pu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6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a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ea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006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npu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748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spc="10" dirty="0">
                          <a:effectLst/>
                        </a:rPr>
                        <a:t>npu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0" dirty="0">
                          <a:effectLst/>
                        </a:rPr>
                        <a:t> </a:t>
                      </a:r>
                      <a:r>
                        <a:rPr lang="en-US" sz="1200" spc="5" dirty="0" smtClean="0">
                          <a:effectLst/>
                        </a:rPr>
                        <a:t>t</a:t>
                      </a:r>
                      <a:r>
                        <a:rPr lang="en-US" sz="1200" spc="10" dirty="0" smtClean="0">
                          <a:effectLst/>
                        </a:rPr>
                        <a:t>ex</a:t>
                      </a:r>
                      <a:r>
                        <a:rPr lang="en-US" sz="1200" dirty="0" smtClean="0">
                          <a:effectLst/>
                        </a:rPr>
                        <a:t>t with lines  = 10</a:t>
                      </a:r>
                      <a:r>
                        <a:rPr lang="en-US" sz="1200" spc="10" dirty="0" smtClean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7439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pu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748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 smtClean="0">
                          <a:effectLst/>
                        </a:rPr>
                        <a:t>An </a:t>
                      </a:r>
                      <a:r>
                        <a:rPr lang="en-US" sz="1200" spc="5" dirty="0">
                          <a:effectLst/>
                        </a:rPr>
                        <a:t>input of 10 lines was tested and output was obtained in less than a second.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386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Env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on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5">
                          <a:effectLst/>
                        </a:rPr>
                        <a:t>W</a:t>
                      </a:r>
                      <a:r>
                        <a:rPr lang="en-US" sz="1200" spc="1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b</a:t>
                      </a:r>
                      <a:r>
                        <a:rPr lang="en-US" sz="1200" spc="5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b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owse</a:t>
                      </a: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en-US" sz="1200" spc="4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c</a:t>
                      </a:r>
                      <a:r>
                        <a:rPr lang="en-US" sz="1200" spc="5">
                          <a:effectLst/>
                        </a:rPr>
                        <a:t>li</a:t>
                      </a:r>
                      <a:r>
                        <a:rPr lang="en-US" sz="1200" spc="10">
                          <a:effectLst/>
                        </a:rPr>
                        <a:t>en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P</a:t>
                      </a:r>
                      <a:r>
                        <a:rPr lang="en-US" sz="1200">
                          <a:effectLst/>
                        </a:rPr>
                        <a:t>C</a:t>
                      </a:r>
                      <a:r>
                        <a:rPr lang="en-US" sz="1200" spc="4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o</a:t>
                      </a: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spc="35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Lap</a:t>
                      </a:r>
                      <a:r>
                        <a:rPr lang="en-US" sz="1200" spc="5">
                          <a:effectLst/>
                        </a:rPr>
                        <a:t>t</a:t>
                      </a:r>
                      <a:r>
                        <a:rPr lang="en-US" sz="1200" spc="10">
                          <a:effectLst/>
                        </a:rPr>
                        <a:t>op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40055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ocedu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b="1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equ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None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434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r-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b="1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dependenc</a:t>
                      </a:r>
                      <a:r>
                        <a:rPr lang="en-US" sz="1200" b="1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b="1" spc="10" dirty="0">
                          <a:solidFill>
                            <a:schemeClr val="bg1"/>
                          </a:solidFill>
                          <a:effectLst/>
                        </a:rPr>
                        <a:t>es: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Th</a:t>
                      </a: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spc="55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es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cas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spc="5" dirty="0">
                          <a:effectLst/>
                        </a:rPr>
                        <a:t>li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s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h</a:t>
                      </a:r>
                      <a:r>
                        <a:rPr lang="en-US" sz="1200" dirty="0">
                          <a:effectLst/>
                        </a:rPr>
                        <a:t>e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ava</a:t>
                      </a:r>
                      <a:r>
                        <a:rPr lang="en-US" sz="1200" spc="5" dirty="0">
                          <a:effectLst/>
                        </a:rPr>
                        <a:t>il</a:t>
                      </a:r>
                      <a:r>
                        <a:rPr lang="en-US" sz="1200" spc="10" dirty="0">
                          <a:effectLst/>
                        </a:rPr>
                        <a:t>ab</a:t>
                      </a:r>
                      <a:r>
                        <a:rPr lang="en-US" sz="1200" spc="5" dirty="0">
                          <a:effectLst/>
                        </a:rPr>
                        <a:t>ilit</a:t>
                      </a:r>
                      <a:r>
                        <a:rPr lang="en-US" sz="1200" dirty="0">
                          <a:effectLst/>
                        </a:rPr>
                        <a:t>y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f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K</a:t>
                      </a:r>
                      <a:r>
                        <a:rPr lang="en-US" sz="1200" spc="15" dirty="0">
                          <a:effectLst/>
                        </a:rPr>
                        <a:t>W</a:t>
                      </a:r>
                      <a:r>
                        <a:rPr lang="en-US" sz="1200" spc="5" dirty="0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</a:endParaRPr>
                    </a:p>
                    <a:p>
                      <a:pPr marL="66675" marR="0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sys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spc="15" dirty="0">
                          <a:effectLst/>
                        </a:rPr>
                        <a:t>m.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4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	FRs </a:t>
            </a:r>
            <a:r>
              <a:rPr lang="en-US" sz="3200" b="0" kern="1200" dirty="0">
                <a:solidFill>
                  <a:schemeClr val="tx1"/>
                </a:solidFill>
              </a:rPr>
              <a:t>test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Input Verification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Circular Shifting each line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Delimiter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Input methods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Max Characters 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Output Verification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0" kern="1200" dirty="0" smtClean="0">
                <a:solidFill>
                  <a:schemeClr val="tx1"/>
                </a:solidFill>
              </a:rPr>
              <a:t>		Sample </a:t>
            </a:r>
            <a:r>
              <a:rPr lang="en-US" sz="3200" b="0" kern="1200" dirty="0">
                <a:solidFill>
                  <a:schemeClr val="tx1"/>
                </a:solidFill>
              </a:rPr>
              <a:t>Test </a:t>
            </a:r>
            <a:r>
              <a:rPr lang="en-US" sz="3200" b="0" kern="1200" dirty="0" smtClean="0">
                <a:solidFill>
                  <a:schemeClr val="tx1"/>
                </a:solidFill>
              </a:rPr>
              <a:t>Case</a:t>
            </a:r>
            <a:endParaRPr lang="en-US" sz="3200" b="0" kern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850053"/>
              </p:ext>
            </p:extLst>
          </p:nvPr>
        </p:nvGraphicFramePr>
        <p:xfrm>
          <a:off x="609600" y="2409952"/>
          <a:ext cx="7391400" cy="2771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7202"/>
                <a:gridCol w="4094198"/>
              </a:tblGrid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4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den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FR7_Max characters 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Tes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>
                          <a:effectLst/>
                        </a:rPr>
                        <a:t>I</a:t>
                      </a:r>
                      <a:r>
                        <a:rPr lang="en-US" sz="1200" spc="10">
                          <a:effectLst/>
                        </a:rPr>
                        <a:t>npu</a:t>
                      </a:r>
                      <a:r>
                        <a:rPr lang="en-US" sz="1200">
                          <a:effectLst/>
                        </a:rPr>
                        <a:t>t</a:t>
                      </a:r>
                      <a:r>
                        <a:rPr lang="en-US" sz="1200" spc="30">
                          <a:effectLst/>
                        </a:rPr>
                        <a:t> </a:t>
                      </a:r>
                      <a:r>
                        <a:rPr lang="en-US" sz="1200" spc="10">
                          <a:effectLst/>
                        </a:rPr>
                        <a:t>a</a:t>
                      </a:r>
                      <a:r>
                        <a:rPr lang="en-US" sz="1200" spc="5">
                          <a:effectLst/>
                        </a:rPr>
                        <a:t>r</a:t>
                      </a:r>
                      <a:r>
                        <a:rPr lang="en-US" sz="1200" spc="10">
                          <a:effectLst/>
                        </a:rPr>
                        <a:t>e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5441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npu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3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4155">
                        <a:lnSpc>
                          <a:spcPct val="118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 Enter more than 2048 characters (including the delimiters) 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7068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pu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6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ifi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User should NOT be able to input more than 2048 characters.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4877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Env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on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5" dirty="0">
                          <a:effectLst/>
                        </a:rPr>
                        <a:t>W</a:t>
                      </a:r>
                      <a:r>
                        <a:rPr lang="en-US" sz="1200" spc="10" dirty="0">
                          <a:effectLst/>
                        </a:rPr>
                        <a:t>e</a:t>
                      </a:r>
                      <a:r>
                        <a:rPr lang="en-US" sz="1200" dirty="0">
                          <a:effectLst/>
                        </a:rPr>
                        <a:t>b</a:t>
                      </a:r>
                      <a:r>
                        <a:rPr lang="en-US" sz="1200" spc="5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b</a:t>
                      </a:r>
                      <a:r>
                        <a:rPr lang="en-US" sz="1200" spc="5" dirty="0">
                          <a:effectLst/>
                        </a:rPr>
                        <a:t>r</a:t>
                      </a:r>
                      <a:r>
                        <a:rPr lang="en-US" sz="1200" spc="10" dirty="0">
                          <a:effectLst/>
                        </a:rPr>
                        <a:t>owse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spc="40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c</a:t>
                      </a:r>
                      <a:r>
                        <a:rPr lang="en-US" sz="1200" spc="5" dirty="0">
                          <a:effectLst/>
                        </a:rPr>
                        <a:t>li</a:t>
                      </a:r>
                      <a:r>
                        <a:rPr lang="en-US" sz="1200" spc="10" dirty="0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t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P</a:t>
                      </a: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spc="4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o</a:t>
                      </a: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spc="35" dirty="0">
                          <a:effectLst/>
                        </a:rPr>
                        <a:t> </a:t>
                      </a:r>
                      <a:r>
                        <a:rPr lang="en-US" sz="1200" spc="10" dirty="0">
                          <a:effectLst/>
                        </a:rPr>
                        <a:t>Lap</a:t>
                      </a:r>
                      <a:r>
                        <a:rPr lang="en-US" sz="1200" spc="5" dirty="0">
                          <a:effectLst/>
                        </a:rPr>
                        <a:t>t</a:t>
                      </a:r>
                      <a:r>
                        <a:rPr lang="en-US" sz="1200" spc="10" dirty="0">
                          <a:effectLst/>
                        </a:rPr>
                        <a:t>op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21458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Spec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5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ocedu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l</a:t>
                      </a:r>
                      <a:r>
                        <a:rPr lang="en-US" sz="1200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equ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ir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15" dirty="0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>
                          <a:effectLst/>
                        </a:rPr>
                        <a:t>None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3050"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r-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cas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r>
                        <a:rPr lang="en-US" sz="1200" spc="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dependenc</a:t>
                      </a:r>
                      <a:r>
                        <a:rPr lang="en-US" sz="1200" spc="5" dirty="0">
                          <a:solidFill>
                            <a:schemeClr val="bg1"/>
                          </a:solidFill>
                          <a:effectLst/>
                        </a:rPr>
                        <a:t>i</a:t>
                      </a:r>
                      <a:r>
                        <a:rPr lang="en-US" sz="1200" spc="10" dirty="0">
                          <a:solidFill>
                            <a:schemeClr val="bg1"/>
                          </a:solidFill>
                          <a:effectLst/>
                        </a:rPr>
                        <a:t>es: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spc="10" dirty="0">
                          <a:effectLst/>
                        </a:rPr>
                        <a:t>None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100" dirty="0">
                        <a:effectLst/>
                      </a:endParaRPr>
                    </a:p>
                    <a:p>
                      <a:pPr marL="66675" marR="0">
                        <a:lnSpc>
                          <a:spcPct val="115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6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1552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Tasks to do:</a:t>
            </a:r>
            <a:endParaRPr lang="en" sz="2800" b="0" u="sng" kern="1200" dirty="0">
              <a:solidFill>
                <a:srgbClr val="0762E9"/>
              </a:solidFill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191000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17500">
              <a:buClr>
                <a:schemeClr val="dk1"/>
              </a:buClr>
              <a:buSzPct val="166666"/>
              <a:buNone/>
            </a:pPr>
            <a:endParaRPr lang="en" sz="1800" dirty="0" smtClean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Noise Eliminator.</a:t>
            </a:r>
            <a:endParaRPr lang="en" sz="1800" dirty="0"/>
          </a:p>
          <a:p>
            <a:pPr>
              <a:buNone/>
            </a:pPr>
            <a:endParaRPr lang="en" sz="1800" dirty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Enhancements of the UI.</a:t>
            </a:r>
          </a:p>
          <a:p>
            <a:pPr lvl="0" rtl="0">
              <a:buNone/>
            </a:pPr>
            <a:r>
              <a:rPr lang="en" sz="1800" dirty="0"/>
              <a:t> </a:t>
            </a:r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/>
              <a:t>Add </a:t>
            </a:r>
            <a:r>
              <a:rPr lang="en" sz="1800" dirty="0"/>
              <a:t>tips and hints to each UI control.</a:t>
            </a:r>
          </a:p>
          <a:p>
            <a:endParaRPr lang="en" sz="1800" dirty="0"/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F</a:t>
            </a:r>
            <a:r>
              <a:rPr lang="en" sz="1800" dirty="0" smtClean="0"/>
              <a:t>urther </a:t>
            </a:r>
            <a:r>
              <a:rPr lang="en" sz="1800" dirty="0"/>
              <a:t>improve the user manual and other documents </a:t>
            </a:r>
            <a:r>
              <a:rPr lang="en" sz="1800" dirty="0" smtClean="0"/>
              <a:t>from </a:t>
            </a:r>
            <a:r>
              <a:rPr lang="en" sz="1800" dirty="0"/>
              <a:t>the </a:t>
            </a:r>
            <a:r>
              <a:rPr lang="en" sz="1800" dirty="0" smtClean="0"/>
              <a:t>Phase 1 Interim.</a:t>
            </a:r>
            <a:endParaRPr lang="en" sz="1800" dirty="0"/>
          </a:p>
          <a:p>
            <a:pPr>
              <a:buNone/>
            </a:pPr>
            <a:endParaRPr lang="en" sz="1800" dirty="0"/>
          </a:p>
          <a:p>
            <a:endParaRPr lang="en" sz="1800" dirty="0"/>
          </a:p>
          <a:p>
            <a:pPr marL="0" indent="0">
              <a:buNone/>
            </a:pPr>
            <a:endParaRPr lang="en" sz="1400" dirty="0"/>
          </a:p>
          <a:p>
            <a:pPr>
              <a:buNone/>
            </a:pPr>
            <a:r>
              <a:rPr lang="en" sz="1800" dirty="0"/>
              <a:t> </a:t>
            </a:r>
          </a:p>
        </p:txBody>
      </p:sp>
    </p:spTree>
    <p:extLst>
      <p:ext uri="{BB962C8B-B14F-4D97-AF65-F5344CB8AC3E}">
        <p14:creationId xmlns:p14="http://schemas.microsoft.com/office/powerpoint/2010/main" val="6108803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95074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Dedicated </a:t>
            </a:r>
            <a:r>
              <a:rPr lang="en" sz="2000" dirty="0">
                <a:solidFill>
                  <a:srgbClr val="000000"/>
                </a:solidFill>
              </a:rPr>
              <a:t>to addressing </a:t>
            </a:r>
            <a:r>
              <a:rPr lang="en" sz="2000" b="1" i="1" dirty="0">
                <a:solidFill>
                  <a:srgbClr val="000000"/>
                </a:solidFill>
              </a:rPr>
              <a:t>the </a:t>
            </a:r>
            <a:r>
              <a:rPr lang="en" sz="2000" b="1" i="1" dirty="0" smtClean="0">
                <a:solidFill>
                  <a:srgbClr val="000000"/>
                </a:solidFill>
              </a:rPr>
              <a:t>requirements.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Focused </a:t>
            </a:r>
            <a:r>
              <a:rPr lang="en" sz="2000" dirty="0">
                <a:solidFill>
                  <a:srgbClr val="000000"/>
                </a:solidFill>
              </a:rPr>
              <a:t>on delivering the </a:t>
            </a:r>
            <a:r>
              <a:rPr lang="en" sz="2000" b="1" i="1" dirty="0">
                <a:solidFill>
                  <a:srgbClr val="000000"/>
                </a:solidFill>
              </a:rPr>
              <a:t>best</a:t>
            </a:r>
            <a:r>
              <a:rPr lang="en" sz="2000" dirty="0">
                <a:solidFill>
                  <a:srgbClr val="000000"/>
                </a:solidFill>
              </a:rPr>
              <a:t> product 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Constant </a:t>
            </a:r>
            <a:r>
              <a:rPr lang="en" sz="2000" dirty="0">
                <a:solidFill>
                  <a:srgbClr val="000000"/>
                </a:solidFill>
              </a:rPr>
              <a:t>endeavor to improve the product </a:t>
            </a:r>
            <a:r>
              <a:rPr lang="en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"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Always </a:t>
            </a:r>
            <a:r>
              <a:rPr lang="en" sz="2000" dirty="0">
                <a:solidFill>
                  <a:srgbClr val="000000"/>
                </a:solidFill>
              </a:rPr>
              <a:t>considering </a:t>
            </a:r>
            <a:r>
              <a:rPr lang="en" sz="2000" b="1" i="1" dirty="0">
                <a:solidFill>
                  <a:srgbClr val="000000"/>
                </a:solidFill>
              </a:rPr>
              <a:t>new </a:t>
            </a:r>
            <a:r>
              <a:rPr lang="en" sz="2000" b="1" i="1" dirty="0" smtClean="0">
                <a:solidFill>
                  <a:srgbClr val="000000"/>
                </a:solidFill>
              </a:rPr>
              <a:t>approaches.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" sz="2000" dirty="0" smtClean="0">
                <a:solidFill>
                  <a:srgbClr val="000000"/>
                </a:solidFill>
              </a:rPr>
              <a:t>Committed </a:t>
            </a:r>
            <a:r>
              <a:rPr lang="en" sz="2000" dirty="0">
                <a:solidFill>
                  <a:srgbClr val="000000"/>
                </a:solidFill>
              </a:rPr>
              <a:t>to the quality of our </a:t>
            </a:r>
            <a:r>
              <a:rPr lang="en" sz="2000" b="1" i="1" dirty="0" smtClean="0">
                <a:solidFill>
                  <a:srgbClr val="000000"/>
                </a:solidFill>
              </a:rPr>
              <a:t>process.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lang="en" sz="2000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		Good Process = Good Product</a:t>
            </a:r>
            <a:endParaRPr lang="en" sz="2400" b="1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6"/>
          </a:xfrm>
        </p:spPr>
        <p:txBody>
          <a:bodyPr/>
          <a:lstStyle/>
          <a:p>
            <a:r>
              <a:rPr lang="en-US" dirty="0" smtClean="0"/>
              <a:t>Why are we the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819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288022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THANK YOU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81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781800" y="111913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ASAD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lang="en-US" sz="4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33400" y="2133600"/>
            <a:ext cx="8183880" cy="4187952"/>
          </a:xfrm>
        </p:spPr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Requirements Analysis</a:t>
            </a:r>
          </a:p>
          <a:p>
            <a:r>
              <a:rPr lang="en-US" dirty="0" smtClean="0"/>
              <a:t>Architectural Styles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Test Plan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0" u="sng" dirty="0" smtClean="0">
                <a:solidFill>
                  <a:schemeClr val="tx1"/>
                </a:solidFill>
                <a:latin typeface="+mn-lt"/>
              </a:rPr>
              <a:t>PROJECT OVERVIEW</a:t>
            </a:r>
            <a:endParaRPr lang="en-US" sz="3600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02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128016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To architect a KWIC software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system and implement it, which will later be used for a web search engine.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1295400" y="2819400"/>
            <a:ext cx="5791200" cy="9906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Web-based Interface for Key Word Indexing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1295399" y="4495800"/>
            <a:ext cx="5717097" cy="9906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T-REX </a:t>
            </a:r>
            <a:r>
              <a:rPr lang="en-US" sz="1800" b="1" dirty="0" smtClean="0">
                <a:solidFill>
                  <a:schemeClr val="tx1"/>
                </a:solidFill>
              </a:rPr>
              <a:t>Search Engine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810000" y="381000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83880" cy="1051560"/>
          </a:xfrm>
        </p:spPr>
        <p:txBody>
          <a:bodyPr>
            <a:normAutofit/>
          </a:bodyPr>
          <a:lstStyle/>
          <a:p>
            <a:pPr marL="265176" indent="-265176" algn="ctr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4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26415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Scrum-Agile software development framework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Iterative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Fast and flexible</a:t>
            </a:r>
          </a:p>
          <a:p>
            <a:pPr lvl="1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183880" cy="1051560"/>
          </a:xfrm>
        </p:spPr>
        <p:txBody>
          <a:bodyPr>
            <a:normAutofit/>
          </a:bodyPr>
          <a:lstStyle/>
          <a:p>
            <a:pPr algn="r"/>
            <a:r>
              <a:rPr lang="en-US" b="0" u="sng" dirty="0" smtClean="0">
                <a:solidFill>
                  <a:schemeClr val="tx1"/>
                </a:solidFill>
                <a:latin typeface="+mn-lt"/>
              </a:rPr>
              <a:t>REQUIREMENTS ANALYSIS</a:t>
            </a:r>
            <a:endParaRPr lang="en-US" b="0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07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3730991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Functional Requirements define the capabilities and functions that a system must be able to perform successfully. They should include: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data to be entered into the system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operations performed by each screen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work-flows performed by the system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 of system reports or other outputs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Who can enter the data into the system.</a:t>
            </a: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endParaRPr lang="en" sz="1100" dirty="0" smtClean="0">
              <a:solidFill>
                <a:srgbClr val="000000"/>
              </a:solidFill>
            </a:endParaRPr>
          </a:p>
          <a:p>
            <a:pPr marL="3810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00000"/>
              <a:buNone/>
            </a:pPr>
            <a:r>
              <a:rPr lang="en" sz="1100" dirty="0">
                <a:solidFill>
                  <a:srgbClr val="000000"/>
                </a:solidFill>
              </a:rPr>
              <a:t>
</a:t>
            </a:r>
            <a:endParaRPr lang="en" sz="12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45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1254</Words>
  <Application>Microsoft Office PowerPoint</Application>
  <PresentationFormat>On-screen Show (4:3)</PresentationFormat>
  <Paragraphs>317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Aspect</vt:lpstr>
      <vt:lpstr>ADVANCED SOFTWARE      ARCHITECTURE AND DESIGN </vt:lpstr>
      <vt:lpstr>PowerPoint Presentation</vt:lpstr>
      <vt:lpstr>Team Organization</vt:lpstr>
      <vt:lpstr>Agenda</vt:lpstr>
      <vt:lpstr>PROJECT OVERVIEW</vt:lpstr>
      <vt:lpstr>To architect a KWIC software system and implement it, which will later be used for a web search engine.</vt:lpstr>
      <vt:lpstr>Process Model</vt:lpstr>
      <vt:lpstr>REQUIREMENTS ANALYSIS</vt:lpstr>
      <vt:lpstr>Functional Requirements</vt:lpstr>
      <vt:lpstr>Functional Requirements of KWIC</vt:lpstr>
      <vt:lpstr>Issues with Functional Requirements</vt:lpstr>
      <vt:lpstr>PowerPoint Presentation</vt:lpstr>
      <vt:lpstr>Functional Requirements with ambiguities resolved</vt:lpstr>
      <vt:lpstr>Non Functional Requirements</vt:lpstr>
      <vt:lpstr>Non Functional Requirements of KWIC</vt:lpstr>
      <vt:lpstr>Issues with Non Functional Requirements</vt:lpstr>
      <vt:lpstr>PowerPoint Presentation</vt:lpstr>
      <vt:lpstr>ARCHITECTURAL STYLES</vt:lpstr>
      <vt:lpstr>  Shared Data Design</vt:lpstr>
      <vt:lpstr>    Shared Data Design (Contd)</vt:lpstr>
      <vt:lpstr>   Design Diagram </vt:lpstr>
      <vt:lpstr>Advantages and Disadvantages</vt:lpstr>
      <vt:lpstr>   Pipe and Filter</vt:lpstr>
      <vt:lpstr>   Design Diagram</vt:lpstr>
      <vt:lpstr>Advantages and Disadvantages</vt:lpstr>
      <vt:lpstr>PowerPoint Presentation</vt:lpstr>
      <vt:lpstr>   Implementation</vt:lpstr>
      <vt:lpstr>PowerPoint Presentation</vt:lpstr>
      <vt:lpstr>PowerPoint Presentation</vt:lpstr>
      <vt:lpstr>   Test Plan</vt:lpstr>
      <vt:lpstr>NFR Test Cases</vt:lpstr>
      <vt:lpstr>Sample Test Case</vt:lpstr>
      <vt:lpstr>   FRs test cases </vt:lpstr>
      <vt:lpstr>  Sample Test Case</vt:lpstr>
      <vt:lpstr>Tasks to do:</vt:lpstr>
      <vt:lpstr>Why are we the best?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     ARCHITECTURE AND DESIGN</dc:title>
  <dc:creator>Rekha</dc:creator>
  <cp:lastModifiedBy>h_indian@hotmail.com</cp:lastModifiedBy>
  <cp:revision>26</cp:revision>
  <dcterms:created xsi:type="dcterms:W3CDTF">2013-02-25T02:57:34Z</dcterms:created>
  <dcterms:modified xsi:type="dcterms:W3CDTF">2013-02-28T19:19:57Z</dcterms:modified>
</cp:coreProperties>
</file>