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257" r:id="rId2"/>
    <p:sldId id="296" r:id="rId3"/>
    <p:sldId id="295" r:id="rId4"/>
    <p:sldId id="258" r:id="rId5"/>
    <p:sldId id="259" r:id="rId6"/>
    <p:sldId id="260" r:id="rId7"/>
    <p:sldId id="262" r:id="rId8"/>
    <p:sldId id="264" r:id="rId9"/>
    <p:sldId id="265" r:id="rId10"/>
    <p:sldId id="298" r:id="rId11"/>
    <p:sldId id="266" r:id="rId12"/>
    <p:sldId id="267" r:id="rId13"/>
    <p:sldId id="299" r:id="rId14"/>
    <p:sldId id="268" r:id="rId15"/>
    <p:sldId id="300" r:id="rId16"/>
    <p:sldId id="270" r:id="rId17"/>
    <p:sldId id="30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59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0485-1A9E-4DC7-BF1C-AA076E5FA75F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574DF-A25F-497A-B2D6-D1DD2D92F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74DF-A25F-497A-B2D6-D1DD2D92F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Reference: http://www.ofnisystems.com/services/validation/functional-requirements/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F06C47D-C095-4CAA-98FF-255EA4FEF2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146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74DF-A25F-497A-B2D6-D1DD2D92F7C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D5BE982-B57F-4C1B-9882-5ABB75DCB67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kwicsystem.appspot.com/Project-KWIC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8"/>
          <p:cNvSpPr txBox="1">
            <a:spLocks/>
          </p:cNvSpPr>
          <p:nvPr/>
        </p:nvSpPr>
        <p:spPr>
          <a:xfrm>
            <a:off x="304800" y="1345287"/>
            <a:ext cx="8487191" cy="61552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>
            <a:noFill/>
          </a:ln>
          <a:effectLst>
            <a:glow rad="101600">
              <a:schemeClr val="accent1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 dirty="0"/>
          </a:p>
        </p:txBody>
      </p:sp>
      <p:sp>
        <p:nvSpPr>
          <p:cNvPr id="17" name="Isosceles Triangle 16"/>
          <p:cNvSpPr/>
          <p:nvPr/>
        </p:nvSpPr>
        <p:spPr>
          <a:xfrm flipH="1" flipV="1">
            <a:off x="5572387" y="515748"/>
            <a:ext cx="114300" cy="57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51739" y="3305487"/>
            <a:ext cx="3429000" cy="181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rgbClr val="0762E9"/>
                </a:solidFill>
              </a:rPr>
              <a:t/>
            </a:r>
            <a:br>
              <a:rPr lang="en-US" u="sng" dirty="0" smtClean="0">
                <a:solidFill>
                  <a:srgbClr val="0762E9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</a:p>
          <a:p>
            <a:endParaRPr lang="en-US" sz="1050" dirty="0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33400" y="914400"/>
            <a:ext cx="8183880" cy="1432560"/>
          </a:xfrm>
        </p:spPr>
        <p:txBody>
          <a:bodyPr>
            <a:normAutofit fontScale="90000"/>
          </a:bodyPr>
          <a:lstStyle/>
          <a:p>
            <a:pPr algn="ctr"/>
            <a:r>
              <a:rPr lang="en" dirty="0" smtClean="0">
                <a:solidFill>
                  <a:srgbClr val="7030A0"/>
                </a:solidFill>
              </a:rPr>
              <a:t>ADVANCED SOFTWARE      ARCHITECTURE AND DESIGN</a:t>
            </a:r>
            <a:br>
              <a:rPr lang="en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752600"/>
            <a:ext cx="8534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KWIC(Key Word In Context) System</a:t>
            </a:r>
          </a:p>
          <a:p>
            <a:pPr>
              <a:buNone/>
            </a:pPr>
            <a:r>
              <a:rPr lang="en-US" b="1" dirty="0" smtClean="0"/>
              <a:t>			   Interim Project –I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 of KWIC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system shall accept an ordered set of lines, where each line is an ordered set of words, and each word is an ordered set of characters.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Any line shall be “circularly shifted”  by repeatedly removing the first word and appending it at the end of the line.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system shall output a listing of all circular shifts of all lines in ascending alphabetical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8388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with Functional Requirements</a:t>
            </a:r>
            <a:endParaRPr lang="en-U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492752"/>
          </a:xfrm>
        </p:spPr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n" sz="3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IFR1: What are the valid inputs?</a:t>
            </a:r>
          </a:p>
          <a:p>
            <a:pPr lvl="0"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Issue:</a:t>
            </a:r>
          </a:p>
          <a:p>
            <a:pPr lvl="0" indent="1588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Incomplete requirement. Does not state what types of input are permitted.                       For eg, will non alphanumeric characters or special characters be allowed ?</a:t>
            </a: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0"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Options :</a:t>
            </a:r>
          </a:p>
          <a:p>
            <a:pPr>
              <a:buNone/>
            </a:pPr>
            <a:r>
              <a:rPr lang="en" sz="29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1.       Any character.</a:t>
            </a: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2.       Special characters.</a:t>
            </a:r>
          </a:p>
          <a:p>
            <a:pPr lvl="0">
              <a:buNone/>
            </a:pPr>
            <a:r>
              <a:rPr lang="en" sz="2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3.       ASCII characters.</a:t>
            </a: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4.       Languages other than English.</a:t>
            </a: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0"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Optimal Choice and Rationale :</a:t>
            </a:r>
          </a:p>
          <a:p>
            <a:pPr marL="0" lvl="0" indent="0">
              <a:buNone/>
            </a:pPr>
            <a:r>
              <a:rPr lang="en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Options </a:t>
            </a:r>
            <a:r>
              <a:rPr lang="en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1, Any characters</a:t>
            </a:r>
            <a:r>
              <a:rPr lang="en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he 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system 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shall accept any characters as input and is circular shifted. 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Any non-alphanumeric character is removed by the alphabetizer before sorting.</a:t>
            </a:r>
            <a:endParaRPr lang="en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</a:rPr>
              <a:t> </a:t>
            </a:r>
          </a:p>
          <a:p>
            <a:endParaRPr lang="en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1385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73203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IFR5: How </a:t>
            </a:r>
            <a:r>
              <a:rPr lang="en" sz="20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many characters of input shall the system support?</a:t>
            </a:r>
          </a:p>
          <a:p>
            <a:pPr lvl="0" rtl="0">
              <a:buNone/>
            </a:pPr>
            <a:r>
              <a:rPr lang="en" sz="1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Issue:</a:t>
            </a:r>
          </a:p>
          <a:p>
            <a:pPr lvl="0" rtl="0">
              <a:buNone/>
            </a:pPr>
            <a:r>
              <a:rPr lang="en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Incomplete requirement. Does </a:t>
            </a: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 give any bound for the number of characters that shall be accepted as input.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Options </a:t>
            </a:r>
            <a:r>
              <a:rPr lang="en" sz="1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" sz="1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1.       0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2.       &gt; 1  and &lt; 2048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3.       </a:t>
            </a:r>
            <a:r>
              <a:rPr lang="en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&lt;2048</a:t>
            </a:r>
            <a:endParaRPr lang="en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4.       No limit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Optimal Choice and Rationale </a:t>
            </a:r>
            <a:r>
              <a:rPr lang="en" sz="1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" sz="1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Option </a:t>
            </a:r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2.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Our attempt is to follow the guidelines of the Google search engine and hence the application allows user to enter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up to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 maximum of 2048 characters.</a:t>
            </a:r>
            <a:r>
              <a:rPr lang="en-US" sz="1600" dirty="0"/>
              <a:t/>
            </a:r>
            <a:br>
              <a:rPr lang="en-US" sz="1600" dirty="0"/>
            </a:br>
            <a:endParaRPr lang="e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21235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1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Requirements with ambiguities resolved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05800" cy="4038600"/>
          </a:xfrm>
        </p:spPr>
        <p:txBody>
          <a:bodyPr/>
          <a:lstStyle/>
          <a:p>
            <a:pPr marL="381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FR1  	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system shall accept key stroke and pasted 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characters 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 input.</a:t>
            </a:r>
          </a:p>
          <a:p>
            <a:pPr marL="381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                  </a:t>
            </a:r>
          </a:p>
          <a:p>
            <a:pPr marL="381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FR2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	The system shall accept input up to a maximum of 2048 characters including delimiter.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83880" cy="4187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Non-Functional requirements are often associated with the state of the system and not with the functionality that the system has to offer.</a:t>
            </a: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Examples of Non Functional Requirements: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Scalability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Interoperability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Maintainability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Portability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Performance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Security</a:t>
            </a: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5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67056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Functional Requirements of KWIC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568952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“understandable”.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“portable”.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enhanceable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“reusable”.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have “good performance”.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“user-friendly”.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“responsive”.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“adaptable”.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533400"/>
            <a:ext cx="8183880" cy="9906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with Non Functional Requirements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INFR1: The system shall be understandable</a:t>
            </a:r>
            <a:endParaRPr lang="en-US" sz="18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Issue: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term “understandable” is ambiguous and needs more clarity.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Options: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Text 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is easy to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Low 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learning curve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for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learning curve for developer</a:t>
            </a:r>
          </a:p>
          <a:p>
            <a:pPr marL="800100" lvl="1" indent="-34290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Choices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Option 1</a:t>
            </a:r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34925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8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INFR: The system shall be “user-friendly”.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Issue: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notion of “user-friendliness” is highly subjective. A system may or may not be user friendly depending on individual perspective.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Options: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1.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Label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various fields on the GUI with meaningful text.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2. Provide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balloon help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 the GUI for various fields.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3. Develop a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user manual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Choice and Rationale:-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 All options. Proper labels will help the user identify and use a field in a manner consistent with its intended purpose. Balloons will help assist the end user with a more detailed help text, if necessary. A user manual can provide the user with additional help. All three options are feasible for this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u="sng" dirty="0" smtClean="0">
                <a:solidFill>
                  <a:schemeClr val="tx1"/>
                </a:solidFill>
                <a:latin typeface="+mn-lt"/>
              </a:rPr>
              <a:t>ARCHITECTURAL STYLES</a:t>
            </a:r>
            <a:endParaRPr lang="en-US" sz="3600" b="0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1898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471845"/>
            <a:ext cx="8229600" cy="677078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indent="0">
              <a:spcBef>
                <a:spcPts val="600"/>
              </a:spcBef>
              <a:buSzPct val="166666"/>
            </a:pPr>
            <a:r>
              <a:rPr lang="en" sz="3200" b="0" kern="1200" dirty="0" smtClean="0">
                <a:solidFill>
                  <a:schemeClr val="tx1"/>
                </a:solidFill>
              </a:rPr>
              <a:t>		Shared </a:t>
            </a:r>
            <a:r>
              <a:rPr lang="en" sz="3200" b="0" kern="1200" dirty="0">
                <a:solidFill>
                  <a:schemeClr val="tx1"/>
                </a:solidFill>
              </a:rPr>
              <a:t>Data Design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32423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sz="2000" dirty="0"/>
              <a:t>Data between the components through shared storage</a:t>
            </a:r>
            <a:r>
              <a:rPr lang="en" sz="2000" dirty="0" smtClean="0"/>
              <a:t>.</a:t>
            </a:r>
            <a:br>
              <a:rPr lang="en" sz="2000" dirty="0" smtClean="0"/>
            </a:br>
            <a:endParaRPr lang="en" sz="2000" dirty="0"/>
          </a:p>
          <a:p>
            <a:r>
              <a:rPr lang="en" sz="2000" dirty="0"/>
              <a:t>Read &amp; Write protocol</a:t>
            </a:r>
          </a:p>
          <a:p>
            <a:endParaRPr lang="en" sz="2000" dirty="0"/>
          </a:p>
          <a:p>
            <a:pPr lvl="0" rtl="0">
              <a:buNone/>
            </a:pPr>
            <a:r>
              <a:rPr lang="en" sz="2000" b="1" dirty="0"/>
              <a:t>Input module</a:t>
            </a:r>
          </a:p>
          <a:p>
            <a:pPr lvl="0" rtl="0">
              <a:buNone/>
            </a:pPr>
            <a:r>
              <a:rPr lang="en" sz="2000" dirty="0"/>
              <a:t>Input read</a:t>
            </a:r>
          </a:p>
          <a:p>
            <a:pPr lvl="0" rtl="0">
              <a:buNone/>
            </a:pPr>
            <a:r>
              <a:rPr lang="en" sz="2000" dirty="0"/>
              <a:t>Operation store</a:t>
            </a:r>
          </a:p>
          <a:p>
            <a:endParaRPr lang="en" sz="2000" dirty="0"/>
          </a:p>
          <a:p>
            <a:pPr lvl="0" rtl="0">
              <a:buNone/>
            </a:pPr>
            <a:r>
              <a:rPr lang="en" sz="2000" b="1" dirty="0"/>
              <a:t>Module Circular shift</a:t>
            </a:r>
          </a:p>
          <a:p>
            <a:pPr lvl="0" rtl="0">
              <a:buNone/>
            </a:pPr>
            <a:r>
              <a:rPr lang="en" sz="2000" dirty="0"/>
              <a:t>Operation readChar</a:t>
            </a:r>
          </a:p>
          <a:p>
            <a:pPr lvl="0" rtl="0">
              <a:buNone/>
            </a:pPr>
            <a:r>
              <a:rPr lang="en" sz="2000" dirty="0"/>
              <a:t>Operation prepare</a:t>
            </a:r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xmlns="" val="1011310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5700" b="1" dirty="0" smtClean="0"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Team Members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b="1" dirty="0" err="1" smtClean="0"/>
              <a:t>Archana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Jaganathan</a:t>
            </a:r>
            <a:r>
              <a:rPr lang="en-US" sz="2400" b="1" dirty="0" smtClean="0"/>
              <a:t>               </a:t>
            </a:r>
            <a:r>
              <a:rPr lang="en-US" sz="2400" b="1" dirty="0" err="1" smtClean="0"/>
              <a:t>Thyagaraj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Vuppulapati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Vignesh</a:t>
            </a:r>
            <a:r>
              <a:rPr lang="en-US" sz="2400" b="1" dirty="0" smtClean="0"/>
              <a:t> Sridhar                       </a:t>
            </a:r>
            <a:r>
              <a:rPr lang="en-US" sz="2400" b="1" dirty="0" err="1" smtClean="0"/>
              <a:t>Arunkumar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Manickam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Ashwin</a:t>
            </a:r>
            <a:r>
              <a:rPr lang="en-US" sz="2400" b="1" dirty="0" smtClean="0"/>
              <a:t> K </a:t>
            </a:r>
            <a:r>
              <a:rPr lang="en-US" sz="2400" b="1" dirty="0" err="1" smtClean="0"/>
              <a:t>Mishra</a:t>
            </a:r>
            <a:r>
              <a:rPr lang="en-US" sz="2400" b="1" dirty="0" smtClean="0"/>
              <a:t>                      </a:t>
            </a:r>
            <a:r>
              <a:rPr lang="en-US" sz="2400" b="1" dirty="0" err="1" smtClean="0"/>
              <a:t>Vishnuvaradhan</a:t>
            </a:r>
            <a:r>
              <a:rPr lang="en-US" sz="2400" b="1" dirty="0" smtClean="0"/>
              <a:t> L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Giridharan</a:t>
            </a:r>
            <a:r>
              <a:rPr lang="en-US" sz="2400" b="1" dirty="0" smtClean="0"/>
              <a:t> Subramanian         </a:t>
            </a:r>
            <a:r>
              <a:rPr lang="en-US" sz="2400" b="1" dirty="0" err="1" smtClean="0"/>
              <a:t>Prasanna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Venkatesh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Hariprasad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Natarajan</a:t>
            </a:r>
            <a:r>
              <a:rPr lang="en-US" sz="2400" b="1" dirty="0" smtClean="0"/>
              <a:t>              </a:t>
            </a:r>
            <a:r>
              <a:rPr lang="en-US" sz="2400" b="1" dirty="0" err="1" smtClean="0"/>
              <a:t>Rekha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Muthulakshmi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Sindhu</a:t>
            </a:r>
            <a:r>
              <a:rPr lang="en-US" sz="2400" b="1" dirty="0" smtClean="0"/>
              <a:t> P </a:t>
            </a:r>
            <a:r>
              <a:rPr lang="en-US" sz="2400" b="1" dirty="0" err="1" smtClean="0"/>
              <a:t>Manjari</a:t>
            </a:r>
            <a:r>
              <a:rPr lang="en-US" sz="2400" b="1" dirty="0" smtClean="0"/>
              <a:t>                     </a:t>
            </a:r>
            <a:r>
              <a:rPr lang="en-US" sz="2400" b="1" dirty="0" err="1" smtClean="0"/>
              <a:t>Sriram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Sridharan</a:t>
            </a:r>
            <a:r>
              <a:rPr lang="en-US" sz="2400" b="1" dirty="0" smtClean="0"/>
              <a:t> 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624245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indent="0">
              <a:spcBef>
                <a:spcPts val="600"/>
              </a:spcBef>
              <a:buSzPct val="166666"/>
            </a:pPr>
            <a:r>
              <a:rPr lang="en" sz="3200" b="0" dirty="0" smtClean="0">
                <a:solidFill>
                  <a:schemeClr val="tx1"/>
                </a:solidFill>
              </a:rPr>
              <a:t>	   </a:t>
            </a:r>
            <a:r>
              <a:rPr lang="en" sz="3200" b="0" kern="1200" dirty="0" smtClean="0">
                <a:solidFill>
                  <a:schemeClr val="tx1"/>
                </a:solidFill>
              </a:rPr>
              <a:t>Shared </a:t>
            </a:r>
            <a:r>
              <a:rPr lang="en" sz="3200" b="0" kern="1200" dirty="0">
                <a:solidFill>
                  <a:schemeClr val="tx1"/>
                </a:solidFill>
              </a:rPr>
              <a:t>Data Design (Contd)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447811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000" b="1" dirty="0"/>
              <a:t>Module Alphabetizer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1600" dirty="0"/>
              <a:t>Operation readChar</a:t>
            </a:r>
          </a:p>
          <a:p>
            <a:pPr lvl="0" rtl="0">
              <a:buNone/>
            </a:pPr>
            <a:r>
              <a:rPr lang="en" sz="1600" dirty="0"/>
              <a:t>Operation readIndex</a:t>
            </a:r>
          </a:p>
          <a:p>
            <a:endParaRPr lang="en" sz="2000" dirty="0"/>
          </a:p>
          <a:p>
            <a:pPr lvl="0" rtl="0">
              <a:buNone/>
            </a:pPr>
            <a:r>
              <a:rPr lang="en" sz="2000" b="1" dirty="0"/>
              <a:t>Module Output</a:t>
            </a:r>
          </a:p>
          <a:p>
            <a:pPr lvl="0" rtl="0">
              <a:buNone/>
            </a:pPr>
            <a:r>
              <a:rPr lang="en" sz="1600" dirty="0"/>
              <a:t>Operation readChar</a:t>
            </a:r>
          </a:p>
          <a:p>
            <a:pPr lvl="0" rtl="0">
              <a:buNone/>
            </a:pPr>
            <a:r>
              <a:rPr lang="en" sz="1600" dirty="0"/>
              <a:t>Operation readIndex</a:t>
            </a:r>
          </a:p>
          <a:p>
            <a:pPr lvl="0" rtl="0">
              <a:buNone/>
            </a:pPr>
            <a:r>
              <a:rPr lang="en" sz="1600" dirty="0"/>
              <a:t>Operation print</a:t>
            </a:r>
          </a:p>
          <a:p>
            <a:endParaRPr lang="en" sz="2000" dirty="0"/>
          </a:p>
          <a:p>
            <a:pPr lvl="0" rtl="0">
              <a:buNone/>
            </a:pPr>
            <a:r>
              <a:rPr lang="en" sz="2000" b="1" dirty="0"/>
              <a:t>Module Master Control</a:t>
            </a:r>
          </a:p>
          <a:p>
            <a:pPr lvl="0" rtl="0">
              <a:buNone/>
            </a:pPr>
            <a:r>
              <a:rPr lang="en" sz="1600" dirty="0"/>
              <a:t>Operation main</a:t>
            </a:r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xmlns="" val="3081455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3200" b="0" kern="1200" dirty="0" smtClean="0">
                <a:solidFill>
                  <a:schemeClr val="tx1"/>
                </a:solidFill>
              </a:rPr>
              <a:t>			Design </a:t>
            </a:r>
            <a:r>
              <a:rPr lang="en" sz="3200" b="0" kern="1200" dirty="0">
                <a:solidFill>
                  <a:schemeClr val="tx1"/>
                </a:solidFill>
              </a:rPr>
              <a:t>Diagram</a:t>
            </a:r>
            <a:r>
              <a:rPr lang="en" dirty="0"/>
              <a:t>	</a:t>
            </a:r>
          </a:p>
        </p:txBody>
      </p:sp>
      <p:sp>
        <p:nvSpPr>
          <p:cNvPr id="148" name="Shape 148"/>
          <p:cNvSpPr/>
          <p:nvPr/>
        </p:nvSpPr>
        <p:spPr>
          <a:xfrm>
            <a:off x="609600" y="1371600"/>
            <a:ext cx="7954666" cy="4593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3865410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09600" y="395645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sz="3200" b="0" kern="1200" dirty="0">
                <a:solidFill>
                  <a:schemeClr val="tx1"/>
                </a:solidFill>
              </a:rPr>
              <a:t>Advantages and Disadvantages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21497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Advantages</a:t>
            </a:r>
            <a:endParaRPr lang="en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1658938" lvl="0" indent="-1658938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Performance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-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  This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model offers the best efficiency as shared between the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components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therefore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is not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duplicated. </a:t>
            </a:r>
            <a:endParaRPr lang="en" sz="1800" dirty="0" smtClean="0">
              <a:latin typeface="Calibri" pitchFamily="34" charset="0"/>
              <a:cs typeface="Calibri" pitchFamily="34" charset="0"/>
            </a:endParaRPr>
          </a:p>
          <a:p>
            <a:pPr marL="1658938" lvl="0" indent="-1658938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Faster</a:t>
            </a:r>
            <a:endParaRPr lang="en" sz="1800" b="1" dirty="0">
              <a:latin typeface="Calibri" pitchFamily="34" charset="0"/>
              <a:cs typeface="Calibri" pitchFamily="34" charset="0"/>
            </a:endParaRPr>
          </a:p>
          <a:p>
            <a:pPr marL="1658938" lvl="0" indent="-1658938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Memory </a:t>
            </a:r>
            <a:r>
              <a:rPr lang="en" sz="1800" b="1" dirty="0">
                <a:latin typeface="Calibri" pitchFamily="34" charset="0"/>
                <a:cs typeface="Calibri" pitchFamily="34" charset="0"/>
              </a:rPr>
              <a:t>efficient</a:t>
            </a:r>
          </a:p>
          <a:p>
            <a:endParaRPr lang="en" sz="1800" b="1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Disadvantages</a:t>
            </a:r>
          </a:p>
          <a:p>
            <a:pPr lvl="0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Modifiability</a:t>
            </a:r>
            <a:r>
              <a:rPr lang="en" sz="1800" b="1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-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 Strong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coupling between the 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components makes modifiability difficult.</a:t>
            </a:r>
            <a:endParaRPr lang="en" sz="1800" dirty="0"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endParaRPr lang="en" sz="1800" dirty="0"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Enhanceability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- Difficult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to enhance the system by adding new components.</a:t>
            </a:r>
          </a:p>
          <a:p>
            <a:endParaRPr lang="en" sz="1800" dirty="0"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Reusability </a:t>
            </a:r>
            <a:r>
              <a:rPr lang="en" sz="1800" b="1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–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 Since the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components are highly dependent on each</a:t>
            </a:r>
          </a:p>
          <a:p>
            <a:pPr>
              <a:buNone/>
            </a:pP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other, it is 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highly difficult to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reuse any of the components in other systems.</a:t>
            </a:r>
          </a:p>
        </p:txBody>
      </p:sp>
    </p:spTree>
    <p:extLst>
      <p:ext uri="{BB962C8B-B14F-4D97-AF65-F5344CB8AC3E}">
        <p14:creationId xmlns:p14="http://schemas.microsoft.com/office/powerpoint/2010/main" xmlns="" val="10257600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09600" y="471845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/>
            <a:r>
              <a:rPr lang="en" sz="3200" b="0" kern="1200" dirty="0" smtClean="0">
                <a:solidFill>
                  <a:schemeClr val="tx1"/>
                </a:solidFill>
              </a:rPr>
              <a:t>			Pipe </a:t>
            </a:r>
            <a:r>
              <a:rPr lang="en" sz="3200" b="0" kern="1200" dirty="0">
                <a:solidFill>
                  <a:schemeClr val="tx1"/>
                </a:solidFill>
              </a:rPr>
              <a:t>and </a:t>
            </a:r>
            <a:r>
              <a:rPr lang="en" sz="3200" b="0" kern="1200" dirty="0" smtClean="0">
                <a:solidFill>
                  <a:schemeClr val="tx1"/>
                </a:solidFill>
              </a:rPr>
              <a:t>Filter</a:t>
            </a:r>
            <a:endParaRPr lang="en" sz="3200" b="0" kern="1200" dirty="0">
              <a:solidFill>
                <a:schemeClr val="tx1"/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10878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dirty="0" smtClean="0"/>
              <a:t>Each </a:t>
            </a:r>
            <a:r>
              <a:rPr lang="en" sz="2000" dirty="0"/>
              <a:t>component has a set of inputs and outputs</a:t>
            </a:r>
          </a:p>
          <a:p>
            <a:endParaRPr lang="en" sz="2400" dirty="0"/>
          </a:p>
          <a:p>
            <a:pPr lvl="0" rtl="0">
              <a:buNone/>
            </a:pPr>
            <a:r>
              <a:rPr lang="en" sz="2400" b="1" dirty="0"/>
              <a:t>Filter </a:t>
            </a:r>
          </a:p>
          <a:p>
            <a:pPr lvl="0" rtl="0">
              <a:buNone/>
            </a:pPr>
            <a:r>
              <a:rPr lang="en" sz="1800" dirty="0"/>
              <a:t>Reads input streams of </a:t>
            </a:r>
            <a:r>
              <a:rPr lang="en" sz="1800" dirty="0" smtClean="0"/>
              <a:t>data.</a:t>
            </a:r>
            <a:endParaRPr lang="en" sz="1800" dirty="0"/>
          </a:p>
          <a:p>
            <a:pPr lvl="0" rtl="0">
              <a:buNone/>
            </a:pPr>
            <a:r>
              <a:rPr lang="en" sz="1800" dirty="0"/>
              <a:t>Applies a local </a:t>
            </a:r>
            <a:r>
              <a:rPr lang="en" sz="1800" dirty="0" smtClean="0"/>
              <a:t>transformation.</a:t>
            </a:r>
            <a:endParaRPr lang="en" sz="1800" dirty="0"/>
          </a:p>
          <a:p>
            <a:pPr lvl="0" rtl="0">
              <a:buNone/>
            </a:pPr>
            <a:r>
              <a:rPr lang="en" sz="1800" dirty="0"/>
              <a:t>Produces the output streams Incrementally.</a:t>
            </a:r>
          </a:p>
          <a:p>
            <a:endParaRPr lang="en" sz="2400" dirty="0"/>
          </a:p>
          <a:p>
            <a:pPr lvl="0" rtl="0">
              <a:buNone/>
            </a:pPr>
            <a:r>
              <a:rPr lang="en" sz="2400" b="1" dirty="0"/>
              <a:t>Pipes</a:t>
            </a:r>
          </a:p>
          <a:p>
            <a:pPr lvl="0" rtl="0">
              <a:buNone/>
            </a:pPr>
            <a:r>
              <a:rPr lang="en" sz="1800" dirty="0"/>
              <a:t>Serves as conduits for the stream.</a:t>
            </a:r>
          </a:p>
          <a:p>
            <a:pPr>
              <a:buNone/>
            </a:pPr>
            <a:r>
              <a:rPr lang="en" sz="1800" dirty="0"/>
              <a:t>Transforms output of one filter to input of of another.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206536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471845"/>
            <a:ext cx="8229600" cy="677078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r>
              <a:rPr lang="en" sz="3200" b="0" kern="1200" dirty="0" smtClean="0">
                <a:solidFill>
                  <a:srgbClr val="0762E9"/>
                </a:solidFill>
              </a:rPr>
              <a:t>			</a:t>
            </a:r>
            <a:r>
              <a:rPr lang="en" sz="3200" b="0" kern="1200" dirty="0" smtClean="0">
                <a:solidFill>
                  <a:schemeClr val="tx1"/>
                </a:solidFill>
              </a:rPr>
              <a:t>Design </a:t>
            </a:r>
            <a:r>
              <a:rPr lang="en" sz="3200" b="0" kern="1200" dirty="0">
                <a:solidFill>
                  <a:schemeClr val="tx1"/>
                </a:solidFill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905000"/>
            <a:ext cx="8067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0650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395645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sz="3200" b="0" kern="1200" dirty="0">
                <a:solidFill>
                  <a:schemeClr val="tx1"/>
                </a:solidFill>
              </a:rPr>
              <a:t>Advantages and Disadvantages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077200" cy="389334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rgbClr val="00B050"/>
                </a:solidFill>
              </a:rPr>
              <a:t>Advantages</a:t>
            </a:r>
          </a:p>
          <a:p>
            <a:pPr lvl="0" rtl="0">
              <a:buNone/>
            </a:pPr>
            <a:endParaRPr lang="en" sz="1800" b="1" dirty="0">
              <a:solidFill>
                <a:srgbClr val="00B050"/>
              </a:solidFill>
            </a:endParaRPr>
          </a:p>
          <a:p>
            <a:pPr lvl="0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Modifiability -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Due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to process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independence.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marL="4511675" lvl="0" indent="-4511675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Good </a:t>
            </a:r>
            <a:r>
              <a:rPr lang="en" sz="1800" b="1" dirty="0">
                <a:latin typeface="Calibri" pitchFamily="34" charset="0"/>
                <a:cs typeface="Calibri" pitchFamily="34" charset="0"/>
              </a:rPr>
              <a:t>maintainability and </a:t>
            </a: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enhanceability-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Modification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on one module can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be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done without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affecting others.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Good understandability </a:t>
            </a: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Model is easy to understand.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" sz="1800" i="1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Disadvantages</a:t>
            </a:r>
          </a:p>
          <a:p>
            <a:pPr lvl="0" rtl="0">
              <a:buNone/>
            </a:pP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Performance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 – Data replications causes degradation in performance.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Limited </a:t>
            </a: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generality</a:t>
            </a:r>
            <a:r>
              <a:rPr lang="en" sz="1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– More suited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for layered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systems.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Low user </a:t>
            </a: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friendly</a:t>
            </a:r>
            <a:r>
              <a:rPr lang="en" sz="1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– Not suitable for interactive applications.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277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836200" y="2613637"/>
            <a:ext cx="7772400" cy="73863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indent="228600">
              <a:buClr>
                <a:schemeClr val="dk1"/>
              </a:buClr>
            </a:pPr>
            <a:r>
              <a:rPr lang="en" sz="3600" u="sng" kern="1200" dirty="0">
                <a:solidFill>
                  <a:schemeClr val="tx1"/>
                </a:solidFill>
              </a:rPr>
              <a:t>IMPLEMENTATION</a:t>
            </a:r>
            <a:endParaRPr lang="en" sz="3200" u="sng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59715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sz="3200" b="0" kern="1200" dirty="0" smtClean="0">
                <a:solidFill>
                  <a:schemeClr val="tx1"/>
                </a:solidFill>
              </a:rPr>
              <a:t>			</a:t>
            </a:r>
            <a:r>
              <a:rPr lang="en" sz="3200" b="0" kern="1200" dirty="0" smtClean="0">
                <a:solidFill>
                  <a:schemeClr val="tx1"/>
                </a:solidFill>
              </a:rPr>
              <a:t>Implementation</a:t>
            </a:r>
            <a:endParaRPr lang="en" sz="3200" b="0" kern="120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36532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810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Font typeface="Wingdings" pitchFamily="2" charset="2"/>
              <a:buChar char="§"/>
            </a:pPr>
            <a:endParaRPr lang="en" sz="2400" dirty="0" smtClean="0">
              <a:solidFill>
                <a:srgbClr val="000000"/>
              </a:solidFill>
            </a:endParaRPr>
          </a:p>
          <a:p>
            <a:pPr marL="3810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Font typeface="Wingdings" pitchFamily="2" charset="2"/>
              <a:buChar char="§"/>
            </a:pPr>
            <a:r>
              <a:rPr lang="en" sz="2400" dirty="0" smtClean="0">
                <a:solidFill>
                  <a:srgbClr val="000000"/>
                </a:solidFill>
              </a:rPr>
              <a:t>Implemented </a:t>
            </a:r>
            <a:r>
              <a:rPr lang="en" sz="2400" dirty="0">
                <a:solidFill>
                  <a:srgbClr val="000000"/>
                </a:solidFill>
              </a:rPr>
              <a:t>the JavaScript using </a:t>
            </a:r>
            <a:r>
              <a:rPr lang="en" sz="2400" dirty="0" smtClean="0">
                <a:solidFill>
                  <a:srgbClr val="000000"/>
                </a:solidFill>
              </a:rPr>
              <a:t>Eclipse</a:t>
            </a:r>
            <a:r>
              <a:rPr lang="en" sz="2400" dirty="0" smtClean="0">
                <a:solidFill>
                  <a:srgbClr val="000000"/>
                </a:solidFill>
              </a:rPr>
              <a:t>.</a:t>
            </a:r>
          </a:p>
          <a:p>
            <a:pPr marL="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Font typeface="Wingdings" pitchFamily="2" charset="2"/>
              <a:buChar char="§"/>
            </a:pPr>
            <a:r>
              <a:rPr lang="en" sz="2400" dirty="0" smtClean="0">
                <a:solidFill>
                  <a:srgbClr val="000000"/>
                </a:solidFill>
              </a:rPr>
              <a:t>Pipe and Filter and Shared Data has been used</a:t>
            </a:r>
            <a:r>
              <a:rPr lang="en" sz="2400" dirty="0" smtClean="0">
                <a:solidFill>
                  <a:srgbClr val="000000"/>
                </a:solidFill>
              </a:rPr>
              <a:t>.</a:t>
            </a:r>
            <a:endParaRPr lang="en" sz="2400" dirty="0" smtClean="0">
              <a:solidFill>
                <a:srgbClr val="000000"/>
              </a:solidFill>
            </a:endParaRPr>
          </a:p>
          <a:p>
            <a:pPr marL="3810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Font typeface="Wingdings" pitchFamily="2" charset="2"/>
              <a:buChar char="§"/>
            </a:pPr>
            <a:r>
              <a:rPr lang="en" sz="2400" dirty="0" smtClean="0">
                <a:solidFill>
                  <a:srgbClr val="000000"/>
                </a:solidFill>
              </a:rPr>
              <a:t>Tested </a:t>
            </a:r>
            <a:r>
              <a:rPr lang="en" sz="2400" dirty="0">
                <a:solidFill>
                  <a:srgbClr val="000000"/>
                </a:solidFill>
              </a:rPr>
              <a:t>it by running it on </a:t>
            </a:r>
            <a:r>
              <a:rPr lang="en" sz="2400" dirty="0" smtClean="0">
                <a:solidFill>
                  <a:srgbClr val="000000"/>
                </a:solidFill>
              </a:rPr>
              <a:t>browser.</a:t>
            </a:r>
          </a:p>
          <a:p>
            <a:pPr marL="381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None/>
            </a:pPr>
            <a:r>
              <a:rPr lang="en" sz="2400" dirty="0" smtClean="0">
                <a:solidFill>
                  <a:srgbClr val="000000"/>
                </a:solidFill>
              </a:rPr>
              <a:t/>
            </a:r>
            <a:br>
              <a:rPr lang="en" sz="2400" dirty="0" smtClean="0">
                <a:solidFill>
                  <a:srgbClr val="000000"/>
                </a:solidFill>
              </a:rPr>
            </a:br>
            <a:r>
              <a:rPr lang="en" sz="2400" dirty="0" smtClean="0">
                <a:solidFill>
                  <a:srgbClr val="000000"/>
                </a:solidFill>
              </a:rPr>
              <a:t>Site to run the code:</a:t>
            </a:r>
          </a:p>
          <a:p>
            <a:pPr marL="381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None/>
            </a:pPr>
            <a:endParaRPr lang="en" sz="2400" dirty="0" smtClean="0">
              <a:solidFill>
                <a:srgbClr val="000000"/>
              </a:solidFill>
            </a:endParaRPr>
          </a:p>
          <a:p>
            <a:pPr marL="381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None/>
            </a:pP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http://kwicsystem.appspot.com/Project-KWIC.html</a:t>
            </a:r>
            <a:endParaRPr lang="en" dirty="0" smtClea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527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667000"/>
            <a:ext cx="8229600" cy="1905000"/>
          </a:xfrm>
        </p:spPr>
        <p:txBody>
          <a:bodyPr>
            <a:normAutofit/>
          </a:bodyPr>
          <a:lstStyle/>
          <a:p>
            <a:pPr marL="0" indent="228600" algn="r">
              <a:spcBef>
                <a:spcPts val="0"/>
              </a:spcBef>
              <a:buSzPct val="100000"/>
              <a:buNone/>
            </a:pPr>
            <a:r>
              <a:rPr lang="en-US" sz="3600" u="sng" kern="1200" dirty="0" smtClean="0"/>
              <a:t>DEMONSTRATION</a:t>
            </a:r>
            <a:endParaRPr lang="en-US" sz="3200" u="sng" kern="1200" dirty="0"/>
          </a:p>
        </p:txBody>
      </p:sp>
    </p:spTree>
    <p:extLst>
      <p:ext uri="{BB962C8B-B14F-4D97-AF65-F5344CB8AC3E}">
        <p14:creationId xmlns:p14="http://schemas.microsoft.com/office/powerpoint/2010/main" xmlns="" val="1669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9400"/>
            <a:ext cx="8229600" cy="1447800"/>
          </a:xfrm>
        </p:spPr>
        <p:txBody>
          <a:bodyPr/>
          <a:lstStyle/>
          <a:p>
            <a:pPr marL="0" indent="0" algn="r">
              <a:buNone/>
            </a:pPr>
            <a:r>
              <a:rPr lang="en-US" sz="3600" u="sng" kern="1200" dirty="0" smtClean="0"/>
              <a:t>TEST</a:t>
            </a:r>
            <a:r>
              <a:rPr lang="en-US" sz="3200" u="sng" kern="1200" dirty="0" smtClean="0"/>
              <a:t> </a:t>
            </a:r>
            <a:r>
              <a:rPr lang="en-US" sz="3600" u="sng" kern="1200" dirty="0" smtClean="0"/>
              <a:t>PLAN</a:t>
            </a:r>
            <a:endParaRPr lang="en-US" sz="3200" u="sng" kern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53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70560"/>
          </a:xfrm>
        </p:spPr>
        <p:txBody>
          <a:bodyPr>
            <a:normAutofit/>
          </a:bodyPr>
          <a:lstStyle/>
          <a:p>
            <a:pPr marL="265176" indent="-265176" algn="ctr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3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Organization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51054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Leadership Rotation “to be updated”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Role Rotation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1676400"/>
          <a:ext cx="7543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334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Phase</a:t>
                      </a:r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Leader(s)</a:t>
                      </a:r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 </a:t>
                      </a:r>
                      <a:r>
                        <a:rPr lang="en-US" sz="160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- Interim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 - Final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II- Interim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II - Final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" y="4343400"/>
          <a:ext cx="76962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570"/>
                <a:gridCol w="1756910"/>
                <a:gridCol w="1539240"/>
                <a:gridCol w="1834650"/>
                <a:gridCol w="124383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Phase</a:t>
                      </a:r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Requirements Engineering</a:t>
                      </a:r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Architecture</a:t>
                      </a:r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</a:t>
                      </a:r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Testing</a:t>
                      </a:r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074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74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335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0" kern="1200" dirty="0" smtClean="0">
                <a:solidFill>
                  <a:schemeClr val="tx1"/>
                </a:solidFill>
              </a:rPr>
              <a:t>			Test </a:t>
            </a:r>
            <a:r>
              <a:rPr lang="en-US" sz="3200" b="0" dirty="0">
                <a:solidFill>
                  <a:schemeClr val="tx1"/>
                </a:solidFill>
              </a:rPr>
              <a:t>P</a:t>
            </a:r>
            <a:r>
              <a:rPr lang="en-US" sz="3200" b="0" kern="1200" dirty="0" smtClean="0">
                <a:solidFill>
                  <a:schemeClr val="tx1"/>
                </a:solidFill>
              </a:rPr>
              <a:t>lan</a:t>
            </a:r>
            <a:endParaRPr lang="en-US" sz="3200" b="0" kern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924800" cy="4572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Test plan was started before implementation.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Test cases planned as per the requirements document and architecture documents.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are two types of test plans: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1. NFRs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2. FRs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32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77724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NFR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83880" cy="41879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Understandability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Portability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Good Performance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User-friendly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Responsiveness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Adaptable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38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/>
                </a:solidFill>
              </a:rPr>
              <a:t>Sample Test Case “to be updated”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6046347"/>
              </p:ext>
            </p:extLst>
          </p:nvPr>
        </p:nvGraphicFramePr>
        <p:xfrm>
          <a:off x="762000" y="1981200"/>
          <a:ext cx="7391400" cy="3572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3805"/>
                <a:gridCol w="4767595"/>
              </a:tblGrid>
              <a:tr h="44386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Tes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cas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4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den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tifi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NFR7_Pe</a:t>
                      </a:r>
                      <a:r>
                        <a:rPr lang="en-US" sz="1200" spc="5">
                          <a:effectLst/>
                        </a:rPr>
                        <a:t>rf</a:t>
                      </a:r>
                      <a:r>
                        <a:rPr lang="en-US" sz="1200" spc="10">
                          <a:effectLst/>
                        </a:rPr>
                        <a:t>o</a:t>
                      </a:r>
                      <a:r>
                        <a:rPr lang="en-US" sz="1200" spc="5">
                          <a:effectLst/>
                        </a:rPr>
                        <a:t>r</a:t>
                      </a:r>
                      <a:r>
                        <a:rPr lang="en-US" sz="1200" spc="15">
                          <a:effectLst/>
                        </a:rPr>
                        <a:t>m</a:t>
                      </a:r>
                      <a:r>
                        <a:rPr lang="en-US" sz="1200" spc="10">
                          <a:effectLst/>
                        </a:rPr>
                        <a:t>ance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4386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Tes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Ou</a:t>
                      </a:r>
                      <a:r>
                        <a:rPr lang="en-US" sz="1200" spc="5">
                          <a:effectLst/>
                        </a:rPr>
                        <a:t>t</a:t>
                      </a:r>
                      <a:r>
                        <a:rPr lang="en-US" sz="1200" spc="10">
                          <a:effectLst/>
                        </a:rPr>
                        <a:t>pu</a:t>
                      </a:r>
                      <a:r>
                        <a:rPr lang="en-US" sz="1200">
                          <a:effectLst/>
                        </a:rPr>
                        <a:t>t</a:t>
                      </a:r>
                      <a:r>
                        <a:rPr lang="en-US" sz="1200" spc="60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a</a:t>
                      </a:r>
                      <a:r>
                        <a:rPr lang="en-US" sz="1200" spc="5">
                          <a:effectLst/>
                        </a:rPr>
                        <a:t>r</a:t>
                      </a:r>
                      <a:r>
                        <a:rPr lang="en-US" sz="1200" spc="10">
                          <a:effectLst/>
                        </a:rPr>
                        <a:t>ea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80060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npu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ifi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ons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97485">
                        <a:lnSpc>
                          <a:spcPct val="118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>
                          <a:effectLst/>
                        </a:rPr>
                        <a:t>I</a:t>
                      </a:r>
                      <a:r>
                        <a:rPr lang="en-US" sz="1200" spc="10" dirty="0">
                          <a:effectLst/>
                        </a:rPr>
                        <a:t>npu</a:t>
                      </a:r>
                      <a:r>
                        <a:rPr lang="en-US" sz="1200" dirty="0">
                          <a:effectLst/>
                        </a:rPr>
                        <a:t>t</a:t>
                      </a:r>
                      <a:r>
                        <a:rPr lang="en-US" sz="1200" spc="30" dirty="0">
                          <a:effectLst/>
                        </a:rPr>
                        <a:t> </a:t>
                      </a:r>
                      <a:r>
                        <a:rPr lang="en-US" sz="1200" spc="5" dirty="0" smtClean="0">
                          <a:effectLst/>
                        </a:rPr>
                        <a:t>t</a:t>
                      </a:r>
                      <a:r>
                        <a:rPr lang="en-US" sz="1200" spc="10" dirty="0" smtClean="0">
                          <a:effectLst/>
                        </a:rPr>
                        <a:t>ex</a:t>
                      </a:r>
                      <a:r>
                        <a:rPr lang="en-US" sz="1200" dirty="0" smtClean="0">
                          <a:effectLst/>
                        </a:rPr>
                        <a:t>t with lines  = 10</a:t>
                      </a:r>
                      <a:r>
                        <a:rPr lang="en-US" sz="1200" spc="10" dirty="0" smtClean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7439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Ou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pu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6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ifi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ons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97485">
                        <a:lnSpc>
                          <a:spcPct val="118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 smtClean="0">
                          <a:effectLst/>
                        </a:rPr>
                        <a:t>An </a:t>
                      </a:r>
                      <a:r>
                        <a:rPr lang="en-US" sz="1200" spc="5" dirty="0">
                          <a:effectLst/>
                        </a:rPr>
                        <a:t>input of 10 lines was tested and output was obtained in less than a second.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4386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Env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on</a:t>
                      </a:r>
                      <a:r>
                        <a:rPr lang="en-US" sz="1200" b="1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b="1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needs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5">
                          <a:effectLst/>
                        </a:rPr>
                        <a:t>W</a:t>
                      </a:r>
                      <a:r>
                        <a:rPr lang="en-US" sz="1200" spc="10">
                          <a:effectLst/>
                        </a:rPr>
                        <a:t>e</a:t>
                      </a:r>
                      <a:r>
                        <a:rPr lang="en-US" sz="1200">
                          <a:effectLst/>
                        </a:rPr>
                        <a:t>b</a:t>
                      </a:r>
                      <a:r>
                        <a:rPr lang="en-US" sz="1200" spc="50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b</a:t>
                      </a:r>
                      <a:r>
                        <a:rPr lang="en-US" sz="1200" spc="5">
                          <a:effectLst/>
                        </a:rPr>
                        <a:t>r</a:t>
                      </a:r>
                      <a:r>
                        <a:rPr lang="en-US" sz="1200" spc="10">
                          <a:effectLst/>
                        </a:rPr>
                        <a:t>owse</a:t>
                      </a: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spc="35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o</a:t>
                      </a:r>
                      <a:r>
                        <a:rPr lang="en-US" sz="1200">
                          <a:effectLst/>
                        </a:rPr>
                        <a:t>n</a:t>
                      </a:r>
                      <a:r>
                        <a:rPr lang="en-US" sz="1200" spc="40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c</a:t>
                      </a:r>
                      <a:r>
                        <a:rPr lang="en-US" sz="1200" spc="5">
                          <a:effectLst/>
                        </a:rPr>
                        <a:t>li</a:t>
                      </a:r>
                      <a:r>
                        <a:rPr lang="en-US" sz="1200" spc="10">
                          <a:effectLst/>
                        </a:rPr>
                        <a:t>en</a:t>
                      </a:r>
                      <a:r>
                        <a:rPr lang="en-US" sz="1200">
                          <a:effectLst/>
                        </a:rPr>
                        <a:t>t</a:t>
                      </a:r>
                      <a:r>
                        <a:rPr lang="en-US" sz="1200" spc="35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P</a:t>
                      </a: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en-US" sz="1200" spc="45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o</a:t>
                      </a: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spc="35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Lap</a:t>
                      </a:r>
                      <a:r>
                        <a:rPr lang="en-US" sz="1200" spc="5">
                          <a:effectLst/>
                        </a:rPr>
                        <a:t>t</a:t>
                      </a:r>
                      <a:r>
                        <a:rPr lang="en-US" sz="1200" spc="10">
                          <a:effectLst/>
                        </a:rPr>
                        <a:t>op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4005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b="1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ocedu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b="1" spc="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equ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None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4340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r-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cas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dependenc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es: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Th</a:t>
                      </a:r>
                      <a:r>
                        <a:rPr lang="en-US" sz="1200" spc="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en-US" sz="1200" spc="55" dirty="0">
                          <a:effectLst/>
                        </a:rPr>
                        <a:t> 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spc="10" dirty="0">
                          <a:effectLst/>
                        </a:rPr>
                        <a:t>es</a:t>
                      </a:r>
                      <a:r>
                        <a:rPr lang="en-US" sz="1200" dirty="0">
                          <a:effectLst/>
                        </a:rPr>
                        <a:t>t</a:t>
                      </a:r>
                      <a:r>
                        <a:rPr lang="en-US" sz="1200" spc="30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cas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5" dirty="0">
                          <a:effectLst/>
                        </a:rPr>
                        <a:t>r</a:t>
                      </a:r>
                      <a:r>
                        <a:rPr lang="en-US" sz="1200" spc="10" dirty="0">
                          <a:effectLst/>
                        </a:rPr>
                        <a:t>e</a:t>
                      </a:r>
                      <a:r>
                        <a:rPr lang="en-US" sz="1200" spc="5" dirty="0">
                          <a:effectLst/>
                        </a:rPr>
                        <a:t>li</a:t>
                      </a:r>
                      <a:r>
                        <a:rPr lang="en-US" sz="1200" spc="10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spc="10" dirty="0">
                          <a:effectLst/>
                        </a:rPr>
                        <a:t>h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ava</a:t>
                      </a:r>
                      <a:r>
                        <a:rPr lang="en-US" sz="1200" spc="5" dirty="0">
                          <a:effectLst/>
                        </a:rPr>
                        <a:t>il</a:t>
                      </a:r>
                      <a:r>
                        <a:rPr lang="en-US" sz="1200" spc="10" dirty="0">
                          <a:effectLst/>
                        </a:rPr>
                        <a:t>ab</a:t>
                      </a:r>
                      <a:r>
                        <a:rPr lang="en-US" sz="1200" spc="5" dirty="0">
                          <a:effectLst/>
                        </a:rPr>
                        <a:t>ilit</a:t>
                      </a:r>
                      <a:r>
                        <a:rPr lang="en-US" sz="1200" dirty="0">
                          <a:effectLst/>
                        </a:rPr>
                        <a:t>y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f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K</a:t>
                      </a:r>
                      <a:r>
                        <a:rPr lang="en-US" sz="1200" spc="15" dirty="0">
                          <a:effectLst/>
                        </a:rPr>
                        <a:t>W</a:t>
                      </a:r>
                      <a:r>
                        <a:rPr lang="en-US" sz="1200" spc="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</a:endParaRPr>
                    </a:p>
                    <a:p>
                      <a:pPr marL="66675" marR="0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sys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spc="10" dirty="0">
                          <a:effectLst/>
                        </a:rPr>
                        <a:t>e</a:t>
                      </a:r>
                      <a:r>
                        <a:rPr lang="en-US" sz="1200" spc="15" dirty="0">
                          <a:effectLst/>
                        </a:rPr>
                        <a:t>m.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874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0" kern="1200" dirty="0" smtClean="0">
                <a:solidFill>
                  <a:schemeClr val="tx1"/>
                </a:solidFill>
              </a:rPr>
              <a:t>			FRs </a:t>
            </a:r>
            <a:r>
              <a:rPr lang="en-US" sz="3200" b="0" kern="1200" dirty="0">
                <a:solidFill>
                  <a:schemeClr val="tx1"/>
                </a:solidFill>
              </a:rPr>
              <a:t>test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Input Verification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Circular Shifting each line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Delimiter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Input methods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Max Characters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Output Verification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84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200" b="0" kern="1200" dirty="0" smtClean="0">
                <a:solidFill>
                  <a:schemeClr val="tx1"/>
                </a:solidFill>
              </a:rPr>
              <a:t>		Sample </a:t>
            </a:r>
            <a:r>
              <a:rPr lang="en-US" sz="3200" b="0" kern="1200" dirty="0">
                <a:solidFill>
                  <a:schemeClr val="tx1"/>
                </a:solidFill>
              </a:rPr>
              <a:t>Test </a:t>
            </a:r>
            <a:r>
              <a:rPr lang="en-US" sz="3200" b="0" kern="1200" dirty="0" smtClean="0">
                <a:solidFill>
                  <a:schemeClr val="tx1"/>
                </a:solidFill>
              </a:rPr>
              <a:t>Case “</a:t>
            </a:r>
            <a:r>
              <a:rPr lang="en-US" sz="2700" b="0" kern="1200" dirty="0" smtClean="0">
                <a:solidFill>
                  <a:schemeClr val="tx1"/>
                </a:solidFill>
              </a:rPr>
              <a:t>to be updated”</a:t>
            </a:r>
            <a:endParaRPr lang="en-US" sz="3200" b="0" kern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9850053"/>
              </p:ext>
            </p:extLst>
          </p:nvPr>
        </p:nvGraphicFramePr>
        <p:xfrm>
          <a:off x="609600" y="2409952"/>
          <a:ext cx="7391400" cy="2771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7202"/>
                <a:gridCol w="4094198"/>
              </a:tblGrid>
              <a:tr h="324877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Tes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cas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4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den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tifi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FR7_Max characters 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4877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Tes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5">
                          <a:effectLst/>
                        </a:rPr>
                        <a:t>I</a:t>
                      </a:r>
                      <a:r>
                        <a:rPr lang="en-US" sz="1200" spc="10">
                          <a:effectLst/>
                        </a:rPr>
                        <a:t>npu</a:t>
                      </a:r>
                      <a:r>
                        <a:rPr lang="en-US" sz="1200">
                          <a:effectLst/>
                        </a:rPr>
                        <a:t>t</a:t>
                      </a:r>
                      <a:r>
                        <a:rPr lang="en-US" sz="1200" spc="30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a</a:t>
                      </a:r>
                      <a:r>
                        <a:rPr lang="en-US" sz="1200" spc="5">
                          <a:effectLst/>
                        </a:rPr>
                        <a:t>r</a:t>
                      </a:r>
                      <a:r>
                        <a:rPr lang="en-US" sz="1200" spc="10">
                          <a:effectLst/>
                        </a:rPr>
                        <a:t>e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5441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npu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ifi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ons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4155">
                        <a:lnSpc>
                          <a:spcPct val="118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 Enter more than 2048 characters (including the delimiters) 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17068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Ou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pu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6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ifi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ons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User should NOT be able to input more than 2048 characters.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4877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Env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on</a:t>
                      </a:r>
                      <a:r>
                        <a:rPr lang="en-US" sz="1200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needs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5" dirty="0">
                          <a:effectLst/>
                        </a:rPr>
                        <a:t>W</a:t>
                      </a:r>
                      <a:r>
                        <a:rPr lang="en-US" sz="1200" spc="10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r>
                        <a:rPr lang="en-US" sz="1200" spc="50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b</a:t>
                      </a:r>
                      <a:r>
                        <a:rPr lang="en-US" sz="1200" spc="5" dirty="0">
                          <a:effectLst/>
                        </a:rPr>
                        <a:t>r</a:t>
                      </a:r>
                      <a:r>
                        <a:rPr lang="en-US" sz="1200" spc="10" dirty="0">
                          <a:effectLst/>
                        </a:rPr>
                        <a:t>owse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c</a:t>
                      </a:r>
                      <a:r>
                        <a:rPr lang="en-US" sz="1200" spc="5" dirty="0">
                          <a:effectLst/>
                        </a:rPr>
                        <a:t>li</a:t>
                      </a:r>
                      <a:r>
                        <a:rPr lang="en-US" sz="1200" spc="10" dirty="0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t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P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spc="4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Lap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spc="10" dirty="0">
                          <a:effectLst/>
                        </a:rPr>
                        <a:t>op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1458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ocedu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spc="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equ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None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3050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r-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cas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dependenc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es: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None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9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1552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Tasks to do:</a:t>
            </a:r>
            <a:endParaRPr lang="en" sz="2800" b="0" u="sng" kern="1200" dirty="0">
              <a:solidFill>
                <a:srgbClr val="0762E9"/>
              </a:solidFill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19100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17500">
              <a:buClr>
                <a:schemeClr val="dk1"/>
              </a:buClr>
              <a:buSzPct val="166666"/>
              <a:buNone/>
            </a:pPr>
            <a:endParaRPr lang="en" sz="1800" dirty="0" smtClean="0"/>
          </a:p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Noise </a:t>
            </a:r>
            <a:r>
              <a:rPr lang="en" sz="1800" dirty="0" smtClean="0"/>
              <a:t>Eliminator.</a:t>
            </a:r>
            <a:endParaRPr lang="en" sz="1800" dirty="0"/>
          </a:p>
          <a:p>
            <a:pPr>
              <a:buNone/>
            </a:pPr>
            <a:endParaRPr lang="en" sz="1800" dirty="0"/>
          </a:p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Enhancements of the UI.</a:t>
            </a:r>
          </a:p>
          <a:p>
            <a:pPr lvl="0" rtl="0">
              <a:buNone/>
            </a:pPr>
            <a:r>
              <a:rPr lang="en" sz="1800" dirty="0"/>
              <a:t> </a:t>
            </a:r>
          </a:p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Add </a:t>
            </a:r>
            <a:r>
              <a:rPr lang="en" sz="1800" dirty="0"/>
              <a:t>tips and hints to each UI control.</a:t>
            </a:r>
          </a:p>
          <a:p>
            <a:endParaRPr lang="en" sz="1800" dirty="0"/>
          </a:p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F</a:t>
            </a:r>
            <a:r>
              <a:rPr lang="en" sz="1800" dirty="0" smtClean="0"/>
              <a:t>urther </a:t>
            </a:r>
            <a:r>
              <a:rPr lang="en" sz="1800" dirty="0"/>
              <a:t>improve the user manual and other documents </a:t>
            </a:r>
            <a:r>
              <a:rPr lang="en" sz="1800" dirty="0" smtClean="0"/>
              <a:t>from </a:t>
            </a:r>
            <a:r>
              <a:rPr lang="en" sz="1800" dirty="0"/>
              <a:t>the </a:t>
            </a:r>
            <a:r>
              <a:rPr lang="en" sz="1800" dirty="0" smtClean="0"/>
              <a:t>Phase </a:t>
            </a:r>
            <a:r>
              <a:rPr lang="en" sz="1800" dirty="0" smtClean="0"/>
              <a:t>1 Interim.</a:t>
            </a:r>
            <a:endParaRPr lang="en" sz="1800" dirty="0"/>
          </a:p>
          <a:p>
            <a:pPr>
              <a:buNone/>
            </a:pPr>
            <a:endParaRPr lang="en" sz="1800" dirty="0"/>
          </a:p>
          <a:p>
            <a:endParaRPr lang="en" sz="1800" dirty="0"/>
          </a:p>
          <a:p>
            <a:pPr marL="0" indent="0">
              <a:buNone/>
            </a:pPr>
            <a:endParaRPr lang="en" sz="1400" dirty="0"/>
          </a:p>
          <a:p>
            <a:pPr>
              <a:buNone/>
            </a:pPr>
            <a:r>
              <a:rPr lang="en" sz="1800" dirty="0"/>
              <a:t> </a:t>
            </a:r>
          </a:p>
        </p:txBody>
      </p:sp>
    </p:spTree>
    <p:extLst>
      <p:ext uri="{BB962C8B-B14F-4D97-AF65-F5344CB8AC3E}">
        <p14:creationId xmlns:p14="http://schemas.microsoft.com/office/powerpoint/2010/main" xmlns="" val="6108803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9507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Dedicated </a:t>
            </a:r>
            <a:r>
              <a:rPr lang="en" sz="2000" dirty="0">
                <a:solidFill>
                  <a:srgbClr val="000000"/>
                </a:solidFill>
              </a:rPr>
              <a:t>to addressing </a:t>
            </a:r>
            <a:r>
              <a:rPr lang="en" sz="2000" b="1" i="1" dirty="0">
                <a:solidFill>
                  <a:srgbClr val="000000"/>
                </a:solidFill>
              </a:rPr>
              <a:t>the </a:t>
            </a:r>
            <a:r>
              <a:rPr lang="en" sz="2000" b="1" i="1" dirty="0" smtClean="0">
                <a:solidFill>
                  <a:srgbClr val="000000"/>
                </a:solidFill>
              </a:rPr>
              <a:t>requirements.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000" b="1" i="1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Focused </a:t>
            </a:r>
            <a:r>
              <a:rPr lang="en" sz="2000" dirty="0">
                <a:solidFill>
                  <a:srgbClr val="000000"/>
                </a:solidFill>
              </a:rPr>
              <a:t>on delivering the </a:t>
            </a:r>
            <a:r>
              <a:rPr lang="en" sz="2000" b="1" i="1" dirty="0">
                <a:solidFill>
                  <a:srgbClr val="000000"/>
                </a:solidFill>
              </a:rPr>
              <a:t>best</a:t>
            </a:r>
            <a:r>
              <a:rPr lang="en" sz="2000" dirty="0">
                <a:solidFill>
                  <a:srgbClr val="000000"/>
                </a:solidFill>
              </a:rPr>
              <a:t> product </a:t>
            </a:r>
            <a:r>
              <a:rPr lang="en" sz="20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Constant </a:t>
            </a:r>
            <a:r>
              <a:rPr lang="en" sz="2000" dirty="0">
                <a:solidFill>
                  <a:srgbClr val="000000"/>
                </a:solidFill>
              </a:rPr>
              <a:t>endeavor to improve the product </a:t>
            </a:r>
            <a:r>
              <a:rPr lang="en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Always </a:t>
            </a:r>
            <a:r>
              <a:rPr lang="en" sz="2000" dirty="0">
                <a:solidFill>
                  <a:srgbClr val="000000"/>
                </a:solidFill>
              </a:rPr>
              <a:t>considering </a:t>
            </a:r>
            <a:r>
              <a:rPr lang="en" sz="2000" b="1" i="1" dirty="0">
                <a:solidFill>
                  <a:srgbClr val="000000"/>
                </a:solidFill>
              </a:rPr>
              <a:t>new </a:t>
            </a:r>
            <a:r>
              <a:rPr lang="en" sz="2000" b="1" i="1" dirty="0" smtClean="0">
                <a:solidFill>
                  <a:srgbClr val="000000"/>
                </a:solidFill>
              </a:rPr>
              <a:t>approaches.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000" b="1" i="1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Committed </a:t>
            </a:r>
            <a:r>
              <a:rPr lang="en" sz="2000" dirty="0">
                <a:solidFill>
                  <a:srgbClr val="000000"/>
                </a:solidFill>
              </a:rPr>
              <a:t>to the quality of our </a:t>
            </a:r>
            <a:r>
              <a:rPr lang="en" sz="2000" b="1" i="1" dirty="0" smtClean="0">
                <a:solidFill>
                  <a:srgbClr val="000000"/>
                </a:solidFill>
              </a:rPr>
              <a:t>process.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000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sz="2400" b="1" dirty="0" smtClean="0">
                <a:solidFill>
                  <a:srgbClr val="000000"/>
                </a:solidFill>
              </a:rPr>
              <a:t>		Good Process = Good Product</a:t>
            </a:r>
            <a:endParaRPr lang="en" sz="24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6"/>
          </a:xfrm>
        </p:spPr>
        <p:txBody>
          <a:bodyPr/>
          <a:lstStyle/>
          <a:p>
            <a:r>
              <a:rPr lang="en-US" dirty="0" smtClean="0"/>
              <a:t>Why are we the best?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85819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288022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3581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781800" y="1119132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ASAD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lang="en-US" sz="4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33400" y="2133600"/>
            <a:ext cx="8183880" cy="4187952"/>
          </a:xfrm>
        </p:spPr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 smtClean="0"/>
              <a:t>Architectural Styles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7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u="sng" dirty="0" smtClean="0">
                <a:solidFill>
                  <a:schemeClr val="tx1"/>
                </a:solidFill>
                <a:latin typeface="+mn-lt"/>
              </a:rPr>
              <a:t>PROJECT OVERVIEW</a:t>
            </a:r>
            <a:endParaRPr lang="en-US" sz="3600" b="0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2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128016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To architect a KWIC software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system and implement it, which will later be used for a web search engine.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1295400" y="2819400"/>
            <a:ext cx="5791200" cy="9906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Web-based Interface for Key Word Indexing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295399" y="4495800"/>
            <a:ext cx="5717097" cy="9906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T-REX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Search Engine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810000" y="38100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/>
          </a:bodyPr>
          <a:lstStyle/>
          <a:p>
            <a:pPr marL="265176" indent="-265176" algn="ctr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Model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2641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Scrum-Agile software development framework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Iterative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Incremental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Fast and flexible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3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183880" cy="1051560"/>
          </a:xfrm>
        </p:spPr>
        <p:txBody>
          <a:bodyPr>
            <a:normAutofit/>
          </a:bodyPr>
          <a:lstStyle/>
          <a:p>
            <a:pPr algn="r"/>
            <a:r>
              <a:rPr lang="en-US" b="0" u="sng" dirty="0" smtClean="0">
                <a:solidFill>
                  <a:schemeClr val="tx1"/>
                </a:solidFill>
                <a:latin typeface="+mn-lt"/>
              </a:rPr>
              <a:t>REQUIREMENTS ANALYSIS</a:t>
            </a:r>
            <a:endParaRPr lang="en-US" b="0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3730991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Functional Requirements define the capabilities and functions that a system must be able to perform successfully. They should include: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Description of data to be entered into the system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Description of operations performed by each screen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Description of work-flows performed by the system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Description of system reports or other outputs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Who can enter the data into the system.</a:t>
            </a:r>
          </a:p>
          <a:p>
            <a:pPr marL="381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endParaRPr lang="en" sz="1100" dirty="0" smtClean="0">
              <a:solidFill>
                <a:srgbClr val="000000"/>
              </a:solidFill>
            </a:endParaRPr>
          </a:p>
          <a:p>
            <a:pPr marL="381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r>
              <a:rPr lang="en" sz="1100" dirty="0">
                <a:solidFill>
                  <a:srgbClr val="000000"/>
                </a:solidFill>
              </a:rPr>
              <a:t>
</a:t>
            </a:r>
            <a:endParaRPr lang="en" sz="1200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40454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1269</Words>
  <Application>Microsoft Office PowerPoint</Application>
  <PresentationFormat>On-screen Show (4:3)</PresentationFormat>
  <Paragraphs>322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Aspect</vt:lpstr>
      <vt:lpstr>ADVANCED SOFTWARE      ARCHITECTURE AND DESIGN </vt:lpstr>
      <vt:lpstr>Slide 2</vt:lpstr>
      <vt:lpstr>Team Organization</vt:lpstr>
      <vt:lpstr>Agenda</vt:lpstr>
      <vt:lpstr>PROJECT OVERVIEW</vt:lpstr>
      <vt:lpstr>To architect a KWIC software system and implement it, which will later be used for a web search engine.</vt:lpstr>
      <vt:lpstr>Process Model</vt:lpstr>
      <vt:lpstr>REQUIREMENTS ANALYSIS</vt:lpstr>
      <vt:lpstr>Functional Requirements</vt:lpstr>
      <vt:lpstr>Functional Requirements of KWIC</vt:lpstr>
      <vt:lpstr>Issues with Functional Requirements</vt:lpstr>
      <vt:lpstr>Slide 12</vt:lpstr>
      <vt:lpstr>Functional Requirements with ambiguities resolved</vt:lpstr>
      <vt:lpstr>Non Functional Requirements</vt:lpstr>
      <vt:lpstr>Non Functional Requirements of KWIC</vt:lpstr>
      <vt:lpstr>Issues with Non Functional Requirements</vt:lpstr>
      <vt:lpstr>Slide 17</vt:lpstr>
      <vt:lpstr>ARCHITECTURAL STYLES</vt:lpstr>
      <vt:lpstr>  Shared Data Design</vt:lpstr>
      <vt:lpstr>    Shared Data Design (Contd)</vt:lpstr>
      <vt:lpstr>   Design Diagram </vt:lpstr>
      <vt:lpstr>Advantages and Disadvantages</vt:lpstr>
      <vt:lpstr>   Pipe and Filter</vt:lpstr>
      <vt:lpstr>   Design Diagram</vt:lpstr>
      <vt:lpstr>Advantages and Disadvantages</vt:lpstr>
      <vt:lpstr>Slide 26</vt:lpstr>
      <vt:lpstr>   Implementation</vt:lpstr>
      <vt:lpstr>Slide 28</vt:lpstr>
      <vt:lpstr>Slide 29</vt:lpstr>
      <vt:lpstr>   Test Plan</vt:lpstr>
      <vt:lpstr>NFR Test Cases</vt:lpstr>
      <vt:lpstr>Sample Test Case “to be updated”</vt:lpstr>
      <vt:lpstr>   FRs test cases </vt:lpstr>
      <vt:lpstr>  Sample Test Case “to be updated”</vt:lpstr>
      <vt:lpstr>Tasks to do:</vt:lpstr>
      <vt:lpstr>Why are we the best?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     ARCHITECTURE AND DESIGN</dc:title>
  <dc:creator>Rekha</dc:creator>
  <cp:lastModifiedBy>Rekha</cp:lastModifiedBy>
  <cp:revision>23</cp:revision>
  <dcterms:created xsi:type="dcterms:W3CDTF">2013-02-25T02:57:34Z</dcterms:created>
  <dcterms:modified xsi:type="dcterms:W3CDTF">2013-02-28T01:15:27Z</dcterms:modified>
</cp:coreProperties>
</file>