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0" r:id="rId3"/>
    <p:sldId id="257" r:id="rId4"/>
    <p:sldId id="258" r:id="rId5"/>
    <p:sldId id="293" r:id="rId6"/>
    <p:sldId id="266" r:id="rId7"/>
    <p:sldId id="268" r:id="rId8"/>
    <p:sldId id="259" r:id="rId9"/>
    <p:sldId id="271" r:id="rId10"/>
    <p:sldId id="281" r:id="rId11"/>
    <p:sldId id="272" r:id="rId12"/>
    <p:sldId id="273" r:id="rId13"/>
    <p:sldId id="274" r:id="rId14"/>
    <p:sldId id="278" r:id="rId15"/>
    <p:sldId id="275" r:id="rId16"/>
    <p:sldId id="276" r:id="rId17"/>
    <p:sldId id="277" r:id="rId18"/>
    <p:sldId id="262" r:id="rId19"/>
    <p:sldId id="294" r:id="rId20"/>
    <p:sldId id="295" r:id="rId21"/>
    <p:sldId id="296" r:id="rId22"/>
    <p:sldId id="297" r:id="rId23"/>
    <p:sldId id="279" r:id="rId24"/>
    <p:sldId id="280" r:id="rId25"/>
    <p:sldId id="282" r:id="rId26"/>
    <p:sldId id="283" r:id="rId27"/>
    <p:sldId id="288" r:id="rId28"/>
    <p:sldId id="290" r:id="rId29"/>
    <p:sldId id="289" r:id="rId30"/>
    <p:sldId id="291" r:id="rId31"/>
    <p:sldId id="263" r:id="rId32"/>
    <p:sldId id="264" r:id="rId33"/>
    <p:sldId id="265"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5B5B1-EB9B-4D57-8B5B-7A36B38BABFC}" type="doc">
      <dgm:prSet loTypeId="urn:microsoft.com/office/officeart/2005/8/layout/process1" loCatId="process" qsTypeId="urn:microsoft.com/office/officeart/2005/8/quickstyle/simple1" qsCatId="simple" csTypeId="urn:microsoft.com/office/officeart/2005/8/colors/accent1_2" csCatId="accent1" phldr="1"/>
      <dgm:spPr/>
    </dgm:pt>
    <dgm:pt modelId="{5A2F9E26-0796-4F15-B29F-3AB37488FBA7}">
      <dgm:prSet phldrT="[Text]"/>
      <dgm:spPr/>
      <dgm:t>
        <a:bodyPr/>
        <a:lstStyle/>
        <a:p>
          <a:r>
            <a:rPr lang="en-IN" dirty="0" smtClean="0"/>
            <a:t>Start</a:t>
          </a:r>
        </a:p>
      </dgm:t>
    </dgm:pt>
    <dgm:pt modelId="{0414B96A-B26C-41F8-875E-84AF0EFD55A7}" type="parTrans" cxnId="{478CC203-17D2-495E-B719-91DC0EEC480D}">
      <dgm:prSet/>
      <dgm:spPr/>
      <dgm:t>
        <a:bodyPr/>
        <a:lstStyle/>
        <a:p>
          <a:endParaRPr lang="en-IN"/>
        </a:p>
      </dgm:t>
    </dgm:pt>
    <dgm:pt modelId="{8B603653-77EE-4698-A3EE-4EAE887D3E92}" type="sibTrans" cxnId="{478CC203-17D2-495E-B719-91DC0EEC480D}">
      <dgm:prSet/>
      <dgm:spPr/>
      <dgm:t>
        <a:bodyPr/>
        <a:lstStyle/>
        <a:p>
          <a:endParaRPr lang="en-IN"/>
        </a:p>
      </dgm:t>
    </dgm:pt>
    <dgm:pt modelId="{966C7531-C64C-423F-99F7-6C114B00E238}">
      <dgm:prSet phldrT="[Text]"/>
      <dgm:spPr/>
      <dgm:t>
        <a:bodyPr/>
        <a:lstStyle/>
        <a:p>
          <a:r>
            <a:rPr lang="en-IN" dirty="0" smtClean="0"/>
            <a:t>Initialize the parameters</a:t>
          </a:r>
          <a:endParaRPr lang="en-IN" dirty="0"/>
        </a:p>
      </dgm:t>
    </dgm:pt>
    <dgm:pt modelId="{F67DD769-CE41-4F47-876B-8ACDDDEEF453}" type="parTrans" cxnId="{0B40ED06-379F-426B-B570-2DE7BB19FFD1}">
      <dgm:prSet/>
      <dgm:spPr/>
      <dgm:t>
        <a:bodyPr/>
        <a:lstStyle/>
        <a:p>
          <a:endParaRPr lang="en-IN"/>
        </a:p>
      </dgm:t>
    </dgm:pt>
    <dgm:pt modelId="{F99F604F-0549-4582-A6E7-EA885BF7CFC2}" type="sibTrans" cxnId="{0B40ED06-379F-426B-B570-2DE7BB19FFD1}">
      <dgm:prSet/>
      <dgm:spPr/>
      <dgm:t>
        <a:bodyPr/>
        <a:lstStyle/>
        <a:p>
          <a:endParaRPr lang="en-IN"/>
        </a:p>
      </dgm:t>
    </dgm:pt>
    <dgm:pt modelId="{7D2C9A99-ACB2-4384-A978-68EF8E95CF83}">
      <dgm:prSet phldrT="[Text]"/>
      <dgm:spPr/>
      <dgm:t>
        <a:bodyPr/>
        <a:lstStyle/>
        <a:p>
          <a:r>
            <a:rPr lang="en-IN" dirty="0" smtClean="0"/>
            <a:t>Generate population of size </a:t>
          </a:r>
          <a:r>
            <a:rPr lang="en-IN" dirty="0" err="1" smtClean="0"/>
            <a:t>nPOP</a:t>
          </a:r>
          <a:endParaRPr lang="en-IN" dirty="0"/>
        </a:p>
      </dgm:t>
    </dgm:pt>
    <dgm:pt modelId="{B414D542-0690-4A26-8086-D14EFD6529AC}" type="parTrans" cxnId="{DC5D8810-D376-40C6-9333-85357EBE63D6}">
      <dgm:prSet/>
      <dgm:spPr/>
      <dgm:t>
        <a:bodyPr/>
        <a:lstStyle/>
        <a:p>
          <a:endParaRPr lang="en-IN"/>
        </a:p>
      </dgm:t>
    </dgm:pt>
    <dgm:pt modelId="{9D8D1C0E-F567-44D9-B1B9-FA26E4398455}" type="sibTrans" cxnId="{DC5D8810-D376-40C6-9333-85357EBE63D6}">
      <dgm:prSet/>
      <dgm:spPr/>
      <dgm:t>
        <a:bodyPr/>
        <a:lstStyle/>
        <a:p>
          <a:endParaRPr lang="en-IN"/>
        </a:p>
      </dgm:t>
    </dgm:pt>
    <dgm:pt modelId="{9710114F-ADBB-4399-88D6-5A6BA4F9163D}">
      <dgm:prSet/>
      <dgm:spPr/>
      <dgm:t>
        <a:bodyPr/>
        <a:lstStyle/>
        <a:p>
          <a:r>
            <a:rPr lang="en-IN" dirty="0" smtClean="0"/>
            <a:t>Store fitness of population in POP</a:t>
          </a:r>
          <a:endParaRPr lang="en-IN" dirty="0"/>
        </a:p>
      </dgm:t>
    </dgm:pt>
    <dgm:pt modelId="{1D330C3B-6D54-4D80-AD47-14BF5485F663}" type="parTrans" cxnId="{0A9AD785-4E6B-4E93-BC04-6D86C8B8DFC8}">
      <dgm:prSet/>
      <dgm:spPr/>
      <dgm:t>
        <a:bodyPr/>
        <a:lstStyle/>
        <a:p>
          <a:endParaRPr lang="en-IN"/>
        </a:p>
      </dgm:t>
    </dgm:pt>
    <dgm:pt modelId="{AC3480CD-9D29-47C2-952D-5D40FE4874D8}" type="sibTrans" cxnId="{0A9AD785-4E6B-4E93-BC04-6D86C8B8DFC8}">
      <dgm:prSet/>
      <dgm:spPr/>
      <dgm:t>
        <a:bodyPr/>
        <a:lstStyle/>
        <a:p>
          <a:endParaRPr lang="en-IN"/>
        </a:p>
      </dgm:t>
    </dgm:pt>
    <dgm:pt modelId="{67BB95B9-5FEE-4729-87CD-ED139C6B2AE4}">
      <dgm:prSet/>
      <dgm:spPr/>
      <dgm:t>
        <a:bodyPr/>
        <a:lstStyle/>
        <a:p>
          <a:r>
            <a:rPr lang="en-IN" dirty="0" smtClean="0"/>
            <a:t>Store non-dominated solutions in </a:t>
          </a:r>
          <a:r>
            <a:rPr lang="en-IN" dirty="0" err="1" smtClean="0"/>
            <a:t>ePOP</a:t>
          </a:r>
          <a:endParaRPr lang="en-IN" dirty="0"/>
        </a:p>
      </dgm:t>
    </dgm:pt>
    <dgm:pt modelId="{ED77F594-766F-448D-8CC2-56B177923FE3}" type="parTrans" cxnId="{BB6ECD76-A0D9-4E14-A0A3-DE5938B56683}">
      <dgm:prSet/>
      <dgm:spPr/>
      <dgm:t>
        <a:bodyPr/>
        <a:lstStyle/>
        <a:p>
          <a:endParaRPr lang="en-IN"/>
        </a:p>
      </dgm:t>
    </dgm:pt>
    <dgm:pt modelId="{0C8F49D7-7A76-4C9F-8983-42FE534519A6}" type="sibTrans" cxnId="{BB6ECD76-A0D9-4E14-A0A3-DE5938B56683}">
      <dgm:prSet/>
      <dgm:spPr/>
      <dgm:t>
        <a:bodyPr/>
        <a:lstStyle/>
        <a:p>
          <a:endParaRPr lang="en-IN"/>
        </a:p>
      </dgm:t>
    </dgm:pt>
    <dgm:pt modelId="{70390922-FA1A-43FB-823F-0A052D51163E}">
      <dgm:prSet/>
      <dgm:spPr>
        <a:noFill/>
        <a:ln>
          <a:noFill/>
        </a:ln>
      </dgm:spPr>
      <dgm:t>
        <a:bodyPr/>
        <a:lstStyle/>
        <a:p>
          <a:endParaRPr lang="en-IN"/>
        </a:p>
      </dgm:t>
    </dgm:pt>
    <dgm:pt modelId="{E9787C95-5E90-4D3F-B465-07C6AAECE97C}" type="sibTrans" cxnId="{6D91AEFE-A30B-4159-8F23-F510E4E68881}">
      <dgm:prSet/>
      <dgm:spPr/>
      <dgm:t>
        <a:bodyPr/>
        <a:lstStyle/>
        <a:p>
          <a:endParaRPr lang="en-IN"/>
        </a:p>
      </dgm:t>
    </dgm:pt>
    <dgm:pt modelId="{7686345A-9F0A-45DA-A208-7D334AE852B1}" type="parTrans" cxnId="{6D91AEFE-A30B-4159-8F23-F510E4E68881}">
      <dgm:prSet/>
      <dgm:spPr/>
      <dgm:t>
        <a:bodyPr/>
        <a:lstStyle/>
        <a:p>
          <a:endParaRPr lang="en-IN"/>
        </a:p>
      </dgm:t>
    </dgm:pt>
    <dgm:pt modelId="{C79D18CE-A232-443B-8D04-92F7F3FE07E6}" type="pres">
      <dgm:prSet presAssocID="{BB85B5B1-EB9B-4D57-8B5B-7A36B38BABFC}" presName="Name0" presStyleCnt="0">
        <dgm:presLayoutVars>
          <dgm:dir/>
          <dgm:resizeHandles val="exact"/>
        </dgm:presLayoutVars>
      </dgm:prSet>
      <dgm:spPr/>
    </dgm:pt>
    <dgm:pt modelId="{F97852E7-D1BC-46C6-9C34-54C4C6275214}" type="pres">
      <dgm:prSet presAssocID="{5A2F9E26-0796-4F15-B29F-3AB37488FBA7}" presName="node" presStyleLbl="node1" presStyleIdx="0" presStyleCnt="6" custScaleX="51232" custScaleY="48924">
        <dgm:presLayoutVars>
          <dgm:bulletEnabled val="1"/>
        </dgm:presLayoutVars>
      </dgm:prSet>
      <dgm:spPr/>
      <dgm:t>
        <a:bodyPr/>
        <a:lstStyle/>
        <a:p>
          <a:endParaRPr lang="en-IN"/>
        </a:p>
      </dgm:t>
    </dgm:pt>
    <dgm:pt modelId="{B04B4786-3829-4936-BC55-79DD92531F29}" type="pres">
      <dgm:prSet presAssocID="{8B603653-77EE-4698-A3EE-4EAE887D3E92}" presName="sibTrans" presStyleLbl="sibTrans2D1" presStyleIdx="0" presStyleCnt="5"/>
      <dgm:spPr/>
      <dgm:t>
        <a:bodyPr/>
        <a:lstStyle/>
        <a:p>
          <a:endParaRPr lang="en-IN"/>
        </a:p>
      </dgm:t>
    </dgm:pt>
    <dgm:pt modelId="{8C70AA8C-55B7-4DF3-A3E6-71BE9FE0306B}" type="pres">
      <dgm:prSet presAssocID="{8B603653-77EE-4698-A3EE-4EAE887D3E92}" presName="connectorText" presStyleLbl="sibTrans2D1" presStyleIdx="0" presStyleCnt="5"/>
      <dgm:spPr/>
      <dgm:t>
        <a:bodyPr/>
        <a:lstStyle/>
        <a:p>
          <a:endParaRPr lang="en-IN"/>
        </a:p>
      </dgm:t>
    </dgm:pt>
    <dgm:pt modelId="{83D78523-F6D5-4C47-BC75-06C0EB1E34E5}" type="pres">
      <dgm:prSet presAssocID="{966C7531-C64C-423F-99F7-6C114B00E238}" presName="node" presStyleLbl="node1" presStyleIdx="1" presStyleCnt="6">
        <dgm:presLayoutVars>
          <dgm:bulletEnabled val="1"/>
        </dgm:presLayoutVars>
      </dgm:prSet>
      <dgm:spPr/>
      <dgm:t>
        <a:bodyPr/>
        <a:lstStyle/>
        <a:p>
          <a:endParaRPr lang="en-IN"/>
        </a:p>
      </dgm:t>
    </dgm:pt>
    <dgm:pt modelId="{E20543B0-A24B-4587-903D-DA1D1C1171B1}" type="pres">
      <dgm:prSet presAssocID="{F99F604F-0549-4582-A6E7-EA885BF7CFC2}" presName="sibTrans" presStyleLbl="sibTrans2D1" presStyleIdx="1" presStyleCnt="5"/>
      <dgm:spPr/>
      <dgm:t>
        <a:bodyPr/>
        <a:lstStyle/>
        <a:p>
          <a:endParaRPr lang="en-IN"/>
        </a:p>
      </dgm:t>
    </dgm:pt>
    <dgm:pt modelId="{0AB8BDDF-32C5-482C-9D33-90DF7B4A88CE}" type="pres">
      <dgm:prSet presAssocID="{F99F604F-0549-4582-A6E7-EA885BF7CFC2}" presName="connectorText" presStyleLbl="sibTrans2D1" presStyleIdx="1" presStyleCnt="5"/>
      <dgm:spPr/>
      <dgm:t>
        <a:bodyPr/>
        <a:lstStyle/>
        <a:p>
          <a:endParaRPr lang="en-IN"/>
        </a:p>
      </dgm:t>
    </dgm:pt>
    <dgm:pt modelId="{B2416F82-863F-46C0-A1D9-DD4691CAAA41}" type="pres">
      <dgm:prSet presAssocID="{7D2C9A99-ACB2-4384-A978-68EF8E95CF83}" presName="node" presStyleLbl="node1" presStyleIdx="2" presStyleCnt="6" custLinFactNeighborX="-440">
        <dgm:presLayoutVars>
          <dgm:bulletEnabled val="1"/>
        </dgm:presLayoutVars>
      </dgm:prSet>
      <dgm:spPr/>
      <dgm:t>
        <a:bodyPr/>
        <a:lstStyle/>
        <a:p>
          <a:endParaRPr lang="en-IN"/>
        </a:p>
      </dgm:t>
    </dgm:pt>
    <dgm:pt modelId="{3725DD58-42DD-4FC3-A066-4658823CEA10}" type="pres">
      <dgm:prSet presAssocID="{9D8D1C0E-F567-44D9-B1B9-FA26E4398455}" presName="sibTrans" presStyleLbl="sibTrans2D1" presStyleIdx="2" presStyleCnt="5"/>
      <dgm:spPr/>
      <dgm:t>
        <a:bodyPr/>
        <a:lstStyle/>
        <a:p>
          <a:endParaRPr lang="en-IN"/>
        </a:p>
      </dgm:t>
    </dgm:pt>
    <dgm:pt modelId="{FF9B91EE-C973-46A5-BFB6-DFBA57DB34D6}" type="pres">
      <dgm:prSet presAssocID="{9D8D1C0E-F567-44D9-B1B9-FA26E4398455}" presName="connectorText" presStyleLbl="sibTrans2D1" presStyleIdx="2" presStyleCnt="5"/>
      <dgm:spPr/>
      <dgm:t>
        <a:bodyPr/>
        <a:lstStyle/>
        <a:p>
          <a:endParaRPr lang="en-IN"/>
        </a:p>
      </dgm:t>
    </dgm:pt>
    <dgm:pt modelId="{AB5F0333-F69B-41D3-AAE0-A4A94C48AEAE}" type="pres">
      <dgm:prSet presAssocID="{9710114F-ADBB-4399-88D6-5A6BA4F9163D}" presName="node" presStyleLbl="node1" presStyleIdx="3" presStyleCnt="6">
        <dgm:presLayoutVars>
          <dgm:bulletEnabled val="1"/>
        </dgm:presLayoutVars>
      </dgm:prSet>
      <dgm:spPr/>
      <dgm:t>
        <a:bodyPr/>
        <a:lstStyle/>
        <a:p>
          <a:endParaRPr lang="en-IN"/>
        </a:p>
      </dgm:t>
    </dgm:pt>
    <dgm:pt modelId="{C0511D76-363E-456A-95EC-DC2AA42FC288}" type="pres">
      <dgm:prSet presAssocID="{AC3480CD-9D29-47C2-952D-5D40FE4874D8}" presName="sibTrans" presStyleLbl="sibTrans2D1" presStyleIdx="3" presStyleCnt="5"/>
      <dgm:spPr/>
      <dgm:t>
        <a:bodyPr/>
        <a:lstStyle/>
        <a:p>
          <a:endParaRPr lang="en-IN"/>
        </a:p>
      </dgm:t>
    </dgm:pt>
    <dgm:pt modelId="{8CB78695-3C3A-419A-9681-AB651AAFFDC5}" type="pres">
      <dgm:prSet presAssocID="{AC3480CD-9D29-47C2-952D-5D40FE4874D8}" presName="connectorText" presStyleLbl="sibTrans2D1" presStyleIdx="3" presStyleCnt="5"/>
      <dgm:spPr/>
      <dgm:t>
        <a:bodyPr/>
        <a:lstStyle/>
        <a:p>
          <a:endParaRPr lang="en-IN"/>
        </a:p>
      </dgm:t>
    </dgm:pt>
    <dgm:pt modelId="{427C5977-0E81-4118-8E39-05D8C0A2BAA2}" type="pres">
      <dgm:prSet presAssocID="{67BB95B9-5FEE-4729-87CD-ED139C6B2AE4}" presName="node" presStyleLbl="node1" presStyleIdx="4" presStyleCnt="6">
        <dgm:presLayoutVars>
          <dgm:bulletEnabled val="1"/>
        </dgm:presLayoutVars>
      </dgm:prSet>
      <dgm:spPr/>
      <dgm:t>
        <a:bodyPr/>
        <a:lstStyle/>
        <a:p>
          <a:endParaRPr lang="en-IN"/>
        </a:p>
      </dgm:t>
    </dgm:pt>
    <dgm:pt modelId="{B07AA3D3-091F-4253-AD9B-A6E9285C00A4}" type="pres">
      <dgm:prSet presAssocID="{0C8F49D7-7A76-4C9F-8983-42FE534519A6}" presName="sibTrans" presStyleLbl="sibTrans2D1" presStyleIdx="4" presStyleCnt="5"/>
      <dgm:spPr/>
      <dgm:t>
        <a:bodyPr/>
        <a:lstStyle/>
        <a:p>
          <a:endParaRPr lang="en-IN"/>
        </a:p>
      </dgm:t>
    </dgm:pt>
    <dgm:pt modelId="{2A6BBCE7-2C0F-4E77-A716-E3EF8F89305D}" type="pres">
      <dgm:prSet presAssocID="{0C8F49D7-7A76-4C9F-8983-42FE534519A6}" presName="connectorText" presStyleLbl="sibTrans2D1" presStyleIdx="4" presStyleCnt="5"/>
      <dgm:spPr/>
      <dgm:t>
        <a:bodyPr/>
        <a:lstStyle/>
        <a:p>
          <a:endParaRPr lang="en-IN"/>
        </a:p>
      </dgm:t>
    </dgm:pt>
    <dgm:pt modelId="{550BD0D3-3CCA-449C-87BB-5695D97E1C27}" type="pres">
      <dgm:prSet presAssocID="{70390922-FA1A-43FB-823F-0A052D51163E}" presName="node" presStyleLbl="node1" presStyleIdx="5" presStyleCnt="6" custScaleX="31026" custScaleY="54944" custLinFactNeighborX="410">
        <dgm:presLayoutVars>
          <dgm:bulletEnabled val="1"/>
        </dgm:presLayoutVars>
      </dgm:prSet>
      <dgm:spPr/>
      <dgm:t>
        <a:bodyPr/>
        <a:lstStyle/>
        <a:p>
          <a:endParaRPr lang="en-IN"/>
        </a:p>
      </dgm:t>
    </dgm:pt>
  </dgm:ptLst>
  <dgm:cxnLst>
    <dgm:cxn modelId="{0B40ED06-379F-426B-B570-2DE7BB19FFD1}" srcId="{BB85B5B1-EB9B-4D57-8B5B-7A36B38BABFC}" destId="{966C7531-C64C-423F-99F7-6C114B00E238}" srcOrd="1" destOrd="0" parTransId="{F67DD769-CE41-4F47-876B-8ACDDDEEF453}" sibTransId="{F99F604F-0549-4582-A6E7-EA885BF7CFC2}"/>
    <dgm:cxn modelId="{95DD3674-0D64-49ED-AC5A-583B04B42F31}" type="presOf" srcId="{F99F604F-0549-4582-A6E7-EA885BF7CFC2}" destId="{0AB8BDDF-32C5-482C-9D33-90DF7B4A88CE}" srcOrd="1" destOrd="0" presId="urn:microsoft.com/office/officeart/2005/8/layout/process1"/>
    <dgm:cxn modelId="{6D91AEFE-A30B-4159-8F23-F510E4E68881}" srcId="{BB85B5B1-EB9B-4D57-8B5B-7A36B38BABFC}" destId="{70390922-FA1A-43FB-823F-0A052D51163E}" srcOrd="5" destOrd="0" parTransId="{7686345A-9F0A-45DA-A208-7D334AE852B1}" sibTransId="{E9787C95-5E90-4D3F-B465-07C6AAECE97C}"/>
    <dgm:cxn modelId="{481F0650-5C14-4757-8178-BAB04115AADA}" type="presOf" srcId="{AC3480CD-9D29-47C2-952D-5D40FE4874D8}" destId="{C0511D76-363E-456A-95EC-DC2AA42FC288}" srcOrd="0" destOrd="0" presId="urn:microsoft.com/office/officeart/2005/8/layout/process1"/>
    <dgm:cxn modelId="{21F59136-0E68-45AC-A1EC-DF8A0AB19025}" type="presOf" srcId="{9D8D1C0E-F567-44D9-B1B9-FA26E4398455}" destId="{FF9B91EE-C973-46A5-BFB6-DFBA57DB34D6}" srcOrd="1" destOrd="0" presId="urn:microsoft.com/office/officeart/2005/8/layout/process1"/>
    <dgm:cxn modelId="{D697AE04-3E2D-4CE6-90EB-7C77524A1733}" type="presOf" srcId="{70390922-FA1A-43FB-823F-0A052D51163E}" destId="{550BD0D3-3CCA-449C-87BB-5695D97E1C27}" srcOrd="0" destOrd="0" presId="urn:microsoft.com/office/officeart/2005/8/layout/process1"/>
    <dgm:cxn modelId="{64DF13AC-B98D-472F-8DD9-18B16EC206D1}" type="presOf" srcId="{F99F604F-0549-4582-A6E7-EA885BF7CFC2}" destId="{E20543B0-A24B-4587-903D-DA1D1C1171B1}" srcOrd="0" destOrd="0" presId="urn:microsoft.com/office/officeart/2005/8/layout/process1"/>
    <dgm:cxn modelId="{2DA4AB92-7E70-45DB-BA5F-956BFDDD961D}" type="presOf" srcId="{67BB95B9-5FEE-4729-87CD-ED139C6B2AE4}" destId="{427C5977-0E81-4118-8E39-05D8C0A2BAA2}" srcOrd="0" destOrd="0" presId="urn:microsoft.com/office/officeart/2005/8/layout/process1"/>
    <dgm:cxn modelId="{8A13BD59-6C8A-462B-B4E8-4C32FC950ABB}" type="presOf" srcId="{8B603653-77EE-4698-A3EE-4EAE887D3E92}" destId="{8C70AA8C-55B7-4DF3-A3E6-71BE9FE0306B}" srcOrd="1" destOrd="0" presId="urn:microsoft.com/office/officeart/2005/8/layout/process1"/>
    <dgm:cxn modelId="{40611E23-B699-4641-872E-6E2F7C52DCC7}" type="presOf" srcId="{8B603653-77EE-4698-A3EE-4EAE887D3E92}" destId="{B04B4786-3829-4936-BC55-79DD92531F29}" srcOrd="0" destOrd="0" presId="urn:microsoft.com/office/officeart/2005/8/layout/process1"/>
    <dgm:cxn modelId="{0A9AD785-4E6B-4E93-BC04-6D86C8B8DFC8}" srcId="{BB85B5B1-EB9B-4D57-8B5B-7A36B38BABFC}" destId="{9710114F-ADBB-4399-88D6-5A6BA4F9163D}" srcOrd="3" destOrd="0" parTransId="{1D330C3B-6D54-4D80-AD47-14BF5485F663}" sibTransId="{AC3480CD-9D29-47C2-952D-5D40FE4874D8}"/>
    <dgm:cxn modelId="{BB6ECD76-A0D9-4E14-A0A3-DE5938B56683}" srcId="{BB85B5B1-EB9B-4D57-8B5B-7A36B38BABFC}" destId="{67BB95B9-5FEE-4729-87CD-ED139C6B2AE4}" srcOrd="4" destOrd="0" parTransId="{ED77F594-766F-448D-8CC2-56B177923FE3}" sibTransId="{0C8F49D7-7A76-4C9F-8983-42FE534519A6}"/>
    <dgm:cxn modelId="{CB5CFD71-D1F1-479C-89EA-4B44798B7E74}" type="presOf" srcId="{7D2C9A99-ACB2-4384-A978-68EF8E95CF83}" destId="{B2416F82-863F-46C0-A1D9-DD4691CAAA41}" srcOrd="0" destOrd="0" presId="urn:microsoft.com/office/officeart/2005/8/layout/process1"/>
    <dgm:cxn modelId="{079B19CE-028E-49E4-93BE-F85B5DBADA17}" type="presOf" srcId="{9710114F-ADBB-4399-88D6-5A6BA4F9163D}" destId="{AB5F0333-F69B-41D3-AAE0-A4A94C48AEAE}" srcOrd="0" destOrd="0" presId="urn:microsoft.com/office/officeart/2005/8/layout/process1"/>
    <dgm:cxn modelId="{DC5D8810-D376-40C6-9333-85357EBE63D6}" srcId="{BB85B5B1-EB9B-4D57-8B5B-7A36B38BABFC}" destId="{7D2C9A99-ACB2-4384-A978-68EF8E95CF83}" srcOrd="2" destOrd="0" parTransId="{B414D542-0690-4A26-8086-D14EFD6529AC}" sibTransId="{9D8D1C0E-F567-44D9-B1B9-FA26E4398455}"/>
    <dgm:cxn modelId="{3E39C88E-E25E-4CDA-A893-85381A14394F}" type="presOf" srcId="{9D8D1C0E-F567-44D9-B1B9-FA26E4398455}" destId="{3725DD58-42DD-4FC3-A066-4658823CEA10}" srcOrd="0" destOrd="0" presId="urn:microsoft.com/office/officeart/2005/8/layout/process1"/>
    <dgm:cxn modelId="{49E36B0B-24D1-436A-867D-9348FF549BC4}" type="presOf" srcId="{AC3480CD-9D29-47C2-952D-5D40FE4874D8}" destId="{8CB78695-3C3A-419A-9681-AB651AAFFDC5}" srcOrd="1" destOrd="0" presId="urn:microsoft.com/office/officeart/2005/8/layout/process1"/>
    <dgm:cxn modelId="{30047DB5-9AD8-47C4-8254-E4B764F90CDD}" type="presOf" srcId="{966C7531-C64C-423F-99F7-6C114B00E238}" destId="{83D78523-F6D5-4C47-BC75-06C0EB1E34E5}" srcOrd="0" destOrd="0" presId="urn:microsoft.com/office/officeart/2005/8/layout/process1"/>
    <dgm:cxn modelId="{478CC203-17D2-495E-B719-91DC0EEC480D}" srcId="{BB85B5B1-EB9B-4D57-8B5B-7A36B38BABFC}" destId="{5A2F9E26-0796-4F15-B29F-3AB37488FBA7}" srcOrd="0" destOrd="0" parTransId="{0414B96A-B26C-41F8-875E-84AF0EFD55A7}" sibTransId="{8B603653-77EE-4698-A3EE-4EAE887D3E92}"/>
    <dgm:cxn modelId="{8FCC2B96-2399-449D-8E65-A5579142B117}" type="presOf" srcId="{BB85B5B1-EB9B-4D57-8B5B-7A36B38BABFC}" destId="{C79D18CE-A232-443B-8D04-92F7F3FE07E6}" srcOrd="0" destOrd="0" presId="urn:microsoft.com/office/officeart/2005/8/layout/process1"/>
    <dgm:cxn modelId="{12E38711-6B0B-4628-A935-77264F87109F}" type="presOf" srcId="{0C8F49D7-7A76-4C9F-8983-42FE534519A6}" destId="{2A6BBCE7-2C0F-4E77-A716-E3EF8F89305D}" srcOrd="1" destOrd="0" presId="urn:microsoft.com/office/officeart/2005/8/layout/process1"/>
    <dgm:cxn modelId="{7753F6F8-0F2E-4C4A-BCC2-40A90C20FC6E}" type="presOf" srcId="{5A2F9E26-0796-4F15-B29F-3AB37488FBA7}" destId="{F97852E7-D1BC-46C6-9C34-54C4C6275214}" srcOrd="0" destOrd="0" presId="urn:microsoft.com/office/officeart/2005/8/layout/process1"/>
    <dgm:cxn modelId="{E79D7A55-E265-46BF-A545-432A1AB1A508}" type="presOf" srcId="{0C8F49D7-7A76-4C9F-8983-42FE534519A6}" destId="{B07AA3D3-091F-4253-AD9B-A6E9285C00A4}" srcOrd="0" destOrd="0" presId="urn:microsoft.com/office/officeart/2005/8/layout/process1"/>
    <dgm:cxn modelId="{C4164B88-8EEA-4010-A5C7-ABF885C6082D}" type="presParOf" srcId="{C79D18CE-A232-443B-8D04-92F7F3FE07E6}" destId="{F97852E7-D1BC-46C6-9C34-54C4C6275214}" srcOrd="0" destOrd="0" presId="urn:microsoft.com/office/officeart/2005/8/layout/process1"/>
    <dgm:cxn modelId="{8674175D-C8D9-424A-ABEA-C01C99B470B9}" type="presParOf" srcId="{C79D18CE-A232-443B-8D04-92F7F3FE07E6}" destId="{B04B4786-3829-4936-BC55-79DD92531F29}" srcOrd="1" destOrd="0" presId="urn:microsoft.com/office/officeart/2005/8/layout/process1"/>
    <dgm:cxn modelId="{911E4CB2-9D5E-4E48-9E07-AF9DABF625C4}" type="presParOf" srcId="{B04B4786-3829-4936-BC55-79DD92531F29}" destId="{8C70AA8C-55B7-4DF3-A3E6-71BE9FE0306B}" srcOrd="0" destOrd="0" presId="urn:microsoft.com/office/officeart/2005/8/layout/process1"/>
    <dgm:cxn modelId="{AEE9D4E2-78CA-4B26-B177-073A05EC9EE2}" type="presParOf" srcId="{C79D18CE-A232-443B-8D04-92F7F3FE07E6}" destId="{83D78523-F6D5-4C47-BC75-06C0EB1E34E5}" srcOrd="2" destOrd="0" presId="urn:microsoft.com/office/officeart/2005/8/layout/process1"/>
    <dgm:cxn modelId="{120AA716-07C8-48F9-8466-D42FF4925970}" type="presParOf" srcId="{C79D18CE-A232-443B-8D04-92F7F3FE07E6}" destId="{E20543B0-A24B-4587-903D-DA1D1C1171B1}" srcOrd="3" destOrd="0" presId="urn:microsoft.com/office/officeart/2005/8/layout/process1"/>
    <dgm:cxn modelId="{5366790D-A7D4-4E6A-A998-24FFD675D71A}" type="presParOf" srcId="{E20543B0-A24B-4587-903D-DA1D1C1171B1}" destId="{0AB8BDDF-32C5-482C-9D33-90DF7B4A88CE}" srcOrd="0" destOrd="0" presId="urn:microsoft.com/office/officeart/2005/8/layout/process1"/>
    <dgm:cxn modelId="{3BE45A83-8537-43E5-9B1E-233DE60503AE}" type="presParOf" srcId="{C79D18CE-A232-443B-8D04-92F7F3FE07E6}" destId="{B2416F82-863F-46C0-A1D9-DD4691CAAA41}" srcOrd="4" destOrd="0" presId="urn:microsoft.com/office/officeart/2005/8/layout/process1"/>
    <dgm:cxn modelId="{711E933B-0B50-4F92-82D8-0A55E018B05F}" type="presParOf" srcId="{C79D18CE-A232-443B-8D04-92F7F3FE07E6}" destId="{3725DD58-42DD-4FC3-A066-4658823CEA10}" srcOrd="5" destOrd="0" presId="urn:microsoft.com/office/officeart/2005/8/layout/process1"/>
    <dgm:cxn modelId="{939D26D7-BA26-456B-A7C1-8E22AAC1DEB1}" type="presParOf" srcId="{3725DD58-42DD-4FC3-A066-4658823CEA10}" destId="{FF9B91EE-C973-46A5-BFB6-DFBA57DB34D6}" srcOrd="0" destOrd="0" presId="urn:microsoft.com/office/officeart/2005/8/layout/process1"/>
    <dgm:cxn modelId="{5400F9C3-A92F-4567-9D99-8CEF1725E0FA}" type="presParOf" srcId="{C79D18CE-A232-443B-8D04-92F7F3FE07E6}" destId="{AB5F0333-F69B-41D3-AAE0-A4A94C48AEAE}" srcOrd="6" destOrd="0" presId="urn:microsoft.com/office/officeart/2005/8/layout/process1"/>
    <dgm:cxn modelId="{9EB1C7FB-1641-43AA-B3C1-8F8E65A6E254}" type="presParOf" srcId="{C79D18CE-A232-443B-8D04-92F7F3FE07E6}" destId="{C0511D76-363E-456A-95EC-DC2AA42FC288}" srcOrd="7" destOrd="0" presId="urn:microsoft.com/office/officeart/2005/8/layout/process1"/>
    <dgm:cxn modelId="{DA201972-6EA4-4F8F-B896-C7C45F45C2A6}" type="presParOf" srcId="{C0511D76-363E-456A-95EC-DC2AA42FC288}" destId="{8CB78695-3C3A-419A-9681-AB651AAFFDC5}" srcOrd="0" destOrd="0" presId="urn:microsoft.com/office/officeart/2005/8/layout/process1"/>
    <dgm:cxn modelId="{1ED14329-BB8B-4C18-B316-68330A71505A}" type="presParOf" srcId="{C79D18CE-A232-443B-8D04-92F7F3FE07E6}" destId="{427C5977-0E81-4118-8E39-05D8C0A2BAA2}" srcOrd="8" destOrd="0" presId="urn:microsoft.com/office/officeart/2005/8/layout/process1"/>
    <dgm:cxn modelId="{40066B31-3C42-4DB3-98EE-B20BCE32B6BA}" type="presParOf" srcId="{C79D18CE-A232-443B-8D04-92F7F3FE07E6}" destId="{B07AA3D3-091F-4253-AD9B-A6E9285C00A4}" srcOrd="9" destOrd="0" presId="urn:microsoft.com/office/officeart/2005/8/layout/process1"/>
    <dgm:cxn modelId="{ACB43E94-F01F-47BF-8855-5B4928E9C72B}" type="presParOf" srcId="{B07AA3D3-091F-4253-AD9B-A6E9285C00A4}" destId="{2A6BBCE7-2C0F-4E77-A716-E3EF8F89305D}" srcOrd="0" destOrd="0" presId="urn:microsoft.com/office/officeart/2005/8/layout/process1"/>
    <dgm:cxn modelId="{1D9C3FC2-C063-43E6-AC39-0A3325681431}" type="presParOf" srcId="{C79D18CE-A232-443B-8D04-92F7F3FE07E6}" destId="{550BD0D3-3CCA-449C-87BB-5695D97E1C2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85B5B1-EB9B-4D57-8B5B-7A36B38BABFC}" type="doc">
      <dgm:prSet loTypeId="urn:microsoft.com/office/officeart/2005/8/layout/process1" loCatId="process" qsTypeId="urn:microsoft.com/office/officeart/2005/8/quickstyle/simple1" qsCatId="simple" csTypeId="urn:microsoft.com/office/officeart/2005/8/colors/accent1_2" csCatId="accent1" phldr="1"/>
      <dgm:spPr/>
    </dgm:pt>
    <dgm:pt modelId="{5A2F9E26-0796-4F15-B29F-3AB37488FBA7}">
      <dgm:prSet phldrT="[Text]"/>
      <dgm:spPr>
        <a:noFill/>
        <a:ln>
          <a:noFill/>
        </a:ln>
      </dgm:spPr>
      <dgm:t>
        <a:bodyPr/>
        <a:lstStyle/>
        <a:p>
          <a:endParaRPr lang="en-IN" dirty="0" smtClean="0"/>
        </a:p>
      </dgm:t>
    </dgm:pt>
    <dgm:pt modelId="{0414B96A-B26C-41F8-875E-84AF0EFD55A7}" type="parTrans" cxnId="{478CC203-17D2-495E-B719-91DC0EEC480D}">
      <dgm:prSet/>
      <dgm:spPr/>
      <dgm:t>
        <a:bodyPr/>
        <a:lstStyle/>
        <a:p>
          <a:endParaRPr lang="en-IN"/>
        </a:p>
      </dgm:t>
    </dgm:pt>
    <dgm:pt modelId="{8B603653-77EE-4698-A3EE-4EAE887D3E92}" type="sibTrans" cxnId="{478CC203-17D2-495E-B719-91DC0EEC480D}">
      <dgm:prSet/>
      <dgm:spPr/>
      <dgm:t>
        <a:bodyPr/>
        <a:lstStyle/>
        <a:p>
          <a:endParaRPr lang="en-IN"/>
        </a:p>
      </dgm:t>
    </dgm:pt>
    <dgm:pt modelId="{966C7531-C64C-423F-99F7-6C114B00E238}">
      <dgm:prSet phldrT="[Text]"/>
      <dgm:spPr/>
      <dgm:t>
        <a:bodyPr/>
        <a:lstStyle/>
        <a:p>
          <a:r>
            <a:rPr lang="en-IN" dirty="0" smtClean="0"/>
            <a:t>Extend EPOP archive using EPOP-propagating strategy</a:t>
          </a:r>
          <a:endParaRPr lang="en-IN" dirty="0"/>
        </a:p>
      </dgm:t>
    </dgm:pt>
    <dgm:pt modelId="{F67DD769-CE41-4F47-876B-8ACDDDEEF453}" type="parTrans" cxnId="{0B40ED06-379F-426B-B570-2DE7BB19FFD1}">
      <dgm:prSet/>
      <dgm:spPr/>
      <dgm:t>
        <a:bodyPr/>
        <a:lstStyle/>
        <a:p>
          <a:endParaRPr lang="en-IN"/>
        </a:p>
      </dgm:t>
    </dgm:pt>
    <dgm:pt modelId="{F99F604F-0549-4582-A6E7-EA885BF7CFC2}" type="sibTrans" cxnId="{0B40ED06-379F-426B-B570-2DE7BB19FFD1}">
      <dgm:prSet/>
      <dgm:spPr/>
      <dgm:t>
        <a:bodyPr/>
        <a:lstStyle/>
        <a:p>
          <a:endParaRPr lang="en-IN"/>
        </a:p>
      </dgm:t>
    </dgm:pt>
    <dgm:pt modelId="{7D2C9A99-ACB2-4384-A978-68EF8E95CF83}">
      <dgm:prSet phldrT="[Text]"/>
      <dgm:spPr/>
      <dgm:t>
        <a:bodyPr/>
        <a:lstStyle/>
        <a:p>
          <a:r>
            <a:rPr lang="en-IN" dirty="0" smtClean="0"/>
            <a:t>Extend POP archive using POP-propagating strategy</a:t>
          </a:r>
          <a:endParaRPr lang="en-IN" dirty="0"/>
        </a:p>
      </dgm:t>
    </dgm:pt>
    <dgm:pt modelId="{B414D542-0690-4A26-8086-D14EFD6529AC}" type="parTrans" cxnId="{DC5D8810-D376-40C6-9333-85357EBE63D6}">
      <dgm:prSet/>
      <dgm:spPr/>
      <dgm:t>
        <a:bodyPr/>
        <a:lstStyle/>
        <a:p>
          <a:endParaRPr lang="en-IN"/>
        </a:p>
      </dgm:t>
    </dgm:pt>
    <dgm:pt modelId="{9D8D1C0E-F567-44D9-B1B9-FA26E4398455}" type="sibTrans" cxnId="{DC5D8810-D376-40C6-9333-85357EBE63D6}">
      <dgm:prSet/>
      <dgm:spPr/>
      <dgm:t>
        <a:bodyPr/>
        <a:lstStyle/>
        <a:p>
          <a:endParaRPr lang="en-IN"/>
        </a:p>
      </dgm:t>
    </dgm:pt>
    <dgm:pt modelId="{9710114F-ADBB-4399-88D6-5A6BA4F9163D}">
      <dgm:prSet/>
      <dgm:spPr/>
      <dgm:t>
        <a:bodyPr/>
        <a:lstStyle/>
        <a:p>
          <a:r>
            <a:rPr lang="en-IN" dirty="0" smtClean="0"/>
            <a:t>Mutate POP using Bit Flip Mutation</a:t>
          </a:r>
          <a:endParaRPr lang="en-IN" dirty="0"/>
        </a:p>
      </dgm:t>
    </dgm:pt>
    <dgm:pt modelId="{1D330C3B-6D54-4D80-AD47-14BF5485F663}" type="parTrans" cxnId="{0A9AD785-4E6B-4E93-BC04-6D86C8B8DFC8}">
      <dgm:prSet/>
      <dgm:spPr/>
      <dgm:t>
        <a:bodyPr/>
        <a:lstStyle/>
        <a:p>
          <a:endParaRPr lang="en-IN"/>
        </a:p>
      </dgm:t>
    </dgm:pt>
    <dgm:pt modelId="{AC3480CD-9D29-47C2-952D-5D40FE4874D8}" type="sibTrans" cxnId="{0A9AD785-4E6B-4E93-BC04-6D86C8B8DFC8}">
      <dgm:prSet/>
      <dgm:spPr/>
      <dgm:t>
        <a:bodyPr/>
        <a:lstStyle/>
        <a:p>
          <a:endParaRPr lang="en-IN"/>
        </a:p>
      </dgm:t>
    </dgm:pt>
    <dgm:pt modelId="{67BB95B9-5FEE-4729-87CD-ED139C6B2AE4}">
      <dgm:prSet/>
      <dgm:spPr/>
      <dgm:t>
        <a:bodyPr/>
        <a:lstStyle/>
        <a:p>
          <a:r>
            <a:rPr lang="en-IN" dirty="0" smtClean="0"/>
            <a:t>Update POP using POP-update strategy</a:t>
          </a:r>
          <a:endParaRPr lang="en-IN" dirty="0"/>
        </a:p>
      </dgm:t>
    </dgm:pt>
    <dgm:pt modelId="{ED77F594-766F-448D-8CC2-56B177923FE3}" type="parTrans" cxnId="{BB6ECD76-A0D9-4E14-A0A3-DE5938B56683}">
      <dgm:prSet/>
      <dgm:spPr/>
      <dgm:t>
        <a:bodyPr/>
        <a:lstStyle/>
        <a:p>
          <a:endParaRPr lang="en-IN"/>
        </a:p>
      </dgm:t>
    </dgm:pt>
    <dgm:pt modelId="{0C8F49D7-7A76-4C9F-8983-42FE534519A6}" type="sibTrans" cxnId="{BB6ECD76-A0D9-4E14-A0A3-DE5938B56683}">
      <dgm:prSet/>
      <dgm:spPr/>
      <dgm:t>
        <a:bodyPr/>
        <a:lstStyle/>
        <a:p>
          <a:endParaRPr lang="en-IN"/>
        </a:p>
      </dgm:t>
    </dgm:pt>
    <dgm:pt modelId="{70390922-FA1A-43FB-823F-0A052D51163E}">
      <dgm:prSet/>
      <dgm:spPr>
        <a:solidFill>
          <a:schemeClr val="tx1">
            <a:lumMod val="50000"/>
            <a:lumOff val="50000"/>
          </a:schemeClr>
        </a:solidFill>
        <a:ln>
          <a:solidFill>
            <a:schemeClr val="bg1"/>
          </a:solidFill>
        </a:ln>
      </dgm:spPr>
      <dgm:t>
        <a:bodyPr/>
        <a:lstStyle/>
        <a:p>
          <a:r>
            <a:rPr lang="en-IN" dirty="0" smtClean="0"/>
            <a:t>Stop</a:t>
          </a:r>
          <a:endParaRPr lang="en-IN" dirty="0"/>
        </a:p>
      </dgm:t>
    </dgm:pt>
    <dgm:pt modelId="{E9787C95-5E90-4D3F-B465-07C6AAECE97C}" type="sibTrans" cxnId="{6D91AEFE-A30B-4159-8F23-F510E4E68881}">
      <dgm:prSet/>
      <dgm:spPr/>
      <dgm:t>
        <a:bodyPr/>
        <a:lstStyle/>
        <a:p>
          <a:endParaRPr lang="en-IN"/>
        </a:p>
      </dgm:t>
    </dgm:pt>
    <dgm:pt modelId="{7686345A-9F0A-45DA-A208-7D334AE852B1}" type="parTrans" cxnId="{6D91AEFE-A30B-4159-8F23-F510E4E68881}">
      <dgm:prSet/>
      <dgm:spPr/>
      <dgm:t>
        <a:bodyPr/>
        <a:lstStyle/>
        <a:p>
          <a:endParaRPr lang="en-IN"/>
        </a:p>
      </dgm:t>
    </dgm:pt>
    <dgm:pt modelId="{E7292938-E4C4-4D8F-9BA9-42F459430B2E}">
      <dgm:prSet/>
      <dgm:spPr/>
      <dgm:t>
        <a:bodyPr/>
        <a:lstStyle/>
        <a:p>
          <a:r>
            <a:rPr lang="en-IN" dirty="0" smtClean="0"/>
            <a:t>Update EPOP using EPOP-update strategy</a:t>
          </a:r>
          <a:endParaRPr lang="en-IN" dirty="0"/>
        </a:p>
      </dgm:t>
    </dgm:pt>
    <dgm:pt modelId="{A2EA73A7-661A-47EB-9310-94DD4EA411EE}" type="parTrans" cxnId="{F854CDBA-0238-49F4-AA96-E531CEB12D81}">
      <dgm:prSet/>
      <dgm:spPr/>
      <dgm:t>
        <a:bodyPr/>
        <a:lstStyle/>
        <a:p>
          <a:endParaRPr lang="en-IN"/>
        </a:p>
      </dgm:t>
    </dgm:pt>
    <dgm:pt modelId="{1CB4DC40-28C7-4888-83AB-27DBDB1EC471}" type="sibTrans" cxnId="{F854CDBA-0238-49F4-AA96-E531CEB12D81}">
      <dgm:prSet/>
      <dgm:spPr/>
      <dgm:t>
        <a:bodyPr/>
        <a:lstStyle/>
        <a:p>
          <a:endParaRPr lang="en-IN"/>
        </a:p>
      </dgm:t>
    </dgm:pt>
    <dgm:pt modelId="{C79D18CE-A232-443B-8D04-92F7F3FE07E6}" type="pres">
      <dgm:prSet presAssocID="{BB85B5B1-EB9B-4D57-8B5B-7A36B38BABFC}" presName="Name0" presStyleCnt="0">
        <dgm:presLayoutVars>
          <dgm:dir/>
          <dgm:resizeHandles val="exact"/>
        </dgm:presLayoutVars>
      </dgm:prSet>
      <dgm:spPr/>
    </dgm:pt>
    <dgm:pt modelId="{F97852E7-D1BC-46C6-9C34-54C4C6275214}" type="pres">
      <dgm:prSet presAssocID="{5A2F9E26-0796-4F15-B29F-3AB37488FBA7}" presName="node" presStyleLbl="node1" presStyleIdx="0" presStyleCnt="7" custScaleX="51232" custScaleY="48924">
        <dgm:presLayoutVars>
          <dgm:bulletEnabled val="1"/>
        </dgm:presLayoutVars>
      </dgm:prSet>
      <dgm:spPr/>
      <dgm:t>
        <a:bodyPr/>
        <a:lstStyle/>
        <a:p>
          <a:endParaRPr lang="en-IN"/>
        </a:p>
      </dgm:t>
    </dgm:pt>
    <dgm:pt modelId="{B04B4786-3829-4936-BC55-79DD92531F29}" type="pres">
      <dgm:prSet presAssocID="{8B603653-77EE-4698-A3EE-4EAE887D3E92}" presName="sibTrans" presStyleLbl="sibTrans2D1" presStyleIdx="0" presStyleCnt="6"/>
      <dgm:spPr/>
      <dgm:t>
        <a:bodyPr/>
        <a:lstStyle/>
        <a:p>
          <a:endParaRPr lang="en-IN"/>
        </a:p>
      </dgm:t>
    </dgm:pt>
    <dgm:pt modelId="{8C70AA8C-55B7-4DF3-A3E6-71BE9FE0306B}" type="pres">
      <dgm:prSet presAssocID="{8B603653-77EE-4698-A3EE-4EAE887D3E92}" presName="connectorText" presStyleLbl="sibTrans2D1" presStyleIdx="0" presStyleCnt="6"/>
      <dgm:spPr/>
      <dgm:t>
        <a:bodyPr/>
        <a:lstStyle/>
        <a:p>
          <a:endParaRPr lang="en-IN"/>
        </a:p>
      </dgm:t>
    </dgm:pt>
    <dgm:pt modelId="{83D78523-F6D5-4C47-BC75-06C0EB1E34E5}" type="pres">
      <dgm:prSet presAssocID="{966C7531-C64C-423F-99F7-6C114B00E238}" presName="node" presStyleLbl="node1" presStyleIdx="1" presStyleCnt="7" custScaleX="120203">
        <dgm:presLayoutVars>
          <dgm:bulletEnabled val="1"/>
        </dgm:presLayoutVars>
      </dgm:prSet>
      <dgm:spPr/>
      <dgm:t>
        <a:bodyPr/>
        <a:lstStyle/>
        <a:p>
          <a:endParaRPr lang="en-IN"/>
        </a:p>
      </dgm:t>
    </dgm:pt>
    <dgm:pt modelId="{E20543B0-A24B-4587-903D-DA1D1C1171B1}" type="pres">
      <dgm:prSet presAssocID="{F99F604F-0549-4582-A6E7-EA885BF7CFC2}" presName="sibTrans" presStyleLbl="sibTrans2D1" presStyleIdx="1" presStyleCnt="6"/>
      <dgm:spPr/>
      <dgm:t>
        <a:bodyPr/>
        <a:lstStyle/>
        <a:p>
          <a:endParaRPr lang="en-IN"/>
        </a:p>
      </dgm:t>
    </dgm:pt>
    <dgm:pt modelId="{0AB8BDDF-32C5-482C-9D33-90DF7B4A88CE}" type="pres">
      <dgm:prSet presAssocID="{F99F604F-0549-4582-A6E7-EA885BF7CFC2}" presName="connectorText" presStyleLbl="sibTrans2D1" presStyleIdx="1" presStyleCnt="6"/>
      <dgm:spPr/>
      <dgm:t>
        <a:bodyPr/>
        <a:lstStyle/>
        <a:p>
          <a:endParaRPr lang="en-IN"/>
        </a:p>
      </dgm:t>
    </dgm:pt>
    <dgm:pt modelId="{B2416F82-863F-46C0-A1D9-DD4691CAAA41}" type="pres">
      <dgm:prSet presAssocID="{7D2C9A99-ACB2-4384-A978-68EF8E95CF83}" presName="node" presStyleLbl="node1" presStyleIdx="2" presStyleCnt="7" custLinFactNeighborX="-440">
        <dgm:presLayoutVars>
          <dgm:bulletEnabled val="1"/>
        </dgm:presLayoutVars>
      </dgm:prSet>
      <dgm:spPr/>
      <dgm:t>
        <a:bodyPr/>
        <a:lstStyle/>
        <a:p>
          <a:endParaRPr lang="en-IN"/>
        </a:p>
      </dgm:t>
    </dgm:pt>
    <dgm:pt modelId="{3725DD58-42DD-4FC3-A066-4658823CEA10}" type="pres">
      <dgm:prSet presAssocID="{9D8D1C0E-F567-44D9-B1B9-FA26E4398455}" presName="sibTrans" presStyleLbl="sibTrans2D1" presStyleIdx="2" presStyleCnt="6"/>
      <dgm:spPr/>
      <dgm:t>
        <a:bodyPr/>
        <a:lstStyle/>
        <a:p>
          <a:endParaRPr lang="en-IN"/>
        </a:p>
      </dgm:t>
    </dgm:pt>
    <dgm:pt modelId="{FF9B91EE-C973-46A5-BFB6-DFBA57DB34D6}" type="pres">
      <dgm:prSet presAssocID="{9D8D1C0E-F567-44D9-B1B9-FA26E4398455}" presName="connectorText" presStyleLbl="sibTrans2D1" presStyleIdx="2" presStyleCnt="6"/>
      <dgm:spPr/>
      <dgm:t>
        <a:bodyPr/>
        <a:lstStyle/>
        <a:p>
          <a:endParaRPr lang="en-IN"/>
        </a:p>
      </dgm:t>
    </dgm:pt>
    <dgm:pt modelId="{AB5F0333-F69B-41D3-AAE0-A4A94C48AEAE}" type="pres">
      <dgm:prSet presAssocID="{9710114F-ADBB-4399-88D6-5A6BA4F9163D}" presName="node" presStyleLbl="node1" presStyleIdx="3" presStyleCnt="7">
        <dgm:presLayoutVars>
          <dgm:bulletEnabled val="1"/>
        </dgm:presLayoutVars>
      </dgm:prSet>
      <dgm:spPr/>
      <dgm:t>
        <a:bodyPr/>
        <a:lstStyle/>
        <a:p>
          <a:endParaRPr lang="en-IN"/>
        </a:p>
      </dgm:t>
    </dgm:pt>
    <dgm:pt modelId="{C0511D76-363E-456A-95EC-DC2AA42FC288}" type="pres">
      <dgm:prSet presAssocID="{AC3480CD-9D29-47C2-952D-5D40FE4874D8}" presName="sibTrans" presStyleLbl="sibTrans2D1" presStyleIdx="3" presStyleCnt="6"/>
      <dgm:spPr/>
      <dgm:t>
        <a:bodyPr/>
        <a:lstStyle/>
        <a:p>
          <a:endParaRPr lang="en-IN"/>
        </a:p>
      </dgm:t>
    </dgm:pt>
    <dgm:pt modelId="{8CB78695-3C3A-419A-9681-AB651AAFFDC5}" type="pres">
      <dgm:prSet presAssocID="{AC3480CD-9D29-47C2-952D-5D40FE4874D8}" presName="connectorText" presStyleLbl="sibTrans2D1" presStyleIdx="3" presStyleCnt="6"/>
      <dgm:spPr/>
      <dgm:t>
        <a:bodyPr/>
        <a:lstStyle/>
        <a:p>
          <a:endParaRPr lang="en-IN"/>
        </a:p>
      </dgm:t>
    </dgm:pt>
    <dgm:pt modelId="{427C5977-0E81-4118-8E39-05D8C0A2BAA2}" type="pres">
      <dgm:prSet presAssocID="{67BB95B9-5FEE-4729-87CD-ED139C6B2AE4}" presName="node" presStyleLbl="node1" presStyleIdx="4" presStyleCnt="7">
        <dgm:presLayoutVars>
          <dgm:bulletEnabled val="1"/>
        </dgm:presLayoutVars>
      </dgm:prSet>
      <dgm:spPr/>
      <dgm:t>
        <a:bodyPr/>
        <a:lstStyle/>
        <a:p>
          <a:endParaRPr lang="en-IN"/>
        </a:p>
      </dgm:t>
    </dgm:pt>
    <dgm:pt modelId="{B07AA3D3-091F-4253-AD9B-A6E9285C00A4}" type="pres">
      <dgm:prSet presAssocID="{0C8F49D7-7A76-4C9F-8983-42FE534519A6}" presName="sibTrans" presStyleLbl="sibTrans2D1" presStyleIdx="4" presStyleCnt="6"/>
      <dgm:spPr/>
      <dgm:t>
        <a:bodyPr/>
        <a:lstStyle/>
        <a:p>
          <a:endParaRPr lang="en-IN"/>
        </a:p>
      </dgm:t>
    </dgm:pt>
    <dgm:pt modelId="{2A6BBCE7-2C0F-4E77-A716-E3EF8F89305D}" type="pres">
      <dgm:prSet presAssocID="{0C8F49D7-7A76-4C9F-8983-42FE534519A6}" presName="connectorText" presStyleLbl="sibTrans2D1" presStyleIdx="4" presStyleCnt="6"/>
      <dgm:spPr/>
      <dgm:t>
        <a:bodyPr/>
        <a:lstStyle/>
        <a:p>
          <a:endParaRPr lang="en-IN"/>
        </a:p>
      </dgm:t>
    </dgm:pt>
    <dgm:pt modelId="{7AF1796E-1191-4083-9CC0-C58A6E432C21}" type="pres">
      <dgm:prSet presAssocID="{E7292938-E4C4-4D8F-9BA9-42F459430B2E}" presName="node" presStyleLbl="node1" presStyleIdx="5" presStyleCnt="7">
        <dgm:presLayoutVars>
          <dgm:bulletEnabled val="1"/>
        </dgm:presLayoutVars>
      </dgm:prSet>
      <dgm:spPr/>
      <dgm:t>
        <a:bodyPr/>
        <a:lstStyle/>
        <a:p>
          <a:endParaRPr lang="en-IN"/>
        </a:p>
      </dgm:t>
    </dgm:pt>
    <dgm:pt modelId="{1BD339C6-F94F-40B1-87E8-23360971777C}" type="pres">
      <dgm:prSet presAssocID="{1CB4DC40-28C7-4888-83AB-27DBDB1EC471}" presName="sibTrans" presStyleLbl="sibTrans2D1" presStyleIdx="5" presStyleCnt="6"/>
      <dgm:spPr/>
      <dgm:t>
        <a:bodyPr/>
        <a:lstStyle/>
        <a:p>
          <a:endParaRPr lang="en-IN"/>
        </a:p>
      </dgm:t>
    </dgm:pt>
    <dgm:pt modelId="{0F0FFA09-C819-4C79-9DBB-DB0EDA1B9E7F}" type="pres">
      <dgm:prSet presAssocID="{1CB4DC40-28C7-4888-83AB-27DBDB1EC471}" presName="connectorText" presStyleLbl="sibTrans2D1" presStyleIdx="5" presStyleCnt="6"/>
      <dgm:spPr/>
      <dgm:t>
        <a:bodyPr/>
        <a:lstStyle/>
        <a:p>
          <a:endParaRPr lang="en-IN"/>
        </a:p>
      </dgm:t>
    </dgm:pt>
    <dgm:pt modelId="{550BD0D3-3CCA-449C-87BB-5695D97E1C27}" type="pres">
      <dgm:prSet presAssocID="{70390922-FA1A-43FB-823F-0A052D51163E}" presName="node" presStyleLbl="node1" presStyleIdx="6" presStyleCnt="7" custScaleX="31026" custScaleY="54944" custLinFactNeighborX="410">
        <dgm:presLayoutVars>
          <dgm:bulletEnabled val="1"/>
        </dgm:presLayoutVars>
      </dgm:prSet>
      <dgm:spPr/>
      <dgm:t>
        <a:bodyPr/>
        <a:lstStyle/>
        <a:p>
          <a:endParaRPr lang="en-IN"/>
        </a:p>
      </dgm:t>
    </dgm:pt>
  </dgm:ptLst>
  <dgm:cxnLst>
    <dgm:cxn modelId="{A732C599-7977-4B97-B741-A01DE50BC611}" type="presOf" srcId="{966C7531-C64C-423F-99F7-6C114B00E238}" destId="{83D78523-F6D5-4C47-BC75-06C0EB1E34E5}" srcOrd="0" destOrd="0" presId="urn:microsoft.com/office/officeart/2005/8/layout/process1"/>
    <dgm:cxn modelId="{A228552A-C59A-4C6E-A2FB-754CC9EBB81B}" type="presOf" srcId="{9710114F-ADBB-4399-88D6-5A6BA4F9163D}" destId="{AB5F0333-F69B-41D3-AAE0-A4A94C48AEAE}" srcOrd="0" destOrd="0" presId="urn:microsoft.com/office/officeart/2005/8/layout/process1"/>
    <dgm:cxn modelId="{9CFCD856-E088-4E19-A6AD-00BD53F2EDBF}" type="presOf" srcId="{7D2C9A99-ACB2-4384-A978-68EF8E95CF83}" destId="{B2416F82-863F-46C0-A1D9-DD4691CAAA41}" srcOrd="0" destOrd="0" presId="urn:microsoft.com/office/officeart/2005/8/layout/process1"/>
    <dgm:cxn modelId="{FB07229B-8298-40A2-850C-317E62B64EA4}" type="presOf" srcId="{1CB4DC40-28C7-4888-83AB-27DBDB1EC471}" destId="{0F0FFA09-C819-4C79-9DBB-DB0EDA1B9E7F}" srcOrd="1" destOrd="0" presId="urn:microsoft.com/office/officeart/2005/8/layout/process1"/>
    <dgm:cxn modelId="{6D91AEFE-A30B-4159-8F23-F510E4E68881}" srcId="{BB85B5B1-EB9B-4D57-8B5B-7A36B38BABFC}" destId="{70390922-FA1A-43FB-823F-0A052D51163E}" srcOrd="6" destOrd="0" parTransId="{7686345A-9F0A-45DA-A208-7D334AE852B1}" sibTransId="{E9787C95-5E90-4D3F-B465-07C6AAECE97C}"/>
    <dgm:cxn modelId="{2FD5B28B-B99C-40AE-95F7-BF7B3ABBE021}" type="presOf" srcId="{F99F604F-0549-4582-A6E7-EA885BF7CFC2}" destId="{0AB8BDDF-32C5-482C-9D33-90DF7B4A88CE}" srcOrd="1" destOrd="0" presId="urn:microsoft.com/office/officeart/2005/8/layout/process1"/>
    <dgm:cxn modelId="{8E80F5EF-8C8F-4593-A278-889E022264E0}" type="presOf" srcId="{5A2F9E26-0796-4F15-B29F-3AB37488FBA7}" destId="{F97852E7-D1BC-46C6-9C34-54C4C6275214}" srcOrd="0" destOrd="0" presId="urn:microsoft.com/office/officeart/2005/8/layout/process1"/>
    <dgm:cxn modelId="{BB6ECD76-A0D9-4E14-A0A3-DE5938B56683}" srcId="{BB85B5B1-EB9B-4D57-8B5B-7A36B38BABFC}" destId="{67BB95B9-5FEE-4729-87CD-ED139C6B2AE4}" srcOrd="4" destOrd="0" parTransId="{ED77F594-766F-448D-8CC2-56B177923FE3}" sibTransId="{0C8F49D7-7A76-4C9F-8983-42FE534519A6}"/>
    <dgm:cxn modelId="{F904AD86-EAD5-4297-8A5D-DAF418421312}" type="presOf" srcId="{70390922-FA1A-43FB-823F-0A052D51163E}" destId="{550BD0D3-3CCA-449C-87BB-5695D97E1C27}" srcOrd="0" destOrd="0" presId="urn:microsoft.com/office/officeart/2005/8/layout/process1"/>
    <dgm:cxn modelId="{DC5D8810-D376-40C6-9333-85357EBE63D6}" srcId="{BB85B5B1-EB9B-4D57-8B5B-7A36B38BABFC}" destId="{7D2C9A99-ACB2-4384-A978-68EF8E95CF83}" srcOrd="2" destOrd="0" parTransId="{B414D542-0690-4A26-8086-D14EFD6529AC}" sibTransId="{9D8D1C0E-F567-44D9-B1B9-FA26E4398455}"/>
    <dgm:cxn modelId="{3CB46521-A24E-49CB-90F4-C58E56A03FC6}" type="presOf" srcId="{9D8D1C0E-F567-44D9-B1B9-FA26E4398455}" destId="{3725DD58-42DD-4FC3-A066-4658823CEA10}" srcOrd="0" destOrd="0" presId="urn:microsoft.com/office/officeart/2005/8/layout/process1"/>
    <dgm:cxn modelId="{C32E9E61-FFD5-4FED-BC51-D79B09433AC6}" type="presOf" srcId="{BB85B5B1-EB9B-4D57-8B5B-7A36B38BABFC}" destId="{C79D18CE-A232-443B-8D04-92F7F3FE07E6}" srcOrd="0" destOrd="0" presId="urn:microsoft.com/office/officeart/2005/8/layout/process1"/>
    <dgm:cxn modelId="{0B40ED06-379F-426B-B570-2DE7BB19FFD1}" srcId="{BB85B5B1-EB9B-4D57-8B5B-7A36B38BABFC}" destId="{966C7531-C64C-423F-99F7-6C114B00E238}" srcOrd="1" destOrd="0" parTransId="{F67DD769-CE41-4F47-876B-8ACDDDEEF453}" sibTransId="{F99F604F-0549-4582-A6E7-EA885BF7CFC2}"/>
    <dgm:cxn modelId="{8C66585F-F929-4767-BDCE-3DA85C80A33A}" type="presOf" srcId="{9D8D1C0E-F567-44D9-B1B9-FA26E4398455}" destId="{FF9B91EE-C973-46A5-BFB6-DFBA57DB34D6}" srcOrd="1" destOrd="0" presId="urn:microsoft.com/office/officeart/2005/8/layout/process1"/>
    <dgm:cxn modelId="{3E9365A2-9385-4519-A6B7-C4812DA0270B}" type="presOf" srcId="{AC3480CD-9D29-47C2-952D-5D40FE4874D8}" destId="{C0511D76-363E-456A-95EC-DC2AA42FC288}" srcOrd="0" destOrd="0" presId="urn:microsoft.com/office/officeart/2005/8/layout/process1"/>
    <dgm:cxn modelId="{4DF6705E-B8F5-4744-8A8F-9820A576070E}" type="presOf" srcId="{8B603653-77EE-4698-A3EE-4EAE887D3E92}" destId="{B04B4786-3829-4936-BC55-79DD92531F29}" srcOrd="0" destOrd="0" presId="urn:microsoft.com/office/officeart/2005/8/layout/process1"/>
    <dgm:cxn modelId="{478CC203-17D2-495E-B719-91DC0EEC480D}" srcId="{BB85B5B1-EB9B-4D57-8B5B-7A36B38BABFC}" destId="{5A2F9E26-0796-4F15-B29F-3AB37488FBA7}" srcOrd="0" destOrd="0" parTransId="{0414B96A-B26C-41F8-875E-84AF0EFD55A7}" sibTransId="{8B603653-77EE-4698-A3EE-4EAE887D3E92}"/>
    <dgm:cxn modelId="{7D8E7ED8-E8D7-4666-B15C-FA42BD0461CF}" type="presOf" srcId="{8B603653-77EE-4698-A3EE-4EAE887D3E92}" destId="{8C70AA8C-55B7-4DF3-A3E6-71BE9FE0306B}" srcOrd="1" destOrd="0" presId="urn:microsoft.com/office/officeart/2005/8/layout/process1"/>
    <dgm:cxn modelId="{5573DFDF-8F0D-4EC6-BB19-EDA44BB932B6}" type="presOf" srcId="{0C8F49D7-7A76-4C9F-8983-42FE534519A6}" destId="{2A6BBCE7-2C0F-4E77-A716-E3EF8F89305D}" srcOrd="1" destOrd="0" presId="urn:microsoft.com/office/officeart/2005/8/layout/process1"/>
    <dgm:cxn modelId="{836191FE-2470-471E-95F2-214787715C6E}" type="presOf" srcId="{E7292938-E4C4-4D8F-9BA9-42F459430B2E}" destId="{7AF1796E-1191-4083-9CC0-C58A6E432C21}" srcOrd="0" destOrd="0" presId="urn:microsoft.com/office/officeart/2005/8/layout/process1"/>
    <dgm:cxn modelId="{FE4A4DF4-0E40-4116-B364-9195DF4D8288}" type="presOf" srcId="{F99F604F-0549-4582-A6E7-EA885BF7CFC2}" destId="{E20543B0-A24B-4587-903D-DA1D1C1171B1}" srcOrd="0" destOrd="0" presId="urn:microsoft.com/office/officeart/2005/8/layout/process1"/>
    <dgm:cxn modelId="{9321043B-260D-418E-9D17-A4C5C0EF8938}" type="presOf" srcId="{1CB4DC40-28C7-4888-83AB-27DBDB1EC471}" destId="{1BD339C6-F94F-40B1-87E8-23360971777C}" srcOrd="0" destOrd="0" presId="urn:microsoft.com/office/officeart/2005/8/layout/process1"/>
    <dgm:cxn modelId="{0A9AD785-4E6B-4E93-BC04-6D86C8B8DFC8}" srcId="{BB85B5B1-EB9B-4D57-8B5B-7A36B38BABFC}" destId="{9710114F-ADBB-4399-88D6-5A6BA4F9163D}" srcOrd="3" destOrd="0" parTransId="{1D330C3B-6D54-4D80-AD47-14BF5485F663}" sibTransId="{AC3480CD-9D29-47C2-952D-5D40FE4874D8}"/>
    <dgm:cxn modelId="{D909EB39-FE58-4503-BF97-5C13C8351E47}" type="presOf" srcId="{0C8F49D7-7A76-4C9F-8983-42FE534519A6}" destId="{B07AA3D3-091F-4253-AD9B-A6E9285C00A4}" srcOrd="0" destOrd="0" presId="urn:microsoft.com/office/officeart/2005/8/layout/process1"/>
    <dgm:cxn modelId="{18D7F9A8-7A52-4486-9ED4-02771F242B44}" type="presOf" srcId="{AC3480CD-9D29-47C2-952D-5D40FE4874D8}" destId="{8CB78695-3C3A-419A-9681-AB651AAFFDC5}" srcOrd="1" destOrd="0" presId="urn:microsoft.com/office/officeart/2005/8/layout/process1"/>
    <dgm:cxn modelId="{F854CDBA-0238-49F4-AA96-E531CEB12D81}" srcId="{BB85B5B1-EB9B-4D57-8B5B-7A36B38BABFC}" destId="{E7292938-E4C4-4D8F-9BA9-42F459430B2E}" srcOrd="5" destOrd="0" parTransId="{A2EA73A7-661A-47EB-9310-94DD4EA411EE}" sibTransId="{1CB4DC40-28C7-4888-83AB-27DBDB1EC471}"/>
    <dgm:cxn modelId="{73CA48CC-A244-4EE5-B821-20F1D48E8C64}" type="presOf" srcId="{67BB95B9-5FEE-4729-87CD-ED139C6B2AE4}" destId="{427C5977-0E81-4118-8E39-05D8C0A2BAA2}" srcOrd="0" destOrd="0" presId="urn:microsoft.com/office/officeart/2005/8/layout/process1"/>
    <dgm:cxn modelId="{F6AD7679-78FE-4225-A144-51D587237008}" type="presParOf" srcId="{C79D18CE-A232-443B-8D04-92F7F3FE07E6}" destId="{F97852E7-D1BC-46C6-9C34-54C4C6275214}" srcOrd="0" destOrd="0" presId="urn:microsoft.com/office/officeart/2005/8/layout/process1"/>
    <dgm:cxn modelId="{73F5D05B-441B-44EE-B1C6-330436283946}" type="presParOf" srcId="{C79D18CE-A232-443B-8D04-92F7F3FE07E6}" destId="{B04B4786-3829-4936-BC55-79DD92531F29}" srcOrd="1" destOrd="0" presId="urn:microsoft.com/office/officeart/2005/8/layout/process1"/>
    <dgm:cxn modelId="{706C3B5B-18E0-4238-959A-0679F7E9E0FC}" type="presParOf" srcId="{B04B4786-3829-4936-BC55-79DD92531F29}" destId="{8C70AA8C-55B7-4DF3-A3E6-71BE9FE0306B}" srcOrd="0" destOrd="0" presId="urn:microsoft.com/office/officeart/2005/8/layout/process1"/>
    <dgm:cxn modelId="{04DB34B6-FFF7-4A27-8E96-A2704FE3737C}" type="presParOf" srcId="{C79D18CE-A232-443B-8D04-92F7F3FE07E6}" destId="{83D78523-F6D5-4C47-BC75-06C0EB1E34E5}" srcOrd="2" destOrd="0" presId="urn:microsoft.com/office/officeart/2005/8/layout/process1"/>
    <dgm:cxn modelId="{A4ACF6BA-0F54-4524-9732-F432DC0645D3}" type="presParOf" srcId="{C79D18CE-A232-443B-8D04-92F7F3FE07E6}" destId="{E20543B0-A24B-4587-903D-DA1D1C1171B1}" srcOrd="3" destOrd="0" presId="urn:microsoft.com/office/officeart/2005/8/layout/process1"/>
    <dgm:cxn modelId="{EFCDC31A-C08B-48A2-A145-94525BD62473}" type="presParOf" srcId="{E20543B0-A24B-4587-903D-DA1D1C1171B1}" destId="{0AB8BDDF-32C5-482C-9D33-90DF7B4A88CE}" srcOrd="0" destOrd="0" presId="urn:microsoft.com/office/officeart/2005/8/layout/process1"/>
    <dgm:cxn modelId="{9921D9D3-6E6E-42E4-B321-D80B001BDCED}" type="presParOf" srcId="{C79D18CE-A232-443B-8D04-92F7F3FE07E6}" destId="{B2416F82-863F-46C0-A1D9-DD4691CAAA41}" srcOrd="4" destOrd="0" presId="urn:microsoft.com/office/officeart/2005/8/layout/process1"/>
    <dgm:cxn modelId="{559A746D-2494-49F8-8015-A601806E0E90}" type="presParOf" srcId="{C79D18CE-A232-443B-8D04-92F7F3FE07E6}" destId="{3725DD58-42DD-4FC3-A066-4658823CEA10}" srcOrd="5" destOrd="0" presId="urn:microsoft.com/office/officeart/2005/8/layout/process1"/>
    <dgm:cxn modelId="{D89192C6-DAE1-4BA2-8E25-4365A73B4427}" type="presParOf" srcId="{3725DD58-42DD-4FC3-A066-4658823CEA10}" destId="{FF9B91EE-C973-46A5-BFB6-DFBA57DB34D6}" srcOrd="0" destOrd="0" presId="urn:microsoft.com/office/officeart/2005/8/layout/process1"/>
    <dgm:cxn modelId="{1E96F147-96D7-4319-BC30-B53EDECC9BFA}" type="presParOf" srcId="{C79D18CE-A232-443B-8D04-92F7F3FE07E6}" destId="{AB5F0333-F69B-41D3-AAE0-A4A94C48AEAE}" srcOrd="6" destOrd="0" presId="urn:microsoft.com/office/officeart/2005/8/layout/process1"/>
    <dgm:cxn modelId="{66F957B2-A9E2-47A3-AAA5-5712EE90134B}" type="presParOf" srcId="{C79D18CE-A232-443B-8D04-92F7F3FE07E6}" destId="{C0511D76-363E-456A-95EC-DC2AA42FC288}" srcOrd="7" destOrd="0" presId="urn:microsoft.com/office/officeart/2005/8/layout/process1"/>
    <dgm:cxn modelId="{B4521F9B-8149-46AA-B499-358E96DE209E}" type="presParOf" srcId="{C0511D76-363E-456A-95EC-DC2AA42FC288}" destId="{8CB78695-3C3A-419A-9681-AB651AAFFDC5}" srcOrd="0" destOrd="0" presId="urn:microsoft.com/office/officeart/2005/8/layout/process1"/>
    <dgm:cxn modelId="{2492A6B7-D15E-4447-BB94-9471398EC9E5}" type="presParOf" srcId="{C79D18CE-A232-443B-8D04-92F7F3FE07E6}" destId="{427C5977-0E81-4118-8E39-05D8C0A2BAA2}" srcOrd="8" destOrd="0" presId="urn:microsoft.com/office/officeart/2005/8/layout/process1"/>
    <dgm:cxn modelId="{4A18C445-DBA6-42FE-9FE3-76C10D276A74}" type="presParOf" srcId="{C79D18CE-A232-443B-8D04-92F7F3FE07E6}" destId="{B07AA3D3-091F-4253-AD9B-A6E9285C00A4}" srcOrd="9" destOrd="0" presId="urn:microsoft.com/office/officeart/2005/8/layout/process1"/>
    <dgm:cxn modelId="{5D5C0AE1-33C3-4371-9A92-FB8892C823F7}" type="presParOf" srcId="{B07AA3D3-091F-4253-AD9B-A6E9285C00A4}" destId="{2A6BBCE7-2C0F-4E77-A716-E3EF8F89305D}" srcOrd="0" destOrd="0" presId="urn:microsoft.com/office/officeart/2005/8/layout/process1"/>
    <dgm:cxn modelId="{9B3538EE-EF50-4270-B5D8-FD2942AE1084}" type="presParOf" srcId="{C79D18CE-A232-443B-8D04-92F7F3FE07E6}" destId="{7AF1796E-1191-4083-9CC0-C58A6E432C21}" srcOrd="10" destOrd="0" presId="urn:microsoft.com/office/officeart/2005/8/layout/process1"/>
    <dgm:cxn modelId="{665E4BDE-0D44-4E73-8E16-CB360D878782}" type="presParOf" srcId="{C79D18CE-A232-443B-8D04-92F7F3FE07E6}" destId="{1BD339C6-F94F-40B1-87E8-23360971777C}" srcOrd="11" destOrd="0" presId="urn:microsoft.com/office/officeart/2005/8/layout/process1"/>
    <dgm:cxn modelId="{7D0EF583-C456-4032-8E5B-04FC9536601B}" type="presParOf" srcId="{1BD339C6-F94F-40B1-87E8-23360971777C}" destId="{0F0FFA09-C819-4C79-9DBB-DB0EDA1B9E7F}" srcOrd="0" destOrd="0" presId="urn:microsoft.com/office/officeart/2005/8/layout/process1"/>
    <dgm:cxn modelId="{DF2FBC2E-EC6D-49C4-A0DF-BFCDBF2CBC3B}" type="presParOf" srcId="{C79D18CE-A232-443B-8D04-92F7F3FE07E6}" destId="{550BD0D3-3CCA-449C-87BB-5695D97E1C27}"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852E7-D1BC-46C6-9C34-54C4C6275214}">
      <dsp:nvSpPr>
        <dsp:cNvPr id="0" name=""/>
        <dsp:cNvSpPr/>
      </dsp:nvSpPr>
      <dsp:spPr>
        <a:xfrm>
          <a:off x="3388" y="1427621"/>
          <a:ext cx="849570" cy="57804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Start</a:t>
          </a:r>
        </a:p>
      </dsp:txBody>
      <dsp:txXfrm>
        <a:off x="20318" y="1444551"/>
        <a:ext cx="815710" cy="544189"/>
      </dsp:txXfrm>
    </dsp:sp>
    <dsp:sp modelId="{B04B4786-3829-4936-BC55-79DD92531F29}">
      <dsp:nvSpPr>
        <dsp:cNvPr id="0" name=""/>
        <dsp:cNvSpPr/>
      </dsp:nvSpPr>
      <dsp:spPr>
        <a:xfrm>
          <a:off x="1018786" y="1511019"/>
          <a:ext cx="351555" cy="41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018786" y="1593270"/>
        <a:ext cx="246089" cy="246751"/>
      </dsp:txXfrm>
    </dsp:sp>
    <dsp:sp modelId="{83D78523-F6D5-4C47-BC75-06C0EB1E34E5}">
      <dsp:nvSpPr>
        <dsp:cNvPr id="0" name=""/>
        <dsp:cNvSpPr/>
      </dsp:nvSpPr>
      <dsp:spPr>
        <a:xfrm>
          <a:off x="1516270" y="1125884"/>
          <a:ext cx="1658280" cy="118152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Initialize the parameters</a:t>
          </a:r>
          <a:endParaRPr lang="en-IN" sz="1800" kern="1200" dirty="0"/>
        </a:p>
      </dsp:txBody>
      <dsp:txXfrm>
        <a:off x="1550876" y="1160490"/>
        <a:ext cx="1589068" cy="1112312"/>
      </dsp:txXfrm>
    </dsp:sp>
    <dsp:sp modelId="{E20543B0-A24B-4587-903D-DA1D1C1171B1}">
      <dsp:nvSpPr>
        <dsp:cNvPr id="0" name=""/>
        <dsp:cNvSpPr/>
      </dsp:nvSpPr>
      <dsp:spPr>
        <a:xfrm>
          <a:off x="3339650" y="1511019"/>
          <a:ext cx="350008" cy="41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3339650" y="1593270"/>
        <a:ext cx="245006" cy="246751"/>
      </dsp:txXfrm>
    </dsp:sp>
    <dsp:sp modelId="{B2416F82-863F-46C0-A1D9-DD4691CAAA41}">
      <dsp:nvSpPr>
        <dsp:cNvPr id="0" name=""/>
        <dsp:cNvSpPr/>
      </dsp:nvSpPr>
      <dsp:spPr>
        <a:xfrm>
          <a:off x="3834945" y="1125884"/>
          <a:ext cx="1658280" cy="118152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Generate population of size </a:t>
          </a:r>
          <a:r>
            <a:rPr lang="en-IN" sz="1800" kern="1200" dirty="0" err="1" smtClean="0"/>
            <a:t>nPOP</a:t>
          </a:r>
          <a:endParaRPr lang="en-IN" sz="1800" kern="1200" dirty="0"/>
        </a:p>
      </dsp:txBody>
      <dsp:txXfrm>
        <a:off x="3869551" y="1160490"/>
        <a:ext cx="1589068" cy="1112312"/>
      </dsp:txXfrm>
    </dsp:sp>
    <dsp:sp modelId="{3725DD58-42DD-4FC3-A066-4658823CEA10}">
      <dsp:nvSpPr>
        <dsp:cNvPr id="0" name=""/>
        <dsp:cNvSpPr/>
      </dsp:nvSpPr>
      <dsp:spPr>
        <a:xfrm>
          <a:off x="5659783" y="1511019"/>
          <a:ext cx="353102" cy="41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5659783" y="1593270"/>
        <a:ext cx="247171" cy="246751"/>
      </dsp:txXfrm>
    </dsp:sp>
    <dsp:sp modelId="{AB5F0333-F69B-41D3-AAE0-A4A94C48AEAE}">
      <dsp:nvSpPr>
        <dsp:cNvPr id="0" name=""/>
        <dsp:cNvSpPr/>
      </dsp:nvSpPr>
      <dsp:spPr>
        <a:xfrm>
          <a:off x="6159456" y="1125884"/>
          <a:ext cx="1658280" cy="118152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Store fitness of population in POP</a:t>
          </a:r>
          <a:endParaRPr lang="en-IN" sz="1800" kern="1200" dirty="0"/>
        </a:p>
      </dsp:txBody>
      <dsp:txXfrm>
        <a:off x="6194062" y="1160490"/>
        <a:ext cx="1589068" cy="1112312"/>
      </dsp:txXfrm>
    </dsp:sp>
    <dsp:sp modelId="{C0511D76-363E-456A-95EC-DC2AA42FC288}">
      <dsp:nvSpPr>
        <dsp:cNvPr id="0" name=""/>
        <dsp:cNvSpPr/>
      </dsp:nvSpPr>
      <dsp:spPr>
        <a:xfrm>
          <a:off x="7983565" y="1511019"/>
          <a:ext cx="351555" cy="41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7983565" y="1593270"/>
        <a:ext cx="246089" cy="246751"/>
      </dsp:txXfrm>
    </dsp:sp>
    <dsp:sp modelId="{427C5977-0E81-4118-8E39-05D8C0A2BAA2}">
      <dsp:nvSpPr>
        <dsp:cNvPr id="0" name=""/>
        <dsp:cNvSpPr/>
      </dsp:nvSpPr>
      <dsp:spPr>
        <a:xfrm>
          <a:off x="8481049" y="1125884"/>
          <a:ext cx="1658280" cy="118152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Store non-dominated solutions in </a:t>
          </a:r>
          <a:r>
            <a:rPr lang="en-IN" sz="1800" kern="1200" dirty="0" err="1" smtClean="0"/>
            <a:t>ePOP</a:t>
          </a:r>
          <a:endParaRPr lang="en-IN" sz="1800" kern="1200" dirty="0"/>
        </a:p>
      </dsp:txBody>
      <dsp:txXfrm>
        <a:off x="8515655" y="1160490"/>
        <a:ext cx="1589068" cy="1112312"/>
      </dsp:txXfrm>
    </dsp:sp>
    <dsp:sp modelId="{B07AA3D3-091F-4253-AD9B-A6E9285C00A4}">
      <dsp:nvSpPr>
        <dsp:cNvPr id="0" name=""/>
        <dsp:cNvSpPr/>
      </dsp:nvSpPr>
      <dsp:spPr>
        <a:xfrm>
          <a:off x="10305838" y="1511019"/>
          <a:ext cx="352996" cy="41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0305838" y="1593270"/>
        <a:ext cx="247097" cy="246751"/>
      </dsp:txXfrm>
    </dsp:sp>
    <dsp:sp modelId="{550BD0D3-3CCA-449C-87BB-5695D97E1C27}">
      <dsp:nvSpPr>
        <dsp:cNvPr id="0" name=""/>
        <dsp:cNvSpPr/>
      </dsp:nvSpPr>
      <dsp:spPr>
        <a:xfrm>
          <a:off x="10805362" y="1392057"/>
          <a:ext cx="514498" cy="649177"/>
        </a:xfrm>
        <a:prstGeom prst="roundRect">
          <a:avLst>
            <a:gd name="adj" fmla="val 10000"/>
          </a:avLst>
        </a:prstGeom>
        <a:no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IN" sz="1700" kern="1200"/>
        </a:p>
      </dsp:txBody>
      <dsp:txXfrm>
        <a:off x="10820431" y="1407126"/>
        <a:ext cx="484360" cy="61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852E7-D1BC-46C6-9C34-54C4C6275214}">
      <dsp:nvSpPr>
        <dsp:cNvPr id="0" name=""/>
        <dsp:cNvSpPr/>
      </dsp:nvSpPr>
      <dsp:spPr>
        <a:xfrm>
          <a:off x="2272" y="1518903"/>
          <a:ext cx="690239" cy="395486"/>
        </a:xfrm>
        <a:prstGeom prst="roundRect">
          <a:avLst>
            <a:gd name="adj" fmla="val 10000"/>
          </a:avLst>
        </a:prstGeom>
        <a:no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IN" sz="1200" kern="1200" dirty="0" smtClean="0"/>
        </a:p>
      </dsp:txBody>
      <dsp:txXfrm>
        <a:off x="13855" y="1530486"/>
        <a:ext cx="667073" cy="372320"/>
      </dsp:txXfrm>
    </dsp:sp>
    <dsp:sp modelId="{B04B4786-3829-4936-BC55-79DD92531F29}">
      <dsp:nvSpPr>
        <dsp:cNvPr id="0" name=""/>
        <dsp:cNvSpPr/>
      </dsp:nvSpPr>
      <dsp:spPr>
        <a:xfrm>
          <a:off x="827240" y="1549583"/>
          <a:ext cx="285623"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827240" y="1616408"/>
        <a:ext cx="199936" cy="200476"/>
      </dsp:txXfrm>
    </dsp:sp>
    <dsp:sp modelId="{83D78523-F6D5-4C47-BC75-06C0EB1E34E5}">
      <dsp:nvSpPr>
        <dsp:cNvPr id="0" name=""/>
        <dsp:cNvSpPr/>
      </dsp:nvSpPr>
      <dsp:spPr>
        <a:xfrm>
          <a:off x="1231425" y="1312461"/>
          <a:ext cx="1619474" cy="80836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Extend EPOP archive using EPOP-propagating strategy</a:t>
          </a:r>
          <a:endParaRPr lang="en-IN" sz="1200" kern="1200" dirty="0"/>
        </a:p>
      </dsp:txBody>
      <dsp:txXfrm>
        <a:off x="1255101" y="1336137"/>
        <a:ext cx="1572122" cy="761017"/>
      </dsp:txXfrm>
    </dsp:sp>
    <dsp:sp modelId="{E20543B0-A24B-4587-903D-DA1D1C1171B1}">
      <dsp:nvSpPr>
        <dsp:cNvPr id="0" name=""/>
        <dsp:cNvSpPr/>
      </dsp:nvSpPr>
      <dsp:spPr>
        <a:xfrm>
          <a:off x="2985034" y="1549583"/>
          <a:ext cx="284367"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2985034" y="1616408"/>
        <a:ext cx="199057" cy="200476"/>
      </dsp:txXfrm>
    </dsp:sp>
    <dsp:sp modelId="{B2416F82-863F-46C0-A1D9-DD4691CAAA41}">
      <dsp:nvSpPr>
        <dsp:cNvPr id="0" name=""/>
        <dsp:cNvSpPr/>
      </dsp:nvSpPr>
      <dsp:spPr>
        <a:xfrm>
          <a:off x="3387441" y="1312461"/>
          <a:ext cx="1347282" cy="80836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Extend POP archive using POP-propagating strategy</a:t>
          </a:r>
          <a:endParaRPr lang="en-IN" sz="1200" kern="1200" dirty="0"/>
        </a:p>
      </dsp:txBody>
      <dsp:txXfrm>
        <a:off x="3411117" y="1336137"/>
        <a:ext cx="1299930" cy="761017"/>
      </dsp:txXfrm>
    </dsp:sp>
    <dsp:sp modelId="{3725DD58-42DD-4FC3-A066-4658823CEA10}">
      <dsp:nvSpPr>
        <dsp:cNvPr id="0" name=""/>
        <dsp:cNvSpPr/>
      </dsp:nvSpPr>
      <dsp:spPr>
        <a:xfrm>
          <a:off x="4870044" y="1549583"/>
          <a:ext cx="286880"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4870044" y="1616408"/>
        <a:ext cx="200816" cy="200476"/>
      </dsp:txXfrm>
    </dsp:sp>
    <dsp:sp modelId="{AB5F0333-F69B-41D3-AAE0-A4A94C48AEAE}">
      <dsp:nvSpPr>
        <dsp:cNvPr id="0" name=""/>
        <dsp:cNvSpPr/>
      </dsp:nvSpPr>
      <dsp:spPr>
        <a:xfrm>
          <a:off x="5276007" y="1312461"/>
          <a:ext cx="1347282" cy="80836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Mutate POP using Bit Flip Mutation</a:t>
          </a:r>
          <a:endParaRPr lang="en-IN" sz="1200" kern="1200" dirty="0"/>
        </a:p>
      </dsp:txBody>
      <dsp:txXfrm>
        <a:off x="5299683" y="1336137"/>
        <a:ext cx="1299930" cy="761017"/>
      </dsp:txXfrm>
    </dsp:sp>
    <dsp:sp modelId="{C0511D76-363E-456A-95EC-DC2AA42FC288}">
      <dsp:nvSpPr>
        <dsp:cNvPr id="0" name=""/>
        <dsp:cNvSpPr/>
      </dsp:nvSpPr>
      <dsp:spPr>
        <a:xfrm>
          <a:off x="6758018" y="1549583"/>
          <a:ext cx="285623"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6758018" y="1616408"/>
        <a:ext cx="199936" cy="200476"/>
      </dsp:txXfrm>
    </dsp:sp>
    <dsp:sp modelId="{427C5977-0E81-4118-8E39-05D8C0A2BAA2}">
      <dsp:nvSpPr>
        <dsp:cNvPr id="0" name=""/>
        <dsp:cNvSpPr/>
      </dsp:nvSpPr>
      <dsp:spPr>
        <a:xfrm>
          <a:off x="7162203" y="1312461"/>
          <a:ext cx="1347282" cy="80836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Update POP using POP-update strategy</a:t>
          </a:r>
          <a:endParaRPr lang="en-IN" sz="1200" kern="1200" dirty="0"/>
        </a:p>
      </dsp:txBody>
      <dsp:txXfrm>
        <a:off x="7185879" y="1336137"/>
        <a:ext cx="1299930" cy="761017"/>
      </dsp:txXfrm>
    </dsp:sp>
    <dsp:sp modelId="{B07AA3D3-091F-4253-AD9B-A6E9285C00A4}">
      <dsp:nvSpPr>
        <dsp:cNvPr id="0" name=""/>
        <dsp:cNvSpPr/>
      </dsp:nvSpPr>
      <dsp:spPr>
        <a:xfrm>
          <a:off x="8644214" y="1549583"/>
          <a:ext cx="285623"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8644214" y="1616408"/>
        <a:ext cx="199936" cy="200476"/>
      </dsp:txXfrm>
    </dsp:sp>
    <dsp:sp modelId="{7AF1796E-1191-4083-9CC0-C58A6E432C21}">
      <dsp:nvSpPr>
        <dsp:cNvPr id="0" name=""/>
        <dsp:cNvSpPr/>
      </dsp:nvSpPr>
      <dsp:spPr>
        <a:xfrm>
          <a:off x="9048399" y="1312461"/>
          <a:ext cx="1347282" cy="80836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Update EPOP using EPOP-update strategy</a:t>
          </a:r>
          <a:endParaRPr lang="en-IN" sz="1200" kern="1200" dirty="0"/>
        </a:p>
      </dsp:txBody>
      <dsp:txXfrm>
        <a:off x="9072075" y="1336137"/>
        <a:ext cx="1299930" cy="761017"/>
      </dsp:txXfrm>
    </dsp:sp>
    <dsp:sp modelId="{1BD339C6-F94F-40B1-87E8-23360971777C}">
      <dsp:nvSpPr>
        <dsp:cNvPr id="0" name=""/>
        <dsp:cNvSpPr/>
      </dsp:nvSpPr>
      <dsp:spPr>
        <a:xfrm>
          <a:off x="10530962" y="1549583"/>
          <a:ext cx="286794" cy="334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10530962" y="1616408"/>
        <a:ext cx="200756" cy="200476"/>
      </dsp:txXfrm>
    </dsp:sp>
    <dsp:sp modelId="{550BD0D3-3CCA-449C-87BB-5695D97E1C27}">
      <dsp:nvSpPr>
        <dsp:cNvPr id="0" name=""/>
        <dsp:cNvSpPr/>
      </dsp:nvSpPr>
      <dsp:spPr>
        <a:xfrm>
          <a:off x="10936804" y="1494571"/>
          <a:ext cx="418007" cy="444150"/>
        </a:xfrm>
        <a:prstGeom prst="roundRect">
          <a:avLst>
            <a:gd name="adj" fmla="val 10000"/>
          </a:avLst>
        </a:prstGeom>
        <a:solidFill>
          <a:schemeClr val="tx1">
            <a:lumMod val="50000"/>
            <a:lumOff val="50000"/>
          </a:schemeClr>
        </a:solidFill>
        <a:ln w="34925" cap="flat" cmpd="sng" algn="in">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Stop</a:t>
          </a:r>
          <a:endParaRPr lang="en-IN" sz="1200" kern="1200" dirty="0"/>
        </a:p>
      </dsp:txBody>
      <dsp:txXfrm>
        <a:off x="10949047" y="1506814"/>
        <a:ext cx="393521" cy="4196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E8CEE3-AF9A-487E-9C6E-3EC2B582BA4E}" type="datetimeFigureOut">
              <a:rPr lang="en-IN" smtClean="0"/>
              <a:t>16-05-2018</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594AAFC-2FFC-4EF3-A93C-D322E35213FF}"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946956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8CEE3-AF9A-487E-9C6E-3EC2B582BA4E}" type="datetimeFigureOut">
              <a:rPr lang="en-IN" smtClean="0"/>
              <a:t>16-05-2018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8466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8CEE3-AF9A-487E-9C6E-3EC2B582BA4E}" type="datetimeFigureOut">
              <a:rPr lang="en-IN" smtClean="0"/>
              <a:t>16-05-2018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40115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8CEE3-AF9A-487E-9C6E-3EC2B582BA4E}" type="datetimeFigureOut">
              <a:rPr lang="en-IN" smtClean="0"/>
              <a:t>16-05-2018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96072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E8CEE3-AF9A-487E-9C6E-3EC2B582BA4E}" type="datetimeFigureOut">
              <a:rPr lang="en-IN" smtClean="0"/>
              <a:t>16-05-2018</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594AAFC-2FFC-4EF3-A93C-D322E35213FF}"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93415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8CEE3-AF9A-487E-9C6E-3EC2B582BA4E}" type="datetimeFigureOut">
              <a:rPr lang="en-IN" smtClean="0"/>
              <a:t>16-05-2018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64334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8CEE3-AF9A-487E-9C6E-3EC2B582BA4E}" type="datetimeFigureOut">
              <a:rPr lang="en-IN" smtClean="0"/>
              <a:t>16-05-2018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419022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E8CEE3-AF9A-487E-9C6E-3EC2B582BA4E}" type="datetimeFigureOut">
              <a:rPr lang="en-IN" smtClean="0"/>
              <a:t>16-05-2018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159396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8CEE3-AF9A-487E-9C6E-3EC2B582BA4E}" type="datetimeFigureOut">
              <a:rPr lang="en-IN" smtClean="0"/>
              <a:t>16-05-2018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94AAFC-2FFC-4EF3-A93C-D322E35213FF}" type="slidenum">
              <a:rPr lang="en-IN" smtClean="0"/>
              <a:t>‹#›</a:t>
            </a:fld>
            <a:endParaRPr lang="en-IN"/>
          </a:p>
        </p:txBody>
      </p:sp>
    </p:spTree>
    <p:extLst>
      <p:ext uri="{BB962C8B-B14F-4D97-AF65-F5344CB8AC3E}">
        <p14:creationId xmlns:p14="http://schemas.microsoft.com/office/powerpoint/2010/main" val="332375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E8CEE3-AF9A-487E-9C6E-3EC2B582BA4E}" type="datetimeFigureOut">
              <a:rPr lang="en-IN" smtClean="0"/>
              <a:t>16-05-2018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94AAFC-2FFC-4EF3-A93C-D322E35213FF}"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194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E8CEE3-AF9A-487E-9C6E-3EC2B582BA4E}" type="datetimeFigureOut">
              <a:rPr lang="en-IN" smtClean="0"/>
              <a:t>16-05-2018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94AAFC-2FFC-4EF3-A93C-D322E35213FF}"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86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DE8CEE3-AF9A-487E-9C6E-3EC2B582BA4E}" type="datetimeFigureOut">
              <a:rPr lang="en-IN" smtClean="0"/>
              <a:t>16-05-2018</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594AAFC-2FFC-4EF3-A93C-D322E35213FF}"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92687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281" y="1324814"/>
            <a:ext cx="8361229" cy="2098226"/>
          </a:xfrm>
        </p:spPr>
        <p:txBody>
          <a:bodyPr/>
          <a:lstStyle/>
          <a:p>
            <a:pPr algn="ctr"/>
            <a:r>
              <a:rPr lang="en-IN" dirty="0" smtClean="0"/>
              <a:t>Major project presentation</a:t>
            </a:r>
            <a:endParaRPr lang="en-IN" dirty="0"/>
          </a:p>
        </p:txBody>
      </p:sp>
      <p:sp>
        <p:nvSpPr>
          <p:cNvPr id="3" name="Subtitle 2"/>
          <p:cNvSpPr>
            <a:spLocks noGrp="1"/>
          </p:cNvSpPr>
          <p:nvPr>
            <p:ph type="subTitle" idx="1"/>
          </p:nvPr>
        </p:nvSpPr>
        <p:spPr>
          <a:xfrm>
            <a:off x="1429555" y="3899723"/>
            <a:ext cx="9247031" cy="1303342"/>
          </a:xfrm>
        </p:spPr>
        <p:txBody>
          <a:bodyPr>
            <a:normAutofit/>
          </a:bodyPr>
          <a:lstStyle/>
          <a:p>
            <a:pPr algn="r"/>
            <a:r>
              <a:rPr lang="en-IN" dirty="0" err="1" smtClean="0"/>
              <a:t>Kappeta</a:t>
            </a:r>
            <a:r>
              <a:rPr lang="en-IN" dirty="0" smtClean="0"/>
              <a:t> </a:t>
            </a:r>
            <a:r>
              <a:rPr lang="en-IN" dirty="0" err="1" smtClean="0"/>
              <a:t>Srinivasa</a:t>
            </a:r>
            <a:r>
              <a:rPr lang="en-IN" dirty="0" smtClean="0"/>
              <a:t> Reddy – 14115042</a:t>
            </a:r>
          </a:p>
          <a:p>
            <a:pPr algn="r"/>
            <a:r>
              <a:rPr lang="en-IN" dirty="0" err="1" smtClean="0"/>
              <a:t>Kaveti</a:t>
            </a:r>
            <a:r>
              <a:rPr lang="en-IN" dirty="0" smtClean="0"/>
              <a:t> </a:t>
            </a:r>
            <a:r>
              <a:rPr lang="en-IN" dirty="0" err="1" smtClean="0"/>
              <a:t>Anirudh</a:t>
            </a:r>
            <a:r>
              <a:rPr lang="en-IN" dirty="0" smtClean="0"/>
              <a:t> Reddy- 14115046</a:t>
            </a:r>
          </a:p>
          <a:p>
            <a:pPr algn="r"/>
            <a:r>
              <a:rPr lang="en-IN" dirty="0" smtClean="0"/>
              <a:t>Taggi Kishore- 14115089</a:t>
            </a:r>
            <a:endParaRPr lang="en-IN" dirty="0"/>
          </a:p>
        </p:txBody>
      </p:sp>
    </p:spTree>
    <p:extLst>
      <p:ext uri="{BB962C8B-B14F-4D97-AF65-F5344CB8AC3E}">
        <p14:creationId xmlns:p14="http://schemas.microsoft.com/office/powerpoint/2010/main" val="82101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70381" y="2993093"/>
            <a:ext cx="544367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IMPLEMENTATION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8114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Subset Of Features</a:t>
            </a:r>
            <a:endParaRPr lang="en-IN" dirty="0"/>
          </a:p>
        </p:txBody>
      </p:sp>
      <p:sp>
        <p:nvSpPr>
          <p:cNvPr id="3" name="Content Placeholder 2"/>
          <p:cNvSpPr>
            <a:spLocks noGrp="1"/>
          </p:cNvSpPr>
          <p:nvPr>
            <p:ph idx="1"/>
          </p:nvPr>
        </p:nvSpPr>
        <p:spPr/>
        <p:txBody>
          <a:bodyPr/>
          <a:lstStyle/>
          <a:p>
            <a:r>
              <a:rPr lang="en-US" dirty="0"/>
              <a:t>Using </a:t>
            </a:r>
            <a:r>
              <a:rPr lang="en-US" b="1" dirty="0"/>
              <a:t>ReliefF</a:t>
            </a:r>
            <a:r>
              <a:rPr lang="en-US" dirty="0"/>
              <a:t> feature selection algorithm (Similarity Based</a:t>
            </a:r>
            <a:r>
              <a:rPr lang="en-US" dirty="0" smtClean="0"/>
              <a:t>)</a:t>
            </a:r>
          </a:p>
          <a:p>
            <a:pPr lvl="1"/>
            <a:r>
              <a:rPr lang="en-US" dirty="0"/>
              <a:t>Deals with noisy, incomplete, and multiclass </a:t>
            </a:r>
            <a:r>
              <a:rPr lang="en-US" dirty="0" smtClean="0"/>
              <a:t>dataset</a:t>
            </a:r>
          </a:p>
          <a:p>
            <a:r>
              <a:rPr lang="en-US" dirty="0" smtClean="0"/>
              <a:t>60 features are selected using ReliefF</a:t>
            </a:r>
          </a:p>
          <a:p>
            <a:pPr marL="530352" lvl="1"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935" y="3984840"/>
            <a:ext cx="7430536" cy="1276528"/>
          </a:xfrm>
          <a:prstGeom prst="rect">
            <a:avLst/>
          </a:prstGeom>
        </p:spPr>
      </p:pic>
    </p:spTree>
    <p:extLst>
      <p:ext uri="{BB962C8B-B14F-4D97-AF65-F5344CB8AC3E}">
        <p14:creationId xmlns:p14="http://schemas.microsoft.com/office/powerpoint/2010/main" val="1150867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Classifier Used: SVM</a:t>
            </a:r>
            <a:endParaRPr lang="en-IN" dirty="0"/>
          </a:p>
        </p:txBody>
      </p:sp>
      <p:sp>
        <p:nvSpPr>
          <p:cNvPr id="3" name="Content Placeholder 2"/>
          <p:cNvSpPr>
            <a:spLocks noGrp="1"/>
          </p:cNvSpPr>
          <p:nvPr>
            <p:ph idx="1"/>
          </p:nvPr>
        </p:nvSpPr>
        <p:spPr>
          <a:xfrm>
            <a:off x="1371600" y="2768958"/>
            <a:ext cx="9601200" cy="3098441"/>
          </a:xfrm>
        </p:spPr>
        <p:txBody>
          <a:bodyPr/>
          <a:lstStyle/>
          <a:p>
            <a:pPr algn="just"/>
            <a:r>
              <a:rPr lang="en-US" dirty="0"/>
              <a:t>Using Support Vector Machine </a:t>
            </a:r>
            <a:r>
              <a:rPr lang="en-US" dirty="0" smtClean="0"/>
              <a:t>classifier, we generate AUC score of each individual in the population</a:t>
            </a:r>
          </a:p>
          <a:p>
            <a:pPr algn="just"/>
            <a:r>
              <a:rPr lang="en-US" b="1" dirty="0" smtClean="0"/>
              <a:t>AUC Score</a:t>
            </a:r>
            <a:r>
              <a:rPr lang="en-US" dirty="0" smtClean="0"/>
              <a:t> is one of the objective </a:t>
            </a:r>
          </a:p>
          <a:p>
            <a:pPr lvl="1" algn="just"/>
            <a:r>
              <a:rPr lang="en-US" dirty="0"/>
              <a:t>small datasets contain class imbalances which make AUC score as best measure to indicate performance of classifier used</a:t>
            </a:r>
            <a:r>
              <a:rPr lang="en-US" dirty="0" smtClean="0"/>
              <a:t>.</a:t>
            </a:r>
          </a:p>
          <a:p>
            <a:pPr algn="just"/>
            <a:r>
              <a:rPr lang="en-US" dirty="0" smtClean="0"/>
              <a:t>Another objective is the </a:t>
            </a:r>
            <a:r>
              <a:rPr lang="en-US" b="1" dirty="0" smtClean="0"/>
              <a:t>Number of Features</a:t>
            </a:r>
            <a:endParaRPr lang="en-IN" b="1" dirty="0"/>
          </a:p>
        </p:txBody>
      </p:sp>
    </p:spTree>
    <p:extLst>
      <p:ext uri="{BB962C8B-B14F-4D97-AF65-F5344CB8AC3E}">
        <p14:creationId xmlns:p14="http://schemas.microsoft.com/office/powerpoint/2010/main" val="2515889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NSGA-II Algorithm</a:t>
            </a:r>
            <a:endParaRPr lang="en-IN" dirty="0"/>
          </a:p>
        </p:txBody>
      </p:sp>
      <p:sp>
        <p:nvSpPr>
          <p:cNvPr id="3" name="Content Placeholder 2"/>
          <p:cNvSpPr>
            <a:spLocks noGrp="1"/>
          </p:cNvSpPr>
          <p:nvPr>
            <p:ph idx="1"/>
          </p:nvPr>
        </p:nvSpPr>
        <p:spPr>
          <a:xfrm>
            <a:off x="1371599" y="2286000"/>
            <a:ext cx="10618631" cy="4462530"/>
          </a:xfrm>
        </p:spPr>
        <p:txBody>
          <a:bodyPr>
            <a:normAutofit/>
          </a:bodyPr>
          <a:lstStyle/>
          <a:p>
            <a:pPr lvl="0" algn="just"/>
            <a:r>
              <a:rPr lang="en-IN" dirty="0" smtClean="0"/>
              <a:t>Randomly </a:t>
            </a:r>
            <a:r>
              <a:rPr lang="en-IN" dirty="0"/>
              <a:t>initialize the population.</a:t>
            </a:r>
            <a:endParaRPr lang="en-IN" sz="1800" dirty="0"/>
          </a:p>
          <a:p>
            <a:pPr lvl="0" algn="just"/>
            <a:r>
              <a:rPr lang="en-IN" dirty="0"/>
              <a:t>Calculate the fitness of the population</a:t>
            </a:r>
            <a:endParaRPr lang="en-IN" sz="1800" dirty="0"/>
          </a:p>
          <a:p>
            <a:pPr lvl="0" algn="just"/>
            <a:r>
              <a:rPr lang="en-IN" dirty="0"/>
              <a:t>Initialize an empty offspring</a:t>
            </a:r>
            <a:endParaRPr lang="en-IN" sz="1800" dirty="0"/>
          </a:p>
          <a:p>
            <a:pPr lvl="0" algn="just"/>
            <a:r>
              <a:rPr lang="en-IN" dirty="0"/>
              <a:t>Repeat the following steps until the offspring size is equal to the size of the population, N</a:t>
            </a:r>
            <a:endParaRPr lang="en-IN" sz="1800" dirty="0"/>
          </a:p>
          <a:p>
            <a:pPr lvl="1" algn="just"/>
            <a:r>
              <a:rPr lang="en-IN" dirty="0"/>
              <a:t>Select two population using Binary Tournament Selection</a:t>
            </a:r>
            <a:endParaRPr lang="en-IN" sz="1800" dirty="0"/>
          </a:p>
          <a:p>
            <a:pPr lvl="1" algn="just"/>
            <a:r>
              <a:rPr lang="en-IN" dirty="0"/>
              <a:t>Apply HUX crossover and Bit Flip Mutation on the population and add these individuals to the offspring</a:t>
            </a:r>
            <a:endParaRPr lang="en-IN" sz="1800" dirty="0"/>
          </a:p>
          <a:p>
            <a:pPr lvl="0" algn="just"/>
            <a:r>
              <a:rPr lang="en-IN" dirty="0"/>
              <a:t>Calculate the fitness values of the offspring.</a:t>
            </a:r>
            <a:endParaRPr lang="en-IN" sz="1800" dirty="0"/>
          </a:p>
          <a:p>
            <a:pPr lvl="0" algn="just"/>
            <a:r>
              <a:rPr lang="en-IN" dirty="0"/>
              <a:t>Combine the old population into the </a:t>
            </a:r>
            <a:r>
              <a:rPr lang="en-IN" dirty="0" smtClean="0"/>
              <a:t>offspring</a:t>
            </a:r>
            <a:endParaRPr lang="en-IN" sz="1800" dirty="0"/>
          </a:p>
        </p:txBody>
      </p:sp>
    </p:spTree>
    <p:extLst>
      <p:ext uri="{BB962C8B-B14F-4D97-AF65-F5344CB8AC3E}">
        <p14:creationId xmlns:p14="http://schemas.microsoft.com/office/powerpoint/2010/main" val="616155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lvl="0" algn="just"/>
            <a:r>
              <a:rPr lang="en-IN" dirty="0"/>
              <a:t>Apply non-dominated sort on the </a:t>
            </a:r>
            <a:r>
              <a:rPr lang="en-IN" dirty="0" err="1"/>
              <a:t>offpsirng</a:t>
            </a:r>
            <a:endParaRPr lang="en-IN" sz="1800" dirty="0"/>
          </a:p>
          <a:p>
            <a:pPr lvl="0" algn="just"/>
            <a:r>
              <a:rPr lang="en-IN" dirty="0"/>
              <a:t>Using crowding distance, we select the N individual chromosomes and rest of the offspring is rejected.</a:t>
            </a:r>
            <a:endParaRPr lang="en-IN" sz="1800" dirty="0"/>
          </a:p>
          <a:p>
            <a:pPr lvl="0" algn="just"/>
            <a:r>
              <a:rPr lang="en-IN" dirty="0"/>
              <a:t>The best N chromosomes make it into the new population.</a:t>
            </a:r>
            <a:endParaRPr lang="en-IN" sz="1800" dirty="0"/>
          </a:p>
          <a:p>
            <a:pPr lvl="0" algn="just"/>
            <a:r>
              <a:rPr lang="en-IN" dirty="0"/>
              <a:t>Go to step 2, unless maximum number of generations have been reached.</a:t>
            </a:r>
            <a:endParaRPr lang="en-IN" sz="1800" dirty="0"/>
          </a:p>
          <a:p>
            <a:pPr algn="just"/>
            <a:r>
              <a:rPr lang="en-IN" dirty="0"/>
              <a:t>The highest ranked Pareto non-dominated set from the latest population is the solution set</a:t>
            </a:r>
            <a:r>
              <a:rPr lang="en-IN" dirty="0" smtClean="0"/>
              <a:t>.</a:t>
            </a:r>
            <a:endParaRPr lang="en-IN" dirty="0"/>
          </a:p>
        </p:txBody>
      </p:sp>
    </p:spTree>
    <p:extLst>
      <p:ext uri="{BB962C8B-B14F-4D97-AF65-F5344CB8AC3E}">
        <p14:creationId xmlns:p14="http://schemas.microsoft.com/office/powerpoint/2010/main" val="286566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MOPSO Algorithm</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537138"/>
                <a:ext cx="9601200" cy="3657600"/>
              </a:xfrm>
            </p:spPr>
            <p:txBody>
              <a:bodyPr>
                <a:normAutofit/>
              </a:bodyPr>
              <a:lstStyle/>
              <a:p>
                <a:pPr lvl="1">
                  <a:buFont typeface="Arial" panose="020B0604020202020204" pitchFamily="34" charset="0"/>
                  <a:buChar char="•"/>
                </a:pPr>
                <a:r>
                  <a:rPr lang="en-IN" i="0" dirty="0" smtClean="0"/>
                  <a:t>Generate population randomly using the algorithm</a:t>
                </a:r>
                <a:endParaRPr lang="en-IN" sz="1800" i="0" dirty="0"/>
              </a:p>
              <a:p>
                <a:pPr lvl="1">
                  <a:buFont typeface="Arial" panose="020B0604020202020204" pitchFamily="34" charset="0"/>
                  <a:buChar char="•"/>
                </a:pPr>
                <a:r>
                  <a:rPr lang="en-IN" i="0" dirty="0"/>
                  <a:t>Initialize the local best for the generated particles.</a:t>
                </a:r>
                <a:endParaRPr lang="en-IN" sz="1800" i="0" dirty="0"/>
              </a:p>
              <a:p>
                <a:pPr lvl="1">
                  <a:buFont typeface="Arial" panose="020B0604020202020204" pitchFamily="34" charset="0"/>
                  <a:buChar char="•"/>
                </a:pPr>
                <a:r>
                  <a:rPr lang="en-IN" i="0" dirty="0"/>
                  <a:t>Find out the global best for the swarm i.e., leaders and determine all the leaders.</a:t>
                </a:r>
                <a:endParaRPr lang="en-IN" sz="1800" i="0" dirty="0"/>
              </a:p>
              <a:p>
                <a:pPr lvl="1">
                  <a:buFont typeface="Arial" panose="020B0604020202020204" pitchFamily="34" charset="0"/>
                  <a:buChar char="•"/>
                </a:pPr>
                <a:r>
                  <a:rPr lang="en-IN" i="0" dirty="0"/>
                  <a:t>Initialize all the particles of the population with velocity=0.</a:t>
                </a:r>
                <a:endParaRPr lang="en-IN" sz="1800" i="0" dirty="0"/>
              </a:p>
              <a:p>
                <a:pPr lvl="1">
                  <a:buFont typeface="Arial" panose="020B0604020202020204" pitchFamily="34" charset="0"/>
                  <a:buChar char="•"/>
                </a:pPr>
                <a:r>
                  <a:rPr lang="en-IN" i="0" dirty="0"/>
                  <a:t>Calculate the fitness of each particle in the generated population</a:t>
                </a:r>
                <a:endParaRPr lang="en-IN" sz="1800" i="0" dirty="0"/>
              </a:p>
              <a:p>
                <a:pPr lvl="1">
                  <a:buFont typeface="Arial" panose="020B0604020202020204" pitchFamily="34" charset="0"/>
                  <a:buChar char="•"/>
                </a:pPr>
                <a:r>
                  <a:rPr lang="en-IN" i="0" dirty="0"/>
                  <a:t>Update velocity V of the particle using the formula </a:t>
                </a:r>
                <a:endParaRPr lang="en-IN" i="0" dirty="0" smtClean="0"/>
              </a:p>
              <a:p>
                <a:pPr lvl="2">
                  <a:buFont typeface="Wingdings" panose="05000000000000000000" pitchFamily="2" charset="2"/>
                  <a:buChar char="Ø"/>
                </a:pPr>
                <a14:m>
                  <m:oMath xmlns:m="http://schemas.openxmlformats.org/officeDocument/2006/math">
                    <m:sSubSup>
                      <m:sSubSupPr>
                        <m:ctrlPr>
                          <a:rPr lang="en-IN">
                            <a:latin typeface="Cambria Math" panose="02040503050406030204" pitchFamily="18" charset="0"/>
                          </a:rPr>
                        </m:ctrlPr>
                      </m:sSubSup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sub>
                      <m:sup>
                        <m:r>
                          <m:rPr>
                            <m:sty m:val="p"/>
                          </m:rPr>
                          <a:rPr lang="en-IN" i="0">
                            <a:latin typeface="Cambria Math" panose="02040503050406030204" pitchFamily="18" charset="0"/>
                          </a:rPr>
                          <m:t>t</m:t>
                        </m:r>
                        <m:r>
                          <a:rPr lang="en-IN" i="0">
                            <a:latin typeface="Cambria Math" panose="02040503050406030204" pitchFamily="18" charset="0"/>
                          </a:rPr>
                          <m:t>+1</m:t>
                        </m:r>
                      </m:sup>
                    </m:sSubSup>
                    <m:r>
                      <a:rPr lang="en-IN" i="0">
                        <a:latin typeface="Cambria Math" panose="02040503050406030204" pitchFamily="18" charset="0"/>
                      </a:rPr>
                      <m:t>=</m:t>
                    </m:r>
                    <m:r>
                      <m:rPr>
                        <m:sty m:val="p"/>
                      </m:rPr>
                      <a:rPr lang="en-IN" i="0">
                        <a:latin typeface="Cambria Math" panose="02040503050406030204" pitchFamily="18" charset="0"/>
                      </a:rPr>
                      <m:t>w</m:t>
                    </m:r>
                    <m:sSubSup>
                      <m:sSubSupPr>
                        <m:ctrlPr>
                          <a:rPr lang="en-IN">
                            <a:latin typeface="Cambria Math" panose="02040503050406030204" pitchFamily="18" charset="0"/>
                          </a:rPr>
                        </m:ctrlPr>
                      </m:sSubSup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sub>
                      <m:sup>
                        <m:r>
                          <m:rPr>
                            <m:sty m:val="p"/>
                          </m:rPr>
                          <a:rPr lang="en-IN" i="0">
                            <a:latin typeface="Cambria Math" panose="02040503050406030204" pitchFamily="18" charset="0"/>
                          </a:rPr>
                          <m:t>t</m:t>
                        </m:r>
                      </m:sup>
                    </m:sSubSup>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c</m:t>
                        </m:r>
                      </m:e>
                      <m:sub>
                        <m:r>
                          <a:rPr lang="en-IN" i="0">
                            <a:latin typeface="Cambria Math" panose="02040503050406030204" pitchFamily="18" charset="0"/>
                          </a:rPr>
                          <m:t>1</m:t>
                        </m:r>
                      </m:sub>
                    </m:sSub>
                    <m:sSub>
                      <m:sSubPr>
                        <m:ctrlPr>
                          <a:rPr lang="en-IN">
                            <a:latin typeface="Cambria Math" panose="02040503050406030204" pitchFamily="18" charset="0"/>
                          </a:rPr>
                        </m:ctrlPr>
                      </m:sSubPr>
                      <m:e>
                        <m:r>
                          <m:rPr>
                            <m:sty m:val="p"/>
                          </m:rPr>
                          <a:rPr lang="en-IN" i="0">
                            <a:latin typeface="Cambria Math" panose="02040503050406030204" pitchFamily="18" charset="0"/>
                          </a:rPr>
                          <m:t>r</m:t>
                        </m:r>
                      </m:e>
                      <m:sub>
                        <m:r>
                          <a:rPr lang="en-IN" i="0">
                            <a:latin typeface="Cambria Math" panose="02040503050406030204" pitchFamily="18" charset="0"/>
                          </a:rPr>
                          <m:t>1</m:t>
                        </m:r>
                      </m:sub>
                    </m:sSub>
                    <m:d>
                      <m:dPr>
                        <m:ctrlPr>
                          <a:rPr lang="en-IN">
                            <a:latin typeface="Cambria Math" panose="02040503050406030204" pitchFamily="18" charset="0"/>
                          </a:rPr>
                        </m:ctrlPr>
                      </m:dPr>
                      <m:e>
                        <m:sSub>
                          <m:sSubPr>
                            <m:ctrlPr>
                              <a:rPr lang="en-IN">
                                <a:latin typeface="Cambria Math" panose="02040503050406030204" pitchFamily="18" charset="0"/>
                              </a:rPr>
                            </m:ctrlPr>
                          </m:sSubPr>
                          <m:e>
                            <m:r>
                              <m:rPr>
                                <m:sty m:val="p"/>
                              </m:rPr>
                              <a:rPr lang="en-IN" i="0">
                                <a:latin typeface="Cambria Math" panose="02040503050406030204" pitchFamily="18" charset="0"/>
                              </a:rPr>
                              <m:t>x</m:t>
                            </m:r>
                          </m:e>
                          <m:sub>
                            <m:r>
                              <m:rPr>
                                <m:sty m:val="p"/>
                              </m:rPr>
                              <a:rPr lang="en-IN" i="0">
                                <a:latin typeface="Cambria Math" panose="02040503050406030204" pitchFamily="18" charset="0"/>
                              </a:rPr>
                              <m:t>pbest</m:t>
                            </m:r>
                          </m:sub>
                        </m:sSub>
                        <m:r>
                          <a:rPr lang="en-IN" i="0">
                            <a:latin typeface="Cambria Math" panose="02040503050406030204" pitchFamily="18" charset="0"/>
                          </a:rPr>
                          <m:t>−</m:t>
                        </m:r>
                        <m:sSubSup>
                          <m:sSubSupPr>
                            <m:ctrlPr>
                              <a:rPr lang="en-IN">
                                <a:latin typeface="Cambria Math" panose="02040503050406030204" pitchFamily="18" charset="0"/>
                              </a:rPr>
                            </m:ctrlPr>
                          </m:sSubSupPr>
                          <m:e>
                            <m:r>
                              <m:rPr>
                                <m:sty m:val="p"/>
                              </m:rPr>
                              <a:rPr lang="en-IN" i="0">
                                <a:latin typeface="Cambria Math" panose="02040503050406030204" pitchFamily="18" charset="0"/>
                              </a:rPr>
                              <m:t>X</m:t>
                            </m:r>
                          </m:e>
                          <m:sub>
                            <m:r>
                              <m:rPr>
                                <m:sty m:val="p"/>
                              </m:rPr>
                              <a:rPr lang="en-IN" i="0">
                                <a:latin typeface="Cambria Math" panose="02040503050406030204" pitchFamily="18" charset="0"/>
                              </a:rPr>
                              <m:t>i</m:t>
                            </m:r>
                          </m:sub>
                          <m:sup>
                            <m:r>
                              <m:rPr>
                                <m:sty m:val="p"/>
                              </m:rPr>
                              <a:rPr lang="en-IN" i="0">
                                <a:latin typeface="Cambria Math" panose="02040503050406030204" pitchFamily="18" charset="0"/>
                              </a:rPr>
                              <m:t>t</m:t>
                            </m:r>
                          </m:sup>
                        </m:sSubSup>
                      </m:e>
                    </m:d>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c</m:t>
                        </m:r>
                      </m:e>
                      <m:sub>
                        <m:r>
                          <a:rPr lang="en-IN" i="0">
                            <a:latin typeface="Cambria Math" panose="02040503050406030204" pitchFamily="18" charset="0"/>
                          </a:rPr>
                          <m:t>2</m:t>
                        </m:r>
                      </m:sub>
                    </m:sSub>
                    <m:sSub>
                      <m:sSubPr>
                        <m:ctrlPr>
                          <a:rPr lang="en-IN">
                            <a:latin typeface="Cambria Math" panose="02040503050406030204" pitchFamily="18" charset="0"/>
                          </a:rPr>
                        </m:ctrlPr>
                      </m:sSubPr>
                      <m:e>
                        <m:r>
                          <m:rPr>
                            <m:sty m:val="p"/>
                          </m:rPr>
                          <a:rPr lang="en-IN" i="0">
                            <a:latin typeface="Cambria Math" panose="02040503050406030204" pitchFamily="18" charset="0"/>
                          </a:rPr>
                          <m:t>r</m:t>
                        </m:r>
                      </m:e>
                      <m:sub>
                        <m:r>
                          <a:rPr lang="en-IN" i="0">
                            <a:latin typeface="Cambria Math" panose="02040503050406030204" pitchFamily="18" charset="0"/>
                          </a:rPr>
                          <m:t>2</m:t>
                        </m:r>
                      </m:sub>
                    </m:sSub>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x</m:t>
                        </m:r>
                      </m:e>
                      <m:sub>
                        <m:r>
                          <m:rPr>
                            <m:sty m:val="p"/>
                          </m:rPr>
                          <a:rPr lang="en-IN" i="0">
                            <a:latin typeface="Cambria Math" panose="02040503050406030204" pitchFamily="18" charset="0"/>
                          </a:rPr>
                          <m:t>gbest</m:t>
                        </m:r>
                      </m:sub>
                    </m:sSub>
                    <m:r>
                      <a:rPr lang="en-IN" i="0">
                        <a:latin typeface="Cambria Math" panose="02040503050406030204" pitchFamily="18" charset="0"/>
                      </a:rPr>
                      <m:t>−</m:t>
                    </m:r>
                    <m:sSubSup>
                      <m:sSubSupPr>
                        <m:ctrlPr>
                          <a:rPr lang="en-IN">
                            <a:latin typeface="Cambria Math" panose="02040503050406030204" pitchFamily="18" charset="0"/>
                          </a:rPr>
                        </m:ctrlPr>
                      </m:sSubSupPr>
                      <m:e>
                        <m:r>
                          <m:rPr>
                            <m:sty m:val="p"/>
                          </m:rPr>
                          <a:rPr lang="en-IN" i="0">
                            <a:latin typeface="Cambria Math" panose="02040503050406030204" pitchFamily="18" charset="0"/>
                          </a:rPr>
                          <m:t>X</m:t>
                        </m:r>
                      </m:e>
                      <m:sub>
                        <m:r>
                          <m:rPr>
                            <m:sty m:val="p"/>
                          </m:rPr>
                          <a:rPr lang="en-IN" i="0">
                            <a:latin typeface="Cambria Math" panose="02040503050406030204" pitchFamily="18" charset="0"/>
                          </a:rPr>
                          <m:t>i</m:t>
                        </m:r>
                      </m:sub>
                      <m:sup>
                        <m:r>
                          <m:rPr>
                            <m:sty m:val="p"/>
                          </m:rPr>
                          <a:rPr lang="en-IN" i="0">
                            <a:latin typeface="Cambria Math" panose="02040503050406030204" pitchFamily="18" charset="0"/>
                          </a:rPr>
                          <m:t>t</m:t>
                        </m:r>
                      </m:sup>
                    </m:sSubSup>
                    <m:r>
                      <a:rPr lang="en-IN" i="0">
                        <a:latin typeface="Cambria Math" panose="02040503050406030204" pitchFamily="18" charset="0"/>
                      </a:rPr>
                      <m:t>)</m:t>
                    </m:r>
                  </m:oMath>
                </a14:m>
                <a:endParaRPr lang="en-IN"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537138"/>
                <a:ext cx="9601200" cy="3657600"/>
              </a:xfrm>
              <a:blipFill rotWithShape="0">
                <a:blip r:embed="rId2"/>
                <a:stretch>
                  <a:fillRect t="-1333"/>
                </a:stretch>
              </a:blipFill>
            </p:spPr>
            <p:txBody>
              <a:bodyPr/>
              <a:lstStyle/>
              <a:p>
                <a:r>
                  <a:rPr lang="en-IN">
                    <a:noFill/>
                  </a:rPr>
                  <a:t> </a:t>
                </a:r>
              </a:p>
            </p:txBody>
          </p:sp>
        </mc:Fallback>
      </mc:AlternateContent>
    </p:spTree>
    <p:extLst>
      <p:ext uri="{BB962C8B-B14F-4D97-AF65-F5344CB8AC3E}">
        <p14:creationId xmlns:p14="http://schemas.microsoft.com/office/powerpoint/2010/main" val="575368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IN" i="0" dirty="0"/>
                  <a:t>Using the sigmoid function update the positions of the particles using BPSO concept. Formula for updating the position X is </a:t>
                </a:r>
              </a:p>
              <a:p>
                <a:pPr lvl="2">
                  <a:buFont typeface="Wingdings" panose="05000000000000000000" pitchFamily="2" charset="2"/>
                  <a:buChar char="Ø"/>
                </a:pPr>
                <a14:m>
                  <m:oMath xmlns:m="http://schemas.openxmlformats.org/officeDocument/2006/math">
                    <m:sSub>
                      <m:sSubPr>
                        <m:ctrlPr>
                          <a:rPr lang="en-IN">
                            <a:latin typeface="Cambria Math" panose="02040503050406030204" pitchFamily="18" charset="0"/>
                          </a:rPr>
                        </m:ctrlPr>
                      </m:sSubPr>
                      <m:e>
                        <m:r>
                          <m:rPr>
                            <m:sty m:val="p"/>
                          </m:rPr>
                          <a:rPr lang="en-IN" i="0">
                            <a:latin typeface="Cambria Math" panose="02040503050406030204" pitchFamily="18" charset="0"/>
                          </a:rPr>
                          <m:t>x</m:t>
                        </m:r>
                      </m:e>
                      <m:sub>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sub>
                    </m:sSub>
                    <m:d>
                      <m:dPr>
                        <m:ctrlPr>
                          <a:rPr lang="en-IN">
                            <a:latin typeface="Cambria Math" panose="02040503050406030204" pitchFamily="18" charset="0"/>
                          </a:rPr>
                        </m:ctrlPr>
                      </m:dPr>
                      <m:e>
                        <m:r>
                          <m:rPr>
                            <m:sty m:val="p"/>
                          </m:rPr>
                          <a:rPr lang="en-IN" i="0">
                            <a:latin typeface="Cambria Math" panose="02040503050406030204" pitchFamily="18" charset="0"/>
                          </a:rPr>
                          <m:t>t</m:t>
                        </m:r>
                        <m:r>
                          <a:rPr lang="en-IN" i="0">
                            <a:latin typeface="Cambria Math" panose="02040503050406030204" pitchFamily="18" charset="0"/>
                          </a:rPr>
                          <m:t>+1</m:t>
                        </m:r>
                      </m:e>
                    </m:d>
                    <m:r>
                      <a:rPr lang="en-IN" i="0">
                        <a:latin typeface="Cambria Math" panose="02040503050406030204" pitchFamily="18" charset="0"/>
                      </a:rPr>
                      <m:t>=</m:t>
                    </m:r>
                    <m:d>
                      <m:dPr>
                        <m:begChr m:val="{"/>
                        <m:endChr m:val=""/>
                        <m:ctrlPr>
                          <a:rPr lang="en-IN">
                            <a:latin typeface="Cambria Math" panose="02040503050406030204" pitchFamily="18" charset="0"/>
                          </a:rPr>
                        </m:ctrlPr>
                      </m:dPr>
                      <m:e>
                        <m:eqArr>
                          <m:eqArrPr>
                            <m:ctrlPr>
                              <a:rPr lang="en-IN">
                                <a:latin typeface="Cambria Math" panose="02040503050406030204" pitchFamily="18" charset="0"/>
                              </a:rPr>
                            </m:ctrlPr>
                          </m:eqArrPr>
                          <m:e>
                            <m:r>
                              <a:rPr lang="en-IN" i="0">
                                <a:latin typeface="Cambria Math" panose="02040503050406030204" pitchFamily="18" charset="0"/>
                              </a:rPr>
                              <m:t>0           </m:t>
                            </m:r>
                            <m:r>
                              <m:rPr>
                                <m:sty m:val="p"/>
                              </m:rPr>
                              <a:rPr lang="en-IN" i="0">
                                <a:latin typeface="Cambria Math" panose="02040503050406030204" pitchFamily="18" charset="0"/>
                              </a:rPr>
                              <m:t>if</m:t>
                            </m:r>
                            <m:r>
                              <a:rPr lang="en-IN" i="0">
                                <a:latin typeface="Cambria Math" panose="02040503050406030204" pitchFamily="18" charset="0"/>
                              </a:rPr>
                              <m:t> </m:t>
                            </m:r>
                            <m:r>
                              <m:rPr>
                                <m:sty m:val="p"/>
                              </m:rPr>
                              <a:rPr lang="en-IN" i="0">
                                <a:latin typeface="Cambria Math" panose="02040503050406030204" pitchFamily="18" charset="0"/>
                              </a:rPr>
                              <m:t>rand</m:t>
                            </m:r>
                            <m:r>
                              <a:rPr lang="en-IN" i="0">
                                <a:latin typeface="Cambria Math" panose="02040503050406030204" pitchFamily="18" charset="0"/>
                              </a:rPr>
                              <m:t>()≥</m:t>
                            </m:r>
                            <m:r>
                              <m:rPr>
                                <m:sty m:val="p"/>
                              </m:rPr>
                              <a:rPr lang="en-IN" i="0">
                                <a:latin typeface="Cambria Math" panose="02040503050406030204" pitchFamily="18" charset="0"/>
                              </a:rPr>
                              <m:t>S</m:t>
                            </m:r>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sub>
                            </m:sSub>
                            <m:d>
                              <m:dPr>
                                <m:ctrlPr>
                                  <a:rPr lang="en-IN">
                                    <a:latin typeface="Cambria Math" panose="02040503050406030204" pitchFamily="18" charset="0"/>
                                  </a:rPr>
                                </m:ctrlPr>
                              </m:dPr>
                              <m:e>
                                <m:r>
                                  <m:rPr>
                                    <m:sty m:val="p"/>
                                  </m:rPr>
                                  <a:rPr lang="en-IN" i="0">
                                    <a:latin typeface="Cambria Math" panose="02040503050406030204" pitchFamily="18" charset="0"/>
                                  </a:rPr>
                                  <m:t>t</m:t>
                                </m:r>
                                <m:r>
                                  <a:rPr lang="en-IN" i="0">
                                    <a:latin typeface="Cambria Math" panose="02040503050406030204" pitchFamily="18" charset="0"/>
                                  </a:rPr>
                                  <m:t>+1</m:t>
                                </m:r>
                              </m:e>
                            </m:d>
                            <m:r>
                              <a:rPr lang="en-IN" i="0">
                                <a:latin typeface="Cambria Math" panose="02040503050406030204" pitchFamily="18" charset="0"/>
                              </a:rPr>
                              <m:t>)</m:t>
                            </m:r>
                          </m:e>
                          <m:e>
                            <m:r>
                              <a:rPr lang="en-IN" i="0">
                                <a:latin typeface="Cambria Math" panose="02040503050406030204" pitchFamily="18" charset="0"/>
                              </a:rPr>
                              <m:t>1           </m:t>
                            </m:r>
                            <m:r>
                              <m:rPr>
                                <m:sty m:val="p"/>
                              </m:rPr>
                              <a:rPr lang="en-IN" i="0">
                                <a:latin typeface="Cambria Math" panose="02040503050406030204" pitchFamily="18" charset="0"/>
                              </a:rPr>
                              <m:t>if</m:t>
                            </m:r>
                            <m:r>
                              <a:rPr lang="en-IN" i="0">
                                <a:latin typeface="Cambria Math" panose="02040503050406030204" pitchFamily="18" charset="0"/>
                              </a:rPr>
                              <m:t> </m:t>
                            </m:r>
                            <m:r>
                              <m:rPr>
                                <m:sty m:val="p"/>
                              </m:rPr>
                              <a:rPr lang="en-IN" i="0">
                                <a:latin typeface="Cambria Math" panose="02040503050406030204" pitchFamily="18" charset="0"/>
                              </a:rPr>
                              <m:t>rand</m:t>
                            </m:r>
                            <m:r>
                              <a:rPr lang="en-IN" i="0">
                                <a:latin typeface="Cambria Math" panose="02040503050406030204" pitchFamily="18" charset="0"/>
                              </a:rPr>
                              <m:t>()&lt;</m:t>
                            </m:r>
                            <m:r>
                              <m:rPr>
                                <m:sty m:val="p"/>
                              </m:rPr>
                              <a:rPr lang="en-IN" i="0">
                                <a:latin typeface="Cambria Math" panose="02040503050406030204" pitchFamily="18" charset="0"/>
                              </a:rPr>
                              <m:t>S</m:t>
                            </m:r>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sub>
                            </m:sSub>
                            <m:r>
                              <a:rPr lang="en-IN" i="0">
                                <a:latin typeface="Cambria Math" panose="02040503050406030204" pitchFamily="18" charset="0"/>
                              </a:rPr>
                              <m:t>(</m:t>
                            </m:r>
                            <m:r>
                              <m:rPr>
                                <m:sty m:val="p"/>
                              </m:rPr>
                              <a:rPr lang="en-IN" i="0">
                                <a:latin typeface="Cambria Math" panose="02040503050406030204" pitchFamily="18" charset="0"/>
                              </a:rPr>
                              <m:t>t</m:t>
                            </m:r>
                            <m:r>
                              <a:rPr lang="en-IN" i="0">
                                <a:latin typeface="Cambria Math" panose="02040503050406030204" pitchFamily="18" charset="0"/>
                              </a:rPr>
                              <m:t>+1)) </m:t>
                            </m:r>
                          </m:e>
                        </m:eqArr>
                      </m:e>
                    </m:d>
                  </m:oMath>
                </a14:m>
                <a:endParaRPr lang="en-IN" sz="1600" dirty="0"/>
              </a:p>
              <a:p>
                <a:pPr lvl="2">
                  <a:buFont typeface="Wingdings" panose="05000000000000000000" pitchFamily="2" charset="2"/>
                  <a:buChar char="Ø"/>
                </a:pPr>
                <a14:m>
                  <m:oMath xmlns:m="http://schemas.openxmlformats.org/officeDocument/2006/math">
                    <m:r>
                      <m:rPr>
                        <m:sty m:val="p"/>
                      </m:rPr>
                      <a:rPr lang="en-IN" i="0">
                        <a:latin typeface="Cambria Math" panose="02040503050406030204" pitchFamily="18" charset="0"/>
                      </a:rPr>
                      <m:t>S</m:t>
                    </m:r>
                    <m:d>
                      <m:dPr>
                        <m:ctrlPr>
                          <a:rPr lang="en-IN">
                            <a:latin typeface="Cambria Math" panose="02040503050406030204" pitchFamily="18" charset="0"/>
                          </a:rPr>
                        </m:ctrlPr>
                      </m:dPr>
                      <m:e>
                        <m:sSub>
                          <m:sSubPr>
                            <m:ctrlPr>
                              <a:rPr lang="en-IN">
                                <a:latin typeface="Cambria Math" panose="02040503050406030204" pitchFamily="18" charset="0"/>
                              </a:rPr>
                            </m:ctrlPr>
                          </m:sSub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sub>
                        </m:sSub>
                        <m:d>
                          <m:dPr>
                            <m:ctrlPr>
                              <a:rPr lang="en-IN">
                                <a:latin typeface="Cambria Math" panose="02040503050406030204" pitchFamily="18" charset="0"/>
                              </a:rPr>
                            </m:ctrlPr>
                          </m:dPr>
                          <m:e>
                            <m:r>
                              <m:rPr>
                                <m:sty m:val="p"/>
                              </m:rPr>
                              <a:rPr lang="en-IN" i="0">
                                <a:latin typeface="Cambria Math" panose="02040503050406030204" pitchFamily="18" charset="0"/>
                              </a:rPr>
                              <m:t>t</m:t>
                            </m:r>
                            <m:r>
                              <a:rPr lang="en-IN" i="0">
                                <a:latin typeface="Cambria Math" panose="02040503050406030204" pitchFamily="18" charset="0"/>
                              </a:rPr>
                              <m:t>+1</m:t>
                            </m:r>
                          </m:e>
                        </m:d>
                      </m:e>
                    </m:d>
                    <m:r>
                      <a:rPr lang="en-IN" i="0">
                        <a:latin typeface="Cambria Math" panose="02040503050406030204" pitchFamily="18" charset="0"/>
                      </a:rPr>
                      <m:t>=</m:t>
                    </m:r>
                    <m:f>
                      <m:fPr>
                        <m:ctrlPr>
                          <a:rPr lang="en-IN">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1+</m:t>
                        </m:r>
                        <m:sSup>
                          <m:sSupPr>
                            <m:ctrlPr>
                              <a:rPr lang="en-IN">
                                <a:latin typeface="Cambria Math" panose="02040503050406030204" pitchFamily="18" charset="0"/>
                              </a:rPr>
                            </m:ctrlPr>
                          </m:sSupPr>
                          <m:e>
                            <m:r>
                              <m:rPr>
                                <m:sty m:val="p"/>
                              </m:rPr>
                              <a:rPr lang="en-IN" i="0">
                                <a:latin typeface="Cambria Math" panose="02040503050406030204" pitchFamily="18" charset="0"/>
                              </a:rPr>
                              <m:t>e</m:t>
                            </m:r>
                          </m:e>
                          <m:sup>
                            <m:r>
                              <a:rPr lang="en-IN" i="0">
                                <a:latin typeface="Cambria Math" panose="02040503050406030204" pitchFamily="18" charset="0"/>
                              </a:rPr>
                              <m:t>−</m:t>
                            </m:r>
                            <m:sSub>
                              <m:sSubPr>
                                <m:ctrlPr>
                                  <a:rPr lang="en-IN">
                                    <a:latin typeface="Cambria Math" panose="02040503050406030204" pitchFamily="18" charset="0"/>
                                  </a:rPr>
                                </m:ctrlPr>
                              </m:sSubPr>
                              <m:e>
                                <m:r>
                                  <m:rPr>
                                    <m:sty m:val="p"/>
                                  </m:rPr>
                                  <a:rPr lang="en-IN" i="0">
                                    <a:latin typeface="Cambria Math" panose="02040503050406030204" pitchFamily="18" charset="0"/>
                                  </a:rPr>
                                  <m:t>v</m:t>
                                </m:r>
                              </m:e>
                              <m:sub>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sub>
                            </m:sSub>
                            <m:r>
                              <a:rPr lang="en-IN" i="0">
                                <a:latin typeface="Cambria Math" panose="02040503050406030204" pitchFamily="18" charset="0"/>
                              </a:rPr>
                              <m:t>(</m:t>
                            </m:r>
                            <m:r>
                              <m:rPr>
                                <m:sty m:val="p"/>
                              </m:rPr>
                              <a:rPr lang="en-IN" i="0">
                                <a:latin typeface="Cambria Math" panose="02040503050406030204" pitchFamily="18" charset="0"/>
                              </a:rPr>
                              <m:t>t</m:t>
                            </m:r>
                            <m:r>
                              <a:rPr lang="en-IN" i="0">
                                <a:latin typeface="Cambria Math" panose="02040503050406030204" pitchFamily="18" charset="0"/>
                              </a:rPr>
                              <m:t>+1)</m:t>
                            </m:r>
                          </m:sup>
                        </m:sSup>
                      </m:den>
                    </m:f>
                  </m:oMath>
                </a14:m>
                <a:endParaRPr lang="en-IN" sz="1600" dirty="0"/>
              </a:p>
              <a:p>
                <a:pPr lvl="1">
                  <a:buFont typeface="Arial" panose="020B0604020202020204" pitchFamily="34" charset="0"/>
                  <a:buChar char="•"/>
                </a:pPr>
                <a:r>
                  <a:rPr lang="en-IN" i="0" dirty="0"/>
                  <a:t>Perform mutation on the particles and update local best for each particle by comparing it with the old values.</a:t>
                </a:r>
                <a:endParaRPr lang="en-IN" sz="1800" i="0" dirty="0"/>
              </a:p>
              <a:p>
                <a:pPr lvl="1">
                  <a:buFont typeface="Arial" panose="020B0604020202020204" pitchFamily="34" charset="0"/>
                  <a:buChar char="•"/>
                </a:pPr>
                <a:r>
                  <a:rPr lang="en-IN" i="0" dirty="0"/>
                  <a:t>Go to step 2, unless maximum number of generations have been reached.</a:t>
                </a:r>
                <a:endParaRPr lang="en-IN" sz="1800" i="0" dirty="0"/>
              </a:p>
              <a:p>
                <a:pPr lvl="1">
                  <a:buFont typeface="Arial" panose="020B0604020202020204" pitchFamily="34" charset="0"/>
                  <a:buChar char="•"/>
                </a:pPr>
                <a:r>
                  <a:rPr lang="en-IN" i="0" dirty="0"/>
                  <a:t>The highest ranked Pareto non-dominated set from the latest population is the solution set.</a:t>
                </a:r>
                <a:endParaRPr lang="en-IN" sz="1800" i="0"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211"/>
                </a:stretch>
              </a:blipFill>
            </p:spPr>
            <p:txBody>
              <a:bodyPr/>
              <a:lstStyle/>
              <a:p>
                <a:r>
                  <a:rPr lang="en-IN">
                    <a:noFill/>
                  </a:rPr>
                  <a:t> </a:t>
                </a:r>
              </a:p>
            </p:txBody>
          </p:sp>
        </mc:Fallback>
      </mc:AlternateContent>
    </p:spTree>
    <p:extLst>
      <p:ext uri="{BB962C8B-B14F-4D97-AF65-F5344CB8AC3E}">
        <p14:creationId xmlns:p14="http://schemas.microsoft.com/office/powerpoint/2010/main" val="3905133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Hybrid Multi-Objective Feature Selection </a:t>
            </a:r>
            <a:r>
              <a:rPr lang="en-IN" dirty="0" smtClean="0"/>
              <a:t>Algorithm</a:t>
            </a:r>
            <a:endParaRPr lang="en-IN" dirty="0"/>
          </a:p>
        </p:txBody>
      </p:sp>
      <p:sp>
        <p:nvSpPr>
          <p:cNvPr id="3" name="Content Placeholder 2"/>
          <p:cNvSpPr>
            <a:spLocks noGrp="1"/>
          </p:cNvSpPr>
          <p:nvPr>
            <p:ph idx="1"/>
          </p:nvPr>
        </p:nvSpPr>
        <p:spPr/>
        <p:txBody>
          <a:bodyPr>
            <a:normAutofit/>
          </a:bodyPr>
          <a:lstStyle/>
          <a:p>
            <a:pPr lvl="0"/>
            <a:r>
              <a:rPr lang="en-IN" dirty="0"/>
              <a:t>Initialize number of generations, mutation probability, external population size(</a:t>
            </a:r>
            <a:r>
              <a:rPr lang="en-IN" dirty="0" err="1"/>
              <a:t>nEPOP</a:t>
            </a:r>
            <a:r>
              <a:rPr lang="en-IN" dirty="0"/>
              <a:t>), size of population(</a:t>
            </a:r>
            <a:r>
              <a:rPr lang="en-IN" dirty="0" err="1"/>
              <a:t>nPOP</a:t>
            </a:r>
            <a:r>
              <a:rPr lang="en-IN" dirty="0"/>
              <a:t>).</a:t>
            </a:r>
          </a:p>
          <a:p>
            <a:pPr lvl="0"/>
            <a:r>
              <a:rPr lang="en-IN" dirty="0"/>
              <a:t>Generate population of size </a:t>
            </a:r>
            <a:r>
              <a:rPr lang="en-IN" dirty="0" err="1"/>
              <a:t>nPOP</a:t>
            </a:r>
            <a:r>
              <a:rPr lang="en-IN" dirty="0"/>
              <a:t> and evaluate each individual.</a:t>
            </a:r>
          </a:p>
          <a:p>
            <a:pPr lvl="0"/>
            <a:r>
              <a:rPr lang="en-IN" dirty="0"/>
              <a:t>Store each individual with fitness values in population(POP)</a:t>
            </a:r>
          </a:p>
          <a:p>
            <a:pPr lvl="0"/>
            <a:r>
              <a:rPr lang="en-IN" dirty="0"/>
              <a:t>Store the non-dominated solutions in external population archive (EPOP</a:t>
            </a:r>
            <a:r>
              <a:rPr lang="en-IN" dirty="0" smtClean="0"/>
              <a:t>).</a:t>
            </a:r>
          </a:p>
          <a:p>
            <a:pPr lvl="0"/>
            <a:r>
              <a:rPr lang="en-IN" dirty="0"/>
              <a:t>Repeat the following steps number of generations times:</a:t>
            </a:r>
          </a:p>
          <a:p>
            <a:pPr lvl="1"/>
            <a:r>
              <a:rPr lang="en-IN" dirty="0" smtClean="0"/>
              <a:t>Extend </a:t>
            </a:r>
            <a:r>
              <a:rPr lang="en-IN" dirty="0"/>
              <a:t>external population archive using EPOP-propagating strategy described below</a:t>
            </a:r>
            <a:r>
              <a:rPr lang="en-IN" dirty="0" smtClean="0"/>
              <a:t>.</a:t>
            </a:r>
            <a:endParaRPr lang="en-IN" dirty="0"/>
          </a:p>
        </p:txBody>
      </p:sp>
    </p:spTree>
    <p:extLst>
      <p:ext uri="{BB962C8B-B14F-4D97-AF65-F5344CB8AC3E}">
        <p14:creationId xmlns:p14="http://schemas.microsoft.com/office/powerpoint/2010/main" val="2570330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a:xfrm>
            <a:off x="1371600" y="2382592"/>
            <a:ext cx="9601200" cy="3484807"/>
          </a:xfrm>
        </p:spPr>
        <p:txBody>
          <a:bodyPr>
            <a:normAutofit/>
          </a:bodyPr>
          <a:lstStyle/>
          <a:p>
            <a:pPr lvl="1"/>
            <a:r>
              <a:rPr lang="en-IN" dirty="0"/>
              <a:t>Extend population archive using POP-propagating strategy as described below</a:t>
            </a:r>
            <a:r>
              <a:rPr lang="en-IN" dirty="0" smtClean="0"/>
              <a:t>.</a:t>
            </a:r>
          </a:p>
          <a:p>
            <a:pPr lvl="1"/>
            <a:r>
              <a:rPr lang="en-IN" dirty="0" smtClean="0"/>
              <a:t>Mutate </a:t>
            </a:r>
            <a:r>
              <a:rPr lang="en-IN" dirty="0"/>
              <a:t>the population (POP) using bit-flip mutation.</a:t>
            </a:r>
          </a:p>
          <a:p>
            <a:pPr lvl="1"/>
            <a:r>
              <a:rPr lang="en-IN" dirty="0" smtClean="0"/>
              <a:t>Update </a:t>
            </a:r>
            <a:r>
              <a:rPr lang="en-IN" dirty="0"/>
              <a:t>population using POP-update strategy.</a:t>
            </a:r>
          </a:p>
          <a:p>
            <a:pPr lvl="1"/>
            <a:r>
              <a:rPr lang="en-IN" dirty="0" smtClean="0"/>
              <a:t>Update </a:t>
            </a:r>
            <a:r>
              <a:rPr lang="en-IN" dirty="0"/>
              <a:t>external population using EPOP-update strategy</a:t>
            </a:r>
            <a:r>
              <a:rPr lang="en-IN" dirty="0" smtClean="0"/>
              <a:t>.</a:t>
            </a:r>
            <a:endParaRPr lang="en-IN" dirty="0"/>
          </a:p>
          <a:p>
            <a:r>
              <a:rPr lang="en-IN" dirty="0"/>
              <a:t>Return the non-dominated individuals in external population</a:t>
            </a:r>
            <a:r>
              <a:rPr lang="en-IN" dirty="0" smtClean="0"/>
              <a:t>.</a:t>
            </a:r>
            <a:endParaRPr lang="en-IN" dirty="0"/>
          </a:p>
        </p:txBody>
      </p:sp>
    </p:spTree>
    <p:extLst>
      <p:ext uri="{BB962C8B-B14F-4D97-AF65-F5344CB8AC3E}">
        <p14:creationId xmlns:p14="http://schemas.microsoft.com/office/powerpoint/2010/main" val="3351403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External Population-Propagating Strategy</a:t>
            </a:r>
            <a:endParaRPr lang="en-IN" dirty="0"/>
          </a:p>
        </p:txBody>
      </p:sp>
      <p:sp>
        <p:nvSpPr>
          <p:cNvPr id="3" name="Content Placeholder 2"/>
          <p:cNvSpPr>
            <a:spLocks noGrp="1"/>
          </p:cNvSpPr>
          <p:nvPr>
            <p:ph idx="1"/>
          </p:nvPr>
        </p:nvSpPr>
        <p:spPr/>
        <p:txBody>
          <a:bodyPr/>
          <a:lstStyle/>
          <a:p>
            <a:pPr marL="0" indent="0">
              <a:buNone/>
            </a:pPr>
            <a:r>
              <a:rPr lang="en-IN" dirty="0"/>
              <a:t>	1) Initialize empty list offspring</a:t>
            </a:r>
          </a:p>
          <a:p>
            <a:pPr marL="0" indent="0">
              <a:buNone/>
            </a:pPr>
            <a:r>
              <a:rPr lang="en-IN" dirty="0"/>
              <a:t>	2) Repeat the following steps until size of offspring less than </a:t>
            </a:r>
            <a:r>
              <a:rPr lang="en-IN" dirty="0" err="1"/>
              <a:t>nEPOP</a:t>
            </a:r>
            <a:r>
              <a:rPr lang="en-IN" dirty="0"/>
              <a:t>:</a:t>
            </a:r>
          </a:p>
          <a:p>
            <a:pPr marL="0" indent="0">
              <a:buNone/>
            </a:pPr>
            <a:r>
              <a:rPr lang="en-IN" dirty="0"/>
              <a:t>		2.1) Select parents using binary tournament selection from EPOP.</a:t>
            </a:r>
          </a:p>
          <a:p>
            <a:pPr marL="0" indent="0">
              <a:buNone/>
            </a:pPr>
            <a:r>
              <a:rPr lang="en-IN" dirty="0"/>
              <a:t>		2.2) Generate new individuals using HUX crossover.</a:t>
            </a:r>
          </a:p>
          <a:p>
            <a:pPr marL="0" indent="0">
              <a:buNone/>
            </a:pPr>
            <a:r>
              <a:rPr lang="en-IN" dirty="0"/>
              <a:t>		2.3) Add this individuals to offspring list.</a:t>
            </a:r>
          </a:p>
          <a:p>
            <a:pPr marL="0" indent="0">
              <a:buNone/>
            </a:pPr>
            <a:r>
              <a:rPr lang="en-IN" dirty="0"/>
              <a:t>	3) Evaluate the individuals in offspring.</a:t>
            </a:r>
          </a:p>
          <a:p>
            <a:pPr marL="0" indent="0">
              <a:buNone/>
            </a:pPr>
            <a:r>
              <a:rPr lang="en-IN" dirty="0"/>
              <a:t>       </a:t>
            </a:r>
            <a:r>
              <a:rPr lang="en-IN" dirty="0" smtClean="0"/>
              <a:t>        4</a:t>
            </a:r>
            <a:r>
              <a:rPr lang="en-IN" dirty="0"/>
              <a:t>) Store the non-dominated solutions in EPOP.</a:t>
            </a:r>
          </a:p>
        </p:txBody>
      </p:sp>
    </p:spTree>
    <p:extLst>
      <p:ext uri="{BB962C8B-B14F-4D97-AF65-F5344CB8AC3E}">
        <p14:creationId xmlns:p14="http://schemas.microsoft.com/office/powerpoint/2010/main" val="407745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1774" y="1146220"/>
            <a:ext cx="8361229" cy="3358646"/>
          </a:xfrm>
        </p:spPr>
        <p:txBody>
          <a:bodyPr/>
          <a:lstStyle/>
          <a:p>
            <a:r>
              <a:rPr lang="en-IN" sz="4800" dirty="0"/>
              <a:t>GENE EXPRESSION CLASSIFICATION WITH HYBRID MULTI OBJECTIVE EVOLUTIONARY ALGORITHM ON PUBLIC CLOUD PLATFORM</a:t>
            </a:r>
            <a:endParaRPr lang="en-IN" sz="4500" dirty="0"/>
          </a:p>
        </p:txBody>
      </p:sp>
      <p:sp>
        <p:nvSpPr>
          <p:cNvPr id="3" name="Subtitle 2"/>
          <p:cNvSpPr>
            <a:spLocks noGrp="1"/>
          </p:cNvSpPr>
          <p:nvPr>
            <p:ph type="subTitle" idx="1"/>
          </p:nvPr>
        </p:nvSpPr>
        <p:spPr>
          <a:xfrm>
            <a:off x="4082602" y="4504866"/>
            <a:ext cx="4288665" cy="1741387"/>
          </a:xfrm>
        </p:spPr>
        <p:txBody>
          <a:bodyPr>
            <a:normAutofit/>
          </a:bodyPr>
          <a:lstStyle/>
          <a:p>
            <a:r>
              <a:rPr lang="en-IN" dirty="0" smtClean="0"/>
              <a:t>Guided By:</a:t>
            </a:r>
          </a:p>
          <a:p>
            <a:r>
              <a:rPr lang="en-IN" dirty="0" err="1" smtClean="0"/>
              <a:t>Dr.</a:t>
            </a:r>
            <a:r>
              <a:rPr lang="en-IN" dirty="0" smtClean="0"/>
              <a:t> Manu </a:t>
            </a:r>
            <a:r>
              <a:rPr lang="en-IN" dirty="0" err="1" smtClean="0"/>
              <a:t>Vardhan</a:t>
            </a:r>
            <a:endParaRPr lang="en-IN" dirty="0" smtClean="0"/>
          </a:p>
          <a:p>
            <a:r>
              <a:rPr lang="en-IN" dirty="0" smtClean="0"/>
              <a:t>Assistant Professor</a:t>
            </a:r>
          </a:p>
          <a:p>
            <a:r>
              <a:rPr lang="en-IN" dirty="0" smtClean="0"/>
              <a:t>CSE Dept., NIT Raipur</a:t>
            </a:r>
            <a:endParaRPr lang="en-IN" dirty="0"/>
          </a:p>
        </p:txBody>
      </p:sp>
    </p:spTree>
    <p:extLst>
      <p:ext uri="{BB962C8B-B14F-4D97-AF65-F5344CB8AC3E}">
        <p14:creationId xmlns:p14="http://schemas.microsoft.com/office/powerpoint/2010/main" val="116505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Population-Propagating Strategy</a:t>
            </a:r>
            <a:endParaRPr lang="en-IN" dirty="0"/>
          </a:p>
        </p:txBody>
      </p:sp>
      <p:sp>
        <p:nvSpPr>
          <p:cNvPr id="3" name="Content Placeholder 2"/>
          <p:cNvSpPr>
            <a:spLocks noGrp="1"/>
          </p:cNvSpPr>
          <p:nvPr>
            <p:ph idx="1"/>
          </p:nvPr>
        </p:nvSpPr>
        <p:spPr/>
        <p:txBody>
          <a:bodyPr/>
          <a:lstStyle/>
          <a:p>
            <a:pPr marL="0" indent="0">
              <a:buNone/>
            </a:pPr>
            <a:r>
              <a:rPr lang="en-IN" dirty="0" smtClean="0"/>
              <a:t>	1</a:t>
            </a:r>
            <a:r>
              <a:rPr lang="en-IN" dirty="0"/>
              <a:t>) Initialize empty list offspring.</a:t>
            </a:r>
          </a:p>
          <a:p>
            <a:pPr marL="0" indent="0">
              <a:buNone/>
            </a:pPr>
            <a:r>
              <a:rPr lang="en-IN" dirty="0" smtClean="0"/>
              <a:t>	2</a:t>
            </a:r>
            <a:r>
              <a:rPr lang="en-IN" dirty="0"/>
              <a:t>) Repeat the following steps until size of offspring less than </a:t>
            </a:r>
            <a:r>
              <a:rPr lang="en-IN" dirty="0" err="1"/>
              <a:t>nPOP</a:t>
            </a:r>
            <a:r>
              <a:rPr lang="en-IN" dirty="0"/>
              <a:t>:</a:t>
            </a:r>
          </a:p>
          <a:p>
            <a:pPr marL="0" indent="0">
              <a:buNone/>
            </a:pPr>
            <a:r>
              <a:rPr lang="en-IN" dirty="0"/>
              <a:t>	</a:t>
            </a:r>
            <a:r>
              <a:rPr lang="en-IN" dirty="0" smtClean="0"/>
              <a:t>	2.1</a:t>
            </a:r>
            <a:r>
              <a:rPr lang="en-IN" dirty="0"/>
              <a:t>) Select two parents randomly each from EPOP and POP.</a:t>
            </a:r>
          </a:p>
          <a:p>
            <a:pPr marL="0" indent="0">
              <a:buNone/>
            </a:pPr>
            <a:r>
              <a:rPr lang="en-IN" dirty="0"/>
              <a:t>	</a:t>
            </a:r>
            <a:r>
              <a:rPr lang="en-IN" dirty="0" smtClean="0"/>
              <a:t>	2.2</a:t>
            </a:r>
            <a:r>
              <a:rPr lang="en-IN" dirty="0"/>
              <a:t>) Generate new individuals using HUX crossover.</a:t>
            </a:r>
          </a:p>
          <a:p>
            <a:pPr marL="0" indent="0">
              <a:buNone/>
            </a:pPr>
            <a:r>
              <a:rPr lang="en-IN" dirty="0" smtClean="0"/>
              <a:t>              		2.3</a:t>
            </a:r>
            <a:r>
              <a:rPr lang="en-IN" dirty="0"/>
              <a:t>) Add this individuals to offspring list.</a:t>
            </a:r>
          </a:p>
          <a:p>
            <a:pPr marL="0" indent="0">
              <a:buNone/>
            </a:pPr>
            <a:r>
              <a:rPr lang="en-IN" dirty="0"/>
              <a:t>	3) Evaluate the individuals in offspring.</a:t>
            </a:r>
          </a:p>
          <a:p>
            <a:pPr marL="0" indent="0">
              <a:buNone/>
            </a:pPr>
            <a:r>
              <a:rPr lang="en-IN" dirty="0"/>
              <a:t>	4) Store the offspring individuals in POP.</a:t>
            </a:r>
          </a:p>
          <a:p>
            <a:pPr marL="0" indent="0">
              <a:buNone/>
            </a:pPr>
            <a:endParaRPr lang="en-IN" dirty="0"/>
          </a:p>
        </p:txBody>
      </p:sp>
    </p:spTree>
    <p:extLst>
      <p:ext uri="{BB962C8B-B14F-4D97-AF65-F5344CB8AC3E}">
        <p14:creationId xmlns:p14="http://schemas.microsoft.com/office/powerpoint/2010/main" val="382514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Population-Update Strategy</a:t>
            </a:r>
            <a:endParaRPr lang="en-IN" dirty="0"/>
          </a:p>
        </p:txBody>
      </p:sp>
      <p:sp>
        <p:nvSpPr>
          <p:cNvPr id="3" name="Content Placeholder 2"/>
          <p:cNvSpPr>
            <a:spLocks noGrp="1"/>
          </p:cNvSpPr>
          <p:nvPr>
            <p:ph idx="1"/>
          </p:nvPr>
        </p:nvSpPr>
        <p:spPr>
          <a:xfrm>
            <a:off x="914400" y="2627290"/>
            <a:ext cx="11153104" cy="3240110"/>
          </a:xfrm>
        </p:spPr>
        <p:txBody>
          <a:bodyPr/>
          <a:lstStyle/>
          <a:p>
            <a:pPr marL="0" indent="0">
              <a:buNone/>
            </a:pPr>
            <a:r>
              <a:rPr lang="en-IN" dirty="0" smtClean="0"/>
              <a:t>	1</a:t>
            </a:r>
            <a:r>
              <a:rPr lang="en-IN" dirty="0"/>
              <a:t>) Repeat the following steps for each individual in POP:</a:t>
            </a:r>
          </a:p>
          <a:p>
            <a:pPr marL="0" indent="0">
              <a:buNone/>
            </a:pPr>
            <a:r>
              <a:rPr lang="en-IN" dirty="0" smtClean="0"/>
              <a:t>		1.1</a:t>
            </a:r>
            <a:r>
              <a:rPr lang="en-IN" dirty="0"/>
              <a:t>) If individual is dominated by any individual in POP, discard this individual.</a:t>
            </a:r>
          </a:p>
          <a:p>
            <a:pPr marL="0" indent="0">
              <a:buNone/>
            </a:pPr>
            <a:r>
              <a:rPr lang="en-IN" dirty="0" smtClean="0"/>
              <a:t>		1.2</a:t>
            </a:r>
            <a:r>
              <a:rPr lang="en-IN" dirty="0"/>
              <a:t>) Else remove those individuals dominated by this individual and add this to POP.</a:t>
            </a:r>
          </a:p>
          <a:p>
            <a:pPr marL="0" indent="0">
              <a:buNone/>
            </a:pPr>
            <a:r>
              <a:rPr lang="en-IN" dirty="0"/>
              <a:t>	2) If POP size greater than </a:t>
            </a:r>
            <a:r>
              <a:rPr lang="en-IN" dirty="0" err="1"/>
              <a:t>nPOP</a:t>
            </a:r>
            <a:r>
              <a:rPr lang="en-IN" dirty="0"/>
              <a:t>, randomly delete individuals.</a:t>
            </a:r>
          </a:p>
        </p:txBody>
      </p:sp>
    </p:spTree>
    <p:extLst>
      <p:ext uri="{BB962C8B-B14F-4D97-AF65-F5344CB8AC3E}">
        <p14:creationId xmlns:p14="http://schemas.microsoft.com/office/powerpoint/2010/main" val="109879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External Population-Update </a:t>
            </a:r>
            <a:r>
              <a:rPr lang="en-IN" b="1" dirty="0"/>
              <a:t>S</a:t>
            </a:r>
            <a:r>
              <a:rPr lang="en-IN" b="1" dirty="0" smtClean="0"/>
              <a:t>trategy</a:t>
            </a:r>
            <a:endParaRPr lang="en-IN" dirty="0"/>
          </a:p>
        </p:txBody>
      </p:sp>
      <p:sp>
        <p:nvSpPr>
          <p:cNvPr id="3" name="Content Placeholder 2"/>
          <p:cNvSpPr>
            <a:spLocks noGrp="1"/>
          </p:cNvSpPr>
          <p:nvPr>
            <p:ph idx="1"/>
          </p:nvPr>
        </p:nvSpPr>
        <p:spPr>
          <a:xfrm>
            <a:off x="862885" y="2794714"/>
            <a:ext cx="10779616" cy="3072685"/>
          </a:xfrm>
        </p:spPr>
        <p:txBody>
          <a:bodyPr/>
          <a:lstStyle/>
          <a:p>
            <a:pPr marL="0" indent="0">
              <a:buNone/>
            </a:pPr>
            <a:r>
              <a:rPr lang="en-IN" dirty="0"/>
              <a:t>	</a:t>
            </a:r>
            <a:r>
              <a:rPr lang="en-IN" dirty="0" smtClean="0"/>
              <a:t>1</a:t>
            </a:r>
            <a:r>
              <a:rPr lang="en-IN" dirty="0"/>
              <a:t>) Repeat the following steps for each individual in POP:</a:t>
            </a:r>
          </a:p>
          <a:p>
            <a:pPr marL="0" indent="0">
              <a:buNone/>
            </a:pPr>
            <a:r>
              <a:rPr lang="en-IN" dirty="0" smtClean="0"/>
              <a:t>		1.1</a:t>
            </a:r>
            <a:r>
              <a:rPr lang="en-IN" dirty="0"/>
              <a:t>) If individual is dominated by any individual in EPOP, discard this individual.</a:t>
            </a:r>
          </a:p>
          <a:p>
            <a:pPr marL="0" indent="0">
              <a:buNone/>
            </a:pPr>
            <a:r>
              <a:rPr lang="en-IN" dirty="0" smtClean="0"/>
              <a:t>		1.2</a:t>
            </a:r>
            <a:r>
              <a:rPr lang="en-IN" dirty="0"/>
              <a:t>) Else remove those individuals dominated by this individual add this to EPOP.</a:t>
            </a:r>
          </a:p>
          <a:p>
            <a:pPr marL="0" indent="0">
              <a:buNone/>
            </a:pPr>
            <a:r>
              <a:rPr lang="en-IN" dirty="0" smtClean="0"/>
              <a:t>	2</a:t>
            </a:r>
            <a:r>
              <a:rPr lang="en-IN" dirty="0"/>
              <a:t>) If EPOP size greater than </a:t>
            </a:r>
            <a:r>
              <a:rPr lang="en-IN" dirty="0" err="1"/>
              <a:t>nEPOP</a:t>
            </a:r>
            <a:r>
              <a:rPr lang="en-IN" dirty="0"/>
              <a:t>, individuals are selected using crowding </a:t>
            </a:r>
            <a:r>
              <a:rPr lang="en-IN" dirty="0" smtClean="0"/>
              <a:t>distance</a:t>
            </a:r>
            <a:endParaRPr lang="en-IN" dirty="0"/>
          </a:p>
        </p:txBody>
      </p:sp>
    </p:spTree>
    <p:extLst>
      <p:ext uri="{BB962C8B-B14F-4D97-AF65-F5344CB8AC3E}">
        <p14:creationId xmlns:p14="http://schemas.microsoft.com/office/powerpoint/2010/main" val="402327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in Cloud</a:t>
            </a:r>
            <a:endParaRPr lang="en-IN" dirty="0"/>
          </a:p>
        </p:txBody>
      </p:sp>
      <p:sp>
        <p:nvSpPr>
          <p:cNvPr id="3" name="Content Placeholder 2"/>
          <p:cNvSpPr>
            <a:spLocks noGrp="1"/>
          </p:cNvSpPr>
          <p:nvPr>
            <p:ph idx="1"/>
          </p:nvPr>
        </p:nvSpPr>
        <p:spPr>
          <a:xfrm>
            <a:off x="1371600" y="3193960"/>
            <a:ext cx="9601200" cy="2673439"/>
          </a:xfrm>
        </p:spPr>
        <p:txBody>
          <a:bodyPr/>
          <a:lstStyle/>
          <a:p>
            <a:r>
              <a:rPr lang="en-IN" dirty="0" smtClean="0"/>
              <a:t>Hybrid algorithm is implemented on Google Cloud with high computational power</a:t>
            </a:r>
          </a:p>
          <a:p>
            <a:pPr lvl="1"/>
            <a:r>
              <a:rPr lang="en-IN" i="0" dirty="0" smtClean="0"/>
              <a:t>52 Gb RAM</a:t>
            </a:r>
          </a:p>
          <a:p>
            <a:pPr lvl="1"/>
            <a:r>
              <a:rPr lang="en-IN" i="0" dirty="0" smtClean="0"/>
              <a:t>8 vCPUs </a:t>
            </a:r>
            <a:endParaRPr lang="en-IN" i="0" dirty="0"/>
          </a:p>
        </p:txBody>
      </p:sp>
    </p:spTree>
    <p:extLst>
      <p:ext uri="{BB962C8B-B14F-4D97-AF65-F5344CB8AC3E}">
        <p14:creationId xmlns:p14="http://schemas.microsoft.com/office/powerpoint/2010/main" val="825723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6590" y="2967335"/>
            <a:ext cx="765882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EXPERIMENTAL 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6653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Pareto </a:t>
            </a:r>
            <a:r>
              <a:rPr lang="en-IN" b="1" dirty="0" smtClean="0"/>
              <a:t>Front </a:t>
            </a:r>
            <a:r>
              <a:rPr lang="en-IN" b="1" dirty="0"/>
              <a:t>on Lung Cancer </a:t>
            </a:r>
            <a:r>
              <a:rPr lang="en-IN" b="1" dirty="0" smtClean="0"/>
              <a:t>dataset using NSGA-II Algorithm:</a:t>
            </a:r>
            <a:endParaRPr lang="en-IN"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r>
              <a:rPr lang="en-IN" dirty="0" smtClean="0"/>
              <a:t>No. of generations: 2000</a:t>
            </a:r>
          </a:p>
          <a:p>
            <a:r>
              <a:rPr lang="en-IN" dirty="0" smtClean="0"/>
              <a:t>Size of initial population: 15</a:t>
            </a:r>
            <a:endParaRPr lang="en-IN" dirty="0"/>
          </a:p>
        </p:txBody>
      </p:sp>
      <p:pic>
        <p:nvPicPr>
          <p:cNvPr id="4" name="Picture 3" descr="F:\major\major_project\nsgaii-code and results\LUNG CANCER\laptop\NSGAII_Lung_Cancer.png"/>
          <p:cNvPicPr/>
          <p:nvPr/>
        </p:nvPicPr>
        <p:blipFill>
          <a:blip r:embed="rId2"/>
          <a:srcRect/>
          <a:stretch>
            <a:fillRect/>
          </a:stretch>
        </p:blipFill>
        <p:spPr bwMode="auto">
          <a:xfrm>
            <a:off x="6225540" y="2303780"/>
            <a:ext cx="4747260" cy="3563620"/>
          </a:xfrm>
          <a:prstGeom prst="rect">
            <a:avLst/>
          </a:prstGeom>
          <a:noFill/>
          <a:ln w="9525">
            <a:noFill/>
            <a:miter lim="800000"/>
            <a:headEnd/>
            <a:tailEnd/>
          </a:ln>
        </p:spPr>
      </p:pic>
      <p:sp>
        <p:nvSpPr>
          <p:cNvPr id="5" name="TextBox 4"/>
          <p:cNvSpPr txBox="1"/>
          <p:nvPr/>
        </p:nvSpPr>
        <p:spPr>
          <a:xfrm>
            <a:off x="4404575" y="6053070"/>
            <a:ext cx="7624293" cy="369332"/>
          </a:xfrm>
          <a:prstGeom prst="rect">
            <a:avLst/>
          </a:prstGeom>
          <a:noFill/>
        </p:spPr>
        <p:txBody>
          <a:bodyPr wrap="square" rtlCol="0">
            <a:spAutoFit/>
          </a:bodyPr>
          <a:lstStyle/>
          <a:p>
            <a:pPr algn="ctr"/>
            <a:r>
              <a:rPr lang="en-IN" b="1" dirty="0" smtClean="0"/>
              <a:t>Fig. 1: Pareto </a:t>
            </a:r>
            <a:r>
              <a:rPr lang="en-IN" b="1" dirty="0"/>
              <a:t>front obtained using NSGA-II on Lung cancer </a:t>
            </a:r>
            <a:r>
              <a:rPr lang="en-IN" b="1" dirty="0" smtClean="0"/>
              <a:t>dataset</a:t>
            </a:r>
            <a:endParaRPr lang="en-IN" dirty="0"/>
          </a:p>
        </p:txBody>
      </p:sp>
    </p:spTree>
    <p:extLst>
      <p:ext uri="{BB962C8B-B14F-4D97-AF65-F5344CB8AC3E}">
        <p14:creationId xmlns:p14="http://schemas.microsoft.com/office/powerpoint/2010/main" val="1227590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AUC score &amp; No. of Features selected using NSGA-II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947046"/>
              </p:ext>
            </p:extLst>
          </p:nvPr>
        </p:nvGraphicFramePr>
        <p:xfrm>
          <a:off x="3400023" y="2562897"/>
          <a:ext cx="5267458" cy="2653049"/>
        </p:xfrm>
        <a:graphic>
          <a:graphicData uri="http://schemas.openxmlformats.org/drawingml/2006/table">
            <a:tbl>
              <a:tblPr firstRow="1" firstCol="1" bandRow="1">
                <a:tableStyleId>{5C22544A-7EE6-4342-B048-85BDC9FD1C3A}</a:tableStyleId>
              </a:tblPr>
              <a:tblGrid>
                <a:gridCol w="1618039"/>
                <a:gridCol w="1890099"/>
                <a:gridCol w="1759320"/>
              </a:tblGrid>
              <a:tr h="898545">
                <a:tc>
                  <a:txBody>
                    <a:bodyPr/>
                    <a:lstStyle/>
                    <a:p>
                      <a:pPr algn="ctr">
                        <a:lnSpc>
                          <a:spcPct val="105000"/>
                        </a:lnSpc>
                        <a:spcAft>
                          <a:spcPts val="0"/>
                        </a:spcAft>
                      </a:pPr>
                      <a:r>
                        <a:rPr lang="en-IN" sz="1600" dirty="0">
                          <a:effectLst/>
                        </a:rPr>
                        <a:t>Individual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No of Features selected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AUC score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38626">
                <a:tc>
                  <a:txBody>
                    <a:bodyPr/>
                    <a:lstStyle/>
                    <a:p>
                      <a:pPr indent="457200" algn="just">
                        <a:lnSpc>
                          <a:spcPct val="10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a:effectLst/>
                        </a:rPr>
                        <a:t>8</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 0.921569</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38626">
                <a:tc>
                  <a:txBody>
                    <a:bodyPr/>
                    <a:lstStyle/>
                    <a:p>
                      <a:pPr indent="457200" algn="just">
                        <a:lnSpc>
                          <a:spcPct val="105000"/>
                        </a:lnSpc>
                        <a:spcAft>
                          <a:spcPts val="0"/>
                        </a:spcAft>
                      </a:pPr>
                      <a:r>
                        <a:rPr lang="en-IN" sz="1600">
                          <a:effectLst/>
                        </a:rPr>
                        <a:t>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a:effectLst/>
                        </a:rPr>
                        <a:t>5</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0.91667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38626">
                <a:tc>
                  <a:txBody>
                    <a:bodyPr/>
                    <a:lstStyle/>
                    <a:p>
                      <a:pPr indent="457200" algn="just">
                        <a:lnSpc>
                          <a:spcPct val="105000"/>
                        </a:lnSpc>
                        <a:spcAft>
                          <a:spcPts val="0"/>
                        </a:spcAft>
                      </a:pPr>
                      <a:r>
                        <a:rPr lang="en-IN" sz="1600">
                          <a:effectLst/>
                        </a:rPr>
                        <a:t>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a:effectLst/>
                        </a:rPr>
                        <a:t>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 0.852941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38626">
                <a:tc>
                  <a:txBody>
                    <a:bodyPr/>
                    <a:lstStyle/>
                    <a:p>
                      <a:pPr indent="457200" algn="just">
                        <a:lnSpc>
                          <a:spcPct val="105000"/>
                        </a:lnSpc>
                        <a:spcAft>
                          <a:spcPts val="0"/>
                        </a:spcAft>
                      </a:pPr>
                      <a:r>
                        <a:rPr lang="en-IN" sz="1600">
                          <a:effectLst/>
                        </a:rPr>
                        <a:t>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a:effectLst/>
                        </a:rPr>
                        <a:t>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 0.897059</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
        <p:nvSpPr>
          <p:cNvPr id="5" name="TextBox 4"/>
          <p:cNvSpPr txBox="1"/>
          <p:nvPr/>
        </p:nvSpPr>
        <p:spPr>
          <a:xfrm>
            <a:off x="1700011" y="5422006"/>
            <a:ext cx="8448541" cy="369332"/>
          </a:xfrm>
          <a:prstGeom prst="rect">
            <a:avLst/>
          </a:prstGeom>
          <a:noFill/>
        </p:spPr>
        <p:txBody>
          <a:bodyPr wrap="square" rtlCol="0">
            <a:spAutoFit/>
          </a:bodyPr>
          <a:lstStyle/>
          <a:p>
            <a:pPr algn="ctr"/>
            <a:r>
              <a:rPr lang="en-IN" b="1" dirty="0"/>
              <a:t>Table. 1 AUC score &amp; No. of Features selected using </a:t>
            </a:r>
            <a:r>
              <a:rPr lang="en-IN" b="1" dirty="0" smtClean="0"/>
              <a:t>NSGA-II</a:t>
            </a:r>
            <a:endParaRPr lang="en-IN" dirty="0"/>
          </a:p>
        </p:txBody>
      </p:sp>
    </p:spTree>
    <p:extLst>
      <p:ext uri="{BB962C8B-B14F-4D97-AF65-F5344CB8AC3E}">
        <p14:creationId xmlns:p14="http://schemas.microsoft.com/office/powerpoint/2010/main" val="66021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Pareto </a:t>
            </a:r>
            <a:r>
              <a:rPr lang="en-IN" b="1" dirty="0" smtClean="0"/>
              <a:t>Front </a:t>
            </a:r>
            <a:r>
              <a:rPr lang="en-IN" b="1" dirty="0"/>
              <a:t>on Lung Cancer </a:t>
            </a:r>
            <a:r>
              <a:rPr lang="en-IN" b="1" dirty="0" smtClean="0"/>
              <a:t>dataset using MOPSO Algorithm:</a:t>
            </a:r>
            <a:endParaRPr lang="en-IN"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r>
              <a:rPr lang="en-IN" dirty="0" smtClean="0"/>
              <a:t>No. of generations: 2000</a:t>
            </a:r>
          </a:p>
          <a:p>
            <a:r>
              <a:rPr lang="en-IN" dirty="0" smtClean="0"/>
              <a:t>Size of swarm: 15</a:t>
            </a:r>
            <a:endParaRPr lang="en-IN" dirty="0"/>
          </a:p>
        </p:txBody>
      </p:sp>
      <p:sp>
        <p:nvSpPr>
          <p:cNvPr id="5" name="TextBox 4"/>
          <p:cNvSpPr txBox="1"/>
          <p:nvPr/>
        </p:nvSpPr>
        <p:spPr>
          <a:xfrm>
            <a:off x="4404575" y="6053070"/>
            <a:ext cx="7624293" cy="369332"/>
          </a:xfrm>
          <a:prstGeom prst="rect">
            <a:avLst/>
          </a:prstGeom>
          <a:noFill/>
        </p:spPr>
        <p:txBody>
          <a:bodyPr wrap="square" rtlCol="0">
            <a:spAutoFit/>
          </a:bodyPr>
          <a:lstStyle/>
          <a:p>
            <a:pPr algn="ctr"/>
            <a:r>
              <a:rPr lang="en-IN" b="1" dirty="0" smtClean="0"/>
              <a:t>Fig. 2: Pareto </a:t>
            </a:r>
            <a:r>
              <a:rPr lang="en-IN" b="1" dirty="0"/>
              <a:t>front obtained using </a:t>
            </a:r>
            <a:r>
              <a:rPr lang="en-IN" b="1" dirty="0" smtClean="0"/>
              <a:t>MOPSO </a:t>
            </a:r>
            <a:r>
              <a:rPr lang="en-IN" b="1" dirty="0"/>
              <a:t>on Lung cancer </a:t>
            </a:r>
            <a:r>
              <a:rPr lang="en-IN" b="1" dirty="0" smtClean="0"/>
              <a:t>dataset</a:t>
            </a:r>
            <a:endParaRPr lang="en-IN" dirty="0"/>
          </a:p>
        </p:txBody>
      </p:sp>
      <p:pic>
        <p:nvPicPr>
          <p:cNvPr id="6" name="Picture 5" descr="F:\major\major_project\omopso-code and results\LUNG CANCER\laptop\NSGAII_Lung_Cancer.png"/>
          <p:cNvPicPr/>
          <p:nvPr/>
        </p:nvPicPr>
        <p:blipFill>
          <a:blip r:embed="rId2"/>
          <a:srcRect/>
          <a:stretch>
            <a:fillRect/>
          </a:stretch>
        </p:blipFill>
        <p:spPr bwMode="auto">
          <a:xfrm>
            <a:off x="6283960" y="2171700"/>
            <a:ext cx="4688840" cy="3520440"/>
          </a:xfrm>
          <a:prstGeom prst="rect">
            <a:avLst/>
          </a:prstGeom>
          <a:noFill/>
          <a:ln w="9525">
            <a:noFill/>
            <a:miter lim="800000"/>
            <a:headEnd/>
            <a:tailEnd/>
          </a:ln>
        </p:spPr>
      </p:pic>
    </p:spTree>
    <p:extLst>
      <p:ext uri="{BB962C8B-B14F-4D97-AF65-F5344CB8AC3E}">
        <p14:creationId xmlns:p14="http://schemas.microsoft.com/office/powerpoint/2010/main" val="2830034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AUC score &amp; No. of Features selected using </a:t>
            </a:r>
            <a:r>
              <a:rPr lang="en-IN" b="1" dirty="0" smtClean="0"/>
              <a:t>MOPSO:</a:t>
            </a:r>
            <a:endParaRPr lang="en-IN" dirty="0"/>
          </a:p>
        </p:txBody>
      </p:sp>
      <p:sp>
        <p:nvSpPr>
          <p:cNvPr id="5" name="TextBox 4"/>
          <p:cNvSpPr txBox="1"/>
          <p:nvPr/>
        </p:nvSpPr>
        <p:spPr>
          <a:xfrm>
            <a:off x="1700011" y="5422006"/>
            <a:ext cx="8448541" cy="369332"/>
          </a:xfrm>
          <a:prstGeom prst="rect">
            <a:avLst/>
          </a:prstGeom>
          <a:noFill/>
        </p:spPr>
        <p:txBody>
          <a:bodyPr wrap="square" rtlCol="0">
            <a:spAutoFit/>
          </a:bodyPr>
          <a:lstStyle/>
          <a:p>
            <a:pPr algn="ctr"/>
            <a:r>
              <a:rPr lang="en-IN" b="1" dirty="0"/>
              <a:t>Table. </a:t>
            </a:r>
            <a:r>
              <a:rPr lang="en-IN" b="1" dirty="0" smtClean="0"/>
              <a:t>2 </a:t>
            </a:r>
            <a:r>
              <a:rPr lang="en-IN" b="1" dirty="0"/>
              <a:t>AUC score &amp; No. of Features selected using </a:t>
            </a:r>
            <a:r>
              <a:rPr lang="en-IN" b="1" dirty="0" smtClean="0"/>
              <a:t>MOPSO</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66277176"/>
              </p:ext>
            </p:extLst>
          </p:nvPr>
        </p:nvGraphicFramePr>
        <p:xfrm>
          <a:off x="3193960" y="2498501"/>
          <a:ext cx="5512157" cy="2640167"/>
        </p:xfrm>
        <a:graphic>
          <a:graphicData uri="http://schemas.openxmlformats.org/drawingml/2006/table">
            <a:tbl>
              <a:tblPr firstRow="1" firstCol="1" bandRow="1">
                <a:tableStyleId>{5C22544A-7EE6-4342-B048-85BDC9FD1C3A}</a:tableStyleId>
              </a:tblPr>
              <a:tblGrid>
                <a:gridCol w="1501383"/>
                <a:gridCol w="2004501"/>
                <a:gridCol w="2006273"/>
              </a:tblGrid>
              <a:tr h="767322">
                <a:tc>
                  <a:txBody>
                    <a:bodyPr/>
                    <a:lstStyle/>
                    <a:p>
                      <a:pPr algn="ctr">
                        <a:lnSpc>
                          <a:spcPct val="105000"/>
                        </a:lnSpc>
                        <a:spcAft>
                          <a:spcPts val="0"/>
                        </a:spcAft>
                      </a:pPr>
                      <a:r>
                        <a:rPr lang="en-IN" sz="1600" dirty="0">
                          <a:effectLst/>
                        </a:rPr>
                        <a:t>Individual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No of Features selected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AUC score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374569">
                <a:tc>
                  <a:txBody>
                    <a:bodyPr/>
                    <a:lstStyle/>
                    <a:p>
                      <a:pPr indent="457200" algn="just">
                        <a:lnSpc>
                          <a:spcPct val="10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ctr">
                        <a:lnSpc>
                          <a:spcPct val="105000"/>
                        </a:lnSpc>
                        <a:spcAft>
                          <a:spcPts val="0"/>
                        </a:spcAft>
                      </a:pPr>
                      <a:r>
                        <a:rPr lang="en-IN" sz="1600" dirty="0">
                          <a:effectLst/>
                        </a:rPr>
                        <a:t>21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dirty="0">
                          <a:effectLst/>
                        </a:rPr>
                        <a:t>0.818627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374569">
                <a:tc>
                  <a:txBody>
                    <a:bodyPr/>
                    <a:lstStyle/>
                    <a:p>
                      <a:pPr indent="457200" algn="just">
                        <a:lnSpc>
                          <a:spcPct val="105000"/>
                        </a:lnSpc>
                        <a:spcAft>
                          <a:spcPts val="0"/>
                        </a:spcAft>
                      </a:pPr>
                      <a:r>
                        <a:rPr lang="en-IN" sz="1600">
                          <a:effectLst/>
                        </a:rPr>
                        <a:t>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ctr">
                        <a:lnSpc>
                          <a:spcPct val="105000"/>
                        </a:lnSpc>
                        <a:spcAft>
                          <a:spcPts val="0"/>
                        </a:spcAft>
                      </a:pPr>
                      <a:r>
                        <a:rPr lang="en-IN" sz="1600" dirty="0">
                          <a:effectLst/>
                        </a:rPr>
                        <a:t>22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dirty="0">
                          <a:effectLst/>
                        </a:rPr>
                        <a:t>0.877451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374569">
                <a:tc>
                  <a:txBody>
                    <a:bodyPr/>
                    <a:lstStyle/>
                    <a:p>
                      <a:pPr indent="457200" algn="just">
                        <a:lnSpc>
                          <a:spcPct val="105000"/>
                        </a:lnSpc>
                        <a:spcAft>
                          <a:spcPts val="0"/>
                        </a:spcAft>
                      </a:pPr>
                      <a:r>
                        <a:rPr lang="en-IN" sz="1600">
                          <a:effectLst/>
                        </a:rPr>
                        <a:t>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ctr">
                        <a:lnSpc>
                          <a:spcPct val="105000"/>
                        </a:lnSpc>
                        <a:spcAft>
                          <a:spcPts val="0"/>
                        </a:spcAft>
                      </a:pPr>
                      <a:r>
                        <a:rPr lang="en-IN" sz="1600" dirty="0">
                          <a:effectLst/>
                        </a:rPr>
                        <a:t>25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dirty="0">
                          <a:effectLst/>
                        </a:rPr>
                        <a:t>0.901961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374569">
                <a:tc>
                  <a:txBody>
                    <a:bodyPr/>
                    <a:lstStyle/>
                    <a:p>
                      <a:pPr indent="457200" algn="just">
                        <a:lnSpc>
                          <a:spcPct val="105000"/>
                        </a:lnSpc>
                        <a:spcAft>
                          <a:spcPts val="0"/>
                        </a:spcAft>
                      </a:pPr>
                      <a:r>
                        <a:rPr lang="en-IN" sz="1600">
                          <a:effectLst/>
                        </a:rPr>
                        <a:t>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ctr">
                        <a:lnSpc>
                          <a:spcPct val="105000"/>
                        </a:lnSpc>
                        <a:spcAft>
                          <a:spcPts val="0"/>
                        </a:spcAft>
                      </a:pPr>
                      <a:r>
                        <a:rPr lang="en-IN" sz="1600" dirty="0">
                          <a:effectLst/>
                        </a:rPr>
                        <a:t>38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dirty="0">
                          <a:effectLst/>
                        </a:rPr>
                        <a:t>0.906863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374569">
                <a:tc>
                  <a:txBody>
                    <a:bodyPr/>
                    <a:lstStyle/>
                    <a:p>
                      <a:pPr indent="457200" algn="just">
                        <a:lnSpc>
                          <a:spcPct val="105000"/>
                        </a:lnSpc>
                        <a:spcAft>
                          <a:spcPts val="0"/>
                        </a:spcAft>
                      </a:pPr>
                      <a:r>
                        <a:rPr lang="en-IN" sz="1600">
                          <a:effectLst/>
                        </a:rPr>
                        <a:t>5</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ctr">
                        <a:lnSpc>
                          <a:spcPct val="105000"/>
                        </a:lnSpc>
                        <a:spcAft>
                          <a:spcPts val="0"/>
                        </a:spcAft>
                      </a:pPr>
                      <a:r>
                        <a:rPr lang="en-IN" sz="1600" dirty="0">
                          <a:effectLst/>
                        </a:rPr>
                        <a:t>39</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7200" algn="just">
                        <a:lnSpc>
                          <a:spcPct val="105000"/>
                        </a:lnSpc>
                        <a:spcAft>
                          <a:spcPts val="0"/>
                        </a:spcAft>
                      </a:pPr>
                      <a:r>
                        <a:rPr lang="en-IN" sz="1600" dirty="0">
                          <a:effectLst/>
                        </a:rPr>
                        <a:t>0.916667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779108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Pareto </a:t>
            </a:r>
            <a:r>
              <a:rPr lang="en-IN" b="1" dirty="0" smtClean="0"/>
              <a:t>Front </a:t>
            </a:r>
            <a:r>
              <a:rPr lang="en-IN" b="1" dirty="0"/>
              <a:t>on Lung Cancer </a:t>
            </a:r>
            <a:r>
              <a:rPr lang="en-IN" b="1" dirty="0" smtClean="0"/>
              <a:t>dataset using Hybrid Algorithm:</a:t>
            </a:r>
            <a:endParaRPr lang="en-IN"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r>
              <a:rPr lang="en-IN" dirty="0" smtClean="0"/>
              <a:t>No. of generations: 100</a:t>
            </a:r>
          </a:p>
          <a:p>
            <a:r>
              <a:rPr lang="en-IN" dirty="0" smtClean="0"/>
              <a:t>Size of population: 15</a:t>
            </a:r>
            <a:endParaRPr lang="en-IN" dirty="0"/>
          </a:p>
        </p:txBody>
      </p:sp>
      <p:sp>
        <p:nvSpPr>
          <p:cNvPr id="5" name="TextBox 4"/>
          <p:cNvSpPr txBox="1"/>
          <p:nvPr/>
        </p:nvSpPr>
        <p:spPr>
          <a:xfrm>
            <a:off x="4404575" y="6053070"/>
            <a:ext cx="7624293" cy="369332"/>
          </a:xfrm>
          <a:prstGeom prst="rect">
            <a:avLst/>
          </a:prstGeom>
          <a:noFill/>
        </p:spPr>
        <p:txBody>
          <a:bodyPr wrap="square" rtlCol="0">
            <a:spAutoFit/>
          </a:bodyPr>
          <a:lstStyle/>
          <a:p>
            <a:pPr algn="ctr"/>
            <a:r>
              <a:rPr lang="en-IN" b="1" dirty="0" smtClean="0"/>
              <a:t>Fig. 3: Pareto </a:t>
            </a:r>
            <a:r>
              <a:rPr lang="en-IN" b="1" dirty="0"/>
              <a:t>front obtained using </a:t>
            </a:r>
            <a:r>
              <a:rPr lang="en-IN" b="1" dirty="0" smtClean="0"/>
              <a:t>Hybrid </a:t>
            </a:r>
            <a:r>
              <a:rPr lang="en-IN" b="1" dirty="0" err="1" smtClean="0"/>
              <a:t>Algo</a:t>
            </a:r>
            <a:r>
              <a:rPr lang="en-IN" b="1" dirty="0" smtClean="0"/>
              <a:t> </a:t>
            </a:r>
            <a:r>
              <a:rPr lang="en-IN" b="1" dirty="0"/>
              <a:t>on Lung cancer </a:t>
            </a:r>
            <a:r>
              <a:rPr lang="en-IN" b="1" dirty="0" smtClean="0"/>
              <a:t>dataset</a:t>
            </a:r>
            <a:endParaRPr lang="en-IN" dirty="0"/>
          </a:p>
        </p:txBody>
      </p:sp>
      <p:pic>
        <p:nvPicPr>
          <p:cNvPr id="7" name="Picture 6" descr="F:\major\major_project\hybrid-code and results\Lung Cancer\cloud\HYBRID_Lung_Cancer.png"/>
          <p:cNvPicPr/>
          <p:nvPr/>
        </p:nvPicPr>
        <p:blipFill>
          <a:blip r:embed="rId2"/>
          <a:srcRect/>
          <a:stretch>
            <a:fillRect/>
          </a:stretch>
        </p:blipFill>
        <p:spPr bwMode="auto">
          <a:xfrm>
            <a:off x="5698490" y="1911985"/>
            <a:ext cx="5274310" cy="3955415"/>
          </a:xfrm>
          <a:prstGeom prst="rect">
            <a:avLst/>
          </a:prstGeom>
          <a:noFill/>
          <a:ln w="9525">
            <a:noFill/>
            <a:miter lim="800000"/>
            <a:headEnd/>
            <a:tailEnd/>
          </a:ln>
        </p:spPr>
      </p:pic>
    </p:spTree>
    <p:extLst>
      <p:ext uri="{BB962C8B-B14F-4D97-AF65-F5344CB8AC3E}">
        <p14:creationId xmlns:p14="http://schemas.microsoft.com/office/powerpoint/2010/main" val="1473486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algn="just"/>
            <a:r>
              <a:rPr lang="en-IN" dirty="0"/>
              <a:t>Gene expression data helps in advancement of clinical study. The sample dimension of gene expression data is very less than gene dimension of gene expression data. This mismatch in data causes difficult to use this data for classification and prediction. Only small number of genes are strongly correlated in this data. This causes the need for selection for features. </a:t>
            </a:r>
            <a:endParaRPr lang="en-IN" dirty="0" smtClean="0"/>
          </a:p>
          <a:p>
            <a:pPr algn="just"/>
            <a:r>
              <a:rPr lang="en-IN" dirty="0" smtClean="0"/>
              <a:t>Use </a:t>
            </a:r>
            <a:r>
              <a:rPr lang="en-IN" dirty="0"/>
              <a:t>different </a:t>
            </a:r>
            <a:r>
              <a:rPr lang="en-IN" b="1" dirty="0" smtClean="0"/>
              <a:t>Multi </a:t>
            </a:r>
            <a:r>
              <a:rPr lang="en-IN" b="1" dirty="0"/>
              <a:t>O</a:t>
            </a:r>
            <a:r>
              <a:rPr lang="en-IN" b="1" dirty="0" smtClean="0"/>
              <a:t>bjective Optimization (MOO)</a:t>
            </a:r>
            <a:r>
              <a:rPr lang="en-IN" dirty="0" smtClean="0"/>
              <a:t> </a:t>
            </a:r>
            <a:r>
              <a:rPr lang="en-IN" b="1" dirty="0"/>
              <a:t>algorithms</a:t>
            </a:r>
            <a:r>
              <a:rPr lang="en-IN" dirty="0"/>
              <a:t> like NSGA-II, MOPSO and H</a:t>
            </a:r>
            <a:r>
              <a:rPr lang="en-IN" dirty="0" smtClean="0"/>
              <a:t>ybrid </a:t>
            </a:r>
            <a:r>
              <a:rPr lang="en-IN" dirty="0"/>
              <a:t>E</a:t>
            </a:r>
            <a:r>
              <a:rPr lang="en-IN" dirty="0" smtClean="0"/>
              <a:t>volutionary Algorithm </a:t>
            </a:r>
            <a:r>
              <a:rPr lang="en-IN" dirty="0"/>
              <a:t>to select features</a:t>
            </a:r>
            <a:r>
              <a:rPr lang="en-US" dirty="0"/>
              <a:t>. </a:t>
            </a:r>
            <a:endParaRPr lang="en-US" dirty="0" smtClean="0"/>
          </a:p>
          <a:p>
            <a:pPr algn="just"/>
            <a:r>
              <a:rPr lang="en-US" dirty="0" smtClean="0"/>
              <a:t>Optimize </a:t>
            </a:r>
            <a:r>
              <a:rPr lang="en-US" dirty="0"/>
              <a:t>multiple objective function and generate best solutions.</a:t>
            </a:r>
            <a:endParaRPr lang="en-IN" dirty="0"/>
          </a:p>
          <a:p>
            <a:pPr algn="just"/>
            <a:endParaRPr lang="en-IN" dirty="0"/>
          </a:p>
        </p:txBody>
      </p:sp>
    </p:spTree>
    <p:extLst>
      <p:ext uri="{BB962C8B-B14F-4D97-AF65-F5344CB8AC3E}">
        <p14:creationId xmlns:p14="http://schemas.microsoft.com/office/powerpoint/2010/main" val="416372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AUC score &amp; No. of Features selected using </a:t>
            </a:r>
            <a:r>
              <a:rPr lang="en-IN" b="1" dirty="0" smtClean="0"/>
              <a:t>Hybrid Algorithm:</a:t>
            </a:r>
            <a:endParaRPr lang="en-IN" dirty="0"/>
          </a:p>
        </p:txBody>
      </p:sp>
      <p:sp>
        <p:nvSpPr>
          <p:cNvPr id="5" name="TextBox 4"/>
          <p:cNvSpPr txBox="1"/>
          <p:nvPr/>
        </p:nvSpPr>
        <p:spPr>
          <a:xfrm>
            <a:off x="1700011" y="5422006"/>
            <a:ext cx="8448541" cy="369332"/>
          </a:xfrm>
          <a:prstGeom prst="rect">
            <a:avLst/>
          </a:prstGeom>
          <a:noFill/>
        </p:spPr>
        <p:txBody>
          <a:bodyPr wrap="square" rtlCol="0">
            <a:spAutoFit/>
          </a:bodyPr>
          <a:lstStyle/>
          <a:p>
            <a:pPr algn="ctr"/>
            <a:r>
              <a:rPr lang="en-IN" b="1" dirty="0"/>
              <a:t>Table. 3</a:t>
            </a:r>
            <a:r>
              <a:rPr lang="en-IN" b="1" dirty="0" smtClean="0"/>
              <a:t> </a:t>
            </a:r>
            <a:r>
              <a:rPr lang="en-IN" b="1" dirty="0"/>
              <a:t>AUC score &amp; No. of Features selected using </a:t>
            </a:r>
            <a:r>
              <a:rPr lang="en-IN" b="1" dirty="0" smtClean="0"/>
              <a:t>Hybrid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3880380"/>
              </p:ext>
            </p:extLst>
          </p:nvPr>
        </p:nvGraphicFramePr>
        <p:xfrm>
          <a:off x="3116687" y="2588653"/>
          <a:ext cx="5576552" cy="2588655"/>
        </p:xfrm>
        <a:graphic>
          <a:graphicData uri="http://schemas.openxmlformats.org/drawingml/2006/table">
            <a:tbl>
              <a:tblPr firstRow="1" firstCol="1" bandRow="1">
                <a:tableStyleId>{5C22544A-7EE6-4342-B048-85BDC9FD1C3A}</a:tableStyleId>
              </a:tblPr>
              <a:tblGrid>
                <a:gridCol w="1518191"/>
                <a:gridCol w="1900650"/>
                <a:gridCol w="2157711"/>
              </a:tblGrid>
              <a:tr h="876735">
                <a:tc>
                  <a:txBody>
                    <a:bodyPr/>
                    <a:lstStyle/>
                    <a:p>
                      <a:pPr algn="ctr">
                        <a:lnSpc>
                          <a:spcPct val="105000"/>
                        </a:lnSpc>
                        <a:spcAft>
                          <a:spcPts val="0"/>
                        </a:spcAft>
                      </a:pPr>
                      <a:r>
                        <a:rPr lang="en-IN" sz="1600" dirty="0">
                          <a:effectLst/>
                        </a:rPr>
                        <a:t>Individual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dirty="0">
                          <a:effectLst/>
                        </a:rPr>
                        <a:t>No of Features selected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0"/>
                        </a:spcAft>
                      </a:pPr>
                      <a:r>
                        <a:rPr lang="en-IN" sz="1600">
                          <a:effectLst/>
                        </a:rPr>
                        <a:t>AUC score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27980">
                <a:tc>
                  <a:txBody>
                    <a:bodyPr/>
                    <a:lstStyle/>
                    <a:p>
                      <a:pPr marL="457200" algn="just">
                        <a:lnSpc>
                          <a:spcPct val="10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ctr">
                        <a:lnSpc>
                          <a:spcPct val="105000"/>
                        </a:lnSpc>
                        <a:spcAft>
                          <a:spcPts val="0"/>
                        </a:spcAft>
                      </a:pPr>
                      <a:r>
                        <a:rPr lang="en-IN" sz="1600" dirty="0">
                          <a:effectLst/>
                        </a:rPr>
                        <a:t>6</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just">
                        <a:lnSpc>
                          <a:spcPct val="105000"/>
                        </a:lnSpc>
                        <a:spcAft>
                          <a:spcPts val="0"/>
                        </a:spcAft>
                      </a:pPr>
                      <a:r>
                        <a:rPr lang="en-IN" sz="1600">
                          <a:effectLst/>
                        </a:rPr>
                        <a:t>0.901961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27980">
                <a:tc>
                  <a:txBody>
                    <a:bodyPr/>
                    <a:lstStyle/>
                    <a:p>
                      <a:pPr marL="457200" algn="just">
                        <a:lnSpc>
                          <a:spcPct val="105000"/>
                        </a:lnSpc>
                        <a:spcAft>
                          <a:spcPts val="0"/>
                        </a:spcAft>
                      </a:pPr>
                      <a:r>
                        <a:rPr lang="en-IN" sz="1600">
                          <a:effectLst/>
                        </a:rPr>
                        <a:t>2</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ctr">
                        <a:lnSpc>
                          <a:spcPct val="105000"/>
                        </a:lnSpc>
                        <a:spcAft>
                          <a:spcPts val="0"/>
                        </a:spcAft>
                      </a:pPr>
                      <a:r>
                        <a:rPr lang="en-IN" sz="1600" dirty="0">
                          <a:effectLst/>
                        </a:rPr>
                        <a:t>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just">
                        <a:lnSpc>
                          <a:spcPct val="105000"/>
                        </a:lnSpc>
                        <a:spcAft>
                          <a:spcPts val="0"/>
                        </a:spcAft>
                      </a:pPr>
                      <a:r>
                        <a:rPr lang="en-IN" sz="1600">
                          <a:effectLst/>
                        </a:rPr>
                        <a:t>0.892157</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27980">
                <a:tc>
                  <a:txBody>
                    <a:bodyPr/>
                    <a:lstStyle/>
                    <a:p>
                      <a:pPr marL="457200" algn="just">
                        <a:lnSpc>
                          <a:spcPct val="105000"/>
                        </a:lnSpc>
                        <a:spcAft>
                          <a:spcPts val="0"/>
                        </a:spcAft>
                      </a:pPr>
                      <a:r>
                        <a:rPr lang="en-IN" sz="1600">
                          <a:effectLst/>
                        </a:rPr>
                        <a:t>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ctr">
                        <a:lnSpc>
                          <a:spcPct val="105000"/>
                        </a:lnSpc>
                        <a:spcAft>
                          <a:spcPts val="0"/>
                        </a:spcAft>
                      </a:pPr>
                      <a:r>
                        <a:rPr lang="en-IN" sz="1600" dirty="0">
                          <a:effectLst/>
                        </a:rPr>
                        <a:t>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just">
                        <a:lnSpc>
                          <a:spcPct val="105000"/>
                        </a:lnSpc>
                        <a:spcAft>
                          <a:spcPts val="0"/>
                        </a:spcAft>
                      </a:pPr>
                      <a:r>
                        <a:rPr lang="en-IN" sz="1600" dirty="0">
                          <a:effectLst/>
                        </a:rPr>
                        <a:t>0.858612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427980">
                <a:tc>
                  <a:txBody>
                    <a:bodyPr/>
                    <a:lstStyle/>
                    <a:p>
                      <a:pPr marL="457200" algn="just">
                        <a:lnSpc>
                          <a:spcPct val="105000"/>
                        </a:lnSpc>
                        <a:spcAft>
                          <a:spcPts val="0"/>
                        </a:spcAft>
                      </a:pPr>
                      <a:r>
                        <a:rPr lang="en-IN" sz="1600">
                          <a:effectLst/>
                        </a:rPr>
                        <a:t>4</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ctr">
                        <a:lnSpc>
                          <a:spcPct val="105000"/>
                        </a:lnSpc>
                        <a:spcAft>
                          <a:spcPts val="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algn="just">
                        <a:lnSpc>
                          <a:spcPct val="105000"/>
                        </a:lnSpc>
                        <a:spcAft>
                          <a:spcPts val="0"/>
                        </a:spcAft>
                      </a:pPr>
                      <a:r>
                        <a:rPr lang="en-IN" sz="1600" dirty="0">
                          <a:effectLst/>
                        </a:rPr>
                        <a:t>0.822376</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14457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Conclusion</a:t>
            </a:r>
            <a:endParaRPr lang="en-IN" dirty="0"/>
          </a:p>
        </p:txBody>
      </p:sp>
      <p:sp>
        <p:nvSpPr>
          <p:cNvPr id="3" name="Content Placeholder 2"/>
          <p:cNvSpPr>
            <a:spLocks noGrp="1"/>
          </p:cNvSpPr>
          <p:nvPr>
            <p:ph idx="1"/>
          </p:nvPr>
        </p:nvSpPr>
        <p:spPr/>
        <p:txBody>
          <a:bodyPr/>
          <a:lstStyle/>
          <a:p>
            <a:pPr algn="just"/>
            <a:r>
              <a:rPr lang="en-IN" dirty="0"/>
              <a:t>The project addresses the issue of presence of redundant features or unnecessary features which cause overfitting of classifier and also errors in predicting the output.</a:t>
            </a:r>
          </a:p>
          <a:p>
            <a:pPr algn="just"/>
            <a:r>
              <a:rPr lang="en-IN" dirty="0" smtClean="0"/>
              <a:t>Use of </a:t>
            </a:r>
            <a:r>
              <a:rPr lang="en-IN" dirty="0"/>
              <a:t>multi objective optimization feature selection algorithms </a:t>
            </a:r>
            <a:r>
              <a:rPr lang="en-IN" dirty="0" smtClean="0"/>
              <a:t>decreases </a:t>
            </a:r>
            <a:r>
              <a:rPr lang="en-IN" dirty="0"/>
              <a:t>the dimensionality of the data. This also reduces the overfitting problems. In Lung cancer dataset there are 12600 features, initially we selected 60 features using R</a:t>
            </a:r>
            <a:r>
              <a:rPr lang="en-IN" dirty="0" smtClean="0"/>
              <a:t>elief-F </a:t>
            </a:r>
            <a:r>
              <a:rPr lang="en-IN" dirty="0"/>
              <a:t>feature selection and this 60 features are further reduced by multi objective optimization algorithms. AUC score has been used to study the performance of classifier .</a:t>
            </a:r>
          </a:p>
          <a:p>
            <a:pPr algn="just"/>
            <a:r>
              <a:rPr lang="en-IN" dirty="0"/>
              <a:t>We can observe that selecting less than 10 features using multi objective optimization </a:t>
            </a:r>
            <a:r>
              <a:rPr lang="en-IN" dirty="0" smtClean="0"/>
              <a:t>algorithms, AUC </a:t>
            </a:r>
            <a:r>
              <a:rPr lang="en-IN" dirty="0"/>
              <a:t>score obtained is greater than 90 in most of the cases.</a:t>
            </a:r>
          </a:p>
        </p:txBody>
      </p:sp>
    </p:spTree>
    <p:extLst>
      <p:ext uri="{BB962C8B-B14F-4D97-AF65-F5344CB8AC3E}">
        <p14:creationId xmlns:p14="http://schemas.microsoft.com/office/powerpoint/2010/main" val="1799948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works</a:t>
            </a:r>
            <a:endParaRPr lang="en-IN" dirty="0"/>
          </a:p>
        </p:txBody>
      </p:sp>
      <p:sp>
        <p:nvSpPr>
          <p:cNvPr id="3" name="Content Placeholder 2"/>
          <p:cNvSpPr>
            <a:spLocks noGrp="1"/>
          </p:cNvSpPr>
          <p:nvPr>
            <p:ph idx="1"/>
          </p:nvPr>
        </p:nvSpPr>
        <p:spPr/>
        <p:txBody>
          <a:bodyPr/>
          <a:lstStyle/>
          <a:p>
            <a:pPr algn="just"/>
            <a:r>
              <a:rPr lang="en-IN" dirty="0"/>
              <a:t>In our project</a:t>
            </a:r>
            <a:r>
              <a:rPr lang="en-IN" dirty="0" smtClean="0"/>
              <a:t>, we </a:t>
            </a:r>
            <a:r>
              <a:rPr lang="en-IN" dirty="0"/>
              <a:t>used only one type of crossover to obtain new population. In future we try to use different crossover operators and selecting them randomly using roulette wheel selection for each parent. </a:t>
            </a:r>
            <a:endParaRPr lang="en-IN" dirty="0" smtClean="0"/>
          </a:p>
          <a:p>
            <a:pPr algn="just"/>
            <a:r>
              <a:rPr lang="en-IN" dirty="0" smtClean="0"/>
              <a:t>Improve </a:t>
            </a:r>
            <a:r>
              <a:rPr lang="en-IN" dirty="0"/>
              <a:t>running time of hybrid algorithm used in this project</a:t>
            </a:r>
            <a:r>
              <a:rPr lang="en-IN" dirty="0" smtClean="0"/>
              <a:t>.</a:t>
            </a:r>
            <a:endParaRPr lang="en-IN" dirty="0" smtClean="0"/>
          </a:p>
        </p:txBody>
      </p:sp>
    </p:spTree>
    <p:extLst>
      <p:ext uri="{BB962C8B-B14F-4D97-AF65-F5344CB8AC3E}">
        <p14:creationId xmlns:p14="http://schemas.microsoft.com/office/powerpoint/2010/main" val="3524590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dirty="0" smtClean="0"/>
              <a:t>eferences</a:t>
            </a:r>
            <a:endParaRPr lang="en-IN" dirty="0"/>
          </a:p>
        </p:txBody>
      </p:sp>
      <p:sp>
        <p:nvSpPr>
          <p:cNvPr id="3" name="Content Placeholder 2"/>
          <p:cNvSpPr>
            <a:spLocks noGrp="1"/>
          </p:cNvSpPr>
          <p:nvPr>
            <p:ph idx="1"/>
          </p:nvPr>
        </p:nvSpPr>
        <p:spPr>
          <a:xfrm>
            <a:off x="1371600" y="1609859"/>
            <a:ext cx="9601200" cy="5022761"/>
          </a:xfrm>
        </p:spPr>
        <p:txBody>
          <a:bodyPr>
            <a:normAutofit fontScale="85000" lnSpcReduction="10000"/>
          </a:bodyPr>
          <a:lstStyle/>
          <a:p>
            <a:r>
              <a:rPr lang="en-IN" dirty="0"/>
              <a:t>[1]	V. </a:t>
            </a:r>
            <a:r>
              <a:rPr lang="en-IN" dirty="0" err="1"/>
              <a:t>Bolón-canedo</a:t>
            </a:r>
            <a:r>
              <a:rPr lang="en-IN" dirty="0"/>
              <a:t>, N. Sánchez-</a:t>
            </a:r>
            <a:r>
              <a:rPr lang="en-IN" dirty="0" err="1"/>
              <a:t>maroño</a:t>
            </a:r>
            <a:r>
              <a:rPr lang="en-IN" dirty="0"/>
              <a:t>, A. Alonso-</a:t>
            </a:r>
            <a:r>
              <a:rPr lang="en-IN" dirty="0" err="1"/>
              <a:t>betanzos</a:t>
            </a:r>
            <a:r>
              <a:rPr lang="en-IN" dirty="0"/>
              <a:t>, J. M. </a:t>
            </a:r>
            <a:r>
              <a:rPr lang="en-IN" dirty="0" err="1"/>
              <a:t>Benítez</a:t>
            </a:r>
            <a:r>
              <a:rPr lang="en-IN" dirty="0"/>
              <a:t>, and F. Herrera, “A review of microarray datasets and applied feature selection methods,” vol. 282, pp. 111–135, 2014</a:t>
            </a:r>
            <a:r>
              <a:rPr lang="en-IN" dirty="0" smtClean="0"/>
              <a:t>.</a:t>
            </a:r>
          </a:p>
          <a:p>
            <a:r>
              <a:rPr lang="en-IN" dirty="0"/>
              <a:t>[2]	A. </a:t>
            </a:r>
            <a:r>
              <a:rPr lang="en-IN" dirty="0" err="1"/>
              <a:t>Brazma</a:t>
            </a:r>
            <a:r>
              <a:rPr lang="en-IN" dirty="0"/>
              <a:t> and J. </a:t>
            </a:r>
            <a:r>
              <a:rPr lang="en-IN" dirty="0" err="1"/>
              <a:t>Vilo</a:t>
            </a:r>
            <a:r>
              <a:rPr lang="en-IN" dirty="0"/>
              <a:t>, “Gene expression data analysis,” vol. 480, pp. 17–24, 2000.</a:t>
            </a:r>
          </a:p>
          <a:p>
            <a:r>
              <a:rPr lang="en-IN" dirty="0"/>
              <a:t>[3]	W. </a:t>
            </a:r>
            <a:r>
              <a:rPr lang="en-IN" dirty="0" err="1"/>
              <a:t>Awada</a:t>
            </a:r>
            <a:r>
              <a:rPr lang="en-IN" dirty="0"/>
              <a:t>, T. M. </a:t>
            </a:r>
            <a:r>
              <a:rPr lang="en-IN" dirty="0" err="1"/>
              <a:t>Khoshgoftaar</a:t>
            </a:r>
            <a:r>
              <a:rPr lang="en-IN" dirty="0"/>
              <a:t>, D. </a:t>
            </a:r>
            <a:r>
              <a:rPr lang="en-IN" dirty="0" err="1"/>
              <a:t>Dittman</a:t>
            </a:r>
            <a:r>
              <a:rPr lang="en-IN" dirty="0"/>
              <a:t>, R. Wald, and A. Napolitano, “A Review of the Stability of Feature Selection Techniques for Bioinformatics Data,” pp. 356–363.</a:t>
            </a:r>
          </a:p>
          <a:p>
            <a:r>
              <a:rPr lang="en-IN" dirty="0" smtClean="0"/>
              <a:t>[</a:t>
            </a:r>
            <a:r>
              <a:rPr lang="en-IN" dirty="0"/>
              <a:t>4</a:t>
            </a:r>
            <a:r>
              <a:rPr lang="en-IN" dirty="0" smtClean="0"/>
              <a:t>]</a:t>
            </a:r>
            <a:r>
              <a:rPr lang="en-IN" dirty="0"/>
              <a:t>	L. Yu and H. Liu, “Efficient Feature Selection via Analysis of Relevance and Redundancy,” </a:t>
            </a:r>
            <a:r>
              <a:rPr lang="en-IN" i="1" dirty="0"/>
              <a:t>J. Mach. Learn. Res.</a:t>
            </a:r>
            <a:r>
              <a:rPr lang="en-IN" dirty="0"/>
              <a:t>, vol. 5, pp. 1205–1224, 2004.</a:t>
            </a:r>
          </a:p>
          <a:p>
            <a:r>
              <a:rPr lang="en-IN" dirty="0" smtClean="0"/>
              <a:t>[5]</a:t>
            </a:r>
            <a:r>
              <a:rPr lang="en-IN" dirty="0"/>
              <a:t>	F. Fortin, “Revisiting the NSGA-II Crowding-Distance Computation,” pp. 623–630, 2013.</a:t>
            </a:r>
          </a:p>
          <a:p>
            <a:r>
              <a:rPr lang="en-IN" dirty="0" smtClean="0"/>
              <a:t>[</a:t>
            </a:r>
            <a:r>
              <a:rPr lang="en-IN" dirty="0"/>
              <a:t>6</a:t>
            </a:r>
            <a:r>
              <a:rPr lang="en-IN" dirty="0" smtClean="0"/>
              <a:t>]</a:t>
            </a:r>
            <a:r>
              <a:rPr lang="en-IN" dirty="0"/>
              <a:t>	A. E. Smith, “Multi-objective optimization using evolutionary algorithms [Book Review],” </a:t>
            </a:r>
            <a:r>
              <a:rPr lang="en-IN" i="1" dirty="0"/>
              <a:t>IEEE Trans. </a:t>
            </a:r>
            <a:r>
              <a:rPr lang="en-IN" i="1" dirty="0" err="1"/>
              <a:t>Evol</a:t>
            </a:r>
            <a:r>
              <a:rPr lang="en-IN" i="1" dirty="0"/>
              <a:t>. </a:t>
            </a:r>
            <a:r>
              <a:rPr lang="en-IN" i="1" dirty="0" err="1"/>
              <a:t>Comput</a:t>
            </a:r>
            <a:r>
              <a:rPr lang="en-IN" i="1" dirty="0"/>
              <a:t>.</a:t>
            </a:r>
            <a:r>
              <a:rPr lang="en-IN" dirty="0"/>
              <a:t>, vol. 6, no. 5, pp. 526–526, 2002.</a:t>
            </a:r>
          </a:p>
          <a:p>
            <a:r>
              <a:rPr lang="en-IN" dirty="0" smtClean="0"/>
              <a:t>[7]</a:t>
            </a:r>
            <a:r>
              <a:rPr lang="en-IN" dirty="0"/>
              <a:t>	“Evaluating the Performance of Multi-Objective Particle Swarm Optimization Algorithms,” 2016.</a:t>
            </a:r>
          </a:p>
          <a:p>
            <a:r>
              <a:rPr lang="en-IN" dirty="0" smtClean="0"/>
              <a:t>[8]</a:t>
            </a:r>
            <a:r>
              <a:rPr lang="en-IN" dirty="0"/>
              <a:t>	S. Lee, S. Soak, S. Oh, W. </a:t>
            </a:r>
            <a:r>
              <a:rPr lang="en-IN" dirty="0" err="1"/>
              <a:t>Pedrycz</a:t>
            </a:r>
            <a:r>
              <a:rPr lang="en-IN" dirty="0"/>
              <a:t>, and M. Jeon, “Modified binary particle swarm optimization,” </a:t>
            </a:r>
            <a:r>
              <a:rPr lang="en-IN" i="1" dirty="0" err="1"/>
              <a:t>Prog</a:t>
            </a:r>
            <a:r>
              <a:rPr lang="en-IN" i="1" dirty="0"/>
              <a:t>. Nat. Sci.</a:t>
            </a:r>
            <a:r>
              <a:rPr lang="en-IN" dirty="0"/>
              <a:t>, vol. 18, no. 9, pp. 1161–1166, 2008.</a:t>
            </a:r>
          </a:p>
          <a:p>
            <a:r>
              <a:rPr lang="en-IN" dirty="0" smtClean="0"/>
              <a:t>[9]</a:t>
            </a:r>
            <a:r>
              <a:rPr lang="en-IN" dirty="0"/>
              <a:t>	D. K. Srivastava and L. </a:t>
            </a:r>
            <a:r>
              <a:rPr lang="en-IN" dirty="0" err="1"/>
              <a:t>Bhambhu</a:t>
            </a:r>
            <a:r>
              <a:rPr lang="en-IN" dirty="0"/>
              <a:t>, “Data classification using support vector machine,” </a:t>
            </a:r>
            <a:r>
              <a:rPr lang="en-IN" i="1" dirty="0"/>
              <a:t>J. </a:t>
            </a:r>
            <a:r>
              <a:rPr lang="en-IN" i="1" dirty="0" err="1"/>
              <a:t>Theor</a:t>
            </a:r>
            <a:r>
              <a:rPr lang="en-IN" i="1" dirty="0"/>
              <a:t>. Appl. Inf. Technol.</a:t>
            </a:r>
            <a:r>
              <a:rPr lang="en-IN" dirty="0"/>
              <a:t>, vol. 12, pp. 1–7, 2009</a:t>
            </a:r>
            <a:r>
              <a:rPr lang="en-IN" dirty="0" smtClean="0"/>
              <a:t>.</a:t>
            </a:r>
            <a:endParaRPr lang="en-IN" dirty="0"/>
          </a:p>
        </p:txBody>
      </p:sp>
    </p:spTree>
    <p:extLst>
      <p:ext uri="{BB962C8B-B14F-4D97-AF65-F5344CB8AC3E}">
        <p14:creationId xmlns:p14="http://schemas.microsoft.com/office/powerpoint/2010/main" val="3889666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4121" y="2967335"/>
            <a:ext cx="414376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479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ntroduction</a:t>
            </a:r>
            <a:endParaRPr lang="en-IN" dirty="0"/>
          </a:p>
        </p:txBody>
      </p:sp>
      <p:sp>
        <p:nvSpPr>
          <p:cNvPr id="3" name="Content Placeholder 2"/>
          <p:cNvSpPr>
            <a:spLocks noGrp="1"/>
          </p:cNvSpPr>
          <p:nvPr>
            <p:ph idx="1"/>
          </p:nvPr>
        </p:nvSpPr>
        <p:spPr/>
        <p:txBody>
          <a:bodyPr/>
          <a:lstStyle/>
          <a:p>
            <a:r>
              <a:rPr lang="en-IN" dirty="0" smtClean="0"/>
              <a:t>Obtained data from mammograms. </a:t>
            </a:r>
          </a:p>
          <a:p>
            <a:r>
              <a:rPr lang="en-US" dirty="0"/>
              <a:t>Bioinformatics datasets is the biological data of life sciences </a:t>
            </a:r>
            <a:r>
              <a:rPr lang="en-US" dirty="0" smtClean="0"/>
              <a:t>info</a:t>
            </a:r>
            <a:r>
              <a:rPr lang="en-US" dirty="0"/>
              <a:t> </a:t>
            </a:r>
            <a:r>
              <a:rPr lang="en-US" dirty="0" smtClean="0"/>
              <a:t>i.e., Gene Data.</a:t>
            </a:r>
          </a:p>
          <a:p>
            <a:pPr>
              <a:lnSpc>
                <a:spcPct val="100000"/>
              </a:lnSpc>
            </a:pPr>
            <a:r>
              <a:rPr lang="en-US" dirty="0"/>
              <a:t>Microarray database containing microarray gene expression data</a:t>
            </a:r>
          </a:p>
          <a:p>
            <a:pPr>
              <a:lnSpc>
                <a:spcPct val="100000"/>
              </a:lnSpc>
            </a:pPr>
            <a:r>
              <a:rPr lang="en-US" dirty="0"/>
              <a:t>Used </a:t>
            </a:r>
            <a:r>
              <a:rPr lang="en-US" dirty="0" smtClean="0"/>
              <a:t>Lung Cancer datasets.</a:t>
            </a:r>
          </a:p>
          <a:p>
            <a:pPr>
              <a:lnSpc>
                <a:spcPct val="100000"/>
              </a:lnSpc>
            </a:pPr>
            <a:r>
              <a:rPr lang="en-US" dirty="0"/>
              <a:t>Applied feature selection algorithms to reduce dimensionality and redundancy</a:t>
            </a:r>
          </a:p>
          <a:p>
            <a:pPr>
              <a:lnSpc>
                <a:spcPct val="100000"/>
              </a:lnSpc>
            </a:pPr>
            <a:r>
              <a:rPr lang="en-US" dirty="0"/>
              <a:t>Gene selection is done to reduce irrelevant, redundant and noisy </a:t>
            </a:r>
            <a:r>
              <a:rPr lang="en-US" dirty="0" smtClean="0"/>
              <a:t>expressions.</a:t>
            </a:r>
            <a:endParaRPr lang="en-US" dirty="0"/>
          </a:p>
          <a:p>
            <a:endParaRPr lang="en-US" dirty="0"/>
          </a:p>
        </p:txBody>
      </p:sp>
    </p:spTree>
    <p:extLst>
      <p:ext uri="{BB962C8B-B14F-4D97-AF65-F5344CB8AC3E}">
        <p14:creationId xmlns:p14="http://schemas.microsoft.com/office/powerpoint/2010/main" val="4054342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lstStyle/>
          <a:p>
            <a:r>
              <a:rPr lang="en-US" dirty="0"/>
              <a:t>Lung Cancer:</a:t>
            </a:r>
          </a:p>
          <a:p>
            <a:pPr lvl="1"/>
            <a:r>
              <a:rPr lang="en-US" dirty="0"/>
              <a:t>Diagnostic Classes: 5</a:t>
            </a:r>
          </a:p>
          <a:p>
            <a:pPr lvl="2"/>
            <a:r>
              <a:rPr lang="en-IN" dirty="0"/>
              <a:t>Squamous cell carcinoma (Squamous): 20 examples (9.85%)</a:t>
            </a:r>
          </a:p>
          <a:p>
            <a:pPr lvl="2"/>
            <a:r>
              <a:rPr lang="en-IN" dirty="0"/>
              <a:t>Adenocarcinoma (Adenocarcinoma): 17 examples (8.37%) </a:t>
            </a:r>
          </a:p>
          <a:p>
            <a:pPr lvl="2"/>
            <a:r>
              <a:rPr lang="en-IN" dirty="0"/>
              <a:t>Normal lung tissue (Normal): 21 examples (10.34%) </a:t>
            </a:r>
          </a:p>
          <a:p>
            <a:pPr lvl="2"/>
            <a:r>
              <a:rPr lang="en-IN" dirty="0" err="1"/>
              <a:t>Coid</a:t>
            </a:r>
            <a:r>
              <a:rPr lang="en-IN" dirty="0"/>
              <a:t>: 6 samples (2.95%)</a:t>
            </a:r>
          </a:p>
          <a:p>
            <a:pPr lvl="2"/>
            <a:r>
              <a:rPr lang="en-IN" dirty="0"/>
              <a:t>SMCL: 139 examples (68.47%)</a:t>
            </a:r>
            <a:endParaRPr lang="en-US" dirty="0"/>
          </a:p>
          <a:p>
            <a:pPr lvl="1"/>
            <a:r>
              <a:rPr lang="en-US" dirty="0"/>
              <a:t>Number of genes: 12600</a:t>
            </a:r>
          </a:p>
          <a:p>
            <a:pPr lvl="1"/>
            <a:r>
              <a:rPr lang="en-US" dirty="0"/>
              <a:t>Number of samples: </a:t>
            </a:r>
            <a:r>
              <a:rPr lang="en-US" dirty="0" smtClean="0"/>
              <a:t>203</a:t>
            </a:r>
            <a:endParaRPr lang="en-IN" dirty="0"/>
          </a:p>
        </p:txBody>
      </p:sp>
    </p:spTree>
    <p:extLst>
      <p:ext uri="{BB962C8B-B14F-4D97-AF65-F5344CB8AC3E}">
        <p14:creationId xmlns:p14="http://schemas.microsoft.com/office/powerpoint/2010/main" val="191133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lgn="just"/>
            <a:r>
              <a:rPr lang="en-IN" b="1" dirty="0" smtClean="0"/>
              <a:t>NSGA-II Algorithm:</a:t>
            </a:r>
          </a:p>
          <a:p>
            <a:pPr lvl="1" algn="just"/>
            <a:r>
              <a:rPr lang="en-IN" i="0" dirty="0" smtClean="0"/>
              <a:t>Used to solve Multi-Objective Optimization (MOO) problems.</a:t>
            </a:r>
          </a:p>
          <a:p>
            <a:pPr lvl="1" algn="just"/>
            <a:r>
              <a:rPr lang="en-IN" i="0" dirty="0" smtClean="0"/>
              <a:t>Generated population is sorted based on non-domination sorting into each front</a:t>
            </a:r>
          </a:p>
          <a:p>
            <a:pPr lvl="1" algn="just"/>
            <a:r>
              <a:rPr lang="en-IN" i="0" dirty="0" smtClean="0"/>
              <a:t>Each individual in each front are assigned rank (fitness values)</a:t>
            </a:r>
          </a:p>
          <a:p>
            <a:pPr lvl="1" algn="just"/>
            <a:r>
              <a:rPr lang="en-IN" i="0" dirty="0" smtClean="0"/>
              <a:t>Crowding distance is used to measure how close an individual is to its neighbours.</a:t>
            </a:r>
          </a:p>
          <a:p>
            <a:pPr lvl="1" algn="just"/>
            <a:r>
              <a:rPr lang="en-IN" i="0" dirty="0" smtClean="0"/>
              <a:t>Parents are selected using Binary Tournament Selection (BTS)</a:t>
            </a:r>
          </a:p>
          <a:p>
            <a:pPr lvl="1" algn="just"/>
            <a:r>
              <a:rPr lang="en-IN" i="0" dirty="0" smtClean="0"/>
              <a:t>Generates offspring from crossover and mutation and sorted again and best N individuals are selected</a:t>
            </a:r>
            <a:endParaRPr lang="en-IN" i="0" dirty="0"/>
          </a:p>
        </p:txBody>
      </p:sp>
    </p:spTree>
    <p:extLst>
      <p:ext uri="{BB962C8B-B14F-4D97-AF65-F5344CB8AC3E}">
        <p14:creationId xmlns:p14="http://schemas.microsoft.com/office/powerpoint/2010/main" val="994618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lgn="just"/>
            <a:r>
              <a:rPr lang="en-IN" b="1" dirty="0" smtClean="0"/>
              <a:t>MOPSO Algorithm:</a:t>
            </a:r>
          </a:p>
          <a:p>
            <a:pPr lvl="1" algn="just"/>
            <a:r>
              <a:rPr lang="en-IN" i="0" dirty="0" smtClean="0"/>
              <a:t>Also used to solve Multi Objective Optimization (MOO) problem</a:t>
            </a:r>
          </a:p>
          <a:p>
            <a:pPr lvl="1" algn="just"/>
            <a:r>
              <a:rPr lang="en-IN" i="0" dirty="0" smtClean="0"/>
              <a:t>Swarm Intelligence (SI) techniques are used</a:t>
            </a:r>
          </a:p>
          <a:p>
            <a:pPr lvl="1" algn="just"/>
            <a:r>
              <a:rPr lang="en-IN" i="0" dirty="0" smtClean="0"/>
              <a:t>Extension of Particle Swarm Optimization (PSO) algorithm</a:t>
            </a:r>
          </a:p>
          <a:p>
            <a:pPr lvl="1" algn="just"/>
            <a:r>
              <a:rPr lang="en-IN" i="0" dirty="0" smtClean="0"/>
              <a:t>Velocities and Positions of particles considered.</a:t>
            </a:r>
          </a:p>
          <a:p>
            <a:pPr lvl="1" algn="just"/>
            <a:r>
              <a:rPr lang="en-IN" i="0" dirty="0" smtClean="0"/>
              <a:t>Obtains near-optimal non-dominated solutions i.e., Pareto front</a:t>
            </a:r>
          </a:p>
          <a:p>
            <a:pPr lvl="1" algn="just"/>
            <a:r>
              <a:rPr lang="en-IN" i="0" dirty="0" smtClean="0"/>
              <a:t>Uses highly directional mutation operation to manipulate individuals</a:t>
            </a:r>
          </a:p>
          <a:p>
            <a:pPr lvl="1" algn="just"/>
            <a:r>
              <a:rPr lang="en-IN" i="0" dirty="0" smtClean="0"/>
              <a:t>Finds set of solutions close to optimal solutions and diverse enough to represent true spread of optimal solutions</a:t>
            </a:r>
            <a:endParaRPr lang="en-IN" i="0" dirty="0"/>
          </a:p>
        </p:txBody>
      </p:sp>
    </p:spTree>
    <p:extLst>
      <p:ext uri="{BB962C8B-B14F-4D97-AF65-F5344CB8AC3E}">
        <p14:creationId xmlns:p14="http://schemas.microsoft.com/office/powerpoint/2010/main" val="110482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Methodology</a:t>
            </a:r>
            <a:endParaRPr lang="en-IN" dirty="0"/>
          </a:p>
        </p:txBody>
      </p:sp>
      <p:graphicFrame>
        <p:nvGraphicFramePr>
          <p:cNvPr id="41" name="Content Placeholder 40"/>
          <p:cNvGraphicFramePr>
            <a:graphicFrameLocks noGrp="1"/>
          </p:cNvGraphicFramePr>
          <p:nvPr>
            <p:ph idx="1"/>
            <p:extLst>
              <p:ext uri="{D42A27DB-BD31-4B8C-83A1-F6EECF244321}">
                <p14:modId xmlns:p14="http://schemas.microsoft.com/office/powerpoint/2010/main" val="925748620"/>
              </p:ext>
            </p:extLst>
          </p:nvPr>
        </p:nvGraphicFramePr>
        <p:xfrm>
          <a:off x="734096" y="2434106"/>
          <a:ext cx="11320529" cy="3433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 name="Flowchart: Connector 53"/>
          <p:cNvSpPr/>
          <p:nvPr/>
        </p:nvSpPr>
        <p:spPr>
          <a:xfrm rot="10800000" flipH="1" flipV="1">
            <a:off x="11486451" y="3787245"/>
            <a:ext cx="568174" cy="727013"/>
          </a:xfrm>
          <a:prstGeom prst="flowChartConnector">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3" name="TextBox 2"/>
          <p:cNvSpPr txBox="1"/>
          <p:nvPr/>
        </p:nvSpPr>
        <p:spPr>
          <a:xfrm>
            <a:off x="3206839" y="5383369"/>
            <a:ext cx="6284891" cy="369332"/>
          </a:xfrm>
          <a:prstGeom prst="rect">
            <a:avLst/>
          </a:prstGeom>
          <a:noFill/>
        </p:spPr>
        <p:txBody>
          <a:bodyPr wrap="square" rtlCol="0">
            <a:spAutoFit/>
          </a:bodyPr>
          <a:lstStyle/>
          <a:p>
            <a:pPr algn="ctr"/>
            <a:r>
              <a:rPr lang="en-IN" b="1" dirty="0" smtClean="0"/>
              <a:t>Flow diagram of Hybrid algorithm</a:t>
            </a:r>
            <a:endParaRPr lang="en-IN" b="1" dirty="0"/>
          </a:p>
        </p:txBody>
      </p:sp>
    </p:spTree>
    <p:extLst>
      <p:ext uri="{BB962C8B-B14F-4D97-AF65-F5344CB8AC3E}">
        <p14:creationId xmlns:p14="http://schemas.microsoft.com/office/powerpoint/2010/main" val="2774939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graphicFrame>
        <p:nvGraphicFramePr>
          <p:cNvPr id="41" name="Content Placeholder 40"/>
          <p:cNvGraphicFramePr>
            <a:graphicFrameLocks noGrp="1"/>
          </p:cNvGraphicFramePr>
          <p:nvPr>
            <p:ph idx="1"/>
            <p:extLst>
              <p:ext uri="{D42A27DB-BD31-4B8C-83A1-F6EECF244321}">
                <p14:modId xmlns:p14="http://schemas.microsoft.com/office/powerpoint/2010/main" val="4102889359"/>
              </p:ext>
            </p:extLst>
          </p:nvPr>
        </p:nvGraphicFramePr>
        <p:xfrm>
          <a:off x="837125" y="2434104"/>
          <a:ext cx="11354875" cy="3433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Connector 4"/>
          <p:cNvSpPr/>
          <p:nvPr/>
        </p:nvSpPr>
        <p:spPr>
          <a:xfrm rot="10800000" flipH="1" flipV="1">
            <a:off x="1087513" y="3787245"/>
            <a:ext cx="568174" cy="727013"/>
          </a:xfrm>
          <a:prstGeom prst="flowChartConnector">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4" name="Curved Up Arrow 3"/>
          <p:cNvSpPr/>
          <p:nvPr/>
        </p:nvSpPr>
        <p:spPr>
          <a:xfrm rot="10800000">
            <a:off x="2743200" y="3155321"/>
            <a:ext cx="7920506" cy="6319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5054957" y="2824950"/>
            <a:ext cx="3296991" cy="276999"/>
          </a:xfrm>
          <a:prstGeom prst="rect">
            <a:avLst/>
          </a:prstGeom>
          <a:noFill/>
        </p:spPr>
        <p:txBody>
          <a:bodyPr wrap="square" rtlCol="0">
            <a:spAutoFit/>
          </a:bodyPr>
          <a:lstStyle/>
          <a:p>
            <a:pPr algn="ctr"/>
            <a:r>
              <a:rPr lang="en-IN" sz="1200" dirty="0" smtClean="0"/>
              <a:t>Loop until the no. of generations reached</a:t>
            </a:r>
            <a:endParaRPr lang="en-IN" sz="1200" dirty="0"/>
          </a:p>
        </p:txBody>
      </p:sp>
    </p:spTree>
    <p:extLst>
      <p:ext uri="{BB962C8B-B14F-4D97-AF65-F5344CB8AC3E}">
        <p14:creationId xmlns:p14="http://schemas.microsoft.com/office/powerpoint/2010/main" val="3480722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496</TotalTime>
  <Words>1343</Words>
  <Application>Microsoft Office PowerPoint</Application>
  <PresentationFormat>Widescreen</PresentationFormat>
  <Paragraphs>241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Franklin Gothic Book</vt:lpstr>
      <vt:lpstr>Times New Roman</vt:lpstr>
      <vt:lpstr>Wingdings</vt:lpstr>
      <vt:lpstr>Crop</vt:lpstr>
      <vt:lpstr>Major project presentation</vt:lpstr>
      <vt:lpstr>GENE EXPRESSION CLASSIFICATION WITH HYBRID MULTI OBJECTIVE EVOLUTIONARY ALGORITHM ON PUBLIC CLOUD PLATFORM</vt:lpstr>
      <vt:lpstr>Objective</vt:lpstr>
      <vt:lpstr>Introduction</vt:lpstr>
      <vt:lpstr>Dataset</vt:lpstr>
      <vt:lpstr>Contd…</vt:lpstr>
      <vt:lpstr>Contd…</vt:lpstr>
      <vt:lpstr>Working Methodology</vt:lpstr>
      <vt:lpstr>Contd…</vt:lpstr>
      <vt:lpstr>PowerPoint Presentation</vt:lpstr>
      <vt:lpstr>Selecting Subset Of Features</vt:lpstr>
      <vt:lpstr>Classifier Used: SVM</vt:lpstr>
      <vt:lpstr>NSGA-II Algorithm</vt:lpstr>
      <vt:lpstr>Contd…</vt:lpstr>
      <vt:lpstr>MOPSO Algorithm</vt:lpstr>
      <vt:lpstr>Contd…</vt:lpstr>
      <vt:lpstr>Hybrid Multi-Objective Feature Selection Algorithm</vt:lpstr>
      <vt:lpstr>Contd…</vt:lpstr>
      <vt:lpstr>External Population-Propagating Strategy</vt:lpstr>
      <vt:lpstr>Population-Propagating Strategy</vt:lpstr>
      <vt:lpstr>Population-Update Strategy</vt:lpstr>
      <vt:lpstr>External Population-Update Strategy</vt:lpstr>
      <vt:lpstr>Implementation in Cloud</vt:lpstr>
      <vt:lpstr>PowerPoint Presentation</vt:lpstr>
      <vt:lpstr>Pareto Front on Lung Cancer dataset using NSGA-II Algorithm:</vt:lpstr>
      <vt:lpstr>AUC score &amp; No. of Features selected using NSGA-II</vt:lpstr>
      <vt:lpstr>Pareto Front on Lung Cancer dataset using MOPSO Algorithm:</vt:lpstr>
      <vt:lpstr>AUC score &amp; No. of Features selected using MOPSO:</vt:lpstr>
      <vt:lpstr>Pareto Front on Lung Cancer dataset using Hybrid Algorithm:</vt:lpstr>
      <vt:lpstr>AUC score &amp; No. of Features selected using Hybrid Algorithm:</vt:lpstr>
      <vt:lpstr>Conclusion</vt:lpstr>
      <vt:lpstr>Future works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dc:creator>Kishore Taggi</dc:creator>
  <cp:lastModifiedBy>Kishore Taggi</cp:lastModifiedBy>
  <cp:revision>39</cp:revision>
  <dcterms:created xsi:type="dcterms:W3CDTF">2018-05-15T14:16:10Z</dcterms:created>
  <dcterms:modified xsi:type="dcterms:W3CDTF">2018-05-16T04:41:14Z</dcterms:modified>
</cp:coreProperties>
</file>