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  <p:sldId id="282" r:id="rId3"/>
    <p:sldId id="283" r:id="rId4"/>
    <p:sldId id="284" r:id="rId5"/>
    <p:sldId id="290" r:id="rId6"/>
    <p:sldId id="297" r:id="rId7"/>
    <p:sldId id="292" r:id="rId8"/>
    <p:sldId id="298" r:id="rId9"/>
    <p:sldId id="293" r:id="rId10"/>
    <p:sldId id="294" r:id="rId11"/>
    <p:sldId id="295" r:id="rId12"/>
    <p:sldId id="299" r:id="rId13"/>
    <p:sldId id="300" r:id="rId14"/>
    <p:sldId id="287" r:id="rId15"/>
    <p:sldId id="288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64D57B-1650-4A7B-9081-6886D961E82B}" v="2279" dt="2021-10-25T18:14:21.661"/>
    <p1510:client id="{B1218B8E-9274-416A-9EAF-01D0CAE946D8}" v="16" dt="2021-10-25T12:53:38.779"/>
    <p1510:client id="{E2CFAD16-F353-4B7A-A541-4657076613BE}" v="414" dt="2021-10-25T18:40:25.3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101" d="100"/>
          <a:sy n="101" d="100"/>
        </p:scale>
        <p:origin x="2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5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4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18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75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29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59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70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1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9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6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5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0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7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6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7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22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77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  <p:sldLayoutId id="21474838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polyakov.spb.ru/" TargetMode="External"/><Relationship Id="rId2" Type="http://schemas.openxmlformats.org/officeDocument/2006/relationships/hyperlink" Target="https://vk.com/away.php?to=https%3A%2F%2Fru.wikipedia.org%2Fwiki%2F&amp;cc_key=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tmlbook.ru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544593"/>
            <a:ext cx="9144000" cy="3612599"/>
          </a:xfrm>
        </p:spPr>
        <p:txBody>
          <a:bodyPr>
            <a:normAutofit fontScale="90000"/>
          </a:bodyPr>
          <a:lstStyle/>
          <a:p>
            <a:br>
              <a:rPr lang="ru-RU" sz="1600" dirty="0">
                <a:solidFill>
                  <a:schemeClr val="tx1"/>
                </a:solidFill>
              </a:rPr>
            </a:br>
            <a:r>
              <a:rPr lang="ru-RU" sz="1500" b="1" dirty="0">
                <a:latin typeface="Times New Roman"/>
                <a:cs typeface="Times New Roman"/>
              </a:rPr>
              <a:t>Министерство образования и науки Челябинской области </a:t>
            </a:r>
            <a:br>
              <a:rPr lang="ru-RU" sz="1500" b="1" dirty="0">
                <a:latin typeface="Times New Roman"/>
                <a:cs typeface="Times New Roman" panose="02020603050405020304" pitchFamily="18" charset="0"/>
              </a:rPr>
            </a:br>
            <a:r>
              <a:rPr lang="ru-RU" sz="1500" b="1" dirty="0">
                <a:latin typeface="Times New Roman"/>
                <a:cs typeface="Times New Roman"/>
              </a:rPr>
              <a:t>Муниципальное автономное общеобразовательное учреждение</a:t>
            </a:r>
            <a:br>
              <a:rPr lang="ru-RU" sz="1500" b="1" dirty="0">
                <a:latin typeface="Times New Roman"/>
                <a:cs typeface="Times New Roman" panose="02020603050405020304" pitchFamily="18" charset="0"/>
              </a:rPr>
            </a:br>
            <a:r>
              <a:rPr lang="ru-RU" sz="1500" b="1" dirty="0">
                <a:latin typeface="Times New Roman"/>
                <a:cs typeface="Times New Roman"/>
              </a:rPr>
              <a:t>«Миасская средняя общеобразовательная школа №16»</a:t>
            </a:r>
            <a:b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b="1" dirty="0">
                <a:latin typeface="Times New Roman"/>
                <a:cs typeface="Times New Roman"/>
              </a:rPr>
              <a:t>Индивидуальный проект</a:t>
            </a:r>
            <a:r>
              <a:rPr lang="ru-RU" sz="2700" b="1" dirty="0">
                <a:cs typeface="Times New Roman"/>
              </a:rPr>
              <a:t> </a:t>
            </a:r>
            <a:b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b="1" dirty="0">
                <a:ea typeface="+mj-lt"/>
                <a:cs typeface="+mj-lt"/>
              </a:rPr>
              <a:t>Разработка методических указаний для решения задач, связанных с позиционными системами счисления с использованием WEB-технологий</a:t>
            </a:r>
            <a:br>
              <a:rPr lang="ru-RU" sz="2200" b="1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Century Gothic"/>
                <a:cs typeface="Times New Roman"/>
              </a:rPr>
            </a:br>
            <a:br>
              <a:rPr lang="ru-RU" sz="2200" b="1" dirty="0">
                <a:latin typeface="Century Gothic"/>
                <a:cs typeface="Times New Roman"/>
              </a:rPr>
            </a:br>
            <a:r>
              <a:rPr lang="ru-RU" sz="2000" b="1" dirty="0">
                <a:latin typeface="Times New Roman"/>
                <a:cs typeface="Times New Roman"/>
              </a:rPr>
              <a:t>тип проекта: </a:t>
            </a:r>
            <a:r>
              <a:rPr lang="ru-RU" sz="2000" b="1" dirty="0">
                <a:latin typeface="Times New Roman"/>
                <a:ea typeface="+mj-lt"/>
                <a:cs typeface="+mj-lt"/>
              </a:rPr>
              <a:t>Информационно-познавательный</a:t>
            </a:r>
            <a:b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latin typeface="Times New Roman"/>
                <a:cs typeface="Times New Roman"/>
              </a:rPr>
              <a:t> </a:t>
            </a:r>
            <a:b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800" dirty="0">
                <a:solidFill>
                  <a:schemeClr val="tx1"/>
                </a:solidFill>
              </a:rPr>
            </a:br>
            <a:br>
              <a:rPr lang="ru-RU" sz="1800" dirty="0">
                <a:solidFill>
                  <a:schemeClr val="tx1"/>
                </a:solidFill>
              </a:rPr>
            </a:br>
            <a:br>
              <a:rPr lang="ru-RU" sz="1600" dirty="0">
                <a:solidFill>
                  <a:schemeClr val="tx1"/>
                </a:solidFill>
              </a:rPr>
            </a:br>
            <a:br>
              <a:rPr lang="ru-RU" sz="1600" dirty="0">
                <a:solidFill>
                  <a:schemeClr val="tx1"/>
                </a:solidFill>
              </a:rPr>
            </a:br>
            <a:br>
              <a:rPr lang="ru-RU" sz="1600" dirty="0">
                <a:solidFill>
                  <a:schemeClr val="tx1"/>
                </a:solidFill>
              </a:rPr>
            </a:b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14302" y="4619667"/>
            <a:ext cx="6127013" cy="1728192"/>
          </a:xfrm>
        </p:spPr>
        <p:txBody>
          <a:bodyPr>
            <a:normAutofit/>
          </a:bodyPr>
          <a:lstStyle/>
          <a:p>
            <a:r>
              <a:rPr lang="ru-RU" sz="1600" dirty="0">
                <a:solidFill>
                  <a:schemeClr val="tx1"/>
                </a:solidFill>
                <a:latin typeface="Times New Roman"/>
                <a:cs typeface="Times New Roman"/>
              </a:rPr>
              <a:t>Авторы проекта: </a:t>
            </a:r>
            <a:r>
              <a:rPr lang="ru-RU" sz="16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Герасимов Климентий</a:t>
            </a:r>
            <a:r>
              <a:rPr lang="ru-RU" sz="1600" dirty="0">
                <a:solidFill>
                  <a:schemeClr val="tx1"/>
                </a:solidFill>
                <a:latin typeface="Times New Roman"/>
                <a:cs typeface="Times New Roman"/>
              </a:rPr>
              <a:t>, </a:t>
            </a:r>
            <a:r>
              <a:rPr lang="ru-RU" sz="16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Ермаков Дмитрий</a:t>
            </a:r>
            <a:endParaRPr lang="ru-RU"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ru-RU" sz="1600" dirty="0">
                <a:solidFill>
                  <a:schemeClr val="tx1"/>
                </a:solidFill>
                <a:latin typeface="Times New Roman"/>
                <a:cs typeface="Times New Roman"/>
              </a:rPr>
              <a:t>Обучающиеся 11-го класса МАОУ «МСОШ №16»</a:t>
            </a:r>
          </a:p>
          <a:p>
            <a:r>
              <a:rPr lang="ru-RU" sz="1600" dirty="0">
                <a:solidFill>
                  <a:schemeClr val="tx1"/>
                </a:solidFill>
                <a:latin typeface="Times New Roman"/>
                <a:cs typeface="Times New Roman"/>
              </a:rPr>
              <a:t>Наставник проекта: Горяинов Сергей Игоревич, учитель информатики</a:t>
            </a:r>
            <a:r>
              <a:rPr lang="ru-RU" dirty="0">
                <a:solidFill>
                  <a:schemeClr val="tx1"/>
                </a:solidFill>
                <a:latin typeface="Times New Roman"/>
                <a:cs typeface="Times New Roman"/>
              </a:rPr>
              <a:t> </a:t>
            </a:r>
            <a:endParaRPr lang="ru-RU" sz="18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067944" y="6165304"/>
            <a:ext cx="1152128" cy="8050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</a:rPr>
              <a:t>Миасс</a:t>
            </a:r>
          </a:p>
          <a:p>
            <a:pPr algn="ctr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</a:rPr>
              <a:t>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4ACE041-3356-493E-A044-247334C85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70" y="1166536"/>
            <a:ext cx="2732755" cy="32162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Как выглядит главная страница после добавления CSS-стилей и фреймворка </a:t>
            </a:r>
            <a:r>
              <a:rPr lang="ru-RU" sz="24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MaterializeCSS</a:t>
            </a:r>
            <a:r>
              <a:rPr lang="ru-RU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:</a:t>
            </a:r>
          </a:p>
        </p:txBody>
      </p:sp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6CBBBF5-874A-41BC-8FF0-25234EFE3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844" y="1169299"/>
            <a:ext cx="6070099" cy="406696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617467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C2F1F55-2D75-4463-8C4E-EB54626EB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042" y="1060621"/>
            <a:ext cx="2732755" cy="32162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А вот так выглядит одна из страниц :</a:t>
            </a:r>
          </a:p>
        </p:txBody>
      </p:sp>
      <p:pic>
        <p:nvPicPr>
          <p:cNvPr id="2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C89EA71-8D9B-4519-891A-97734CCF8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894" y="871196"/>
            <a:ext cx="5778833" cy="485735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260159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F4F0312-FB4E-49A8-8E8C-44DCD3714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341" y="604566"/>
            <a:ext cx="8235224" cy="5497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С добавление модального и раскрывающихся окон нам требовался способ при нажатии кнопки мыши раскрывать данные окна. С это задачей нам помог язык программирования JavaScript, который содержит все необходимые нам функции.</a:t>
            </a:r>
          </a:p>
          <a:p>
            <a:pPr marL="0" indent="0">
              <a:buNone/>
            </a:pPr>
            <a:endParaRPr lang="ru-RU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С добавлением JavaScript наш сайт стал более функциональным и привлекательным.</a:t>
            </a:r>
          </a:p>
        </p:txBody>
      </p:sp>
    </p:spTree>
    <p:extLst>
      <p:ext uri="{BB962C8B-B14F-4D97-AF65-F5344CB8AC3E}">
        <p14:creationId xmlns:p14="http://schemas.microsoft.com/office/powerpoint/2010/main" val="3512688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FB69434-9136-42D6-8940-DE92393CC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046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>
          <a:xfrm>
            <a:off x="34925" y="-26988"/>
            <a:ext cx="9037638" cy="1143001"/>
          </a:xfrm>
        </p:spPr>
        <p:txBody>
          <a:bodyPr/>
          <a:lstStyle/>
          <a:p>
            <a:pPr algn="ctr" eaLnBrk="1" hangingPunct="1"/>
            <a:r>
              <a:rPr lang="ru-RU" altLang="ru-RU" sz="4000" dirty="0">
                <a:solidFill>
                  <a:schemeClr val="tx1"/>
                </a:solidFill>
                <a:latin typeface="Book Antiqua"/>
              </a:rPr>
              <a:t>Заключение</a:t>
            </a:r>
            <a:endParaRPr lang="ru-RU" altLang="ru-RU" sz="4000" dirty="0">
              <a:solidFill>
                <a:schemeClr val="tx1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Book Antiqua"/>
            </a:endParaRPr>
          </a:p>
        </p:txBody>
      </p:sp>
      <p:sp>
        <p:nvSpPr>
          <p:cNvPr id="8195" name="Объект 2"/>
          <p:cNvSpPr>
            <a:spLocks noGrp="1"/>
          </p:cNvSpPr>
          <p:nvPr>
            <p:ph idx="1"/>
          </p:nvPr>
        </p:nvSpPr>
        <p:spPr>
          <a:xfrm>
            <a:off x="31824" y="1111054"/>
            <a:ext cx="9039531" cy="521811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2800">
                <a:ea typeface="+mn-lt"/>
                <a:cs typeface="+mn-lt"/>
              </a:rPr>
              <a:t>В ходе реализации проекта разработчики улучшили свои навыки в решении задач по теме системы счисления, получили навыки использования языка разметки страницы HTML, научились использовать язык описания внешнего вида CSS, а также взаимодействовать с фреймворком MaterializeCSS.</a:t>
            </a:r>
            <a:endParaRPr lang="ru-RU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ru-RU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</a:rPr>
              <a:t>А </a:t>
            </a:r>
            <a:r>
              <a:rPr lang="ru-RU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для пользователя наш проект можется стать помочником в решении задач и поскольку сайт адаптирован под разные устройства, пользователь </a:t>
            </a: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сможет зайти на него в любой момент с удобного ему устройства и благодаря данным решениям разобраться в том, как верно выполнить задание.</a:t>
            </a:r>
            <a:endParaRPr lang="ru-RU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/>
            </a:endParaRPr>
          </a:p>
          <a:p>
            <a:pPr marL="0" indent="0" algn="ctr">
              <a:buNone/>
            </a:pPr>
            <a:endParaRPr lang="ru-RU" altLang="ru-RU" sz="2000" i="1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484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34925" y="-26988"/>
            <a:ext cx="9037638" cy="1143001"/>
          </a:xfrm>
        </p:spPr>
        <p:txBody>
          <a:bodyPr/>
          <a:lstStyle/>
          <a:p>
            <a:pPr algn="ctr" eaLnBrk="1" hangingPunct="1"/>
            <a:r>
              <a:rPr lang="ru-RU" altLang="ru-RU" sz="4000" dirty="0">
                <a:solidFill>
                  <a:schemeClr val="tx1"/>
                </a:solidFill>
                <a:latin typeface="Book Antiqua"/>
              </a:rPr>
              <a:t>Список литературы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26" y="890398"/>
            <a:ext cx="7996636" cy="2120097"/>
          </a:xfrm>
        </p:spPr>
        <p:txBody>
          <a:bodyPr>
            <a:normAutofit/>
          </a:bodyPr>
          <a:lstStyle/>
          <a:p>
            <a:pPr marL="457200" indent="-457200" eaLnBrk="1" hangingPunct="1">
              <a:buAutoNum type="arabicPeriod"/>
              <a:defRPr/>
            </a:pPr>
            <a:r>
              <a:rPr lang="ru-RU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  <a:hlinkClick r:id="rId2"/>
              </a:rPr>
              <a:t>https://ru.wikipedia.org/wiki/</a:t>
            </a:r>
          </a:p>
          <a:p>
            <a:pPr marL="457200" indent="-457200">
              <a:buClr>
                <a:srgbClr val="FFFFFF"/>
              </a:buClr>
              <a:buAutoNum type="arabicPeriod"/>
              <a:defRPr/>
            </a:pPr>
            <a:r>
              <a:rPr lang="ru-RU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  <a:hlinkClick r:id="rId3"/>
              </a:rPr>
              <a:t>https://kpolyakov.spb.ru/</a:t>
            </a:r>
            <a:endParaRPr lang="ru-RU" sz="20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457200" indent="-457200">
              <a:buClr>
                <a:srgbClr val="FFFFFF"/>
              </a:buClr>
              <a:buAutoNum type="arabicPeriod"/>
              <a:defRPr/>
            </a:pPr>
            <a:r>
              <a:rPr lang="ru-RU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  <a:hlinkClick r:id="rId4"/>
              </a:rPr>
              <a:t>http://htmlbook.ru/</a:t>
            </a:r>
            <a:r>
              <a:rPr lang="ru-RU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</a:t>
            </a:r>
            <a:endParaRPr lang="ru-RU" sz="20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2051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idx="1"/>
          </p:nvPr>
        </p:nvSpPr>
        <p:spPr>
          <a:xfrm>
            <a:off x="0" y="114741"/>
            <a:ext cx="9144000" cy="6554347"/>
          </a:xfrm>
          <a:noFill/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Book Antiqua"/>
                <a:cs typeface="Vrinda"/>
              </a:rPr>
              <a:t>Актуальность проекта</a:t>
            </a:r>
            <a:r>
              <a:rPr lang="ru-RU" altLang="ru-RU" sz="3600" b="1" dirty="0">
                <a:solidFill>
                  <a:srgbClr val="7030A0"/>
                </a:solidFill>
                <a:latin typeface="Book Antiqua"/>
                <a:cs typeface="Vrinda"/>
              </a:rPr>
              <a:t> </a:t>
            </a:r>
            <a:endParaRPr lang="ru-RU" altLang="ru-RU" sz="3600" b="1" dirty="0">
              <a:solidFill>
                <a:srgbClr val="7030A0"/>
              </a:solidFill>
              <a:latin typeface="Book Antiqua" panose="02040602050305030304" pitchFamily="18" charset="0"/>
              <a:cs typeface="Vrinda" pitchFamily="34" charset="0"/>
            </a:endParaRPr>
          </a:p>
          <a:p>
            <a:pPr algn="ctr">
              <a:buNone/>
            </a:pPr>
            <a:r>
              <a:rPr lang="ru-RU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С каждым годом всё больше людей сдают Единый Государственный Экзамен по информатике. Данный методический материал может помочь людям, сдающим ЕГЭ, разобраться в том, как решать задачи, связанные с системами счислений.</a:t>
            </a:r>
            <a:endParaRPr lang="ru-RU" dirty="0"/>
          </a:p>
          <a:p>
            <a:pPr algn="ctr" eaLnBrk="1" hangingPunct="1">
              <a:buFontTx/>
              <a:buNone/>
            </a:pPr>
            <a:endParaRPr lang="ru-RU" altLang="ru-RU" sz="2400" dirty="0">
              <a:latin typeface="Book Antiqua" panose="02040602050305030304" pitchFamily="18" charset="0"/>
              <a:cs typeface="Vrinda" pitchFamily="34" charset="0"/>
            </a:endParaRPr>
          </a:p>
          <a:p>
            <a:pPr algn="ctr">
              <a:buNone/>
            </a:pPr>
            <a:r>
              <a:rPr lang="ru-RU" altLang="ru-RU" sz="3200" b="1" dirty="0">
                <a:solidFill>
                  <a:schemeClr val="tx1"/>
                </a:solidFill>
                <a:latin typeface="Book Antiqua"/>
                <a:cs typeface="Vrinda"/>
              </a:rPr>
              <a:t>Цель </a:t>
            </a:r>
            <a:r>
              <a:rPr lang="ru-RU" sz="3200" b="1" dirty="0">
                <a:solidFill>
                  <a:schemeClr val="tx1"/>
                </a:solidFill>
                <a:ea typeface="+mn-lt"/>
                <a:cs typeface="+mn-lt"/>
              </a:rPr>
              <a:t>проекта</a:t>
            </a:r>
            <a:r>
              <a:rPr lang="ru-RU" altLang="ru-RU" sz="3200" b="1" dirty="0">
                <a:solidFill>
                  <a:schemeClr val="tx1"/>
                </a:solidFill>
                <a:latin typeface="Book Antiqua"/>
                <a:cs typeface="Vrinda"/>
              </a:rPr>
              <a:t>: </a:t>
            </a:r>
            <a:endParaRPr lang="ru-RU" altLang="ru-RU" sz="3200" b="1" dirty="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Book Antiqua" panose="02040602050305030304" pitchFamily="18" charset="0"/>
              <a:cs typeface="Vrinda" pitchFamily="34" charset="0"/>
            </a:endParaRPr>
          </a:p>
          <a:p>
            <a:pPr marL="987425" indent="0" algn="ctr">
              <a:buNone/>
            </a:pPr>
            <a:r>
              <a:rPr lang="ru-RU" sz="2400" dirty="0">
                <a:ea typeface="+mn-lt"/>
                <a:cs typeface="+mn-lt"/>
              </a:rPr>
              <a:t>Целью проекта является разработка методических указаний для решения задач, связанных с позиционными системами счисления с использованием WEB-технологий.</a:t>
            </a:r>
            <a:endParaRPr lang="ru-RU" dirty="0">
              <a:ea typeface="+mn-lt"/>
              <a:cs typeface="+mn-lt"/>
            </a:endParaRPr>
          </a:p>
          <a:p>
            <a:pPr algn="ctr" eaLnBrk="1" hangingPunct="1">
              <a:buFontTx/>
              <a:buNone/>
            </a:pPr>
            <a:endParaRPr lang="ru-RU" altLang="ru-RU" sz="2400" dirty="0">
              <a:latin typeface="Book Antiqua" panose="02040602050305030304" pitchFamily="18" charset="0"/>
              <a:cs typeface="Vrind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17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07950" y="115888"/>
            <a:ext cx="9001125" cy="5899230"/>
          </a:xfrm>
        </p:spPr>
        <p:txBody>
          <a:bodyPr>
            <a:normAutofit/>
          </a:bodyPr>
          <a:lstStyle/>
          <a:p>
            <a:pPr marL="1261745" indent="86995" algn="ctr">
              <a:lnSpc>
                <a:spcPct val="90000"/>
              </a:lnSpc>
              <a:buNone/>
              <a:defRPr/>
            </a:pPr>
            <a:r>
              <a:rPr lang="ru-RU" sz="3200" b="1" dirty="0">
                <a:solidFill>
                  <a:schemeClr val="tx1"/>
                </a:solidFill>
                <a:latin typeface="Book Antiqua"/>
              </a:rPr>
              <a:t>Задачи проекта</a:t>
            </a:r>
            <a:r>
              <a:rPr lang="ru-RU" sz="3200" dirty="0">
                <a:solidFill>
                  <a:schemeClr val="tx1"/>
                </a:solidFill>
                <a:latin typeface="Book Antiqua"/>
              </a:rPr>
              <a:t>:</a:t>
            </a:r>
            <a:endParaRPr lang="ru-RU" sz="320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lnSpc>
                <a:spcPct val="90000"/>
              </a:lnSpc>
              <a:defRPr/>
            </a:pPr>
            <a:r>
              <a:rPr lang="ru-RU" sz="2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Выделить типы задач, связанные с системой счисления из </a:t>
            </a:r>
            <a:r>
              <a:rPr lang="ru-RU" sz="22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ЕГЭ по информатике.</a:t>
            </a:r>
            <a:endParaRPr lang="ru-RU" sz="2200" b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Book Antiqua" pitchFamily="18" charset="0"/>
            </a:endParaRPr>
          </a:p>
          <a:p>
            <a:pPr lvl="1">
              <a:lnSpc>
                <a:spcPct val="90000"/>
              </a:lnSpc>
              <a:buClr>
                <a:srgbClr val="FFFFFF"/>
              </a:buClr>
              <a:defRPr/>
            </a:pPr>
            <a:r>
              <a:rPr lang="ru-RU" sz="2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Сформулировать алгоритмы решения выбранных задач.</a:t>
            </a:r>
            <a:endParaRPr lang="ru-RU" sz="2200" dirty="0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/>
            </a:endParaRPr>
          </a:p>
          <a:p>
            <a:pPr lvl="1">
              <a:lnSpc>
                <a:spcPct val="90000"/>
              </a:lnSpc>
              <a:buClr>
                <a:srgbClr val="FFFFFF"/>
              </a:buClr>
              <a:defRPr/>
            </a:pPr>
            <a:r>
              <a:rPr lang="ru-RU" sz="2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Решить ряд задач, соответствующих сформулированным алгоритмам из пункт.</a:t>
            </a:r>
          </a:p>
          <a:p>
            <a:pPr lvl="1">
              <a:lnSpc>
                <a:spcPct val="90000"/>
              </a:lnSpc>
              <a:buClr>
                <a:srgbClr val="FFFFFF"/>
              </a:buClr>
              <a:defRPr/>
            </a:pPr>
            <a:r>
              <a:rPr lang="ru-RU" sz="2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Оформить решенные задачи в виде WEB-страницы.</a:t>
            </a:r>
            <a:endParaRPr lang="ru-RU" sz="24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55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463353"/>
            <a:ext cx="8229600" cy="4765872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ru-RU" altLang="ru-RU" sz="4000" b="1" dirty="0">
                <a:solidFill>
                  <a:schemeClr val="tx1"/>
                </a:solidFill>
                <a:latin typeface="Book Antiqua"/>
              </a:rPr>
              <a:t>План работы:</a:t>
            </a:r>
          </a:p>
          <a:p>
            <a:pPr marL="514350" indent="-514350">
              <a:buFontTx/>
              <a:buAutoNum type="arabicPeriod"/>
            </a:pPr>
            <a:r>
              <a:rPr lang="ru-RU" alt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Book Antiqua"/>
              </a:rPr>
              <a:t>Поиск задач и алгоритмов решения </a:t>
            </a:r>
          </a:p>
          <a:p>
            <a:pPr marL="514350" indent="-514350">
              <a:buClr>
                <a:srgbClr val="FFFFFF"/>
              </a:buClr>
              <a:buFontTx/>
              <a:buAutoNum type="arabicPeriod"/>
            </a:pPr>
            <a:r>
              <a:rPr lang="ru-RU" alt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Book Antiqua"/>
              </a:rPr>
              <a:t>Решение выбранных задач</a:t>
            </a:r>
            <a:endParaRPr lang="ru-RU" altLang="ru-RU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Book Antiqua" panose="02040602050305030304" pitchFamily="18" charset="0"/>
            </a:endParaRPr>
          </a:p>
          <a:p>
            <a:pPr marL="514350" indent="-514350">
              <a:buClr>
                <a:srgbClr val="FFFFFF"/>
              </a:buClr>
              <a:buFontTx/>
              <a:buAutoNum type="arabicPeriod"/>
            </a:pPr>
            <a:r>
              <a:rPr lang="ru-RU" alt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Book Antiqua"/>
              </a:rPr>
              <a:t>Разработка структуры сайта</a:t>
            </a:r>
          </a:p>
          <a:p>
            <a:pPr marL="0" indent="0">
              <a:buClr>
                <a:srgbClr val="FFFFFF"/>
              </a:buClr>
              <a:buNone/>
            </a:pPr>
            <a:endParaRPr lang="ru-RU" altLang="ru-RU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Book Antiqua" panose="02040602050305030304" pitchFamily="18" charset="0"/>
            </a:endParaRPr>
          </a:p>
          <a:p>
            <a:pPr marL="0" indent="0">
              <a:buClr>
                <a:srgbClr val="FFFFFF"/>
              </a:buClr>
              <a:buNone/>
            </a:pPr>
            <a:endParaRPr lang="ru-RU" altLang="ru-RU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Book Antiqua" panose="02040602050305030304" pitchFamily="18" charset="0"/>
            </a:endParaRPr>
          </a:p>
          <a:p>
            <a:pPr marL="514350" indent="-514350">
              <a:buClr>
                <a:srgbClr val="FFFFFF"/>
              </a:buClr>
              <a:buFontTx/>
              <a:buAutoNum type="arabicPeriod"/>
            </a:pPr>
            <a:endParaRPr lang="ru-RU" altLang="ru-RU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82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56D653-477B-4731-9D0B-FCDCFC84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imes New Roman"/>
                <a:cs typeface="Times New Roman"/>
              </a:rPr>
              <a:t>Поиск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794337-B83C-486E-A8F9-923E8903B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48" y="1954983"/>
            <a:ext cx="8191093" cy="230238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ru-RU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n-lt"/>
                <a:cs typeface="+mn-lt"/>
              </a:rPr>
              <a:t>Первым пунком плана является поиск задач, связанных с позиционными системами счисления. Эти задачи мы взяли из сайта Константина Полякова. После потребовалось найти алгоритмы решения взятых нами </a:t>
            </a:r>
            <a:r>
              <a:rPr lang="ru-RU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n-lt"/>
                <a:cs typeface="+mn-lt"/>
              </a:rPr>
              <a:t>задач и оформить в виде WEB-страницы.</a:t>
            </a:r>
          </a:p>
          <a:p>
            <a:pPr marL="0" indent="0">
              <a:buNone/>
            </a:pPr>
            <a:endParaRPr lang="ru-RU" sz="24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240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B5A9C8-F013-4E72-93A0-AC39D8B6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imes New Roman"/>
                <a:ea typeface="+mj-lt"/>
                <a:cs typeface="+mj-lt"/>
              </a:rPr>
              <a:t>Разработка основной структуры сайта</a:t>
            </a:r>
            <a:endParaRPr lang="ru-RU">
              <a:latin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716A18-B771-445E-9E12-D4B39439D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18963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Основой нашего сайта является HTML, который </a:t>
            </a:r>
            <a:r>
              <a:rPr lang="ru-RU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включает в себя все необходимые инструменты для создания сайта.</a:t>
            </a:r>
          </a:p>
          <a:p>
            <a:pPr marL="0" indent="0">
              <a:buNone/>
            </a:pPr>
            <a:r>
              <a:rPr lang="ru-RU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Наш сайт в основном состоит из однотипных HTML-файлов, каждая из которых содержит в себе </a:t>
            </a:r>
            <a:r>
              <a:rPr lang="ru-RU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решение определённого типа задач.</a:t>
            </a:r>
            <a:endParaRPr lang="ru-RU" sz="24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397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060C52F-3EAE-4AB5-AAA3-50725315F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394" y="513393"/>
            <a:ext cx="2732755" cy="536988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Для начала нужно было определиться с тем, как будет выглядеть наш сайт. Было множество вариантов реализации, но мы остановились на варианте с ссылками. С помощью HTML были сделаны ссылки на решение всех типов выбранных задач.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Вот так выглядит главная страница сайта:</a:t>
            </a:r>
          </a:p>
          <a:p>
            <a:pPr marL="0" indent="0">
              <a:lnSpc>
                <a:spcPct val="90000"/>
              </a:lnSpc>
              <a:buNone/>
            </a:pPr>
            <a:endParaRPr lang="ru-RU" sz="16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9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B03439B-98DC-4505-9A0B-5A1465E27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455" y="53747"/>
            <a:ext cx="4806275" cy="660699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188181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F0FBB2A-08E6-4891-8EA8-56B646086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394" y="1599023"/>
            <a:ext cx="2732755" cy="428425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0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И таким же образом выглядели страницы с решением определённх типов задач.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1E54401-DDD5-47BD-890C-C44CBB9BA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855" y="163321"/>
            <a:ext cx="5019777" cy="65202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80633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7CCCF65-44D8-45EF-8EAD-6D64C90CA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32" y="198559"/>
            <a:ext cx="8791277" cy="60976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Поскольку страница не имеет никакого дизайна и выглядит непривлекателено, то было необходимо к имеющейся структуре подключить CSS-стили.</a:t>
            </a:r>
          </a:p>
          <a:p>
            <a:pPr marL="0" indent="0">
              <a:buNone/>
            </a:pP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Было принято решение оформить сайт в черно-белых цветах.</a:t>
            </a:r>
          </a:p>
          <a:p>
            <a:pPr marL="0" indent="0">
              <a:buNone/>
            </a:pP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Также с оформлением стилей и дизайна нам помог фреймворк </a:t>
            </a:r>
            <a:r>
              <a:rPr lang="ru-RU" sz="2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MaterializeCSS</a:t>
            </a: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. С его помощью получилось внедрить модальное окно с дополнительными материалами для решения задач и раскрывающееся окно с готовым решением задач.</a:t>
            </a:r>
          </a:p>
          <a:p>
            <a:pPr marL="0" indent="0">
              <a:buNone/>
            </a:pP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Ещё с помощью CSS нам удалось сделать наш сайт адаптивным под разные разрешения устройства, что позволяет пользоваться сайтом даже на мобильных устройствах.</a:t>
            </a:r>
          </a:p>
        </p:txBody>
      </p:sp>
    </p:spTree>
    <p:extLst>
      <p:ext uri="{BB962C8B-B14F-4D97-AF65-F5344CB8AC3E}">
        <p14:creationId xmlns:p14="http://schemas.microsoft.com/office/powerpoint/2010/main" val="2345121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236</TotalTime>
  <Words>596</Words>
  <Application>Microsoft Office PowerPoint</Application>
  <PresentationFormat>Экран (4:3)</PresentationFormat>
  <Paragraphs>230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Mesh</vt:lpstr>
      <vt:lpstr> Министерство образования и науки Челябинской области  Муниципальное автономное общеобразовательное учреждение «Миасская средняя общеобразовательная школа №16»     Индивидуальный проект  Разработка методических указаний для решения задач, связанных с позиционными системами счисления с использованием WEB-технологий  тип проекта: Информационно-познавательный        </vt:lpstr>
      <vt:lpstr>Презентация PowerPoint</vt:lpstr>
      <vt:lpstr>Презентация PowerPoint</vt:lpstr>
      <vt:lpstr>Презентация PowerPoint</vt:lpstr>
      <vt:lpstr>Поиск задач</vt:lpstr>
      <vt:lpstr>Разработка основной структуры сайта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Список литературы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Электронные платежи</dc:title>
  <dc:creator>User</dc:creator>
  <cp:lastModifiedBy>ШавалееваСА</cp:lastModifiedBy>
  <cp:revision>610</cp:revision>
  <dcterms:created xsi:type="dcterms:W3CDTF">2021-02-22T14:02:41Z</dcterms:created>
  <dcterms:modified xsi:type="dcterms:W3CDTF">2021-10-25T18:44:39Z</dcterms:modified>
</cp:coreProperties>
</file>