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75" r:id="rId5"/>
    <p:sldId id="258" r:id="rId6"/>
    <p:sldId id="259" r:id="rId7"/>
    <p:sldId id="262" r:id="rId8"/>
    <p:sldId id="266" r:id="rId9"/>
    <p:sldId id="263" r:id="rId10"/>
    <p:sldId id="267" r:id="rId11"/>
    <p:sldId id="270" r:id="rId12"/>
    <p:sldId id="265" r:id="rId13"/>
    <p:sldId id="271" r:id="rId14"/>
    <p:sldId id="272" r:id="rId15"/>
    <p:sldId id="264" r:id="rId16"/>
    <p:sldId id="269"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DAE0829-7019-4761-8C17-265B581DF97B}">
          <p14:sldIdLst>
            <p14:sldId id="256"/>
            <p14:sldId id="257"/>
          </p14:sldIdLst>
        </p14:section>
        <p14:section name="Untitled Section" id="{5616D4D3-7C55-4AA0-8AD3-D79EA432C58B}">
          <p14:sldIdLst>
            <p14:sldId id="268"/>
            <p14:sldId id="275"/>
            <p14:sldId id="258"/>
            <p14:sldId id="259"/>
            <p14:sldId id="262"/>
            <p14:sldId id="266"/>
            <p14:sldId id="263"/>
            <p14:sldId id="267"/>
            <p14:sldId id="270"/>
            <p14:sldId id="265"/>
            <p14:sldId id="271"/>
            <p14:sldId id="272"/>
            <p14:sldId id="264"/>
            <p14:sldId id="269"/>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E446B3-CE47-492C-B330-84ECED1FC320}" v="35" dt="2022-04-05T17:41:30.134"/>
    <p1510:client id="{7FB1496E-A3F2-4B28-8969-C925B458FE72}" v="634" dt="2022-04-05T17:28:26.6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30" autoAdjust="0"/>
    <p:restoredTop sz="94660"/>
  </p:normalViewPr>
  <p:slideViewPr>
    <p:cSldViewPr snapToGrid="0">
      <p:cViewPr>
        <p:scale>
          <a:sx n="43" d="100"/>
          <a:sy n="43" d="100"/>
        </p:scale>
        <p:origin x="1982" y="1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hi V" userId="dad01e6e06334f84" providerId="Windows Live" clId="Web-{6DE446B3-CE47-492C-B330-84ECED1FC320}"/>
    <pc:docChg chg="addSld modSld">
      <pc:chgData name="Arthi V" userId="dad01e6e06334f84" providerId="Windows Live" clId="Web-{6DE446B3-CE47-492C-B330-84ECED1FC320}" dt="2022-04-05T17:41:30.134" v="34" actId="20577"/>
      <pc:docMkLst>
        <pc:docMk/>
      </pc:docMkLst>
      <pc:sldChg chg="modSp">
        <pc:chgData name="Arthi V" userId="dad01e6e06334f84" providerId="Windows Live" clId="Web-{6DE446B3-CE47-492C-B330-84ECED1FC320}" dt="2022-04-05T17:34:02.514" v="0" actId="1076"/>
        <pc:sldMkLst>
          <pc:docMk/>
          <pc:sldMk cId="1616389726" sldId="260"/>
        </pc:sldMkLst>
        <pc:picChg chg="mod">
          <ac:chgData name="Arthi V" userId="dad01e6e06334f84" providerId="Windows Live" clId="Web-{6DE446B3-CE47-492C-B330-84ECED1FC320}" dt="2022-04-05T17:34:02.514" v="0" actId="1076"/>
          <ac:picMkLst>
            <pc:docMk/>
            <pc:sldMk cId="1616389726" sldId="260"/>
            <ac:picMk id="15" creationId="{FE10667B-204F-157D-5E66-DBE1221EE643}"/>
          </ac:picMkLst>
        </pc:picChg>
      </pc:sldChg>
      <pc:sldChg chg="addSp delSp modSp new">
        <pc:chgData name="Arthi V" userId="dad01e6e06334f84" providerId="Windows Live" clId="Web-{6DE446B3-CE47-492C-B330-84ECED1FC320}" dt="2022-04-05T17:40:31.508" v="11" actId="20577"/>
        <pc:sldMkLst>
          <pc:docMk/>
          <pc:sldMk cId="2093018973" sldId="262"/>
        </pc:sldMkLst>
        <pc:spChg chg="del">
          <ac:chgData name="Arthi V" userId="dad01e6e06334f84" providerId="Windows Live" clId="Web-{6DE446B3-CE47-492C-B330-84ECED1FC320}" dt="2022-04-05T17:39:33.913" v="2"/>
          <ac:spMkLst>
            <pc:docMk/>
            <pc:sldMk cId="2093018973" sldId="262"/>
            <ac:spMk id="2" creationId="{41AE87C5-3C82-0088-494E-96968EB94EA2}"/>
          </ac:spMkLst>
        </pc:spChg>
        <pc:spChg chg="add mod">
          <ac:chgData name="Arthi V" userId="dad01e6e06334f84" providerId="Windows Live" clId="Web-{6DE446B3-CE47-492C-B330-84ECED1FC320}" dt="2022-04-05T17:40:31.508" v="11" actId="20577"/>
          <ac:spMkLst>
            <pc:docMk/>
            <pc:sldMk cId="2093018973" sldId="262"/>
            <ac:spMk id="5" creationId="{258AE2AE-E03A-9F32-74E5-558E7DCCE241}"/>
          </ac:spMkLst>
        </pc:spChg>
      </pc:sldChg>
      <pc:sldChg chg="addSp delSp modSp new">
        <pc:chgData name="Arthi V" userId="dad01e6e06334f84" providerId="Windows Live" clId="Web-{6DE446B3-CE47-492C-B330-84ECED1FC320}" dt="2022-04-05T17:41:30.134" v="34" actId="20577"/>
        <pc:sldMkLst>
          <pc:docMk/>
          <pc:sldMk cId="1458837531" sldId="263"/>
        </pc:sldMkLst>
        <pc:spChg chg="del">
          <ac:chgData name="Arthi V" userId="dad01e6e06334f84" providerId="Windows Live" clId="Web-{6DE446B3-CE47-492C-B330-84ECED1FC320}" dt="2022-04-05T17:40:37.945" v="13"/>
          <ac:spMkLst>
            <pc:docMk/>
            <pc:sldMk cId="1458837531" sldId="263"/>
            <ac:spMk id="2" creationId="{21C613BD-6857-8E77-731E-BA8A696BCA98}"/>
          </ac:spMkLst>
        </pc:spChg>
        <pc:spChg chg="add mod">
          <ac:chgData name="Arthi V" userId="dad01e6e06334f84" providerId="Windows Live" clId="Web-{6DE446B3-CE47-492C-B330-84ECED1FC320}" dt="2022-04-05T17:41:30.134" v="34" actId="20577"/>
          <ac:spMkLst>
            <pc:docMk/>
            <pc:sldMk cId="1458837531" sldId="263"/>
            <ac:spMk id="5" creationId="{D800A8A6-BEF9-F4AE-C617-E62AEA213CE5}"/>
          </ac:spMkLst>
        </pc:spChg>
      </pc:sldChg>
    </pc:docChg>
  </pc:docChgLst>
  <pc:docChgLst>
    <pc:chgData name="Arthi V" userId="dad01e6e06334f84" providerId="Windows Live" clId="Web-{7FB1496E-A3F2-4B28-8969-C925B458FE72}"/>
    <pc:docChg chg="addSld delSld modSld">
      <pc:chgData name="Arthi V" userId="dad01e6e06334f84" providerId="Windows Live" clId="Web-{7FB1496E-A3F2-4B28-8969-C925B458FE72}" dt="2022-04-05T17:28:25.805" v="526" actId="20577"/>
      <pc:docMkLst>
        <pc:docMk/>
      </pc:docMkLst>
      <pc:sldChg chg="addSp delSp modSp">
        <pc:chgData name="Arthi V" userId="dad01e6e06334f84" providerId="Windows Live" clId="Web-{7FB1496E-A3F2-4B28-8969-C925B458FE72}" dt="2022-04-05T16:20:29.302" v="165" actId="1076"/>
        <pc:sldMkLst>
          <pc:docMk/>
          <pc:sldMk cId="3601082625" sldId="256"/>
        </pc:sldMkLst>
        <pc:spChg chg="mod">
          <ac:chgData name="Arthi V" userId="dad01e6e06334f84" providerId="Windows Live" clId="Web-{7FB1496E-A3F2-4B28-8969-C925B458FE72}" dt="2022-04-05T16:19:29.144" v="155" actId="14100"/>
          <ac:spMkLst>
            <pc:docMk/>
            <pc:sldMk cId="3601082625" sldId="256"/>
            <ac:spMk id="2" creationId="{00000000-0000-0000-0000-000000000000}"/>
          </ac:spMkLst>
        </pc:spChg>
        <pc:spChg chg="del">
          <ac:chgData name="Arthi V" userId="dad01e6e06334f84" providerId="Windows Live" clId="Web-{7FB1496E-A3F2-4B28-8969-C925B458FE72}" dt="2022-04-05T16:10:45.308" v="1"/>
          <ac:spMkLst>
            <pc:docMk/>
            <pc:sldMk cId="3601082625" sldId="256"/>
            <ac:spMk id="3" creationId="{00000000-0000-0000-0000-000000000000}"/>
          </ac:spMkLst>
        </pc:spChg>
        <pc:spChg chg="add mod">
          <ac:chgData name="Arthi V" userId="dad01e6e06334f84" providerId="Windows Live" clId="Web-{7FB1496E-A3F2-4B28-8969-C925B458FE72}" dt="2022-04-05T16:20:29.302" v="165" actId="1076"/>
          <ac:spMkLst>
            <pc:docMk/>
            <pc:sldMk cId="3601082625" sldId="256"/>
            <ac:spMk id="4" creationId="{DBA571EF-547E-F566-6BEA-E702726CA19C}"/>
          </ac:spMkLst>
        </pc:spChg>
        <pc:spChg chg="add mod">
          <ac:chgData name="Arthi V" userId="dad01e6e06334f84" providerId="Windows Live" clId="Web-{7FB1496E-A3F2-4B28-8969-C925B458FE72}" dt="2022-04-05T16:20:02.536" v="160" actId="14100"/>
          <ac:spMkLst>
            <pc:docMk/>
            <pc:sldMk cId="3601082625" sldId="256"/>
            <ac:spMk id="5" creationId="{8EC657CA-779C-E584-5816-FDF82741C05D}"/>
          </ac:spMkLst>
        </pc:spChg>
      </pc:sldChg>
      <pc:sldChg chg="modSp new">
        <pc:chgData name="Arthi V" userId="dad01e6e06334f84" providerId="Windows Live" clId="Web-{7FB1496E-A3F2-4B28-8969-C925B458FE72}" dt="2022-04-05T16:49:14.204" v="267" actId="1076"/>
        <pc:sldMkLst>
          <pc:docMk/>
          <pc:sldMk cId="983594422" sldId="257"/>
        </pc:sldMkLst>
        <pc:spChg chg="mod">
          <ac:chgData name="Arthi V" userId="dad01e6e06334f84" providerId="Windows Live" clId="Web-{7FB1496E-A3F2-4B28-8969-C925B458FE72}" dt="2022-04-05T16:49:14.204" v="267" actId="1076"/>
          <ac:spMkLst>
            <pc:docMk/>
            <pc:sldMk cId="983594422" sldId="257"/>
            <ac:spMk id="2" creationId="{8456D85F-E195-7012-3736-51F1B134ED89}"/>
          </ac:spMkLst>
        </pc:spChg>
        <pc:spChg chg="mod">
          <ac:chgData name="Arthi V" userId="dad01e6e06334f84" providerId="Windows Live" clId="Web-{7FB1496E-A3F2-4B28-8969-C925B458FE72}" dt="2022-04-05T16:49:09.751" v="266" actId="1076"/>
          <ac:spMkLst>
            <pc:docMk/>
            <pc:sldMk cId="983594422" sldId="257"/>
            <ac:spMk id="3" creationId="{D3EED9B8-4D80-3FA2-8CB4-74D54D258255}"/>
          </ac:spMkLst>
        </pc:spChg>
      </pc:sldChg>
      <pc:sldChg chg="addSp delSp modSp new">
        <pc:chgData name="Arthi V" userId="dad01e6e06334f84" providerId="Windows Live" clId="Web-{7FB1496E-A3F2-4B28-8969-C925B458FE72}" dt="2022-04-05T17:09:37.896" v="432" actId="20577"/>
        <pc:sldMkLst>
          <pc:docMk/>
          <pc:sldMk cId="271122245" sldId="258"/>
        </pc:sldMkLst>
        <pc:spChg chg="del">
          <ac:chgData name="Arthi V" userId="dad01e6e06334f84" providerId="Windows Live" clId="Web-{7FB1496E-A3F2-4B28-8969-C925B458FE72}" dt="2022-04-05T16:45:38.092" v="235"/>
          <ac:spMkLst>
            <pc:docMk/>
            <pc:sldMk cId="271122245" sldId="258"/>
            <ac:spMk id="2" creationId="{B1FEC50D-75D0-A3CB-CB7B-6E0060C63773}"/>
          </ac:spMkLst>
        </pc:spChg>
        <pc:spChg chg="mod">
          <ac:chgData name="Arthi V" userId="dad01e6e06334f84" providerId="Windows Live" clId="Web-{7FB1496E-A3F2-4B28-8969-C925B458FE72}" dt="2022-04-05T17:09:37.896" v="432" actId="20577"/>
          <ac:spMkLst>
            <pc:docMk/>
            <pc:sldMk cId="271122245" sldId="258"/>
            <ac:spMk id="3" creationId="{5C9A07CF-B205-4FF1-E1D5-67EA70E46F92}"/>
          </ac:spMkLst>
        </pc:spChg>
        <pc:spChg chg="add mod">
          <ac:chgData name="Arthi V" userId="dad01e6e06334f84" providerId="Windows Live" clId="Web-{7FB1496E-A3F2-4B28-8969-C925B458FE72}" dt="2022-04-05T16:47:26.859" v="257" actId="20577"/>
          <ac:spMkLst>
            <pc:docMk/>
            <pc:sldMk cId="271122245" sldId="258"/>
            <ac:spMk id="5" creationId="{390DEE98-E9D5-2BBC-E4DA-66DEB6C7417D}"/>
          </ac:spMkLst>
        </pc:spChg>
      </pc:sldChg>
      <pc:sldChg chg="add del replId">
        <pc:chgData name="Arthi V" userId="dad01e6e06334f84" providerId="Windows Live" clId="Web-{7FB1496E-A3F2-4B28-8969-C925B458FE72}" dt="2022-04-05T16:45:58.904" v="238"/>
        <pc:sldMkLst>
          <pc:docMk/>
          <pc:sldMk cId="651400829" sldId="259"/>
        </pc:sldMkLst>
      </pc:sldChg>
      <pc:sldChg chg="addSp delSp modSp new">
        <pc:chgData name="Arthi V" userId="dad01e6e06334f84" providerId="Windows Live" clId="Web-{7FB1496E-A3F2-4B28-8969-C925B458FE72}" dt="2022-04-05T17:10:36.788" v="441" actId="20577"/>
        <pc:sldMkLst>
          <pc:docMk/>
          <pc:sldMk cId="1515596907" sldId="259"/>
        </pc:sldMkLst>
        <pc:spChg chg="del">
          <ac:chgData name="Arthi V" userId="dad01e6e06334f84" providerId="Windows Live" clId="Web-{7FB1496E-A3F2-4B28-8969-C925B458FE72}" dt="2022-04-05T17:10:05.787" v="434"/>
          <ac:spMkLst>
            <pc:docMk/>
            <pc:sldMk cId="1515596907" sldId="259"/>
            <ac:spMk id="2" creationId="{44D8F6B6-1148-C2EE-BA10-8ABB94DBF445}"/>
          </ac:spMkLst>
        </pc:spChg>
        <pc:spChg chg="add mod">
          <ac:chgData name="Arthi V" userId="dad01e6e06334f84" providerId="Windows Live" clId="Web-{7FB1496E-A3F2-4B28-8969-C925B458FE72}" dt="2022-04-05T17:10:36.788" v="441" actId="20577"/>
          <ac:spMkLst>
            <pc:docMk/>
            <pc:sldMk cId="1515596907" sldId="259"/>
            <ac:spMk id="5" creationId="{66E0CC4F-F200-719A-BD57-CEA42FD3125D}"/>
          </ac:spMkLst>
        </pc:spChg>
      </pc:sldChg>
      <pc:sldChg chg="addSp delSp modSp new">
        <pc:chgData name="Arthi V" userId="dad01e6e06334f84" providerId="Windows Live" clId="Web-{7FB1496E-A3F2-4B28-8969-C925B458FE72}" dt="2022-04-05T17:24:02.786" v="505" actId="1076"/>
        <pc:sldMkLst>
          <pc:docMk/>
          <pc:sldMk cId="1616389726" sldId="260"/>
        </pc:sldMkLst>
        <pc:spChg chg="del">
          <ac:chgData name="Arthi V" userId="dad01e6e06334f84" providerId="Windows Live" clId="Web-{7FB1496E-A3F2-4B28-8969-C925B458FE72}" dt="2022-04-05T17:10:47.460" v="443"/>
          <ac:spMkLst>
            <pc:docMk/>
            <pc:sldMk cId="1616389726" sldId="260"/>
            <ac:spMk id="2" creationId="{1CE78E41-6AB0-BD64-9658-B8B33659404C}"/>
          </ac:spMkLst>
        </pc:spChg>
        <pc:spChg chg="del">
          <ac:chgData name="Arthi V" userId="dad01e6e06334f84" providerId="Windows Live" clId="Web-{7FB1496E-A3F2-4B28-8969-C925B458FE72}" dt="2022-04-05T17:17:59.170" v="459"/>
          <ac:spMkLst>
            <pc:docMk/>
            <pc:sldMk cId="1616389726" sldId="260"/>
            <ac:spMk id="3" creationId="{9C0EC1BB-6A8F-C33F-6813-AF840B705CA5}"/>
          </ac:spMkLst>
        </pc:spChg>
        <pc:spChg chg="add mod">
          <ac:chgData name="Arthi V" userId="dad01e6e06334f84" providerId="Windows Live" clId="Web-{7FB1496E-A3F2-4B28-8969-C925B458FE72}" dt="2022-04-05T17:18:26.749" v="466" actId="1076"/>
          <ac:spMkLst>
            <pc:docMk/>
            <pc:sldMk cId="1616389726" sldId="260"/>
            <ac:spMk id="5" creationId="{60F8850A-A69A-FA9B-F9E2-13B61D5673D4}"/>
          </ac:spMkLst>
        </pc:spChg>
        <pc:spChg chg="add del mod">
          <ac:chgData name="Arthi V" userId="dad01e6e06334f84" providerId="Windows Live" clId="Web-{7FB1496E-A3F2-4B28-8969-C925B458FE72}" dt="2022-04-05T17:20:25.923" v="472"/>
          <ac:spMkLst>
            <pc:docMk/>
            <pc:sldMk cId="1616389726" sldId="260"/>
            <ac:spMk id="8" creationId="{C8E770DA-4972-A70F-480A-D5AD64AF9F3C}"/>
          </ac:spMkLst>
        </pc:spChg>
        <pc:spChg chg="add del mod">
          <ac:chgData name="Arthi V" userId="dad01e6e06334f84" providerId="Windows Live" clId="Web-{7FB1496E-A3F2-4B28-8969-C925B458FE72}" dt="2022-04-05T17:20:38.392" v="474"/>
          <ac:spMkLst>
            <pc:docMk/>
            <pc:sldMk cId="1616389726" sldId="260"/>
            <ac:spMk id="11" creationId="{EC26DC95-6CCA-1935-0F71-BB12012A387E}"/>
          </ac:spMkLst>
        </pc:spChg>
        <pc:spChg chg="add del mod">
          <ac:chgData name="Arthi V" userId="dad01e6e06334f84" providerId="Windows Live" clId="Web-{7FB1496E-A3F2-4B28-8969-C925B458FE72}" dt="2022-04-05T17:21:53.533" v="479"/>
          <ac:spMkLst>
            <pc:docMk/>
            <pc:sldMk cId="1616389726" sldId="260"/>
            <ac:spMk id="14" creationId="{2DCC869C-5A07-BEB1-9483-90EB976D829C}"/>
          </ac:spMkLst>
        </pc:spChg>
        <pc:spChg chg="add mod">
          <ac:chgData name="Arthi V" userId="dad01e6e06334f84" providerId="Windows Live" clId="Web-{7FB1496E-A3F2-4B28-8969-C925B458FE72}" dt="2022-04-05T17:23:51.332" v="503" actId="1076"/>
          <ac:spMkLst>
            <pc:docMk/>
            <pc:sldMk cId="1616389726" sldId="260"/>
            <ac:spMk id="16" creationId="{AE528656-0D46-3800-0B54-ED7780015214}"/>
          </ac:spMkLst>
        </pc:spChg>
        <pc:picChg chg="add del mod ord">
          <ac:chgData name="Arthi V" userId="dad01e6e06334f84" providerId="Windows Live" clId="Web-{7FB1496E-A3F2-4B28-8969-C925B458FE72}" dt="2022-04-05T17:20:23.313" v="471"/>
          <ac:picMkLst>
            <pc:docMk/>
            <pc:sldMk cId="1616389726" sldId="260"/>
            <ac:picMk id="6" creationId="{D6460BA8-4F74-8BFE-3ED9-788399F1C024}"/>
          </ac:picMkLst>
        </pc:picChg>
        <pc:picChg chg="add del mod ord">
          <ac:chgData name="Arthi V" userId="dad01e6e06334f84" providerId="Windows Live" clId="Web-{7FB1496E-A3F2-4B28-8969-C925B458FE72}" dt="2022-04-05T17:20:30.392" v="473"/>
          <ac:picMkLst>
            <pc:docMk/>
            <pc:sldMk cId="1616389726" sldId="260"/>
            <ac:picMk id="9" creationId="{C41BD4C0-13CA-B3D5-1872-70A4CE670C61}"/>
          </ac:picMkLst>
        </pc:picChg>
        <pc:picChg chg="add del mod ord">
          <ac:chgData name="Arthi V" userId="dad01e6e06334f84" providerId="Windows Live" clId="Web-{7FB1496E-A3F2-4B28-8969-C925B458FE72}" dt="2022-04-05T17:21:45.236" v="478"/>
          <ac:picMkLst>
            <pc:docMk/>
            <pc:sldMk cId="1616389726" sldId="260"/>
            <ac:picMk id="12" creationId="{FEA94EE5-5C34-CE48-6593-F9610520020E}"/>
          </ac:picMkLst>
        </pc:picChg>
        <pc:picChg chg="add mod ord modCrop">
          <ac:chgData name="Arthi V" userId="dad01e6e06334f84" providerId="Windows Live" clId="Web-{7FB1496E-A3F2-4B28-8969-C925B458FE72}" dt="2022-04-05T17:24:02.786" v="505" actId="1076"/>
          <ac:picMkLst>
            <pc:docMk/>
            <pc:sldMk cId="1616389726" sldId="260"/>
            <ac:picMk id="15" creationId="{FE10667B-204F-157D-5E66-DBE1221EE643}"/>
          </ac:picMkLst>
        </pc:picChg>
      </pc:sldChg>
      <pc:sldChg chg="add del replId">
        <pc:chgData name="Arthi V" userId="dad01e6e06334f84" providerId="Windows Live" clId="Web-{7FB1496E-A3F2-4B28-8969-C925B458FE72}" dt="2022-04-05T16:46:02.295" v="239"/>
        <pc:sldMkLst>
          <pc:docMk/>
          <pc:sldMk cId="3485562282" sldId="260"/>
        </pc:sldMkLst>
      </pc:sldChg>
      <pc:sldChg chg="addSp delSp modSp new">
        <pc:chgData name="Arthi V" userId="dad01e6e06334f84" providerId="Windows Live" clId="Web-{7FB1496E-A3F2-4B28-8969-C925B458FE72}" dt="2022-04-05T17:28:25.805" v="526" actId="20577"/>
        <pc:sldMkLst>
          <pc:docMk/>
          <pc:sldMk cId="3612249300" sldId="261"/>
        </pc:sldMkLst>
        <pc:spChg chg="del">
          <ac:chgData name="Arthi V" userId="dad01e6e06334f84" providerId="Windows Live" clId="Web-{7FB1496E-A3F2-4B28-8969-C925B458FE72}" dt="2022-04-05T17:24:44.114" v="507"/>
          <ac:spMkLst>
            <pc:docMk/>
            <pc:sldMk cId="3612249300" sldId="261"/>
            <ac:spMk id="2" creationId="{8BB85F2E-B704-30E5-49F7-4F9C3E7EBE83}"/>
          </ac:spMkLst>
        </pc:spChg>
        <pc:spChg chg="del">
          <ac:chgData name="Arthi V" userId="dad01e6e06334f84" providerId="Windows Live" clId="Web-{7FB1496E-A3F2-4B28-8969-C925B458FE72}" dt="2022-04-05T17:27:15.242" v="511"/>
          <ac:spMkLst>
            <pc:docMk/>
            <pc:sldMk cId="3612249300" sldId="261"/>
            <ac:spMk id="3" creationId="{760A0E2A-2C88-5545-A891-CD4425208888}"/>
          </ac:spMkLst>
        </pc:spChg>
        <pc:spChg chg="add mod">
          <ac:chgData name="Arthi V" userId="dad01e6e06334f84" providerId="Windows Live" clId="Web-{7FB1496E-A3F2-4B28-8969-C925B458FE72}" dt="2022-04-05T17:28:25.805" v="526" actId="20577"/>
          <ac:spMkLst>
            <pc:docMk/>
            <pc:sldMk cId="3612249300" sldId="261"/>
            <ac:spMk id="5" creationId="{9E717D57-CD48-362C-4FFB-9CDC504E8544}"/>
          </ac:spMkLst>
        </pc:spChg>
        <pc:spChg chg="add mod">
          <ac:chgData name="Arthi V" userId="dad01e6e06334f84" providerId="Windows Live" clId="Web-{7FB1496E-A3F2-4B28-8969-C925B458FE72}" dt="2022-04-05T17:28:05.039" v="521"/>
          <ac:spMkLst>
            <pc:docMk/>
            <pc:sldMk cId="3612249300" sldId="261"/>
            <ac:spMk id="8" creationId="{E516129C-8F57-FE2D-D5BB-9AEDC3758E11}"/>
          </ac:spMkLst>
        </pc:spChg>
        <pc:picChg chg="add del mod ord">
          <ac:chgData name="Arthi V" userId="dad01e6e06334f84" providerId="Windows Live" clId="Web-{7FB1496E-A3F2-4B28-8969-C925B458FE72}" dt="2022-04-05T17:28:05.039" v="521"/>
          <ac:picMkLst>
            <pc:docMk/>
            <pc:sldMk cId="3612249300" sldId="261"/>
            <ac:picMk id="6" creationId="{6D377268-9974-6317-6FED-0B92BF0B4AD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4/7/2022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4/7/2022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4/7/2022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4/7/2022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4/7/2022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3390/rs12010108" TargetMode="External"/><Relationship Id="rId2" Type="http://schemas.openxmlformats.org/officeDocument/2006/relationships/hyperlink" Target="http://www.rsmcnewdelhi.imd.gov.in/images-/pdf/cyclon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6336" y="1544039"/>
            <a:ext cx="9151983" cy="2098226"/>
          </a:xfrm>
        </p:spPr>
        <p:txBody>
          <a:bodyPr/>
          <a:lstStyle/>
          <a:p>
            <a:r>
              <a:rPr lang="en-US" sz="4400" dirty="0">
                <a:latin typeface="Arial"/>
                <a:cs typeface="Arial"/>
              </a:rPr>
              <a:t>TROPICAL CYCLONE  INTENSITY ESTIMATION USING DEEP LEARNING</a:t>
            </a:r>
          </a:p>
        </p:txBody>
      </p:sp>
      <p:sp>
        <p:nvSpPr>
          <p:cNvPr id="4" name="TextBox 3">
            <a:extLst>
              <a:ext uri="{FF2B5EF4-FFF2-40B4-BE49-F238E27FC236}">
                <a16:creationId xmlns:a16="http://schemas.microsoft.com/office/drawing/2014/main" id="{DBA571EF-547E-F566-6BEA-E702726CA19C}"/>
              </a:ext>
            </a:extLst>
          </p:cNvPr>
          <p:cNvSpPr txBox="1"/>
          <p:nvPr/>
        </p:nvSpPr>
        <p:spPr>
          <a:xfrm>
            <a:off x="8318738" y="3646099"/>
            <a:ext cx="226874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2000" dirty="0">
                <a:latin typeface="Arial"/>
                <a:cs typeface="Arial"/>
              </a:rPr>
              <a:t>BY:</a:t>
            </a:r>
          </a:p>
          <a:p>
            <a:pPr algn="r"/>
            <a:r>
              <a:rPr lang="en-US" sz="2000" dirty="0">
                <a:latin typeface="Arial"/>
                <a:cs typeface="Arial"/>
              </a:rPr>
              <a:t>ARTHI V</a:t>
            </a:r>
          </a:p>
          <a:p>
            <a:pPr algn="r"/>
            <a:r>
              <a:rPr lang="en-US" sz="2000" dirty="0">
                <a:latin typeface="Arial"/>
                <a:cs typeface="Arial"/>
              </a:rPr>
              <a:t>MIRNALINI S</a:t>
            </a:r>
          </a:p>
          <a:p>
            <a:pPr algn="r"/>
            <a:r>
              <a:rPr lang="en-US" sz="2000" dirty="0">
                <a:latin typeface="Arial"/>
                <a:cs typeface="Arial"/>
              </a:rPr>
              <a:t>MONISHA K</a:t>
            </a:r>
          </a:p>
          <a:p>
            <a:pPr algn="r"/>
            <a:r>
              <a:rPr lang="en-US" sz="2000" dirty="0">
                <a:latin typeface="Arial"/>
                <a:cs typeface="Arial"/>
              </a:rPr>
              <a:t>NISHANTHINI B</a:t>
            </a:r>
          </a:p>
          <a:p>
            <a:pPr algn="r"/>
            <a:r>
              <a:rPr lang="en-US" sz="2000" dirty="0">
                <a:latin typeface="Arial"/>
                <a:cs typeface="Arial"/>
              </a:rPr>
              <a:t>RANI PANDEY</a:t>
            </a:r>
          </a:p>
        </p:txBody>
      </p:sp>
      <p:sp>
        <p:nvSpPr>
          <p:cNvPr id="5" name="TextBox 4">
            <a:extLst>
              <a:ext uri="{FF2B5EF4-FFF2-40B4-BE49-F238E27FC236}">
                <a16:creationId xmlns:a16="http://schemas.microsoft.com/office/drawing/2014/main" id="{8EC657CA-779C-E584-5816-FDF82741C05D}"/>
              </a:ext>
            </a:extLst>
          </p:cNvPr>
          <p:cNvSpPr txBox="1"/>
          <p:nvPr/>
        </p:nvSpPr>
        <p:spPr>
          <a:xfrm>
            <a:off x="1531728" y="3702709"/>
            <a:ext cx="236938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Arial"/>
                <a:cs typeface="Arial"/>
              </a:rPr>
              <a:t>PROJECT GUIDE:</a:t>
            </a:r>
          </a:p>
          <a:p>
            <a:r>
              <a:rPr lang="en-US" sz="2000" dirty="0" err="1">
                <a:latin typeface="Arial"/>
                <a:cs typeface="Arial"/>
              </a:rPr>
              <a:t>Dr.K.KUMAR</a:t>
            </a:r>
            <a:endParaRPr lang="en-US" sz="2000">
              <a:latin typeface="Arial"/>
              <a:cs typeface="Arial"/>
            </a:endParaRPr>
          </a:p>
          <a:p>
            <a:r>
              <a:rPr lang="en-US" sz="2000" dirty="0">
                <a:latin typeface="Arial"/>
                <a:cs typeface="Arial"/>
              </a:rPr>
              <a:t>AP-CSE</a:t>
            </a:r>
          </a:p>
        </p:txBody>
      </p:sp>
    </p:spTree>
    <p:extLst>
      <p:ext uri="{BB962C8B-B14F-4D97-AF65-F5344CB8AC3E}">
        <p14:creationId xmlns:p14="http://schemas.microsoft.com/office/powerpoint/2010/main" val="36010826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1667" y="1879600"/>
            <a:ext cx="9601200" cy="2302933"/>
          </a:xfrm>
        </p:spPr>
        <p:txBody>
          <a:bodyPr/>
          <a:lstStyle/>
          <a:p>
            <a:r>
              <a:rPr lang="en-US" dirty="0" smtClean="0"/>
              <a:t>After the image preprocessing, the train set fetch the processed image</a:t>
            </a:r>
          </a:p>
          <a:p>
            <a:r>
              <a:rPr lang="en-US" dirty="0" smtClean="0"/>
              <a:t>Then the dataset is </a:t>
            </a:r>
            <a:r>
              <a:rPr lang="en-US" dirty="0" err="1" smtClean="0"/>
              <a:t>splitted</a:t>
            </a:r>
            <a:r>
              <a:rPr lang="en-US" dirty="0" smtClean="0"/>
              <a:t> into training(80%) and testing (20%) dataset.</a:t>
            </a:r>
          </a:p>
          <a:p>
            <a:r>
              <a:rPr lang="en-US" dirty="0" smtClean="0"/>
              <a:t>The total count of training images=10652</a:t>
            </a:r>
          </a:p>
          <a:p>
            <a:r>
              <a:rPr lang="en-US" dirty="0"/>
              <a:t>The total count of </a:t>
            </a:r>
            <a:r>
              <a:rPr lang="en-US" dirty="0" smtClean="0"/>
              <a:t>testing images  =4200</a:t>
            </a:r>
          </a:p>
          <a:p>
            <a:endParaRPr lang="en-US" dirty="0" smtClean="0"/>
          </a:p>
          <a:p>
            <a:pPr marL="0" indent="0">
              <a:buNone/>
            </a:pPr>
            <a:endParaRPr lang="en-US" dirty="0" smtClean="0"/>
          </a:p>
          <a:p>
            <a:endParaRPr lang="en-IN" dirty="0"/>
          </a:p>
        </p:txBody>
      </p:sp>
      <p:sp>
        <p:nvSpPr>
          <p:cNvPr id="5" name="Title 1">
            <a:extLst>
              <a:ext uri="{FF2B5EF4-FFF2-40B4-BE49-F238E27FC236}">
                <a16:creationId xmlns:a16="http://schemas.microsoft.com/office/drawing/2014/main" id="{D800A8A6-BEF9-F4AE-C617-E62AEA213CE5}"/>
              </a:ext>
            </a:extLst>
          </p:cNvPr>
          <p:cNvSpPr>
            <a:spLocks noGrp="1"/>
          </p:cNvSpPr>
          <p:nvPr>
            <p:ph type="title"/>
          </p:nvPr>
        </p:nvSpPr>
        <p:spPr>
          <a:xfrm>
            <a:off x="1371600" y="685800"/>
            <a:ext cx="9601200" cy="910806"/>
          </a:xfrm>
        </p:spPr>
        <p:txBody>
          <a:bodyPr>
            <a:normAutofit/>
          </a:bodyPr>
          <a:lstStyle/>
          <a:p>
            <a:r>
              <a:rPr lang="en-US" sz="2800" b="1" dirty="0" smtClean="0">
                <a:latin typeface="Arial"/>
                <a:cs typeface="Arial"/>
              </a:rPr>
              <a:t>SPLITTING THE DATASET</a:t>
            </a:r>
            <a:endParaRPr lang="en-US" sz="2800" b="1" dirty="0">
              <a:latin typeface="Arial"/>
              <a:cs typeface="Arial"/>
            </a:endParaRPr>
          </a:p>
        </p:txBody>
      </p:sp>
    </p:spTree>
    <p:extLst>
      <p:ext uri="{BB962C8B-B14F-4D97-AF65-F5344CB8AC3E}">
        <p14:creationId xmlns:p14="http://schemas.microsoft.com/office/powerpoint/2010/main" val="89834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F8850A-A69A-FA9B-F9E2-13B61D5673D4}"/>
              </a:ext>
            </a:extLst>
          </p:cNvPr>
          <p:cNvSpPr>
            <a:spLocks noGrp="1"/>
          </p:cNvSpPr>
          <p:nvPr>
            <p:ph type="title"/>
          </p:nvPr>
        </p:nvSpPr>
        <p:spPr>
          <a:xfrm>
            <a:off x="1012325" y="1077503"/>
            <a:ext cx="9601200" cy="910806"/>
          </a:xfrm>
        </p:spPr>
        <p:txBody>
          <a:bodyPr>
            <a:normAutofit/>
          </a:bodyPr>
          <a:lstStyle/>
          <a:p>
            <a:r>
              <a:rPr lang="en-US" sz="2800" b="1" dirty="0" smtClean="0">
                <a:latin typeface="Arial"/>
                <a:cs typeface="Arial"/>
              </a:rPr>
              <a:t>PROPOSED</a:t>
            </a:r>
            <a:r>
              <a:rPr lang="en-US" sz="2800" b="1" dirty="0" smtClean="0">
                <a:latin typeface="Arial"/>
                <a:cs typeface="Arial"/>
              </a:rPr>
              <a:t> MODEL:</a:t>
            </a:r>
            <a:endParaRPr lang="en-US" sz="2800" b="1" dirty="0">
              <a:latin typeface="Arial"/>
              <a:cs typeface="Arial"/>
            </a:endParaRPr>
          </a:p>
        </p:txBody>
      </p:sp>
      <p:sp>
        <p:nvSpPr>
          <p:cNvPr id="5" name="TextBox 4"/>
          <p:cNvSpPr txBox="1"/>
          <p:nvPr/>
        </p:nvSpPr>
        <p:spPr>
          <a:xfrm>
            <a:off x="1989667" y="2267709"/>
            <a:ext cx="8398934" cy="2031325"/>
          </a:xfrm>
          <a:prstGeom prst="rect">
            <a:avLst/>
          </a:prstGeom>
          <a:noFill/>
        </p:spPr>
        <p:txBody>
          <a:bodyPr wrap="square" rtlCol="0">
            <a:spAutoFit/>
          </a:bodyPr>
          <a:lstStyle/>
          <a:p>
            <a:r>
              <a:rPr lang="en-US" dirty="0" smtClean="0"/>
              <a:t>The architecture model that we proposed are,</a:t>
            </a:r>
          </a:p>
          <a:p>
            <a:endParaRPr lang="en-US" dirty="0" smtClean="0"/>
          </a:p>
          <a:p>
            <a:pPr marL="1200150" lvl="2" indent="-285750">
              <a:buFont typeface="Wingdings" panose="05000000000000000000" pitchFamily="2" charset="2"/>
              <a:buChar char="q"/>
            </a:pPr>
            <a:r>
              <a:rPr lang="en-US" dirty="0" smtClean="0"/>
              <a:t>ResNet-34</a:t>
            </a:r>
          </a:p>
          <a:p>
            <a:pPr lvl="2"/>
            <a:endParaRPr lang="en-US" dirty="0" smtClean="0"/>
          </a:p>
          <a:p>
            <a:pPr marL="1200150" lvl="2" indent="-285750">
              <a:buFont typeface="Wingdings" panose="05000000000000000000" pitchFamily="2" charset="2"/>
              <a:buChar char="q"/>
            </a:pPr>
            <a:r>
              <a:rPr lang="en-US" dirty="0" smtClean="0"/>
              <a:t>VGG-19</a:t>
            </a:r>
          </a:p>
          <a:p>
            <a:pPr lvl="2"/>
            <a:endParaRPr lang="en-US" dirty="0" smtClean="0"/>
          </a:p>
          <a:p>
            <a:pPr marL="1200150" lvl="2" indent="-285750">
              <a:buFont typeface="Wingdings" panose="05000000000000000000" pitchFamily="2" charset="2"/>
              <a:buChar char="q"/>
            </a:pPr>
            <a:r>
              <a:rPr lang="en-US" dirty="0" smtClean="0"/>
              <a:t>Inception </a:t>
            </a:r>
            <a:r>
              <a:rPr lang="en-US" dirty="0" err="1" smtClean="0"/>
              <a:t>ResNet</a:t>
            </a:r>
            <a:r>
              <a:rPr lang="en-US" dirty="0" smtClean="0"/>
              <a:t> v2</a:t>
            </a:r>
            <a:endParaRPr lang="en-IN" dirty="0"/>
          </a:p>
        </p:txBody>
      </p:sp>
    </p:spTree>
    <p:extLst>
      <p:ext uri="{BB962C8B-B14F-4D97-AF65-F5344CB8AC3E}">
        <p14:creationId xmlns:p14="http://schemas.microsoft.com/office/powerpoint/2010/main" val="2382780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F8850A-A69A-FA9B-F9E2-13B61D5673D4}"/>
              </a:ext>
            </a:extLst>
          </p:cNvPr>
          <p:cNvSpPr>
            <a:spLocks noGrp="1"/>
          </p:cNvSpPr>
          <p:nvPr>
            <p:ph type="title"/>
          </p:nvPr>
        </p:nvSpPr>
        <p:spPr>
          <a:xfrm>
            <a:off x="868392" y="196970"/>
            <a:ext cx="9601200" cy="910806"/>
          </a:xfrm>
        </p:spPr>
        <p:txBody>
          <a:bodyPr>
            <a:normAutofit/>
          </a:bodyPr>
          <a:lstStyle/>
          <a:p>
            <a:r>
              <a:rPr lang="en-US" sz="2800" b="1" dirty="0" smtClean="0">
                <a:latin typeface="Arial"/>
                <a:cs typeface="Arial"/>
              </a:rPr>
              <a:t>ResNet-34 ARCHITECTURE:</a:t>
            </a:r>
            <a:endParaRPr lang="en-US" sz="2800" b="1" dirty="0">
              <a:latin typeface="Arial"/>
              <a:cs typeface="Aria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587" y="641131"/>
            <a:ext cx="6957848" cy="6117021"/>
          </a:xfrm>
          <a:prstGeom prst="rect">
            <a:avLst/>
          </a:prstGeom>
        </p:spPr>
      </p:pic>
    </p:spTree>
    <p:extLst>
      <p:ext uri="{BB962C8B-B14F-4D97-AF65-F5344CB8AC3E}">
        <p14:creationId xmlns:p14="http://schemas.microsoft.com/office/powerpoint/2010/main" val="1985736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F8850A-A69A-FA9B-F9E2-13B61D5673D4}"/>
              </a:ext>
            </a:extLst>
          </p:cNvPr>
          <p:cNvSpPr>
            <a:spLocks noGrp="1"/>
          </p:cNvSpPr>
          <p:nvPr>
            <p:ph type="title"/>
          </p:nvPr>
        </p:nvSpPr>
        <p:spPr>
          <a:xfrm>
            <a:off x="910725" y="654170"/>
            <a:ext cx="9601200" cy="910806"/>
          </a:xfrm>
        </p:spPr>
        <p:txBody>
          <a:bodyPr>
            <a:normAutofit/>
          </a:bodyPr>
          <a:lstStyle/>
          <a:p>
            <a:r>
              <a:rPr lang="en-US" sz="2800" b="1" dirty="0" smtClean="0">
                <a:latin typeface="Arial"/>
                <a:cs typeface="Arial"/>
              </a:rPr>
              <a:t>TRAINING</a:t>
            </a:r>
            <a:r>
              <a:rPr lang="en-US" sz="2800" b="1" dirty="0" smtClean="0">
                <a:latin typeface="Arial"/>
                <a:cs typeface="Arial"/>
              </a:rPr>
              <a:t>:</a:t>
            </a:r>
            <a:endParaRPr lang="en-US" sz="2800" b="1" dirty="0">
              <a:latin typeface="Arial"/>
              <a:cs typeface="Aria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4673" r="56250" b="49842"/>
          <a:stretch/>
        </p:blipFill>
        <p:spPr>
          <a:xfrm>
            <a:off x="1504514" y="1463376"/>
            <a:ext cx="9844363" cy="4250265"/>
          </a:xfrm>
          <a:prstGeom prst="rect">
            <a:avLst/>
          </a:prstGeom>
        </p:spPr>
      </p:pic>
    </p:spTree>
    <p:extLst>
      <p:ext uri="{BB962C8B-B14F-4D97-AF65-F5344CB8AC3E}">
        <p14:creationId xmlns:p14="http://schemas.microsoft.com/office/powerpoint/2010/main" val="3871986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F8850A-A69A-FA9B-F9E2-13B61D5673D4}"/>
              </a:ext>
            </a:extLst>
          </p:cNvPr>
          <p:cNvSpPr>
            <a:spLocks noGrp="1"/>
          </p:cNvSpPr>
          <p:nvPr>
            <p:ph type="title"/>
          </p:nvPr>
        </p:nvSpPr>
        <p:spPr>
          <a:xfrm>
            <a:off x="885325" y="586437"/>
            <a:ext cx="9601200" cy="910806"/>
          </a:xfrm>
        </p:spPr>
        <p:txBody>
          <a:bodyPr>
            <a:normAutofit/>
          </a:bodyPr>
          <a:lstStyle/>
          <a:p>
            <a:r>
              <a:rPr lang="en-US" sz="2800" b="1" dirty="0" smtClean="0">
                <a:latin typeface="Arial"/>
                <a:cs typeface="Arial"/>
              </a:rPr>
              <a:t>TESTING</a:t>
            </a:r>
            <a:r>
              <a:rPr lang="en-US" sz="2800" b="1" dirty="0" smtClean="0">
                <a:latin typeface="Arial"/>
                <a:cs typeface="Arial"/>
              </a:rPr>
              <a:t>:</a:t>
            </a:r>
            <a:endParaRPr lang="en-US" sz="2800" b="1" dirty="0">
              <a:latin typeface="Arial"/>
              <a:cs typeface="Arial"/>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7058" r="61807" b="5378"/>
          <a:stretch/>
        </p:blipFill>
        <p:spPr>
          <a:xfrm>
            <a:off x="3412066" y="914400"/>
            <a:ext cx="6968067" cy="5734782"/>
          </a:xfrm>
          <a:prstGeom prst="rect">
            <a:avLst/>
          </a:prstGeom>
        </p:spPr>
      </p:pic>
    </p:spTree>
    <p:extLst>
      <p:ext uri="{BB962C8B-B14F-4D97-AF65-F5344CB8AC3E}">
        <p14:creationId xmlns:p14="http://schemas.microsoft.com/office/powerpoint/2010/main" val="29037894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834" y="1097017"/>
            <a:ext cx="9286562" cy="5324295"/>
          </a:xfrm>
          <a:prstGeom prst="rect">
            <a:avLst/>
          </a:prstGeom>
        </p:spPr>
      </p:pic>
      <p:sp>
        <p:nvSpPr>
          <p:cNvPr id="6" name="Title 1">
            <a:extLst>
              <a:ext uri="{FF2B5EF4-FFF2-40B4-BE49-F238E27FC236}">
                <a16:creationId xmlns:a16="http://schemas.microsoft.com/office/drawing/2014/main" id="{60F8850A-A69A-FA9B-F9E2-13B61D5673D4}"/>
              </a:ext>
            </a:extLst>
          </p:cNvPr>
          <p:cNvSpPr>
            <a:spLocks noGrp="1"/>
          </p:cNvSpPr>
          <p:nvPr>
            <p:ph type="title"/>
          </p:nvPr>
        </p:nvSpPr>
        <p:spPr>
          <a:xfrm>
            <a:off x="868392" y="196970"/>
            <a:ext cx="9601200" cy="910806"/>
          </a:xfrm>
        </p:spPr>
        <p:txBody>
          <a:bodyPr>
            <a:normAutofit/>
          </a:bodyPr>
          <a:lstStyle/>
          <a:p>
            <a:r>
              <a:rPr lang="en-US" sz="2800" b="1" dirty="0" smtClean="0">
                <a:latin typeface="Arial"/>
                <a:cs typeface="Arial"/>
              </a:rPr>
              <a:t>VGG-19 ARCHITECTURE:</a:t>
            </a:r>
            <a:endParaRPr lang="en-US" sz="2800" b="1" dirty="0">
              <a:latin typeface="Arial"/>
              <a:cs typeface="Arial"/>
            </a:endParaRPr>
          </a:p>
        </p:txBody>
      </p:sp>
    </p:spTree>
    <p:extLst>
      <p:ext uri="{BB962C8B-B14F-4D97-AF65-F5344CB8AC3E}">
        <p14:creationId xmlns:p14="http://schemas.microsoft.com/office/powerpoint/2010/main" val="42058930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2286000"/>
            <a:ext cx="9601200" cy="1811867"/>
          </a:xfrm>
        </p:spPr>
        <p:txBody>
          <a:bodyPr/>
          <a:lstStyle/>
          <a:p>
            <a:pPr>
              <a:buFont typeface="Wingdings" panose="05000000000000000000" pitchFamily="2" charset="2"/>
              <a:buChar char="q"/>
            </a:pPr>
            <a:r>
              <a:rPr lang="en-US" dirty="0" smtClean="0"/>
              <a:t>Implementation of Inception resnet-v2 and VGG-19 architecture.</a:t>
            </a:r>
          </a:p>
          <a:p>
            <a:pPr>
              <a:buFont typeface="Wingdings" panose="05000000000000000000" pitchFamily="2" charset="2"/>
              <a:buChar char="q"/>
            </a:pPr>
            <a:r>
              <a:rPr lang="en-US" dirty="0" smtClean="0"/>
              <a:t>Classification of Cyclone based on Intensity</a:t>
            </a:r>
          </a:p>
          <a:p>
            <a:pPr>
              <a:buFont typeface="Wingdings" panose="05000000000000000000" pitchFamily="2" charset="2"/>
              <a:buChar char="q"/>
            </a:pPr>
            <a:r>
              <a:rPr lang="en-US" dirty="0" smtClean="0"/>
              <a:t>Usage of Indian dataset for training and testing the implemented model</a:t>
            </a:r>
            <a:endParaRPr lang="en-IN" dirty="0"/>
          </a:p>
        </p:txBody>
      </p:sp>
      <p:sp>
        <p:nvSpPr>
          <p:cNvPr id="4" name="Title 1">
            <a:extLst>
              <a:ext uri="{FF2B5EF4-FFF2-40B4-BE49-F238E27FC236}">
                <a16:creationId xmlns:a16="http://schemas.microsoft.com/office/drawing/2014/main" id="{60F8850A-A69A-FA9B-F9E2-13B61D5673D4}"/>
              </a:ext>
            </a:extLst>
          </p:cNvPr>
          <p:cNvSpPr>
            <a:spLocks noGrp="1"/>
          </p:cNvSpPr>
          <p:nvPr>
            <p:ph type="title"/>
          </p:nvPr>
        </p:nvSpPr>
        <p:spPr>
          <a:xfrm>
            <a:off x="919192" y="704970"/>
            <a:ext cx="9601200" cy="910806"/>
          </a:xfrm>
        </p:spPr>
        <p:txBody>
          <a:bodyPr>
            <a:normAutofit/>
          </a:bodyPr>
          <a:lstStyle/>
          <a:p>
            <a:r>
              <a:rPr lang="en-US" sz="2800" b="1" dirty="0" smtClean="0">
                <a:latin typeface="Arial"/>
                <a:cs typeface="Arial"/>
              </a:rPr>
              <a:t>FUTURE WORKS</a:t>
            </a:r>
            <a:r>
              <a:rPr lang="en-US" sz="2800" b="1" dirty="0" smtClean="0">
                <a:latin typeface="Arial"/>
                <a:cs typeface="Arial"/>
              </a:rPr>
              <a:t>:</a:t>
            </a:r>
            <a:endParaRPr lang="en-US" sz="2800" b="1" dirty="0">
              <a:latin typeface="Arial"/>
              <a:cs typeface="Arial"/>
            </a:endParaRPr>
          </a:p>
        </p:txBody>
      </p:sp>
    </p:spTree>
    <p:extLst>
      <p:ext uri="{BB962C8B-B14F-4D97-AF65-F5344CB8AC3E}">
        <p14:creationId xmlns:p14="http://schemas.microsoft.com/office/powerpoint/2010/main" val="13320201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5467" y="643467"/>
            <a:ext cx="9601200" cy="5972486"/>
          </a:xfrm>
        </p:spPr>
        <p:txBody>
          <a:bodyPr>
            <a:normAutofit/>
          </a:bodyPr>
          <a:lstStyle/>
          <a:p>
            <a:pPr marL="400050" indent="-400050">
              <a:buFont typeface="+mj-lt"/>
              <a:buAutoNum type="romanUcPeriod"/>
            </a:pPr>
            <a:r>
              <a:rPr lang="en-IN" dirty="0" err="1"/>
              <a:t>Leroux</a:t>
            </a:r>
            <a:r>
              <a:rPr lang="en-IN" dirty="0"/>
              <a:t>, M.D.; Wood, K.; Elsberry, R.L.; </a:t>
            </a:r>
            <a:r>
              <a:rPr lang="en-IN" dirty="0" err="1"/>
              <a:t>Cayanan</a:t>
            </a:r>
            <a:r>
              <a:rPr lang="en-IN" dirty="0"/>
              <a:t>, E.O.; Hendricks, E.; </a:t>
            </a:r>
            <a:r>
              <a:rPr lang="en-IN" dirty="0" err="1"/>
              <a:t>Kucas</a:t>
            </a:r>
            <a:r>
              <a:rPr lang="en-IN" dirty="0"/>
              <a:t>, M.; Otto, P.; </a:t>
            </a:r>
            <a:r>
              <a:rPr lang="en-IN" dirty="0" err="1"/>
              <a:t>Rogers,R</a:t>
            </a:r>
            <a:r>
              <a:rPr lang="en-IN" dirty="0"/>
              <a:t>.; Sampson, B.; Yu, Z. Recent advances in research and forecasting of tropical cyclone track, intensity, and structure at landfall. Trop. Cyclone Res. Rev. 2018,7,85–105</a:t>
            </a:r>
            <a:r>
              <a:rPr lang="en-IN" dirty="0" smtClean="0"/>
              <a:t>.</a:t>
            </a:r>
            <a:endParaRPr lang="en-US" dirty="0"/>
          </a:p>
          <a:p>
            <a:pPr marL="400050" indent="-400050">
              <a:buFont typeface="+mj-lt"/>
              <a:buAutoNum type="romanUcPeriod"/>
            </a:pPr>
            <a:r>
              <a:rPr lang="en-IN" dirty="0"/>
              <a:t>Courtney, J.B.; </a:t>
            </a:r>
            <a:r>
              <a:rPr lang="en-IN" dirty="0" err="1"/>
              <a:t>Langlade</a:t>
            </a:r>
            <a:r>
              <a:rPr lang="en-IN" dirty="0"/>
              <a:t>, S.; Sampson, C.R.; </a:t>
            </a:r>
            <a:r>
              <a:rPr lang="en-IN" dirty="0" err="1"/>
              <a:t>Knaff</a:t>
            </a:r>
            <a:r>
              <a:rPr lang="en-IN" dirty="0"/>
              <a:t>, J.A.; </a:t>
            </a:r>
            <a:r>
              <a:rPr lang="en-IN" dirty="0" err="1"/>
              <a:t>Birchard</a:t>
            </a:r>
            <a:r>
              <a:rPr lang="en-IN" dirty="0"/>
              <a:t>, T.; Barlow, S.; </a:t>
            </a:r>
            <a:r>
              <a:rPr lang="en-IN" dirty="0" err="1"/>
              <a:t>Kotalg</a:t>
            </a:r>
            <a:r>
              <a:rPr lang="en-IN" dirty="0"/>
              <a:t>, S.D.; </a:t>
            </a:r>
            <a:r>
              <a:rPr lang="en-IN" dirty="0" err="1"/>
              <a:t>Kriat</a:t>
            </a:r>
            <a:r>
              <a:rPr lang="en-IN" dirty="0"/>
              <a:t>, T.; Lee, W.; Pasch, R.; et </a:t>
            </a:r>
            <a:r>
              <a:rPr lang="en-IN" dirty="0" err="1"/>
              <a:t>al.Operational</a:t>
            </a:r>
            <a:r>
              <a:rPr lang="en-IN" dirty="0"/>
              <a:t> perspectives on tropical cyclone intensity change part 1: Recent advances in intensity guidance. Trop. Cyclone Res. Rev. 2019,8, 123–133</a:t>
            </a:r>
            <a:r>
              <a:rPr lang="en-IN" dirty="0" smtClean="0"/>
              <a:t>.</a:t>
            </a:r>
            <a:endParaRPr lang="en-IN" dirty="0"/>
          </a:p>
          <a:p>
            <a:pPr marL="400050" indent="-400050">
              <a:buFont typeface="+mj-lt"/>
              <a:buAutoNum type="romanUcPeriod"/>
            </a:pPr>
            <a:r>
              <a:rPr lang="en-IN" dirty="0"/>
              <a:t>Zhang, C.J.; Wang, X.J.; Ma, L.M.; Lu, X.Q. Tropical cyclone intensity classiﬁcation and estimation using infrared satellite images with deep learning. IEEE J. Sel. Top. Appl. Earth Obs. Remote Sens. 2021,14, </a:t>
            </a:r>
            <a:r>
              <a:rPr lang="en-IN" dirty="0" smtClean="0"/>
              <a:t>2070–2086</a:t>
            </a:r>
            <a:endParaRPr lang="en-IN" dirty="0"/>
          </a:p>
          <a:p>
            <a:pPr marL="400050" indent="-400050">
              <a:buFont typeface="+mj-lt"/>
              <a:buAutoNum type="romanUcPeriod"/>
            </a:pPr>
            <a:r>
              <a:rPr lang="en-US" dirty="0"/>
              <a:t>Regional Specialized Meteorological Centre for Tropical Cyclones over North Indian </a:t>
            </a:r>
            <a:r>
              <a:rPr lang="en-US" dirty="0" err="1"/>
              <a:t>Ocean,IMD</a:t>
            </a:r>
            <a:r>
              <a:rPr lang="en-US" dirty="0"/>
              <a:t> Frequently asked Question. </a:t>
            </a:r>
            <a:r>
              <a:rPr lang="en-US" dirty="0">
                <a:hlinkClick r:id="rId2"/>
              </a:rPr>
              <a:t>http://www.rsmcnewdelhi.imd.gov.in/images-/pdf/cyclone</a:t>
            </a:r>
            <a:r>
              <a:rPr lang="en-US" dirty="0"/>
              <a:t> awareness/terminology/faq.pdf. Accessed 1 Aug </a:t>
            </a:r>
            <a:r>
              <a:rPr lang="en-US" dirty="0" smtClean="0"/>
              <a:t>2019</a:t>
            </a:r>
          </a:p>
          <a:p>
            <a:pPr marL="400050" indent="-400050">
              <a:buFont typeface="+mj-lt"/>
              <a:buAutoNum type="romanUcPeriod"/>
            </a:pPr>
            <a:r>
              <a:rPr lang="en-IN" b="1" dirty="0">
                <a:hlinkClick r:id="rId3"/>
              </a:rPr>
              <a:t>https://doi.org/10.3390/rs12010108</a:t>
            </a:r>
            <a:endParaRPr lang="en-US" dirty="0" smtClean="0"/>
          </a:p>
          <a:p>
            <a:pPr marL="400050" indent="-400050">
              <a:buFont typeface="+mj-lt"/>
              <a:buAutoNum type="romanUcPeriod"/>
            </a:pPr>
            <a:endParaRPr lang="en-US" dirty="0" smtClean="0"/>
          </a:p>
          <a:p>
            <a:pPr marL="400050" indent="-400050">
              <a:buFont typeface="+mj-lt"/>
              <a:buAutoNum type="romanUcPeriod"/>
            </a:pPr>
            <a:endParaRPr lang="en-US" dirty="0"/>
          </a:p>
          <a:p>
            <a:endParaRPr lang="en-IN" dirty="0"/>
          </a:p>
        </p:txBody>
      </p:sp>
      <p:sp>
        <p:nvSpPr>
          <p:cNvPr id="4" name="Title 1">
            <a:extLst>
              <a:ext uri="{FF2B5EF4-FFF2-40B4-BE49-F238E27FC236}">
                <a16:creationId xmlns:a16="http://schemas.microsoft.com/office/drawing/2014/main" id="{60F8850A-A69A-FA9B-F9E2-13B61D5673D4}"/>
              </a:ext>
            </a:extLst>
          </p:cNvPr>
          <p:cNvSpPr>
            <a:spLocks noGrp="1"/>
          </p:cNvSpPr>
          <p:nvPr>
            <p:ph type="title"/>
          </p:nvPr>
        </p:nvSpPr>
        <p:spPr>
          <a:xfrm>
            <a:off x="834525" y="103837"/>
            <a:ext cx="9601200" cy="910806"/>
          </a:xfrm>
        </p:spPr>
        <p:txBody>
          <a:bodyPr>
            <a:normAutofit/>
          </a:bodyPr>
          <a:lstStyle/>
          <a:p>
            <a:r>
              <a:rPr lang="en-US" sz="2800" b="1" dirty="0" smtClean="0">
                <a:latin typeface="Arial"/>
                <a:cs typeface="Arial"/>
              </a:rPr>
              <a:t>REFERENCE</a:t>
            </a:r>
            <a:r>
              <a:rPr lang="en-US" sz="2800" b="1" dirty="0" smtClean="0">
                <a:latin typeface="Arial"/>
                <a:cs typeface="Arial"/>
              </a:rPr>
              <a:t>:</a:t>
            </a:r>
            <a:endParaRPr lang="en-US" sz="2800" b="1" dirty="0">
              <a:latin typeface="Arial"/>
              <a:cs typeface="Arial"/>
            </a:endParaRPr>
          </a:p>
        </p:txBody>
      </p:sp>
    </p:spTree>
    <p:extLst>
      <p:ext uri="{BB962C8B-B14F-4D97-AF65-F5344CB8AC3E}">
        <p14:creationId xmlns:p14="http://schemas.microsoft.com/office/powerpoint/2010/main" val="1974718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THANK YOU</a:t>
            </a:r>
            <a:endParaRPr lang="en-IN" dirty="0"/>
          </a:p>
        </p:txBody>
      </p:sp>
    </p:spTree>
    <p:extLst>
      <p:ext uri="{BB962C8B-B14F-4D97-AF65-F5344CB8AC3E}">
        <p14:creationId xmlns:p14="http://schemas.microsoft.com/office/powerpoint/2010/main" val="3282866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6D85F-E195-7012-3736-51F1B134ED89}"/>
              </a:ext>
            </a:extLst>
          </p:cNvPr>
          <p:cNvSpPr>
            <a:spLocks noGrp="1"/>
          </p:cNvSpPr>
          <p:nvPr>
            <p:ph type="title"/>
          </p:nvPr>
        </p:nvSpPr>
        <p:spPr>
          <a:xfrm>
            <a:off x="1371600" y="858328"/>
            <a:ext cx="9601200" cy="910806"/>
          </a:xfrm>
        </p:spPr>
        <p:txBody>
          <a:bodyPr>
            <a:normAutofit/>
          </a:bodyPr>
          <a:lstStyle/>
          <a:p>
            <a:r>
              <a:rPr lang="en-US" sz="2800" b="1" dirty="0" smtClean="0">
                <a:latin typeface="Arial"/>
                <a:cs typeface="Arial"/>
              </a:rPr>
              <a:t>INTRODUCTION</a:t>
            </a:r>
            <a:endParaRPr lang="en-US" sz="2800" b="1" dirty="0">
              <a:latin typeface="Arial"/>
              <a:cs typeface="Arial"/>
            </a:endParaRPr>
          </a:p>
        </p:txBody>
      </p:sp>
      <p:sp>
        <p:nvSpPr>
          <p:cNvPr id="3" name="Content Placeholder 2">
            <a:extLst>
              <a:ext uri="{FF2B5EF4-FFF2-40B4-BE49-F238E27FC236}">
                <a16:creationId xmlns:a16="http://schemas.microsoft.com/office/drawing/2014/main" id="{D3EED9B8-4D80-3FA2-8CB4-74D54D258255}"/>
              </a:ext>
            </a:extLst>
          </p:cNvPr>
          <p:cNvSpPr>
            <a:spLocks noGrp="1"/>
          </p:cNvSpPr>
          <p:nvPr>
            <p:ph idx="1"/>
          </p:nvPr>
        </p:nvSpPr>
        <p:spPr>
          <a:xfrm>
            <a:off x="1371600" y="1897811"/>
            <a:ext cx="9601200" cy="4228381"/>
          </a:xfrm>
        </p:spPr>
        <p:txBody>
          <a:bodyPr vert="horz" lIns="91440" tIns="45720" rIns="91440" bIns="45720" rtlCol="0" anchor="t">
            <a:normAutofit/>
          </a:bodyPr>
          <a:lstStyle/>
          <a:p>
            <a:pPr marL="383540" indent="-383540"/>
            <a:r>
              <a:rPr lang="en-US" dirty="0">
                <a:latin typeface="Arial"/>
                <a:ea typeface="+mn-lt"/>
                <a:cs typeface="+mn-lt"/>
              </a:rPr>
              <a:t>Tropical cyclones (TCs) are one of the most destructive natural disasters, threatening both lives and property. The effect of TCs include strong wind, heavy rain, tornadoes and large storm surges near landfall.</a:t>
            </a:r>
          </a:p>
          <a:p>
            <a:pPr marL="383540" indent="-383540"/>
            <a:r>
              <a:rPr lang="en-US" dirty="0">
                <a:latin typeface="Arial"/>
                <a:ea typeface="+mn-lt"/>
                <a:cs typeface="+mn-lt"/>
              </a:rPr>
              <a:t>The destruction of a TC mainly depends on its intensity, size, and location.</a:t>
            </a:r>
          </a:p>
          <a:p>
            <a:pPr marL="383540" indent="-383540"/>
            <a:r>
              <a:rPr lang="en-US" dirty="0">
                <a:latin typeface="Arial"/>
                <a:ea typeface="+mn-lt"/>
                <a:cs typeface="+mn-lt"/>
              </a:rPr>
              <a:t>Therefore, accurate estimation of TC intensity plays an important role in operational TC forecasts as well as for disaster prevention and mitigation</a:t>
            </a:r>
            <a:endParaRPr lang="en-US">
              <a:latin typeface="Arial"/>
              <a:cs typeface="Arial"/>
            </a:endParaRPr>
          </a:p>
          <a:p>
            <a:pPr marL="383540" indent="-383540"/>
            <a:r>
              <a:rPr lang="en-US" dirty="0">
                <a:latin typeface="Arial"/>
                <a:ea typeface="+mn-lt"/>
                <a:cs typeface="+mn-lt"/>
              </a:rPr>
              <a:t>Since most TCs develop over the ocean, it is extremely difficult to estimate TC intensity using ground-based observations alone. </a:t>
            </a:r>
            <a:endParaRPr lang="en-US" dirty="0">
              <a:latin typeface="Arial"/>
            </a:endParaRPr>
          </a:p>
        </p:txBody>
      </p:sp>
    </p:spTree>
    <p:extLst>
      <p:ext uri="{BB962C8B-B14F-4D97-AF65-F5344CB8AC3E}">
        <p14:creationId xmlns:p14="http://schemas.microsoft.com/office/powerpoint/2010/main" val="983594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46614313"/>
              </p:ext>
            </p:extLst>
          </p:nvPr>
        </p:nvGraphicFramePr>
        <p:xfrm>
          <a:off x="1371600" y="1238597"/>
          <a:ext cx="9937115" cy="4587240"/>
        </p:xfrm>
        <a:graphic>
          <a:graphicData uri="http://schemas.openxmlformats.org/drawingml/2006/table">
            <a:tbl>
              <a:tblPr firstRow="1" bandRow="1">
                <a:tableStyleId>{5C22544A-7EE6-4342-B048-85BDC9FD1C3A}</a:tableStyleId>
              </a:tblPr>
              <a:tblGrid>
                <a:gridCol w="922655">
                  <a:extLst>
                    <a:ext uri="{9D8B030D-6E8A-4147-A177-3AD203B41FA5}">
                      <a16:colId xmlns:a16="http://schemas.microsoft.com/office/drawing/2014/main" val="3985980598"/>
                    </a:ext>
                  </a:extLst>
                </a:gridCol>
                <a:gridCol w="2915285">
                  <a:extLst>
                    <a:ext uri="{9D8B030D-6E8A-4147-A177-3AD203B41FA5}">
                      <a16:colId xmlns:a16="http://schemas.microsoft.com/office/drawing/2014/main" val="1085929264"/>
                    </a:ext>
                  </a:extLst>
                </a:gridCol>
                <a:gridCol w="2063750">
                  <a:extLst>
                    <a:ext uri="{9D8B030D-6E8A-4147-A177-3AD203B41FA5}">
                      <a16:colId xmlns:a16="http://schemas.microsoft.com/office/drawing/2014/main" val="3491350337"/>
                    </a:ext>
                  </a:extLst>
                </a:gridCol>
                <a:gridCol w="1821815">
                  <a:extLst>
                    <a:ext uri="{9D8B030D-6E8A-4147-A177-3AD203B41FA5}">
                      <a16:colId xmlns:a16="http://schemas.microsoft.com/office/drawing/2014/main" val="2063096541"/>
                    </a:ext>
                  </a:extLst>
                </a:gridCol>
                <a:gridCol w="2213610">
                  <a:extLst>
                    <a:ext uri="{9D8B030D-6E8A-4147-A177-3AD203B41FA5}">
                      <a16:colId xmlns:a16="http://schemas.microsoft.com/office/drawing/2014/main" val="1423685671"/>
                    </a:ext>
                  </a:extLst>
                </a:gridCol>
              </a:tblGrid>
              <a:tr h="381000">
                <a:tc>
                  <a:txBody>
                    <a:bodyPr/>
                    <a:lstStyle/>
                    <a:p>
                      <a:pPr>
                        <a:buNone/>
                      </a:pPr>
                      <a:r>
                        <a:rPr lang="en-US"/>
                        <a:t>S.NO</a:t>
                      </a:r>
                    </a:p>
                  </a:txBody>
                  <a:tcPr/>
                </a:tc>
                <a:tc>
                  <a:txBody>
                    <a:bodyPr/>
                    <a:lstStyle/>
                    <a:p>
                      <a:pPr>
                        <a:buNone/>
                      </a:pPr>
                      <a:r>
                        <a:rPr lang="en-US" dirty="0"/>
                        <a:t>TECHNIQUES USED</a:t>
                      </a:r>
                    </a:p>
                  </a:txBody>
                  <a:tcPr/>
                </a:tc>
                <a:tc>
                  <a:txBody>
                    <a:bodyPr/>
                    <a:lstStyle/>
                    <a:p>
                      <a:pPr>
                        <a:buNone/>
                      </a:pPr>
                      <a:r>
                        <a:rPr lang="en-US"/>
                        <a:t>DATASET</a:t>
                      </a:r>
                    </a:p>
                  </a:txBody>
                  <a:tcPr/>
                </a:tc>
                <a:tc>
                  <a:txBody>
                    <a:bodyPr/>
                    <a:lstStyle/>
                    <a:p>
                      <a:pPr>
                        <a:buNone/>
                      </a:pPr>
                      <a:r>
                        <a:rPr lang="en-US"/>
                        <a:t>ADVANTAGE</a:t>
                      </a:r>
                    </a:p>
                  </a:txBody>
                  <a:tcPr/>
                </a:tc>
                <a:tc>
                  <a:txBody>
                    <a:bodyPr/>
                    <a:lstStyle/>
                    <a:p>
                      <a:pPr>
                        <a:buNone/>
                      </a:pPr>
                      <a:r>
                        <a:rPr lang="en-US"/>
                        <a:t>DISADVANTAGE</a:t>
                      </a:r>
                    </a:p>
                  </a:txBody>
                  <a:tcPr/>
                </a:tc>
                <a:extLst>
                  <a:ext uri="{0D108BD9-81ED-4DB2-BD59-A6C34878D82A}">
                    <a16:rowId xmlns:a16="http://schemas.microsoft.com/office/drawing/2014/main" val="2706636204"/>
                  </a:ext>
                </a:extLst>
              </a:tr>
              <a:tr h="381000">
                <a:tc>
                  <a:txBody>
                    <a:bodyPr/>
                    <a:lstStyle/>
                    <a:p>
                      <a:pPr>
                        <a:buNone/>
                      </a:pPr>
                      <a:r>
                        <a:rPr lang="en-US"/>
                        <a:t>[1]</a:t>
                      </a:r>
                    </a:p>
                  </a:txBody>
                  <a:tcPr/>
                </a:tc>
                <a:tc>
                  <a:txBody>
                    <a:bodyPr/>
                    <a:lstStyle/>
                    <a:p>
                      <a:pPr>
                        <a:buNone/>
                      </a:pPr>
                      <a:r>
                        <a:rPr lang="en-US"/>
                        <a:t>DT,RF,XGBoost,Gradient boosting machine,SVM</a:t>
                      </a:r>
                    </a:p>
                  </a:txBody>
                  <a:tcPr/>
                </a:tc>
                <a:tc>
                  <a:txBody>
                    <a:bodyPr/>
                    <a:lstStyle/>
                    <a:p>
                      <a:pPr>
                        <a:buNone/>
                      </a:pPr>
                      <a:r>
                        <a:rPr lang="en-US"/>
                        <a:t>Textual data contain Origin,Latitude,Longitude,Pressure drop</a:t>
                      </a:r>
                    </a:p>
                  </a:txBody>
                  <a:tcPr/>
                </a:tc>
                <a:tc>
                  <a:txBody>
                    <a:bodyPr/>
                    <a:lstStyle/>
                    <a:p>
                      <a:pPr>
                        <a:buNone/>
                      </a:pPr>
                      <a:r>
                        <a:rPr lang="en-US"/>
                        <a:t>Inferenced that higher accuracy in XGBoost</a:t>
                      </a:r>
                    </a:p>
                  </a:txBody>
                  <a:tcPr/>
                </a:tc>
                <a:tc>
                  <a:txBody>
                    <a:bodyPr/>
                    <a:lstStyle/>
                    <a:p>
                      <a:pPr>
                        <a:buNone/>
                      </a:pPr>
                      <a:r>
                        <a:rPr lang="en-US" dirty="0"/>
                        <a:t>Not based on satellite imagery</a:t>
                      </a:r>
                    </a:p>
                  </a:txBody>
                  <a:tcPr/>
                </a:tc>
                <a:extLst>
                  <a:ext uri="{0D108BD9-81ED-4DB2-BD59-A6C34878D82A}">
                    <a16:rowId xmlns:a16="http://schemas.microsoft.com/office/drawing/2014/main" val="644820787"/>
                  </a:ext>
                </a:extLst>
              </a:tr>
              <a:tr h="381000">
                <a:tc>
                  <a:txBody>
                    <a:bodyPr/>
                    <a:lstStyle/>
                    <a:p>
                      <a:pPr>
                        <a:buNone/>
                      </a:pPr>
                      <a:r>
                        <a:rPr lang="en-US"/>
                        <a:t>[2]</a:t>
                      </a:r>
                    </a:p>
                  </a:txBody>
                  <a:tcPr/>
                </a:tc>
                <a:tc>
                  <a:txBody>
                    <a:bodyPr/>
                    <a:lstStyle/>
                    <a:p>
                      <a:pPr>
                        <a:buNone/>
                      </a:pPr>
                      <a:r>
                        <a:rPr lang="en-US"/>
                        <a:t>LeNet,Alexnet</a:t>
                      </a:r>
                    </a:p>
                  </a:txBody>
                  <a:tcPr/>
                </a:tc>
                <a:tc>
                  <a:txBody>
                    <a:bodyPr/>
                    <a:lstStyle/>
                    <a:p>
                      <a:pPr>
                        <a:buNone/>
                      </a:pPr>
                      <a:r>
                        <a:rPr lang="en-US"/>
                        <a:t>Images of classified cyclones</a:t>
                      </a:r>
                    </a:p>
                  </a:txBody>
                  <a:tcPr/>
                </a:tc>
                <a:tc>
                  <a:txBody>
                    <a:bodyPr/>
                    <a:lstStyle/>
                    <a:p>
                      <a:pPr>
                        <a:buNone/>
                      </a:pPr>
                      <a:r>
                        <a:rPr lang="en-US"/>
                        <a:t>Best classifier</a:t>
                      </a:r>
                    </a:p>
                  </a:txBody>
                  <a:tcPr/>
                </a:tc>
                <a:tc>
                  <a:txBody>
                    <a:bodyPr/>
                    <a:lstStyle/>
                    <a:p>
                      <a:pPr>
                        <a:buNone/>
                      </a:pPr>
                      <a:r>
                        <a:rPr lang="en-US"/>
                        <a:t>Intensity estimation accuracy is moderate</a:t>
                      </a:r>
                    </a:p>
                  </a:txBody>
                  <a:tcPr/>
                </a:tc>
                <a:extLst>
                  <a:ext uri="{0D108BD9-81ED-4DB2-BD59-A6C34878D82A}">
                    <a16:rowId xmlns:a16="http://schemas.microsoft.com/office/drawing/2014/main" val="157628525"/>
                  </a:ext>
                </a:extLst>
              </a:tr>
              <a:tr h="914400">
                <a:tc>
                  <a:txBody>
                    <a:bodyPr/>
                    <a:lstStyle/>
                    <a:p>
                      <a:pPr>
                        <a:buNone/>
                      </a:pPr>
                      <a:r>
                        <a:rPr lang="en-US"/>
                        <a:t>[3]</a:t>
                      </a:r>
                    </a:p>
                  </a:txBody>
                  <a:tcPr/>
                </a:tc>
                <a:tc>
                  <a:txBody>
                    <a:bodyPr/>
                    <a:lstStyle/>
                    <a:p>
                      <a:pPr>
                        <a:buNone/>
                      </a:pPr>
                      <a:r>
                        <a:rPr lang="en-US"/>
                        <a:t>CNN architecture</a:t>
                      </a:r>
                    </a:p>
                  </a:txBody>
                  <a:tcPr/>
                </a:tc>
                <a:tc>
                  <a:txBody>
                    <a:bodyPr/>
                    <a:lstStyle/>
                    <a:p>
                      <a:pPr>
                        <a:buNone/>
                      </a:pPr>
                      <a:r>
                        <a:rPr lang="en-US"/>
                        <a:t>Cyclone-cloud Satellite images</a:t>
                      </a:r>
                    </a:p>
                  </a:txBody>
                  <a:tcPr/>
                </a:tc>
                <a:tc>
                  <a:txBody>
                    <a:bodyPr/>
                    <a:lstStyle/>
                    <a:p>
                      <a:pPr>
                        <a:buNone/>
                      </a:pPr>
                      <a:r>
                        <a:rPr lang="en-US"/>
                        <a:t>Achieved higher accuracy</a:t>
                      </a:r>
                    </a:p>
                  </a:txBody>
                  <a:tcPr/>
                </a:tc>
                <a:tc>
                  <a:txBody>
                    <a:bodyPr/>
                    <a:lstStyle/>
                    <a:p>
                      <a:pPr>
                        <a:buNone/>
                      </a:pPr>
                      <a:r>
                        <a:rPr lang="en-US"/>
                        <a:t>Higher accuracy than only DT </a:t>
                      </a:r>
                    </a:p>
                  </a:txBody>
                  <a:tcPr/>
                </a:tc>
                <a:extLst>
                  <a:ext uri="{0D108BD9-81ED-4DB2-BD59-A6C34878D82A}">
                    <a16:rowId xmlns:a16="http://schemas.microsoft.com/office/drawing/2014/main" val="1939648403"/>
                  </a:ext>
                </a:extLst>
              </a:tr>
              <a:tr h="381000">
                <a:tc>
                  <a:txBody>
                    <a:bodyPr/>
                    <a:lstStyle/>
                    <a:p>
                      <a:pPr>
                        <a:buNone/>
                      </a:pPr>
                      <a:r>
                        <a:rPr lang="en-US"/>
                        <a:t>[4]</a:t>
                      </a:r>
                    </a:p>
                  </a:txBody>
                  <a:tcPr/>
                </a:tc>
                <a:tc>
                  <a:txBody>
                    <a:bodyPr/>
                    <a:lstStyle/>
                    <a:p>
                      <a:pPr>
                        <a:buNone/>
                      </a:pPr>
                      <a:r>
                        <a:rPr lang="en-US"/>
                        <a:t>CNN with attention layer</a:t>
                      </a:r>
                    </a:p>
                  </a:txBody>
                  <a:tcPr/>
                </a:tc>
                <a:tc>
                  <a:txBody>
                    <a:bodyPr/>
                    <a:lstStyle/>
                    <a:p>
                      <a:pPr>
                        <a:buNone/>
                      </a:pPr>
                      <a:r>
                        <a:rPr lang="en-US"/>
                        <a:t>Cyclone-cloud Satellite images</a:t>
                      </a:r>
                    </a:p>
                  </a:txBody>
                  <a:tcPr/>
                </a:tc>
                <a:tc>
                  <a:txBody>
                    <a:bodyPr/>
                    <a:lstStyle/>
                    <a:p>
                      <a:pPr>
                        <a:buNone/>
                      </a:pPr>
                      <a:r>
                        <a:rPr lang="en-US" dirty="0"/>
                        <a:t>Achieved higher accuracy than CNN</a:t>
                      </a:r>
                    </a:p>
                  </a:txBody>
                  <a:tcPr/>
                </a:tc>
                <a:tc>
                  <a:txBody>
                    <a:bodyPr/>
                    <a:lstStyle/>
                    <a:p>
                      <a:pPr>
                        <a:buNone/>
                      </a:pPr>
                      <a:r>
                        <a:rPr lang="en-US" dirty="0"/>
                        <a:t>several factors affects its intensity </a:t>
                      </a:r>
                      <a:r>
                        <a:rPr lang="en-US" dirty="0" smtClean="0"/>
                        <a:t>calculation</a:t>
                      </a:r>
                    </a:p>
                  </a:txBody>
                  <a:tcPr/>
                </a:tc>
                <a:extLst>
                  <a:ext uri="{0D108BD9-81ED-4DB2-BD59-A6C34878D82A}">
                    <a16:rowId xmlns:a16="http://schemas.microsoft.com/office/drawing/2014/main" val="1844295829"/>
                  </a:ext>
                </a:extLst>
              </a:tr>
            </a:tbl>
          </a:graphicData>
        </a:graphic>
      </p:graphicFrame>
      <p:sp>
        <p:nvSpPr>
          <p:cNvPr id="5" name="Title 1">
            <a:extLst>
              <a:ext uri="{FF2B5EF4-FFF2-40B4-BE49-F238E27FC236}">
                <a16:creationId xmlns:a16="http://schemas.microsoft.com/office/drawing/2014/main" id="{8456D85F-E195-7012-3736-51F1B134ED89}"/>
              </a:ext>
            </a:extLst>
          </p:cNvPr>
          <p:cNvSpPr>
            <a:spLocks noGrp="1"/>
          </p:cNvSpPr>
          <p:nvPr>
            <p:ph type="title"/>
          </p:nvPr>
        </p:nvSpPr>
        <p:spPr>
          <a:xfrm>
            <a:off x="1371600" y="243187"/>
            <a:ext cx="9601200" cy="910806"/>
          </a:xfrm>
        </p:spPr>
        <p:txBody>
          <a:bodyPr>
            <a:normAutofit/>
          </a:bodyPr>
          <a:lstStyle/>
          <a:p>
            <a:r>
              <a:rPr lang="en-US" sz="2800" b="1" dirty="0" smtClean="0">
                <a:latin typeface="Arial"/>
                <a:cs typeface="Arial"/>
              </a:rPr>
              <a:t>LITERATURE SURVEY:</a:t>
            </a:r>
            <a:endParaRPr lang="en-US" sz="2800" b="1" dirty="0">
              <a:latin typeface="Arial"/>
              <a:cs typeface="Arial"/>
            </a:endParaRPr>
          </a:p>
        </p:txBody>
      </p:sp>
    </p:spTree>
    <p:extLst>
      <p:ext uri="{BB962C8B-B14F-4D97-AF65-F5344CB8AC3E}">
        <p14:creationId xmlns:p14="http://schemas.microsoft.com/office/powerpoint/2010/main" val="6832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73812147"/>
              </p:ext>
            </p:extLst>
          </p:nvPr>
        </p:nvGraphicFramePr>
        <p:xfrm>
          <a:off x="1557866" y="1026928"/>
          <a:ext cx="9937115" cy="5138446"/>
        </p:xfrm>
        <a:graphic>
          <a:graphicData uri="http://schemas.openxmlformats.org/drawingml/2006/table">
            <a:tbl>
              <a:tblPr firstRow="1" bandRow="1">
                <a:tableStyleId>{5C22544A-7EE6-4342-B048-85BDC9FD1C3A}</a:tableStyleId>
              </a:tblPr>
              <a:tblGrid>
                <a:gridCol w="922655">
                  <a:extLst>
                    <a:ext uri="{9D8B030D-6E8A-4147-A177-3AD203B41FA5}">
                      <a16:colId xmlns:a16="http://schemas.microsoft.com/office/drawing/2014/main" val="3985980598"/>
                    </a:ext>
                  </a:extLst>
                </a:gridCol>
                <a:gridCol w="2915285">
                  <a:extLst>
                    <a:ext uri="{9D8B030D-6E8A-4147-A177-3AD203B41FA5}">
                      <a16:colId xmlns:a16="http://schemas.microsoft.com/office/drawing/2014/main" val="1085929264"/>
                    </a:ext>
                  </a:extLst>
                </a:gridCol>
                <a:gridCol w="2063750">
                  <a:extLst>
                    <a:ext uri="{9D8B030D-6E8A-4147-A177-3AD203B41FA5}">
                      <a16:colId xmlns:a16="http://schemas.microsoft.com/office/drawing/2014/main" val="3491350337"/>
                    </a:ext>
                  </a:extLst>
                </a:gridCol>
                <a:gridCol w="1821815">
                  <a:extLst>
                    <a:ext uri="{9D8B030D-6E8A-4147-A177-3AD203B41FA5}">
                      <a16:colId xmlns:a16="http://schemas.microsoft.com/office/drawing/2014/main" val="2063096541"/>
                    </a:ext>
                  </a:extLst>
                </a:gridCol>
                <a:gridCol w="2213610">
                  <a:extLst>
                    <a:ext uri="{9D8B030D-6E8A-4147-A177-3AD203B41FA5}">
                      <a16:colId xmlns:a16="http://schemas.microsoft.com/office/drawing/2014/main" val="1423685671"/>
                    </a:ext>
                  </a:extLst>
                </a:gridCol>
              </a:tblGrid>
              <a:tr h="566446">
                <a:tc>
                  <a:txBody>
                    <a:bodyPr/>
                    <a:lstStyle/>
                    <a:p>
                      <a:pPr>
                        <a:buNone/>
                      </a:pPr>
                      <a:r>
                        <a:rPr lang="en-US"/>
                        <a:t>S.NO</a:t>
                      </a:r>
                    </a:p>
                  </a:txBody>
                  <a:tcPr/>
                </a:tc>
                <a:tc>
                  <a:txBody>
                    <a:bodyPr/>
                    <a:lstStyle/>
                    <a:p>
                      <a:pPr>
                        <a:buNone/>
                      </a:pPr>
                      <a:r>
                        <a:rPr lang="en-US" dirty="0"/>
                        <a:t>TECHNIQUES USED</a:t>
                      </a:r>
                    </a:p>
                  </a:txBody>
                  <a:tcPr/>
                </a:tc>
                <a:tc>
                  <a:txBody>
                    <a:bodyPr/>
                    <a:lstStyle/>
                    <a:p>
                      <a:pPr>
                        <a:buNone/>
                      </a:pPr>
                      <a:r>
                        <a:rPr lang="en-US"/>
                        <a:t>DATASET</a:t>
                      </a:r>
                    </a:p>
                  </a:txBody>
                  <a:tcPr/>
                </a:tc>
                <a:tc>
                  <a:txBody>
                    <a:bodyPr/>
                    <a:lstStyle/>
                    <a:p>
                      <a:pPr>
                        <a:buNone/>
                      </a:pPr>
                      <a:r>
                        <a:rPr lang="en-US"/>
                        <a:t>ADVANTAGE</a:t>
                      </a:r>
                    </a:p>
                  </a:txBody>
                  <a:tcPr/>
                </a:tc>
                <a:tc>
                  <a:txBody>
                    <a:bodyPr/>
                    <a:lstStyle/>
                    <a:p>
                      <a:pPr>
                        <a:buNone/>
                      </a:pPr>
                      <a:r>
                        <a:rPr lang="en-US"/>
                        <a:t>DISADVANTAGE</a:t>
                      </a:r>
                    </a:p>
                  </a:txBody>
                  <a:tcPr/>
                </a:tc>
                <a:extLst>
                  <a:ext uri="{0D108BD9-81ED-4DB2-BD59-A6C34878D82A}">
                    <a16:rowId xmlns:a16="http://schemas.microsoft.com/office/drawing/2014/main" val="2706636204"/>
                  </a:ext>
                </a:extLst>
              </a:tr>
              <a:tr h="566446">
                <a:tc>
                  <a:txBody>
                    <a:bodyPr/>
                    <a:lstStyle/>
                    <a:p>
                      <a:pPr>
                        <a:buNone/>
                      </a:pPr>
                      <a:r>
                        <a:rPr lang="en-US" dirty="0" smtClean="0"/>
                        <a:t>[5]</a:t>
                      </a:r>
                      <a:endParaRPr lang="en-US" dirty="0"/>
                    </a:p>
                  </a:txBody>
                  <a:tcPr/>
                </a:tc>
                <a:tc>
                  <a:txBody>
                    <a:bodyPr/>
                    <a:lstStyle/>
                    <a:p>
                      <a:pPr>
                        <a:buNone/>
                      </a:pPr>
                      <a:r>
                        <a:rPr lang="en-US" dirty="0" smtClean="0"/>
                        <a:t>2D-CNN,3D-CNN</a:t>
                      </a:r>
                      <a:endParaRPr lang="en-US" dirty="0"/>
                    </a:p>
                  </a:txBody>
                  <a:tcPr/>
                </a:tc>
                <a:tc>
                  <a:txBody>
                    <a:bodyPr/>
                    <a:lstStyle/>
                    <a:p>
                      <a:r>
                        <a:rPr lang="en-US" dirty="0" smtClean="0"/>
                        <a:t>COMS Satellite</a:t>
                      </a:r>
                      <a:r>
                        <a:rPr lang="en-US" baseline="0" dirty="0" smtClean="0"/>
                        <a:t> data(IR images)</a:t>
                      </a:r>
                      <a:endParaRPr lang="en-IN" dirty="0"/>
                    </a:p>
                  </a:txBody>
                  <a:tcPr/>
                </a:tc>
                <a:tc>
                  <a:txBody>
                    <a:bodyPr/>
                    <a:lstStyle/>
                    <a:p>
                      <a:r>
                        <a:rPr lang="en-US" dirty="0" smtClean="0"/>
                        <a:t>Found that pattern of inner core part of TC </a:t>
                      </a:r>
                      <a:r>
                        <a:rPr lang="en-US" baseline="0" dirty="0" smtClean="0"/>
                        <a:t> was closely related to TC intensity.</a:t>
                      </a:r>
                      <a:endParaRPr lang="en-IN" dirty="0"/>
                    </a:p>
                  </a:txBody>
                  <a:tcPr/>
                </a:tc>
                <a:tc>
                  <a:txBody>
                    <a:bodyPr/>
                    <a:lstStyle/>
                    <a:p>
                      <a:r>
                        <a:rPr lang="en-US" dirty="0" smtClean="0"/>
                        <a:t>Error value</a:t>
                      </a:r>
                      <a:r>
                        <a:rPr lang="en-US" baseline="0" dirty="0" smtClean="0"/>
                        <a:t> was found as 11.31kts which is little higher.</a:t>
                      </a:r>
                      <a:endParaRPr lang="en-IN" dirty="0"/>
                    </a:p>
                  </a:txBody>
                  <a:tcPr/>
                </a:tc>
                <a:extLst>
                  <a:ext uri="{0D108BD9-81ED-4DB2-BD59-A6C34878D82A}">
                    <a16:rowId xmlns:a16="http://schemas.microsoft.com/office/drawing/2014/main" val="644820787"/>
                  </a:ext>
                </a:extLst>
              </a:tr>
              <a:tr h="566446">
                <a:tc>
                  <a:txBody>
                    <a:bodyPr/>
                    <a:lstStyle/>
                    <a:p>
                      <a:r>
                        <a:rPr lang="en-US" dirty="0" smtClean="0"/>
                        <a:t>[6]</a:t>
                      </a:r>
                      <a:endParaRPr lang="en-IN" dirty="0"/>
                    </a:p>
                  </a:txBody>
                  <a:tcPr/>
                </a:tc>
                <a:tc>
                  <a:txBody>
                    <a:bodyPr/>
                    <a:lstStyle/>
                    <a:p>
                      <a:r>
                        <a:rPr lang="en-US" dirty="0" smtClean="0"/>
                        <a:t>Multi-layer Perceptron</a:t>
                      </a:r>
                      <a:endParaRPr lang="en-IN" dirty="0"/>
                    </a:p>
                  </a:txBody>
                  <a:tcPr/>
                </a:tc>
                <a:tc>
                  <a:txBody>
                    <a:bodyPr/>
                    <a:lstStyle/>
                    <a:p>
                      <a:r>
                        <a:rPr lang="en-US" dirty="0" smtClean="0"/>
                        <a:t>Images of Indian Satellite</a:t>
                      </a:r>
                      <a:r>
                        <a:rPr lang="en-US" baseline="0" dirty="0" smtClean="0"/>
                        <a:t> data</a:t>
                      </a:r>
                      <a:endParaRPr lang="en-IN" dirty="0"/>
                    </a:p>
                  </a:txBody>
                  <a:tcPr/>
                </a:tc>
                <a:tc>
                  <a:txBody>
                    <a:bodyPr/>
                    <a:lstStyle/>
                    <a:p>
                      <a:r>
                        <a:rPr lang="en-US" dirty="0" smtClean="0"/>
                        <a:t>This model works better than Dvorak</a:t>
                      </a:r>
                      <a:r>
                        <a:rPr lang="en-US" baseline="0" dirty="0" smtClean="0"/>
                        <a:t> technique . It works well with geometric property.</a:t>
                      </a:r>
                      <a:endParaRPr lang="en-IN" dirty="0"/>
                    </a:p>
                  </a:txBody>
                  <a:tcPr/>
                </a:tc>
                <a:tc>
                  <a:txBody>
                    <a:bodyPr/>
                    <a:lstStyle/>
                    <a:p>
                      <a:r>
                        <a:rPr lang="en-US" dirty="0" smtClean="0"/>
                        <a:t>The first and more obvious limitation of the multilayer perceptron is training time. It takes an awful lot of iterations for the algorithm to learn to solve a very simple logic problem.</a:t>
                      </a:r>
                      <a:endParaRPr lang="en-IN" dirty="0"/>
                    </a:p>
                  </a:txBody>
                  <a:tcPr/>
                </a:tc>
                <a:extLst>
                  <a:ext uri="{0D108BD9-81ED-4DB2-BD59-A6C34878D82A}">
                    <a16:rowId xmlns:a16="http://schemas.microsoft.com/office/drawing/2014/main" val="157628525"/>
                  </a:ext>
                </a:extLst>
              </a:tr>
            </a:tbl>
          </a:graphicData>
        </a:graphic>
      </p:graphicFrame>
    </p:spTree>
    <p:extLst>
      <p:ext uri="{BB962C8B-B14F-4D97-AF65-F5344CB8AC3E}">
        <p14:creationId xmlns:p14="http://schemas.microsoft.com/office/powerpoint/2010/main" val="7265628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9A07CF-B205-4FF1-E1D5-67EA70E46F92}"/>
              </a:ext>
            </a:extLst>
          </p:cNvPr>
          <p:cNvSpPr>
            <a:spLocks noGrp="1"/>
          </p:cNvSpPr>
          <p:nvPr>
            <p:ph idx="1"/>
          </p:nvPr>
        </p:nvSpPr>
        <p:spPr>
          <a:xfrm>
            <a:off x="1371600" y="1595887"/>
            <a:ext cx="9601200" cy="4271513"/>
          </a:xfrm>
        </p:spPr>
        <p:txBody>
          <a:bodyPr vert="horz" lIns="91440" tIns="45720" rIns="91440" bIns="45720" rtlCol="0" anchor="t">
            <a:normAutofit/>
          </a:bodyPr>
          <a:lstStyle/>
          <a:p>
            <a:pPr marL="383540" indent="-383540"/>
            <a:r>
              <a:rPr lang="en-US" dirty="0">
                <a:latin typeface="Arial"/>
                <a:cs typeface="Arial"/>
              </a:rPr>
              <a:t>Satellite-based observations, such as microwave data from polar-orbiting or geostationary satellites, have been considered as the primary data source to estimate TC intensity.</a:t>
            </a:r>
            <a:endParaRPr lang="en-US" dirty="0">
              <a:latin typeface="Arial"/>
              <a:ea typeface="+mn-lt"/>
              <a:cs typeface="Arial"/>
            </a:endParaRPr>
          </a:p>
          <a:p>
            <a:pPr marL="383540" indent="-383540"/>
            <a:r>
              <a:rPr lang="en-US" dirty="0">
                <a:latin typeface="Arial"/>
                <a:cs typeface="Arial"/>
              </a:rPr>
              <a:t>In  our  experiment, a set of deep convolutional networks was designed for estimating the intensity of tropical cyclone.</a:t>
            </a:r>
          </a:p>
          <a:p>
            <a:pPr marL="383540" indent="-383540"/>
            <a:r>
              <a:rPr lang="en-US" dirty="0">
                <a:latin typeface="Arial"/>
                <a:cs typeface="Arial"/>
              </a:rPr>
              <a:t>We  planned to use CNN  that is Resnet architecture, vgg19 model and inception resnet-v2 architecture.</a:t>
            </a:r>
          </a:p>
          <a:p>
            <a:pPr marL="383540" indent="-383540"/>
            <a:endParaRPr lang="en-US" dirty="0">
              <a:latin typeface="Arial"/>
              <a:cs typeface="Arial"/>
            </a:endParaRPr>
          </a:p>
          <a:p>
            <a:pPr marL="383540" indent="-383540"/>
            <a:endParaRPr lang="en-US" dirty="0"/>
          </a:p>
        </p:txBody>
      </p:sp>
      <p:sp>
        <p:nvSpPr>
          <p:cNvPr id="5" name="Title 1">
            <a:extLst>
              <a:ext uri="{FF2B5EF4-FFF2-40B4-BE49-F238E27FC236}">
                <a16:creationId xmlns:a16="http://schemas.microsoft.com/office/drawing/2014/main" id="{390DEE98-E9D5-2BBC-E4DA-66DEB6C7417D}"/>
              </a:ext>
            </a:extLst>
          </p:cNvPr>
          <p:cNvSpPr>
            <a:spLocks noGrp="1"/>
          </p:cNvSpPr>
          <p:nvPr>
            <p:ph type="title"/>
          </p:nvPr>
        </p:nvSpPr>
        <p:spPr>
          <a:xfrm>
            <a:off x="1371600" y="685800"/>
            <a:ext cx="9601200" cy="910806"/>
          </a:xfrm>
        </p:spPr>
        <p:txBody>
          <a:bodyPr>
            <a:normAutofit/>
          </a:bodyPr>
          <a:lstStyle/>
          <a:p>
            <a:r>
              <a:rPr lang="en-US" sz="2800" b="1" dirty="0">
                <a:latin typeface="Arial"/>
                <a:cs typeface="Arial"/>
              </a:rPr>
              <a:t>PROPOSED SOLUTION</a:t>
            </a:r>
          </a:p>
        </p:txBody>
      </p:sp>
    </p:spTree>
    <p:extLst>
      <p:ext uri="{BB962C8B-B14F-4D97-AF65-F5344CB8AC3E}">
        <p14:creationId xmlns:p14="http://schemas.microsoft.com/office/powerpoint/2010/main" val="271122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6E0CC4F-F200-719A-BD57-CEA42FD3125D}"/>
              </a:ext>
            </a:extLst>
          </p:cNvPr>
          <p:cNvSpPr>
            <a:spLocks noGrp="1"/>
          </p:cNvSpPr>
          <p:nvPr>
            <p:ph type="title"/>
          </p:nvPr>
        </p:nvSpPr>
        <p:spPr>
          <a:xfrm>
            <a:off x="1339292" y="436963"/>
            <a:ext cx="9601200" cy="664874"/>
          </a:xfrm>
        </p:spPr>
        <p:txBody>
          <a:bodyPr>
            <a:normAutofit/>
          </a:bodyPr>
          <a:lstStyle/>
          <a:p>
            <a:r>
              <a:rPr lang="en-US" sz="2800" b="1" dirty="0">
                <a:latin typeface="Arial"/>
                <a:cs typeface="Arial"/>
              </a:rPr>
              <a:t>FLOW CHART</a:t>
            </a:r>
          </a:p>
        </p:txBody>
      </p:sp>
      <p:sp>
        <p:nvSpPr>
          <p:cNvPr id="2" name="Rectangle 1"/>
          <p:cNvSpPr/>
          <p:nvPr/>
        </p:nvSpPr>
        <p:spPr>
          <a:xfrm>
            <a:off x="4586682" y="2023003"/>
            <a:ext cx="1426128" cy="4781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Rectangle 3"/>
          <p:cNvSpPr/>
          <p:nvPr/>
        </p:nvSpPr>
        <p:spPr>
          <a:xfrm>
            <a:off x="4817378" y="1708795"/>
            <a:ext cx="1426128" cy="4781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Rectangle 6"/>
          <p:cNvSpPr/>
          <p:nvPr/>
        </p:nvSpPr>
        <p:spPr>
          <a:xfrm>
            <a:off x="5087924" y="1411965"/>
            <a:ext cx="1426128" cy="4781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TextBox 9"/>
          <p:cNvSpPr txBox="1"/>
          <p:nvPr/>
        </p:nvSpPr>
        <p:spPr>
          <a:xfrm>
            <a:off x="4525861" y="2542197"/>
            <a:ext cx="1988191"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6 Hourly updated images</a:t>
            </a:r>
            <a:endParaRPr lang="en-IN" sz="1400" dirty="0">
              <a:latin typeface="Times New Roman" panose="02020603050405020304" pitchFamily="18" charset="0"/>
              <a:cs typeface="Times New Roman" panose="02020603050405020304" pitchFamily="18" charset="0"/>
            </a:endParaRPr>
          </a:p>
        </p:txBody>
      </p:sp>
      <p:sp>
        <p:nvSpPr>
          <p:cNvPr id="19" name="Right Arrow 18"/>
          <p:cNvSpPr/>
          <p:nvPr/>
        </p:nvSpPr>
        <p:spPr>
          <a:xfrm>
            <a:off x="7004809" y="1899782"/>
            <a:ext cx="1082180" cy="1965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TextBox 19"/>
          <p:cNvSpPr txBox="1"/>
          <p:nvPr/>
        </p:nvSpPr>
        <p:spPr>
          <a:xfrm>
            <a:off x="7004809" y="1618395"/>
            <a:ext cx="1157676"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IR images</a:t>
            </a:r>
            <a:endParaRPr lang="en-IN" sz="1400" dirty="0">
              <a:latin typeface="Times New Roman" panose="02020603050405020304" pitchFamily="18" charset="0"/>
              <a:cs typeface="Times New Roman" panose="02020603050405020304" pitchFamily="18" charset="0"/>
            </a:endParaRPr>
          </a:p>
        </p:txBody>
      </p:sp>
      <p:sp>
        <p:nvSpPr>
          <p:cNvPr id="21" name="Rectangle 20"/>
          <p:cNvSpPr/>
          <p:nvPr/>
        </p:nvSpPr>
        <p:spPr>
          <a:xfrm>
            <a:off x="8665826" y="1645465"/>
            <a:ext cx="2483144" cy="6938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Image Processing</a:t>
            </a:r>
            <a:endParaRPr lang="en-IN" dirty="0"/>
          </a:p>
        </p:txBody>
      </p:sp>
      <p:sp>
        <p:nvSpPr>
          <p:cNvPr id="36" name="Rectangle 35"/>
          <p:cNvSpPr/>
          <p:nvPr/>
        </p:nvSpPr>
        <p:spPr>
          <a:xfrm>
            <a:off x="7583647" y="3097660"/>
            <a:ext cx="1837187" cy="5285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Train Dataset</a:t>
            </a:r>
            <a:endParaRPr lang="en-IN" dirty="0"/>
          </a:p>
        </p:txBody>
      </p:sp>
      <p:sp>
        <p:nvSpPr>
          <p:cNvPr id="37" name="Rectangle 36"/>
          <p:cNvSpPr/>
          <p:nvPr/>
        </p:nvSpPr>
        <p:spPr>
          <a:xfrm>
            <a:off x="10251346" y="3097660"/>
            <a:ext cx="1837187" cy="5285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Test Dataset</a:t>
            </a:r>
            <a:endParaRPr lang="en-IN" dirty="0"/>
          </a:p>
        </p:txBody>
      </p:sp>
      <p:sp>
        <p:nvSpPr>
          <p:cNvPr id="38" name="Rectangle 37"/>
          <p:cNvSpPr/>
          <p:nvPr/>
        </p:nvSpPr>
        <p:spPr>
          <a:xfrm>
            <a:off x="7583647" y="4352790"/>
            <a:ext cx="1837187" cy="5285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Annotation</a:t>
            </a:r>
            <a:endParaRPr lang="en-IN" dirty="0"/>
          </a:p>
        </p:txBody>
      </p:sp>
      <p:sp>
        <p:nvSpPr>
          <p:cNvPr id="39" name="Rectangle 38"/>
          <p:cNvSpPr/>
          <p:nvPr/>
        </p:nvSpPr>
        <p:spPr>
          <a:xfrm>
            <a:off x="7583647" y="5417742"/>
            <a:ext cx="1837187" cy="5285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Deep Models</a:t>
            </a:r>
            <a:endParaRPr lang="en-IN" dirty="0"/>
          </a:p>
        </p:txBody>
      </p:sp>
      <p:sp>
        <p:nvSpPr>
          <p:cNvPr id="41" name="Rectangle 40"/>
          <p:cNvSpPr/>
          <p:nvPr/>
        </p:nvSpPr>
        <p:spPr>
          <a:xfrm>
            <a:off x="4525861" y="5417741"/>
            <a:ext cx="1717645" cy="6810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Prediction</a:t>
            </a:r>
          </a:p>
          <a:p>
            <a:pPr algn="ctr"/>
            <a:r>
              <a:rPr lang="en-US" dirty="0" smtClean="0"/>
              <a:t>RMSE ,MAE</a:t>
            </a:r>
            <a:endParaRPr lang="en-IN" dirty="0"/>
          </a:p>
        </p:txBody>
      </p:sp>
      <p:sp>
        <p:nvSpPr>
          <p:cNvPr id="42" name="Down Arrow 41"/>
          <p:cNvSpPr/>
          <p:nvPr/>
        </p:nvSpPr>
        <p:spPr>
          <a:xfrm>
            <a:off x="8376403" y="3626166"/>
            <a:ext cx="171979" cy="72662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3" name="Down Arrow 42"/>
          <p:cNvSpPr/>
          <p:nvPr/>
        </p:nvSpPr>
        <p:spPr>
          <a:xfrm>
            <a:off x="8376403" y="4874580"/>
            <a:ext cx="171979" cy="54316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0" name="Left Arrow 49"/>
          <p:cNvSpPr/>
          <p:nvPr/>
        </p:nvSpPr>
        <p:spPr>
          <a:xfrm>
            <a:off x="6243506" y="5644124"/>
            <a:ext cx="1340141" cy="222118"/>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Down Arrow 50"/>
          <p:cNvSpPr/>
          <p:nvPr/>
        </p:nvSpPr>
        <p:spPr>
          <a:xfrm>
            <a:off x="11073463" y="3626166"/>
            <a:ext cx="184558" cy="208673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Left Arrow 51"/>
          <p:cNvSpPr/>
          <p:nvPr/>
        </p:nvSpPr>
        <p:spPr>
          <a:xfrm flipV="1">
            <a:off x="9420833" y="5566582"/>
            <a:ext cx="1837188" cy="213432"/>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2" name="Straight Arrow Connector 61"/>
          <p:cNvCxnSpPr/>
          <p:nvPr/>
        </p:nvCxnSpPr>
        <p:spPr>
          <a:xfrm flipH="1">
            <a:off x="8502241" y="2296148"/>
            <a:ext cx="1405157" cy="758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857066" y="2316907"/>
            <a:ext cx="1291904" cy="6940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1707488" y="4258800"/>
            <a:ext cx="1234447" cy="821468"/>
          </a:xfrm>
          <a:prstGeom prst="rect">
            <a:avLst/>
          </a:prstGeom>
        </p:spPr>
      </p:pic>
      <p:pic>
        <p:nvPicPr>
          <p:cNvPr id="24" name="Picture 23"/>
          <p:cNvPicPr>
            <a:picLocks noChangeAspect="1"/>
          </p:cNvPicPr>
          <p:nvPr/>
        </p:nvPicPr>
        <p:blipFill rotWithShape="1">
          <a:blip r:embed="rId3"/>
          <a:srcRect l="1946" t="39775" r="7003" b="28751"/>
          <a:stretch/>
        </p:blipFill>
        <p:spPr>
          <a:xfrm>
            <a:off x="1117661" y="1517235"/>
            <a:ext cx="2414105" cy="1199296"/>
          </a:xfrm>
          <a:prstGeom prst="rect">
            <a:avLst/>
          </a:prstGeom>
        </p:spPr>
      </p:pic>
      <p:sp>
        <p:nvSpPr>
          <p:cNvPr id="8" name="Up Arrow 7"/>
          <p:cNvSpPr/>
          <p:nvPr/>
        </p:nvSpPr>
        <p:spPr>
          <a:xfrm>
            <a:off x="2227345" y="3213528"/>
            <a:ext cx="194734" cy="914822"/>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8"/>
          <p:cNvSpPr/>
          <p:nvPr/>
        </p:nvSpPr>
        <p:spPr>
          <a:xfrm>
            <a:off x="3531766" y="1992385"/>
            <a:ext cx="1054916" cy="26970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830339" y="2759086"/>
            <a:ext cx="3479506" cy="369332"/>
          </a:xfrm>
          <a:prstGeom prst="rect">
            <a:avLst/>
          </a:prstGeom>
          <a:noFill/>
        </p:spPr>
        <p:txBody>
          <a:bodyPr wrap="square" rtlCol="0">
            <a:spAutoFit/>
          </a:bodyPr>
          <a:lstStyle/>
          <a:p>
            <a:r>
              <a:rPr lang="en-IN" dirty="0"/>
              <a:t>agora.ax.nii.ac.jp/digital-typhoon</a:t>
            </a:r>
          </a:p>
        </p:txBody>
      </p:sp>
      <p:sp>
        <p:nvSpPr>
          <p:cNvPr id="13" name="TextBox 12"/>
          <p:cNvSpPr txBox="1"/>
          <p:nvPr/>
        </p:nvSpPr>
        <p:spPr>
          <a:xfrm>
            <a:off x="1339292" y="5354071"/>
            <a:ext cx="2379133" cy="369332"/>
          </a:xfrm>
          <a:prstGeom prst="rect">
            <a:avLst/>
          </a:prstGeom>
          <a:noFill/>
        </p:spPr>
        <p:txBody>
          <a:bodyPr wrap="square" rtlCol="0">
            <a:spAutoFit/>
          </a:bodyPr>
          <a:lstStyle/>
          <a:p>
            <a:r>
              <a:rPr lang="en-US" dirty="0" smtClean="0"/>
              <a:t>Himawari-8 Satellite</a:t>
            </a:r>
            <a:endParaRPr lang="en-IN" dirty="0"/>
          </a:p>
        </p:txBody>
      </p:sp>
    </p:spTree>
    <p:extLst>
      <p:ext uri="{BB962C8B-B14F-4D97-AF65-F5344CB8AC3E}">
        <p14:creationId xmlns:p14="http://schemas.microsoft.com/office/powerpoint/2010/main" val="15155969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F3F11-0769-A8DA-1B8E-F34856C9B4BD}"/>
              </a:ext>
            </a:extLst>
          </p:cNvPr>
          <p:cNvSpPr>
            <a:spLocks noGrp="1"/>
          </p:cNvSpPr>
          <p:nvPr>
            <p:ph idx="1"/>
          </p:nvPr>
        </p:nvSpPr>
        <p:spPr>
          <a:xfrm>
            <a:off x="1371600" y="1481959"/>
            <a:ext cx="9601200" cy="3216165"/>
          </a:xfrm>
        </p:spPr>
        <p:txBody>
          <a:bodyPr/>
          <a:lstStyle/>
          <a:p>
            <a:pPr>
              <a:buFont typeface="Wingdings" panose="05000000000000000000" pitchFamily="2" charset="2"/>
              <a:buChar char="§"/>
            </a:pPr>
            <a:r>
              <a:rPr lang="en-US" dirty="0" smtClean="0"/>
              <a:t>The Satellite </a:t>
            </a:r>
            <a:r>
              <a:rPr lang="en-US" dirty="0" smtClean="0"/>
              <a:t>Images of Tropical Cyclone </a:t>
            </a:r>
            <a:r>
              <a:rPr lang="en-US" dirty="0" smtClean="0"/>
              <a:t>are integrated in digital typhoon website of</a:t>
            </a:r>
            <a:r>
              <a:rPr lang="en-US" dirty="0" smtClean="0"/>
              <a:t> Japan provided by Japan Meteorological Agent. Hence dataset was fetched from that website.</a:t>
            </a:r>
            <a:endParaRPr lang="en-US" dirty="0" smtClean="0"/>
          </a:p>
          <a:p>
            <a:pPr>
              <a:buFont typeface="Wingdings" panose="05000000000000000000" pitchFamily="2" charset="2"/>
              <a:buChar char="§"/>
            </a:pPr>
            <a:r>
              <a:rPr lang="en-US" dirty="0" smtClean="0"/>
              <a:t>It has all the Satellite Images of Tropical Cyclone </a:t>
            </a:r>
            <a:r>
              <a:rPr lang="en-US" dirty="0" smtClean="0"/>
              <a:t>from </a:t>
            </a:r>
            <a:r>
              <a:rPr lang="en-US" dirty="0" smtClean="0"/>
              <a:t>1951 to </a:t>
            </a:r>
            <a:r>
              <a:rPr lang="en-US" dirty="0" smtClean="0"/>
              <a:t>2021 </a:t>
            </a:r>
            <a:r>
              <a:rPr lang="en-US" dirty="0" smtClean="0"/>
              <a:t>but we fetched the </a:t>
            </a:r>
            <a:r>
              <a:rPr lang="en-US" dirty="0" smtClean="0"/>
              <a:t>data of West-North of Pacific Ocean</a:t>
            </a:r>
            <a:r>
              <a:rPr lang="en-US" dirty="0" smtClean="0"/>
              <a:t> </a:t>
            </a:r>
            <a:r>
              <a:rPr lang="en-US" dirty="0" smtClean="0"/>
              <a:t>from 1977 to </a:t>
            </a:r>
            <a:r>
              <a:rPr lang="en-US" dirty="0" smtClean="0"/>
              <a:t>2021.</a:t>
            </a:r>
            <a:endParaRPr lang="en-US" dirty="0" smtClean="0"/>
          </a:p>
          <a:p>
            <a:pPr>
              <a:buFont typeface="Wingdings" panose="05000000000000000000" pitchFamily="2" charset="2"/>
              <a:buChar char="§"/>
            </a:pPr>
            <a:r>
              <a:rPr lang="en-US" dirty="0" smtClean="0"/>
              <a:t>The </a:t>
            </a:r>
            <a:r>
              <a:rPr lang="en-US" dirty="0" smtClean="0"/>
              <a:t>Website</a:t>
            </a:r>
            <a:r>
              <a:rPr lang="en-US" dirty="0" smtClean="0"/>
              <a:t> </a:t>
            </a:r>
            <a:r>
              <a:rPr lang="en-US" dirty="0" smtClean="0"/>
              <a:t>also have the additional information such as </a:t>
            </a:r>
            <a:r>
              <a:rPr lang="en-US" dirty="0" smtClean="0"/>
              <a:t>Timestamp, Wind</a:t>
            </a:r>
            <a:r>
              <a:rPr lang="en-US" dirty="0" smtClean="0"/>
              <a:t>, Central Pressure , birth, death, name of the cyclone etc</a:t>
            </a:r>
            <a:r>
              <a:rPr lang="en-US" dirty="0" smtClean="0"/>
              <a:t>... </a:t>
            </a:r>
            <a:endParaRPr lang="en-US" dirty="0"/>
          </a:p>
          <a:p>
            <a:pPr>
              <a:buFont typeface="Wingdings" panose="05000000000000000000" pitchFamily="2" charset="2"/>
              <a:buChar char="§"/>
            </a:pPr>
            <a:r>
              <a:rPr lang="en-US" dirty="0" smtClean="0"/>
              <a:t>For our dataset we fetched Timestamp, Wind , Central Pressure and also kept that as </a:t>
            </a:r>
            <a:r>
              <a:rPr lang="en-US" dirty="0" smtClean="0"/>
              <a:t>our file</a:t>
            </a:r>
            <a:r>
              <a:rPr lang="en-US" dirty="0" smtClean="0"/>
              <a:t> name.</a:t>
            </a:r>
            <a:endParaRPr lang="en-US" dirty="0" smtClean="0"/>
          </a:p>
          <a:p>
            <a:pPr marL="0" indent="0">
              <a:buNone/>
            </a:pPr>
            <a:endParaRPr lang="en-US" dirty="0"/>
          </a:p>
        </p:txBody>
      </p:sp>
      <p:sp>
        <p:nvSpPr>
          <p:cNvPr id="5" name="Title 1">
            <a:extLst>
              <a:ext uri="{FF2B5EF4-FFF2-40B4-BE49-F238E27FC236}">
                <a16:creationId xmlns:a16="http://schemas.microsoft.com/office/drawing/2014/main" id="{258AE2AE-E03A-9F32-74E5-558E7DCCE241}"/>
              </a:ext>
            </a:extLst>
          </p:cNvPr>
          <p:cNvSpPr>
            <a:spLocks noGrp="1"/>
          </p:cNvSpPr>
          <p:nvPr>
            <p:ph type="title"/>
          </p:nvPr>
        </p:nvSpPr>
        <p:spPr>
          <a:xfrm>
            <a:off x="1371600" y="685800"/>
            <a:ext cx="9601200" cy="910806"/>
          </a:xfrm>
        </p:spPr>
        <p:txBody>
          <a:bodyPr>
            <a:normAutofit/>
          </a:bodyPr>
          <a:lstStyle/>
          <a:p>
            <a:r>
              <a:rPr lang="en-US" sz="2800" b="1" dirty="0" smtClean="0">
                <a:latin typeface="Arial"/>
                <a:cs typeface="Arial"/>
              </a:rPr>
              <a:t>DATASET </a:t>
            </a:r>
            <a:r>
              <a:rPr lang="en-US" sz="2800" b="1" dirty="0">
                <a:latin typeface="Arial"/>
                <a:cs typeface="Arial"/>
              </a:rPr>
              <a:t>COLLECTION</a:t>
            </a:r>
          </a:p>
        </p:txBody>
      </p:sp>
    </p:spTree>
    <p:extLst>
      <p:ext uri="{BB962C8B-B14F-4D97-AF65-F5344CB8AC3E}">
        <p14:creationId xmlns:p14="http://schemas.microsoft.com/office/powerpoint/2010/main" val="2093018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946" t="39775" r="7003" b="28751"/>
          <a:stretch/>
        </p:blipFill>
        <p:spPr>
          <a:xfrm>
            <a:off x="905933" y="419099"/>
            <a:ext cx="4848694" cy="2408768"/>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3767"/>
          <a:stretch/>
        </p:blipFill>
        <p:spPr>
          <a:xfrm>
            <a:off x="6404429" y="486832"/>
            <a:ext cx="5406571" cy="234103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3200" y="3153755"/>
            <a:ext cx="3987800" cy="3153568"/>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4528" y="3153755"/>
            <a:ext cx="3153911" cy="2933778"/>
          </a:xfrm>
          <a:prstGeom prst="rect">
            <a:avLst/>
          </a:prstGeom>
        </p:spPr>
      </p:pic>
      <p:sp>
        <p:nvSpPr>
          <p:cNvPr id="7" name="TextBox 6"/>
          <p:cNvSpPr txBox="1"/>
          <p:nvPr/>
        </p:nvSpPr>
        <p:spPr>
          <a:xfrm>
            <a:off x="4193116" y="6187380"/>
            <a:ext cx="3496733" cy="369332"/>
          </a:xfrm>
          <a:prstGeom prst="rect">
            <a:avLst/>
          </a:prstGeom>
          <a:noFill/>
        </p:spPr>
        <p:txBody>
          <a:bodyPr wrap="square" rtlCol="0">
            <a:spAutoFit/>
          </a:bodyPr>
          <a:lstStyle/>
          <a:p>
            <a:pPr algn="ctr"/>
            <a:r>
              <a:rPr lang="en-US" dirty="0" smtClean="0"/>
              <a:t>199701_16072718_55_980.jpg</a:t>
            </a:r>
            <a:endParaRPr lang="en-IN" dirty="0"/>
          </a:p>
        </p:txBody>
      </p:sp>
      <p:sp>
        <p:nvSpPr>
          <p:cNvPr id="8" name="TextBox 7"/>
          <p:cNvSpPr txBox="1"/>
          <p:nvPr/>
        </p:nvSpPr>
        <p:spPr>
          <a:xfrm>
            <a:off x="783088" y="3445935"/>
            <a:ext cx="3026911" cy="369332"/>
          </a:xfrm>
          <a:prstGeom prst="rect">
            <a:avLst/>
          </a:prstGeom>
          <a:noFill/>
        </p:spPr>
        <p:txBody>
          <a:bodyPr wrap="square" rtlCol="0">
            <a:spAutoFit/>
          </a:bodyPr>
          <a:lstStyle/>
          <a:p>
            <a:r>
              <a:rPr lang="en-US" dirty="0" smtClean="0"/>
              <a:t>199701_16072718_55_980</a:t>
            </a:r>
            <a:endParaRPr lang="en-IN" dirty="0"/>
          </a:p>
        </p:txBody>
      </p:sp>
      <p:cxnSp>
        <p:nvCxnSpPr>
          <p:cNvPr id="10" name="Straight Arrow Connector 9"/>
          <p:cNvCxnSpPr/>
          <p:nvPr/>
        </p:nvCxnSpPr>
        <p:spPr>
          <a:xfrm>
            <a:off x="1094203" y="3747533"/>
            <a:ext cx="8466" cy="536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97386" y="4241801"/>
            <a:ext cx="623416" cy="369332"/>
          </a:xfrm>
          <a:prstGeom prst="rect">
            <a:avLst/>
          </a:prstGeom>
          <a:noFill/>
        </p:spPr>
        <p:txBody>
          <a:bodyPr wrap="square" rtlCol="0">
            <a:spAutoFit/>
          </a:bodyPr>
          <a:lstStyle/>
          <a:p>
            <a:r>
              <a:rPr lang="en-US" dirty="0" smtClean="0"/>
              <a:t>Year</a:t>
            </a:r>
            <a:endParaRPr lang="en-IN" dirty="0"/>
          </a:p>
        </p:txBody>
      </p:sp>
      <p:cxnSp>
        <p:nvCxnSpPr>
          <p:cNvPr id="13" name="Straight Arrow Connector 12"/>
          <p:cNvCxnSpPr>
            <a:endCxn id="14" idx="0"/>
          </p:cNvCxnSpPr>
          <p:nvPr/>
        </p:nvCxnSpPr>
        <p:spPr>
          <a:xfrm>
            <a:off x="1483705" y="3797947"/>
            <a:ext cx="4272" cy="8671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60410" y="4665135"/>
            <a:ext cx="855134" cy="369332"/>
          </a:xfrm>
          <a:prstGeom prst="rect">
            <a:avLst/>
          </a:prstGeom>
          <a:noFill/>
        </p:spPr>
        <p:txBody>
          <a:bodyPr wrap="square" rtlCol="0">
            <a:spAutoFit/>
          </a:bodyPr>
          <a:lstStyle/>
          <a:p>
            <a:r>
              <a:rPr lang="en-US" dirty="0" smtClean="0"/>
              <a:t>Month</a:t>
            </a:r>
            <a:endParaRPr lang="en-IN" dirty="0"/>
          </a:p>
        </p:txBody>
      </p:sp>
      <p:cxnSp>
        <p:nvCxnSpPr>
          <p:cNvPr id="16" name="Straight Arrow Connector 15"/>
          <p:cNvCxnSpPr/>
          <p:nvPr/>
        </p:nvCxnSpPr>
        <p:spPr>
          <a:xfrm>
            <a:off x="2260485" y="3786661"/>
            <a:ext cx="6389" cy="1222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34027" y="5069467"/>
            <a:ext cx="1337812" cy="369332"/>
          </a:xfrm>
          <a:prstGeom prst="rect">
            <a:avLst/>
          </a:prstGeom>
          <a:noFill/>
        </p:spPr>
        <p:txBody>
          <a:bodyPr wrap="square" rtlCol="0">
            <a:spAutoFit/>
          </a:bodyPr>
          <a:lstStyle/>
          <a:p>
            <a:r>
              <a:rPr lang="en-US" dirty="0" smtClean="0"/>
              <a:t>Timestamp</a:t>
            </a:r>
            <a:endParaRPr lang="en-IN" dirty="0"/>
          </a:p>
        </p:txBody>
      </p:sp>
      <p:cxnSp>
        <p:nvCxnSpPr>
          <p:cNvPr id="19" name="Straight Arrow Connector 18"/>
          <p:cNvCxnSpPr/>
          <p:nvPr/>
        </p:nvCxnSpPr>
        <p:spPr>
          <a:xfrm>
            <a:off x="3039533" y="3815267"/>
            <a:ext cx="8467" cy="17473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17986" y="5499205"/>
            <a:ext cx="1224588" cy="369332"/>
          </a:xfrm>
          <a:prstGeom prst="rect">
            <a:avLst/>
          </a:prstGeom>
          <a:noFill/>
        </p:spPr>
        <p:txBody>
          <a:bodyPr wrap="square" rtlCol="0">
            <a:spAutoFit/>
          </a:bodyPr>
          <a:lstStyle/>
          <a:p>
            <a:r>
              <a:rPr lang="en-US" dirty="0" smtClean="0"/>
              <a:t>Wind</a:t>
            </a:r>
            <a:endParaRPr lang="en-IN" dirty="0"/>
          </a:p>
        </p:txBody>
      </p:sp>
      <p:cxnSp>
        <p:nvCxnSpPr>
          <p:cNvPr id="22" name="Straight Arrow Connector 21"/>
          <p:cNvCxnSpPr/>
          <p:nvPr/>
        </p:nvCxnSpPr>
        <p:spPr>
          <a:xfrm>
            <a:off x="3522133" y="3815267"/>
            <a:ext cx="8467" cy="2145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552699" y="5968069"/>
            <a:ext cx="1938867" cy="369332"/>
          </a:xfrm>
          <a:prstGeom prst="rect">
            <a:avLst/>
          </a:prstGeom>
          <a:noFill/>
        </p:spPr>
        <p:txBody>
          <a:bodyPr wrap="square" rtlCol="0">
            <a:spAutoFit/>
          </a:bodyPr>
          <a:lstStyle/>
          <a:p>
            <a:r>
              <a:rPr lang="en-US" dirty="0" smtClean="0"/>
              <a:t>Central Pressure</a:t>
            </a:r>
            <a:endParaRPr lang="en-IN" dirty="0"/>
          </a:p>
        </p:txBody>
      </p:sp>
      <p:cxnSp>
        <p:nvCxnSpPr>
          <p:cNvPr id="28" name="Straight Arrow Connector 27"/>
          <p:cNvCxnSpPr/>
          <p:nvPr/>
        </p:nvCxnSpPr>
        <p:spPr>
          <a:xfrm>
            <a:off x="5754627" y="1744134"/>
            <a:ext cx="649802" cy="253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9465733" y="2827867"/>
            <a:ext cx="0" cy="211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7518440" y="4887900"/>
            <a:ext cx="3047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1032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593C19-70E5-271E-9CD8-FEC1EA655E8D}"/>
              </a:ext>
            </a:extLst>
          </p:cNvPr>
          <p:cNvSpPr>
            <a:spLocks noGrp="1"/>
          </p:cNvSpPr>
          <p:nvPr>
            <p:ph idx="1"/>
          </p:nvPr>
        </p:nvSpPr>
        <p:spPr>
          <a:xfrm>
            <a:off x="1312877" y="1141202"/>
            <a:ext cx="9601200" cy="4076749"/>
          </a:xfrm>
        </p:spPr>
        <p:txBody>
          <a:bodyPr/>
          <a:lstStyle/>
          <a:p>
            <a:pPr marL="0" indent="0">
              <a:buNone/>
            </a:pPr>
            <a:r>
              <a:rPr lang="en-US" dirty="0" smtClean="0"/>
              <a:t>After the dataset collection ,the image preprocessing includes few steps such as crop</a:t>
            </a:r>
            <a:r>
              <a:rPr lang="en-US" dirty="0" smtClean="0"/>
              <a:t>, </a:t>
            </a:r>
            <a:r>
              <a:rPr lang="en-US" dirty="0" smtClean="0"/>
              <a:t>resize and transform</a:t>
            </a:r>
            <a:r>
              <a:rPr lang="en-US" dirty="0" smtClean="0"/>
              <a:t>.</a:t>
            </a:r>
          </a:p>
          <a:p>
            <a:pPr marL="530352" lvl="1" indent="0">
              <a:buNone/>
            </a:pPr>
            <a:endParaRPr lang="en-US" dirty="0" smtClean="0"/>
          </a:p>
          <a:p>
            <a:pPr lvl="1">
              <a:buFont typeface="Wingdings" panose="05000000000000000000" pitchFamily="2" charset="2"/>
              <a:buChar char="Ø"/>
            </a:pPr>
            <a:r>
              <a:rPr lang="en-US" dirty="0" smtClean="0"/>
              <a:t>CROP – the collected images are cropped by calling “crop function” in create</a:t>
            </a:r>
          </a:p>
          <a:p>
            <a:pPr marL="530352" lvl="1" indent="0">
              <a:buNone/>
            </a:pPr>
            <a:r>
              <a:rPr lang="en-US" dirty="0" smtClean="0"/>
              <a:t>sample.</a:t>
            </a:r>
          </a:p>
          <a:p>
            <a:pPr lvl="1">
              <a:buFont typeface="Wingdings" panose="05000000000000000000" pitchFamily="2" charset="2"/>
              <a:buChar char="Ø"/>
            </a:pPr>
            <a:r>
              <a:rPr lang="en-US" dirty="0" smtClean="0"/>
              <a:t>RESIZE – after cropping ,the images are resized into the resolution of </a:t>
            </a:r>
          </a:p>
          <a:p>
            <a:pPr marL="530352" lvl="1" indent="0">
              <a:buNone/>
            </a:pPr>
            <a:r>
              <a:rPr lang="en-US" dirty="0" smtClean="0"/>
              <a:t>128x 128 x 384 x384.</a:t>
            </a:r>
          </a:p>
          <a:p>
            <a:pPr lvl="1">
              <a:buFont typeface="Wingdings" panose="05000000000000000000" pitchFamily="2" charset="2"/>
              <a:buChar char="Ø"/>
            </a:pPr>
            <a:r>
              <a:rPr lang="en-US" dirty="0" smtClean="0"/>
              <a:t>TRANSFORM - </a:t>
            </a:r>
            <a:r>
              <a:rPr lang="en-US" dirty="0"/>
              <a:t>Randomly selects a rectangle region in an torch Tensor </a:t>
            </a:r>
            <a:r>
              <a:rPr lang="en-US" dirty="0" smtClean="0"/>
              <a:t>image</a:t>
            </a:r>
          </a:p>
          <a:p>
            <a:pPr marL="530352" lvl="1" indent="0">
              <a:buNone/>
            </a:pPr>
            <a:r>
              <a:rPr lang="en-US" dirty="0" smtClean="0"/>
              <a:t>and </a:t>
            </a:r>
            <a:r>
              <a:rPr lang="en-US" dirty="0"/>
              <a:t>erases its pixels</a:t>
            </a:r>
            <a:r>
              <a:rPr lang="en-US" i="0" dirty="0"/>
              <a:t>. </a:t>
            </a:r>
            <a:r>
              <a:rPr lang="en-US" dirty="0"/>
              <a:t>Convert a tensor image to the given </a:t>
            </a:r>
            <a:r>
              <a:rPr lang="en-US" dirty="0" err="1"/>
              <a:t>dtype</a:t>
            </a:r>
            <a:r>
              <a:rPr lang="en-US" dirty="0"/>
              <a:t> and scale </a:t>
            </a:r>
            <a:r>
              <a:rPr lang="en-US" dirty="0" smtClean="0"/>
              <a:t>the</a:t>
            </a:r>
          </a:p>
          <a:p>
            <a:pPr marL="530352" lvl="1" indent="0">
              <a:buNone/>
            </a:pPr>
            <a:r>
              <a:rPr lang="en-US" dirty="0" smtClean="0"/>
              <a:t>values </a:t>
            </a:r>
            <a:r>
              <a:rPr lang="en-US" dirty="0"/>
              <a:t>accordingly This function does not support PIL Image.</a:t>
            </a:r>
            <a:endParaRPr lang="en-US" dirty="0" smtClean="0"/>
          </a:p>
        </p:txBody>
      </p:sp>
      <p:sp>
        <p:nvSpPr>
          <p:cNvPr id="5" name="Title 1">
            <a:extLst>
              <a:ext uri="{FF2B5EF4-FFF2-40B4-BE49-F238E27FC236}">
                <a16:creationId xmlns:a16="http://schemas.microsoft.com/office/drawing/2014/main" id="{D800A8A6-BEF9-F4AE-C617-E62AEA213CE5}"/>
              </a:ext>
            </a:extLst>
          </p:cNvPr>
          <p:cNvSpPr>
            <a:spLocks noGrp="1"/>
          </p:cNvSpPr>
          <p:nvPr>
            <p:ph type="title"/>
          </p:nvPr>
        </p:nvSpPr>
        <p:spPr>
          <a:xfrm>
            <a:off x="1312877" y="230396"/>
            <a:ext cx="9601200" cy="910806"/>
          </a:xfrm>
        </p:spPr>
        <p:txBody>
          <a:bodyPr>
            <a:normAutofit/>
          </a:bodyPr>
          <a:lstStyle/>
          <a:p>
            <a:r>
              <a:rPr lang="en-US" sz="2800" b="1" dirty="0" smtClean="0">
                <a:latin typeface="Arial"/>
                <a:cs typeface="Arial"/>
              </a:rPr>
              <a:t>IMAGE </a:t>
            </a:r>
            <a:r>
              <a:rPr lang="en-US" sz="2800" b="1" dirty="0">
                <a:latin typeface="Arial"/>
                <a:cs typeface="Arial"/>
              </a:rPr>
              <a:t>PREPROCESSING</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1054" y="4500293"/>
            <a:ext cx="1963023" cy="1963023"/>
          </a:xfrm>
          <a:prstGeom prst="rect">
            <a:avLst/>
          </a:prstGeom>
        </p:spPr>
      </p:pic>
    </p:spTree>
    <p:extLst>
      <p:ext uri="{BB962C8B-B14F-4D97-AF65-F5344CB8AC3E}">
        <p14:creationId xmlns:p14="http://schemas.microsoft.com/office/powerpoint/2010/main" val="1458837531"/>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TF00001241</Template>
  <TotalTime>577</TotalTime>
  <Words>784</Words>
  <Application>Microsoft Office PowerPoint</Application>
  <PresentationFormat>Widescreen</PresentationFormat>
  <Paragraphs>124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Franklin Gothic Book</vt:lpstr>
      <vt:lpstr>Times New Roman</vt:lpstr>
      <vt:lpstr>Wingdings</vt:lpstr>
      <vt:lpstr>Crop</vt:lpstr>
      <vt:lpstr>TROPICAL CYCLONE  INTENSITY ESTIMATION USING DEEP LEARNING</vt:lpstr>
      <vt:lpstr>INTRODUCTION</vt:lpstr>
      <vt:lpstr>LITERATURE SURVEY:</vt:lpstr>
      <vt:lpstr>PowerPoint Presentation</vt:lpstr>
      <vt:lpstr>PROPOSED SOLUTION</vt:lpstr>
      <vt:lpstr>FLOW CHART</vt:lpstr>
      <vt:lpstr>DATASET COLLECTION</vt:lpstr>
      <vt:lpstr>PowerPoint Presentation</vt:lpstr>
      <vt:lpstr>IMAGE PREPROCESSING</vt:lpstr>
      <vt:lpstr>SPLITTING THE DATASET</vt:lpstr>
      <vt:lpstr>PROPOSED MODEL:</vt:lpstr>
      <vt:lpstr>ResNet-34 ARCHITECTURE:</vt:lpstr>
      <vt:lpstr>TRAINING:</vt:lpstr>
      <vt:lpstr>TESTING:</vt:lpstr>
      <vt:lpstr>VGG-19 ARCHITECTURE:</vt:lpstr>
      <vt:lpstr>FUTURE WORKS:</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259</cp:revision>
  <dcterms:created xsi:type="dcterms:W3CDTF">2022-04-05T16:09:51Z</dcterms:created>
  <dcterms:modified xsi:type="dcterms:W3CDTF">2022-04-07T17:04:15Z</dcterms:modified>
</cp:coreProperties>
</file>