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8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6" r:id="rId6"/>
    <p:sldId id="277" r:id="rId7"/>
    <p:sldId id="278" r:id="rId8"/>
    <p:sldId id="279" r:id="rId9"/>
    <p:sldId id="280" r:id="rId10"/>
    <p:sldId id="287" r:id="rId11"/>
    <p:sldId id="264" r:id="rId12"/>
    <p:sldId id="275" r:id="rId13"/>
    <p:sldId id="282" r:id="rId14"/>
    <p:sldId id="283" r:id="rId15"/>
    <p:sldId id="284" r:id="rId16"/>
    <p:sldId id="286" r:id="rId17"/>
    <p:sldId id="292" r:id="rId18"/>
    <p:sldId id="291" r:id="rId19"/>
    <p:sldId id="293" r:id="rId20"/>
    <p:sldId id="288" r:id="rId21"/>
    <p:sldId id="289" r:id="rId22"/>
    <p:sldId id="290" r:id="rId23"/>
    <p:sldId id="28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5033" autoAdjust="0"/>
  </p:normalViewPr>
  <p:slideViewPr>
    <p:cSldViewPr snapToGrid="0" snapToObjects="1">
      <p:cViewPr varScale="1">
        <p:scale>
          <a:sx n="74" d="100"/>
          <a:sy n="74" d="100"/>
        </p:scale>
        <p:origin x="86" y="4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0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1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7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374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00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95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25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5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0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2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6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0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0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9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1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21" y="1695796"/>
            <a:ext cx="9971404" cy="21832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TROPICAL CYCLONE INTENSITY ESTIMATION USING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DEEP LEARNING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4291" y="4239492"/>
            <a:ext cx="2805834" cy="23940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BY: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ARTHI V(1817107)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MIRNALINI S(1817131)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MONISHA K(1817132)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NISHANTHINI B(1817136)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RANI PANDEY(1817140)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9338" y="5045825"/>
            <a:ext cx="223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GUIDE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Dr.K.KUMAR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AP-CSE)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4562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TRAINING: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02802" y="1310287"/>
            <a:ext cx="8396172" cy="43552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089563" y="5865661"/>
            <a:ext cx="7135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Training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Inception-ResNet-V2 model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with batch size 16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0405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TESTING: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2837" y="1587730"/>
            <a:ext cx="84623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Testing is the process where the performance of a fully trained model is evaluated on testing dataset. </a:t>
            </a:r>
            <a:endParaRPr lang="en-IN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</a:rPr>
              <a:t>To </a:t>
            </a:r>
            <a:r>
              <a:rPr lang="en-IN" sz="2000" dirty="0">
                <a:solidFill>
                  <a:schemeClr val="bg1"/>
                </a:solidFill>
              </a:rPr>
              <a:t>predict the model, testing dataset images are </a:t>
            </a:r>
            <a:r>
              <a:rPr lang="en-IN" sz="2000" dirty="0" err="1">
                <a:solidFill>
                  <a:schemeClr val="bg1"/>
                </a:solidFill>
              </a:rPr>
              <a:t>preprocessed</a:t>
            </a:r>
            <a:r>
              <a:rPr lang="en-IN" sz="2000" dirty="0">
                <a:solidFill>
                  <a:schemeClr val="bg1"/>
                </a:solidFill>
              </a:rPr>
              <a:t> and then fed to the model. </a:t>
            </a:r>
            <a:r>
              <a:rPr lang="en-IN" sz="2000" dirty="0" err="1" smtClean="0">
                <a:solidFill>
                  <a:schemeClr val="bg1"/>
                </a:solidFill>
              </a:rPr>
              <a:t>Testloss</a:t>
            </a:r>
            <a:r>
              <a:rPr lang="en-IN" sz="2000" dirty="0" smtClean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was calculated for each model. </a:t>
            </a:r>
            <a:endParaRPr lang="en-IN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</a:rPr>
              <a:t>Total </a:t>
            </a:r>
            <a:r>
              <a:rPr lang="en-IN" sz="2000" dirty="0" err="1">
                <a:solidFill>
                  <a:schemeClr val="bg1"/>
                </a:solidFill>
              </a:rPr>
              <a:t>Testloss</a:t>
            </a:r>
            <a:r>
              <a:rPr lang="en-IN" sz="2000" dirty="0">
                <a:solidFill>
                  <a:schemeClr val="bg1"/>
                </a:solidFill>
              </a:rPr>
              <a:t> is 16.09,7.734 and 8.028  for VGG-19,ResNet-34 and  Inception-ResNet-V2 model respectively. </a:t>
            </a:r>
            <a:endParaRPr lang="en-IN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</a:rPr>
              <a:t>Wind </a:t>
            </a:r>
            <a:r>
              <a:rPr lang="en-IN" sz="2000" dirty="0">
                <a:solidFill>
                  <a:schemeClr val="bg1"/>
                </a:solidFill>
              </a:rPr>
              <a:t>intensity is estimated for </a:t>
            </a:r>
            <a:r>
              <a:rPr lang="en-IN" sz="2000" dirty="0" err="1">
                <a:solidFill>
                  <a:schemeClr val="bg1"/>
                </a:solidFill>
              </a:rPr>
              <a:t>testset</a:t>
            </a:r>
            <a:r>
              <a:rPr lang="en-IN" sz="2000" dirty="0">
                <a:solidFill>
                  <a:schemeClr val="bg1"/>
                </a:solidFill>
              </a:rPr>
              <a:t> data for each model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Using the wind intensity, Category of cyclone is classified. </a:t>
            </a:r>
          </a:p>
        </p:txBody>
      </p:sp>
    </p:spTree>
    <p:extLst>
      <p:ext uri="{BB962C8B-B14F-4D97-AF65-F5344CB8AC3E}">
        <p14:creationId xmlns:p14="http://schemas.microsoft.com/office/powerpoint/2010/main" val="13880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859" y="532014"/>
            <a:ext cx="10131425" cy="13799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effectLst/>
              </a:rPr>
              <a:t>The </a:t>
            </a:r>
            <a:r>
              <a:rPr lang="en-IN" sz="2000" dirty="0">
                <a:solidFill>
                  <a:schemeClr val="bg1"/>
                </a:solidFill>
                <a:effectLst/>
              </a:rPr>
              <a:t>criteria below have been formulated by Indian Meteorological Department, which classifies the low pressure systems on basis of capacity to damage, which is adopted by WMO.</a:t>
            </a:r>
            <a:endParaRPr lang="en-IN" sz="2000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51275"/>
              </p:ext>
            </p:extLst>
          </p:nvPr>
        </p:nvGraphicFramePr>
        <p:xfrm>
          <a:off x="2342194" y="2195759"/>
          <a:ext cx="7599826" cy="372808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3799913">
                  <a:extLst>
                    <a:ext uri="{9D8B030D-6E8A-4147-A177-3AD203B41FA5}">
                      <a16:colId xmlns:a16="http://schemas.microsoft.com/office/drawing/2014/main" val="1363032823"/>
                    </a:ext>
                  </a:extLst>
                </a:gridCol>
                <a:gridCol w="3799913">
                  <a:extLst>
                    <a:ext uri="{9D8B030D-6E8A-4147-A177-3AD203B41FA5}">
                      <a16:colId xmlns:a16="http://schemas.microsoft.com/office/drawing/2014/main" val="3292294747"/>
                    </a:ext>
                  </a:extLst>
                </a:gridCol>
              </a:tblGrid>
              <a:tr h="365298">
                <a:tc>
                  <a:txBody>
                    <a:bodyPr/>
                    <a:lstStyle/>
                    <a:p>
                      <a:pPr marR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Type of Disturbance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00400000000000000" pitchFamily="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Wind Speed in Km/h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00400000000000000" pitchFamily="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7264176"/>
                  </a:ext>
                </a:extLst>
              </a:tr>
              <a:tr h="365298">
                <a:tc>
                  <a:txBody>
                    <a:bodyPr/>
                    <a:lstStyle/>
                    <a:p>
                      <a:pPr marR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Depression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00400000000000000" pitchFamily="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Less than 51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00400000000000000" pitchFamily="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278592"/>
                  </a:ext>
                </a:extLst>
              </a:tr>
              <a:tr h="365298">
                <a:tc>
                  <a:txBody>
                    <a:bodyPr/>
                    <a:lstStyle/>
                    <a:p>
                      <a:pPr marR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Deep Depression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00400000000000000" pitchFamily="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52-62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00400000000000000" pitchFamily="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830945"/>
                  </a:ext>
                </a:extLst>
              </a:tr>
              <a:tr h="365298">
                <a:tc>
                  <a:txBody>
                    <a:bodyPr/>
                    <a:lstStyle/>
                    <a:p>
                      <a:pPr marR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Cyclonic Storm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00400000000000000" pitchFamily="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63-87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00400000000000000" pitchFamily="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825278"/>
                  </a:ext>
                </a:extLst>
              </a:tr>
              <a:tr h="365298">
                <a:tc>
                  <a:txBody>
                    <a:bodyPr/>
                    <a:lstStyle/>
                    <a:p>
                      <a:pPr marR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Severe Cyclonic Storm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00400000000000000" pitchFamily="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88-110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00400000000000000" pitchFamily="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3398663"/>
                  </a:ext>
                </a:extLst>
              </a:tr>
              <a:tr h="365298">
                <a:tc>
                  <a:txBody>
                    <a:bodyPr/>
                    <a:lstStyle/>
                    <a:p>
                      <a:pPr marR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Very Severe Cyclonic Storm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00400000000000000" pitchFamily="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111-130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00400000000000000" pitchFamily="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1589777"/>
                  </a:ext>
                </a:extLst>
              </a:tr>
              <a:tr h="774659">
                <a:tc>
                  <a:txBody>
                    <a:bodyPr/>
                    <a:lstStyle/>
                    <a:p>
                      <a:pPr marR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Extremely Severe Cyclonic Storm(Super Typhoon)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00400000000000000" pitchFamily="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More than 130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Latha" panose="02000400000000000000" pitchFamily="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522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38" y="454949"/>
            <a:ext cx="9227127" cy="44079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396538" y="5228397"/>
            <a:ext cx="9227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Sample estimation of wind intensity and its category prediction by Inception-ResNet-V2 model from testing dataset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11" y="653357"/>
            <a:ext cx="6783734" cy="450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80778" y="57866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Scatter graph for Wind prediction value against Wind real value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2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COMPARATIVE ANALYSIS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83743"/>
              </p:ext>
            </p:extLst>
          </p:nvPr>
        </p:nvGraphicFramePr>
        <p:xfrm>
          <a:off x="1990191" y="2049704"/>
          <a:ext cx="8200968" cy="364809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50242">
                  <a:extLst>
                    <a:ext uri="{9D8B030D-6E8A-4147-A177-3AD203B41FA5}">
                      <a16:colId xmlns:a16="http://schemas.microsoft.com/office/drawing/2014/main" val="3437606177"/>
                    </a:ext>
                  </a:extLst>
                </a:gridCol>
                <a:gridCol w="2050242">
                  <a:extLst>
                    <a:ext uri="{9D8B030D-6E8A-4147-A177-3AD203B41FA5}">
                      <a16:colId xmlns:a16="http://schemas.microsoft.com/office/drawing/2014/main" val="3029814389"/>
                    </a:ext>
                  </a:extLst>
                </a:gridCol>
                <a:gridCol w="2050242">
                  <a:extLst>
                    <a:ext uri="{9D8B030D-6E8A-4147-A177-3AD203B41FA5}">
                      <a16:colId xmlns:a16="http://schemas.microsoft.com/office/drawing/2014/main" val="1471701467"/>
                    </a:ext>
                  </a:extLst>
                </a:gridCol>
                <a:gridCol w="2050242">
                  <a:extLst>
                    <a:ext uri="{9D8B030D-6E8A-4147-A177-3AD203B41FA5}">
                      <a16:colId xmlns:a16="http://schemas.microsoft.com/office/drawing/2014/main" val="2512591714"/>
                    </a:ext>
                  </a:extLst>
                </a:gridCol>
              </a:tblGrid>
              <a:tr h="72201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VGG-19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ResNet-34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Inception-ResNet-V2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61254"/>
                  </a:ext>
                </a:extLst>
              </a:tr>
              <a:tr h="72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Architecture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 convolutional layer</a:t>
                      </a:r>
                    </a:p>
                    <a:p>
                      <a:pPr algn="ctr"/>
                      <a:r>
                        <a:rPr lang="en-US" baseline="0" dirty="0" smtClean="0"/>
                        <a:t>3 fully connected 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 convolutional layer</a:t>
                      </a:r>
                    </a:p>
                    <a:p>
                      <a:pPr algn="ctr"/>
                      <a:r>
                        <a:rPr lang="en-US" baseline="0" dirty="0" smtClean="0"/>
                        <a:t>1 fully connected layer</a:t>
                      </a:r>
                      <a:endParaRPr lang="en-IN" dirty="0" smtClean="0"/>
                    </a:p>
                    <a:p>
                      <a:pPr algn="ctr"/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164</a:t>
                      </a:r>
                      <a:r>
                        <a:rPr lang="en-US" baseline="0" dirty="0" smtClean="0"/>
                        <a:t> deep layers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334317"/>
                  </a:ext>
                </a:extLst>
              </a:tr>
              <a:tr h="72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Works</a:t>
                      </a:r>
                      <a:r>
                        <a:rPr lang="en-US" baseline="0" dirty="0" smtClean="0"/>
                        <a:t> depth on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Allows skipping connections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Extract features</a:t>
                      </a:r>
                      <a:r>
                        <a:rPr lang="en-US" baseline="0" dirty="0" smtClean="0"/>
                        <a:t> from input data at varying scales with varying filter size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33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7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75462"/>
              </p:ext>
            </p:extLst>
          </p:nvPr>
        </p:nvGraphicFramePr>
        <p:xfrm>
          <a:off x="1226126" y="297873"/>
          <a:ext cx="10411692" cy="615082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02923">
                  <a:extLst>
                    <a:ext uri="{9D8B030D-6E8A-4147-A177-3AD203B41FA5}">
                      <a16:colId xmlns:a16="http://schemas.microsoft.com/office/drawing/2014/main" val="2066771669"/>
                    </a:ext>
                  </a:extLst>
                </a:gridCol>
                <a:gridCol w="2602923">
                  <a:extLst>
                    <a:ext uri="{9D8B030D-6E8A-4147-A177-3AD203B41FA5}">
                      <a16:colId xmlns:a16="http://schemas.microsoft.com/office/drawing/2014/main" val="1474575305"/>
                    </a:ext>
                  </a:extLst>
                </a:gridCol>
                <a:gridCol w="2602923">
                  <a:extLst>
                    <a:ext uri="{9D8B030D-6E8A-4147-A177-3AD203B41FA5}">
                      <a16:colId xmlns:a16="http://schemas.microsoft.com/office/drawing/2014/main" val="1655272356"/>
                    </a:ext>
                  </a:extLst>
                </a:gridCol>
                <a:gridCol w="2602923">
                  <a:extLst>
                    <a:ext uri="{9D8B030D-6E8A-4147-A177-3AD203B41FA5}">
                      <a16:colId xmlns:a16="http://schemas.microsoft.com/office/drawing/2014/main" val="3367587204"/>
                    </a:ext>
                  </a:extLst>
                </a:gridCol>
              </a:tblGrid>
              <a:tr h="93705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VGG-19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ResNet-34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Inception-ResNet-V2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72481"/>
                  </a:ext>
                </a:extLst>
              </a:tr>
              <a:tr h="14667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Vanishing gradient problem and loss sums is unpredictable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Complexity of architecture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 of more data for high </a:t>
                      </a:r>
                      <a:r>
                        <a:rPr lang="en-US" dirty="0" err="1" smtClean="0"/>
                        <a:t>recognization</a:t>
                      </a:r>
                      <a:r>
                        <a:rPr lang="en-US" dirty="0" smtClean="0"/>
                        <a:t> performance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522647"/>
                  </a:ext>
                </a:extLst>
              </a:tr>
              <a:tr h="11867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 – 12.58</a:t>
                      </a:r>
                    </a:p>
                    <a:p>
                      <a:pPr algn="ctr"/>
                      <a:r>
                        <a:rPr lang="en-US" dirty="0" smtClean="0"/>
                        <a:t>(for 20 epoch)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 – 11.05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(for 20 epoch)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 – 10.45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(for 15 epoch)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39602"/>
                  </a:ext>
                </a:extLst>
              </a:tr>
              <a:tr h="11867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Inference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0050" indent="-400050" algn="l">
                        <a:buAutoNum type="romanLcParenR"/>
                      </a:pPr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time is low</a:t>
                      </a:r>
                    </a:p>
                    <a:p>
                      <a:pPr marL="400050" indent="-400050" algn="l">
                        <a:buAutoNum type="romanLcParenR"/>
                      </a:pPr>
                      <a:r>
                        <a:rPr lang="en-US" dirty="0" smtClean="0"/>
                        <a:t>Deeper the model,</a:t>
                      </a:r>
                      <a:r>
                        <a:rPr lang="en-US" baseline="0" dirty="0" smtClean="0"/>
                        <a:t> need to focused on feature extraction.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0050" indent="-400050" algn="l">
                        <a:buAutoNum type="romanLcParenR"/>
                      </a:pPr>
                      <a:r>
                        <a:rPr lang="en-US" dirty="0" smtClean="0"/>
                        <a:t>Higher</a:t>
                      </a:r>
                      <a:r>
                        <a:rPr lang="en-US" baseline="0" dirty="0" smtClean="0"/>
                        <a:t> than VGG-19</a:t>
                      </a:r>
                    </a:p>
                    <a:p>
                      <a:pPr marL="400050" indent="-400050" algn="l">
                        <a:buAutoNum type="romanLcParenR"/>
                      </a:pPr>
                      <a:r>
                        <a:rPr lang="en-US" dirty="0" smtClean="0"/>
                        <a:t>Works better than VGG-19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0050" indent="-400050" algn="l">
                        <a:buAutoNum type="romanLcParenR"/>
                      </a:pPr>
                      <a:r>
                        <a:rPr lang="en-US" baseline="0" dirty="0" smtClean="0"/>
                        <a:t>Moderate training time</a:t>
                      </a:r>
                    </a:p>
                    <a:p>
                      <a:pPr marL="400050" indent="-400050" algn="l">
                        <a:buAutoNum type="romanLcParenR"/>
                      </a:pPr>
                      <a:r>
                        <a:rPr lang="en-US" dirty="0" smtClean="0"/>
                        <a:t>Works deeper and</a:t>
                      </a:r>
                      <a:r>
                        <a:rPr lang="en-US" baseline="0" dirty="0" smtClean="0"/>
                        <a:t> wider on images and extracts more features.</a:t>
                      </a:r>
                    </a:p>
                    <a:p>
                      <a:pPr marL="400050" indent="-400050" algn="l">
                        <a:buAutoNum type="romanLcParenR"/>
                      </a:pPr>
                      <a:r>
                        <a:rPr lang="en-US" baseline="0" dirty="0" smtClean="0"/>
                        <a:t>Best among the other 2 proposed model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60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5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637309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INTRODucing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NEW: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588987"/>
            <a:ext cx="10353762" cy="1869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Dataset –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Gaja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Cyclone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Description: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	</a:t>
            </a:r>
            <a:r>
              <a:rPr lang="en-IN" dirty="0" err="1">
                <a:solidFill>
                  <a:schemeClr val="bg1"/>
                </a:solidFill>
                <a:effectLst/>
              </a:rPr>
              <a:t>Gaja</a:t>
            </a:r>
            <a:r>
              <a:rPr lang="en-IN" dirty="0">
                <a:solidFill>
                  <a:schemeClr val="bg1"/>
                </a:solidFill>
                <a:effectLst/>
              </a:rPr>
              <a:t> cyclone was formed on 10 November 2018</a:t>
            </a:r>
            <a:r>
              <a:rPr lang="en-IN" dirty="0" smtClean="0">
                <a:solidFill>
                  <a:schemeClr val="bg1"/>
                </a:solidFill>
                <a:effectLst/>
              </a:rPr>
              <a:t>.</a:t>
            </a:r>
            <a:r>
              <a:rPr lang="en-IN" dirty="0">
                <a:solidFill>
                  <a:schemeClr val="bg1"/>
                </a:solidFill>
                <a:effectLst/>
              </a:rPr>
              <a:t> We Collected </a:t>
            </a:r>
            <a:r>
              <a:rPr lang="en-IN" dirty="0" err="1">
                <a:solidFill>
                  <a:schemeClr val="bg1"/>
                </a:solidFill>
                <a:effectLst/>
              </a:rPr>
              <a:t>Gaja</a:t>
            </a:r>
            <a:r>
              <a:rPr lang="en-IN" dirty="0">
                <a:solidFill>
                  <a:schemeClr val="bg1"/>
                </a:solidFill>
                <a:effectLst/>
              </a:rPr>
              <a:t> cyclone IR image from various sources.</a:t>
            </a:r>
            <a:endParaRPr lang="en-IN" dirty="0" smtClean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641865"/>
              </p:ext>
            </p:extLst>
          </p:nvPr>
        </p:nvGraphicFramePr>
        <p:xfrm>
          <a:off x="1674553" y="3908930"/>
          <a:ext cx="8127999" cy="22370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543147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02332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10018558"/>
                    </a:ext>
                  </a:extLst>
                </a:gridCol>
              </a:tblGrid>
              <a:tr h="798494"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wind intensity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701692"/>
                  </a:ext>
                </a:extLst>
              </a:tr>
              <a:tr h="798494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 Km/h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Severe Cyclonic Storm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822481"/>
                  </a:ext>
                </a:extLst>
              </a:tr>
              <a:tr h="462619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Km/h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Very Severe Cyclonic Storm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14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2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GAJA CYCLONE IMAGES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2399145"/>
            <a:ext cx="3689378" cy="2555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205" y="2630708"/>
            <a:ext cx="3492500" cy="232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01280" y="5382491"/>
            <a:ext cx="4008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Dated on - 17112018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Wind Intensity – 130 Km/h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1464" y="5444046"/>
            <a:ext cx="43128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Dated on – 15112018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Wind </a:t>
            </a:r>
            <a:r>
              <a:rPr lang="en-US" sz="2000" dirty="0">
                <a:solidFill>
                  <a:schemeClr val="bg1"/>
                </a:solidFill>
              </a:rPr>
              <a:t>Intensity – </a:t>
            </a:r>
            <a:r>
              <a:rPr lang="en-US" sz="2000" dirty="0" smtClean="0">
                <a:solidFill>
                  <a:schemeClr val="bg1"/>
                </a:solidFill>
              </a:rPr>
              <a:t>102 </a:t>
            </a:r>
            <a:r>
              <a:rPr lang="en-US" sz="2000" dirty="0">
                <a:solidFill>
                  <a:schemeClr val="bg1"/>
                </a:solidFill>
              </a:rPr>
              <a:t>Km/h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6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72491" y="793144"/>
            <a:ext cx="7378585" cy="41196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151031" y="5231075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Result for </a:t>
            </a:r>
            <a:r>
              <a:rPr lang="en-IN" b="1" dirty="0" err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Gaja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cyclone dataset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7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742" y="340821"/>
            <a:ext cx="10131425" cy="530167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  <a:r>
              <a:rPr lang="en-US" sz="3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741" y="1403002"/>
            <a:ext cx="10131425" cy="480660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effectLst/>
              </a:rPr>
              <a:t>TC </a:t>
            </a:r>
            <a:r>
              <a:rPr lang="en-US" dirty="0">
                <a:solidFill>
                  <a:schemeClr val="bg1"/>
                </a:solidFill>
                <a:effectLst/>
              </a:rPr>
              <a:t>intensity prediction models can help planners, decision-makers, and inhabitants in coastal regions for emergency preparedness. </a:t>
            </a:r>
            <a:endParaRPr lang="en-US" dirty="0" smtClean="0">
              <a:solidFill>
                <a:schemeClr val="bg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effectLst/>
              </a:rPr>
              <a:t>These </a:t>
            </a:r>
            <a:r>
              <a:rPr lang="en-US" dirty="0">
                <a:solidFill>
                  <a:schemeClr val="bg1"/>
                </a:solidFill>
                <a:effectLst/>
              </a:rPr>
              <a:t>models can also help the government departments to develop appropriate strategies for disaster management and mitigation measures. </a:t>
            </a:r>
            <a:endParaRPr lang="en-US" dirty="0" smtClean="0">
              <a:solidFill>
                <a:schemeClr val="bg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effectLst/>
              </a:rPr>
              <a:t>In </a:t>
            </a:r>
            <a:r>
              <a:rPr lang="en-US" dirty="0">
                <a:solidFill>
                  <a:schemeClr val="bg1"/>
                </a:solidFill>
                <a:effectLst/>
              </a:rPr>
              <a:t>order to develop a model for predicting the Tropical Cyclone(TC) activity, it is essential to know the contributing factors that affect Tropical Cyclone(TC) intensity at basin- and regional-scale. </a:t>
            </a:r>
            <a:endParaRPr lang="en-US" dirty="0" smtClean="0">
              <a:solidFill>
                <a:schemeClr val="bg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effectLst/>
              </a:rPr>
              <a:t>Our </a:t>
            </a:r>
            <a:r>
              <a:rPr lang="en-US" dirty="0">
                <a:solidFill>
                  <a:schemeClr val="bg1"/>
                </a:solidFill>
                <a:effectLst/>
              </a:rPr>
              <a:t>aim is to calculate the Wind Intensity by giving the Tropical Cyclone images as input. </a:t>
            </a:r>
            <a:endParaRPr lang="en-US" dirty="0" smtClean="0">
              <a:solidFill>
                <a:schemeClr val="bg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</a:rPr>
              <a:t>With the calculated wind intensity value of the </a:t>
            </a:r>
            <a:r>
              <a:rPr lang="en-US" dirty="0" err="1">
                <a:solidFill>
                  <a:schemeClr val="bg1"/>
                </a:solidFill>
                <a:effectLst/>
              </a:rPr>
              <a:t>G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aja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Cyclone , the </a:t>
            </a:r>
            <a:r>
              <a:rPr lang="en-US" dirty="0">
                <a:solidFill>
                  <a:schemeClr val="bg1"/>
                </a:solidFill>
                <a:effectLst/>
              </a:rPr>
              <a:t>Cyclone is categorized into six types which is used to take the preventive measures.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8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622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REFERENCE:</a:t>
            </a:r>
            <a:endParaRPr lang="en-IN" sz="32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63287"/>
            <a:ext cx="10131425" cy="52557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effectLst/>
              </a:rPr>
              <a:t>[1]	https://www.mdpi.com/2072-4292/12/1/108/htm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effectLst/>
              </a:rPr>
              <a:t>[2]	https://journals.ametsoc.org/view/journals/wefo/34/2/waf-d-18-0136_1.xml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effectLst/>
              </a:rPr>
              <a:t>[3]	https://www.readkong.com/page/tropical-cyclone-intensity-estimations-over-the-indian-5067256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effectLst/>
              </a:rPr>
              <a:t>[4]	https://journals.ametsoc.org/view/journals/mwre/147/6/mwr-d-18-0391.1.xml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effectLst/>
              </a:rPr>
              <a:t>[5</a:t>
            </a:r>
            <a:r>
              <a:rPr lang="en-IN" sz="2000" dirty="0" smtClean="0">
                <a:solidFill>
                  <a:schemeClr val="bg1"/>
                </a:solidFill>
                <a:effectLst/>
              </a:rPr>
              <a:t>]</a:t>
            </a:r>
            <a:r>
              <a:rPr lang="en-IN" sz="2000" dirty="0">
                <a:solidFill>
                  <a:schemeClr val="bg1"/>
                </a:solidFill>
                <a:effectLst/>
              </a:rPr>
              <a:t>	</a:t>
            </a:r>
            <a:r>
              <a:rPr lang="en-IN" dirty="0">
                <a:solidFill>
                  <a:schemeClr val="bg1"/>
                </a:solidFill>
                <a:effectLst/>
              </a:rPr>
              <a:t>https://</a:t>
            </a:r>
            <a:r>
              <a:rPr lang="en-IN" dirty="0" smtClean="0">
                <a:solidFill>
                  <a:schemeClr val="bg1"/>
                </a:solidFill>
                <a:effectLst/>
              </a:rPr>
              <a:t>link.springer.com/article/10.1007/s42452-019-1134-8#Tab1</a:t>
            </a:r>
            <a:endParaRPr lang="en-IN" sz="2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99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PROPOSED ARCHITECTURE:</a:t>
            </a:r>
            <a:endParaRPr lang="en-IN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architecture model that we proposed are,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ResNet-34</a:t>
            </a:r>
          </a:p>
          <a:p>
            <a:pPr lvl="2"/>
            <a:endParaRPr lang="en-US" sz="2400" dirty="0">
              <a:solidFill>
                <a:schemeClr val="bg1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VGG-19</a:t>
            </a:r>
          </a:p>
          <a:p>
            <a:pPr lvl="2"/>
            <a:endParaRPr lang="en-US" sz="2400" dirty="0">
              <a:solidFill>
                <a:schemeClr val="bg1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Inception </a:t>
            </a:r>
            <a:r>
              <a:rPr lang="en-US" sz="2400" dirty="0" err="1">
                <a:solidFill>
                  <a:schemeClr val="bg1"/>
                </a:solidFill>
              </a:rPr>
              <a:t>ResNet</a:t>
            </a:r>
            <a:r>
              <a:rPr lang="en-US" sz="2400" dirty="0">
                <a:solidFill>
                  <a:schemeClr val="bg1"/>
                </a:solidFill>
              </a:rPr>
              <a:t> v2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VGG – 19 ARCHITECTURE:</a:t>
            </a:r>
            <a:endParaRPr lang="en-IN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 descr="https://lh3.googleusercontent.com/Ot5RR2iQAH4Y13OiYk06ZSmUnd_7YU1Thjq9-yQ5m7T8xy13BAKUiWktYeWpHMpfI8lxdcwCNdYgcUYlMYW9aezuyFzCzF5YpW4zO1FgJbFgFJoZFlCn83UPH2EpA7k_yLhfoJb-pWwvjpKDO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32" y="1907924"/>
            <a:ext cx="8589962" cy="4359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9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7080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SUMMARY:</a:t>
            </a:r>
            <a:endParaRPr lang="en-IN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39518"/>
              </p:ext>
            </p:extLst>
          </p:nvPr>
        </p:nvGraphicFramePr>
        <p:xfrm>
          <a:off x="1737360" y="1429786"/>
          <a:ext cx="7356764" cy="487126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3940233">
                  <a:extLst>
                    <a:ext uri="{9D8B030D-6E8A-4147-A177-3AD203B41FA5}">
                      <a16:colId xmlns:a16="http://schemas.microsoft.com/office/drawing/2014/main" val="768062153"/>
                    </a:ext>
                  </a:extLst>
                </a:gridCol>
                <a:gridCol w="3416531">
                  <a:extLst>
                    <a:ext uri="{9D8B030D-6E8A-4147-A177-3AD203B41FA5}">
                      <a16:colId xmlns:a16="http://schemas.microsoft.com/office/drawing/2014/main" val="3711801725"/>
                    </a:ext>
                  </a:extLst>
                </a:gridCol>
              </a:tblGrid>
              <a:tr h="347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Layer(type)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Output shape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1700684900"/>
                  </a:ext>
                </a:extLst>
              </a:tr>
              <a:tr h="358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Input_9 (</a:t>
                      </a:r>
                      <a:r>
                        <a:rPr lang="en-IN" sz="2000" dirty="0" err="1">
                          <a:effectLst/>
                        </a:rPr>
                        <a:t>InputLayer</a:t>
                      </a:r>
                      <a:r>
                        <a:rPr lang="en-IN" sz="2000" dirty="0">
                          <a:effectLst/>
                        </a:rPr>
                        <a:t>)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(None,224,224,3)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193606430"/>
                  </a:ext>
                </a:extLst>
              </a:tr>
              <a:tr h="347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block1_conv1(Conv2D)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(None,224,224,64)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1493478004"/>
                  </a:ext>
                </a:extLst>
              </a:tr>
              <a:tr h="358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block1_conv2(Conv2D)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(None,224,224,64)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3229911391"/>
                  </a:ext>
                </a:extLst>
              </a:tr>
              <a:tr h="455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block1_pool(MaxPooling2D)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(None,112,112,64)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1439182823"/>
                  </a:ext>
                </a:extLst>
              </a:tr>
              <a:tr h="347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block2_conv1(Conv2D)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(None,112,112,128)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4263641563"/>
                  </a:ext>
                </a:extLst>
              </a:tr>
              <a:tr h="358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block2_conv2(Conv2D)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(None,112,112,128)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2057968810"/>
                  </a:ext>
                </a:extLst>
              </a:tr>
              <a:tr h="455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block2_pool(MaxPooling2D)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(None,56,56,128)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105905420"/>
                  </a:ext>
                </a:extLst>
              </a:tr>
              <a:tr h="347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block3_conv1(Conv2D)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(None,56,56,256)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19256287"/>
                  </a:ext>
                </a:extLst>
              </a:tr>
              <a:tr h="347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block3_conv2(Conv2D)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(None,56,56,256)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3002464632"/>
                  </a:ext>
                </a:extLst>
              </a:tr>
              <a:tr h="347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block3_conv3(Conv2D)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(None,56,56,256)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591227778"/>
                  </a:ext>
                </a:extLst>
              </a:tr>
              <a:tr h="347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block3_conv4(Conv2D)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(None,56,56,256)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1978174136"/>
                  </a:ext>
                </a:extLst>
              </a:tr>
              <a:tr h="455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block3_pool(MaxPooling2D)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(None,28,28,256)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8313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9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92749"/>
              </p:ext>
            </p:extLst>
          </p:nvPr>
        </p:nvGraphicFramePr>
        <p:xfrm>
          <a:off x="2144684" y="914403"/>
          <a:ext cx="7119852" cy="558564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3840480">
                  <a:extLst>
                    <a:ext uri="{9D8B030D-6E8A-4147-A177-3AD203B41FA5}">
                      <a16:colId xmlns:a16="http://schemas.microsoft.com/office/drawing/2014/main" val="3238122401"/>
                    </a:ext>
                  </a:extLst>
                </a:gridCol>
                <a:gridCol w="3279372">
                  <a:extLst>
                    <a:ext uri="{9D8B030D-6E8A-4147-A177-3AD203B41FA5}">
                      <a16:colId xmlns:a16="http://schemas.microsoft.com/office/drawing/2014/main" val="2801331899"/>
                    </a:ext>
                  </a:extLst>
                </a:gridCol>
              </a:tblGrid>
              <a:tr h="381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Layer(type)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Output Shape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208660909"/>
                  </a:ext>
                </a:extLst>
              </a:tr>
              <a:tr h="381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block4_conv1(Conv2D)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(None,28,28,512)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2639690796"/>
                  </a:ext>
                </a:extLst>
              </a:tr>
              <a:tr h="381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block4_conv2(Conv2D)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(None,28,28,512)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3234817254"/>
                  </a:ext>
                </a:extLst>
              </a:tr>
              <a:tr h="381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block4_conv3(Conv2D)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(None,28,28,512)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3318840066"/>
                  </a:ext>
                </a:extLst>
              </a:tr>
              <a:tr h="381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block4_conv4(Conv2D)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(None,28,28,512)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3793452267"/>
                  </a:ext>
                </a:extLst>
              </a:tr>
              <a:tr h="501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block4_pool(MaxPooling2D)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(None,14,14,512)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424318200"/>
                  </a:ext>
                </a:extLst>
              </a:tr>
              <a:tr h="381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block5_conv1(Conv2D)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(None,14,14,512)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4002924280"/>
                  </a:ext>
                </a:extLst>
              </a:tr>
              <a:tr h="381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block5_conv2(Conv2D)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(None,14,14,512)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1466823720"/>
                  </a:ext>
                </a:extLst>
              </a:tr>
              <a:tr h="381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block5_conv3(Conv2D)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(None,14,14,512)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2764738156"/>
                  </a:ext>
                </a:extLst>
              </a:tr>
              <a:tr h="381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block5_conv4(Conv2D)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(None,14,14,512)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1607294606"/>
                  </a:ext>
                </a:extLst>
              </a:tr>
              <a:tr h="501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block5_pool(MaxPooling2D)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(None,7,7,512)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1654225329"/>
                  </a:ext>
                </a:extLst>
              </a:tr>
              <a:tr h="381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flatten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(None,25088)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4073596215"/>
                  </a:ext>
                </a:extLst>
              </a:tr>
              <a:tr h="381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Dense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(None,256)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1821265622"/>
                  </a:ext>
                </a:extLst>
              </a:tr>
              <a:tr h="381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Dense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(None,1)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5443" marR="35443" marT="0" marB="0"/>
                </a:tc>
                <a:extLst>
                  <a:ext uri="{0D108BD9-81ED-4DB2-BD59-A6C34878D82A}">
                    <a16:rowId xmlns:a16="http://schemas.microsoft.com/office/drawing/2014/main" val="174736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4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89" y="415635"/>
            <a:ext cx="10353761" cy="639136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TRAINING: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8761"/>
          <a:stretch/>
        </p:blipFill>
        <p:spPr bwMode="auto">
          <a:xfrm>
            <a:off x="1510578" y="1262264"/>
            <a:ext cx="9557472" cy="45982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41314" y="60842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Training VGG-19 model </a:t>
            </a:r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with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batch size 16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25" y="1995054"/>
            <a:ext cx="3580455" cy="25935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INCEPTION-RESNET-V2 ARCHITECTURE: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 descr="https://lh6.googleusercontent.com/mMk2TI67qo2bowbtS0w9J6ul7-HmTiOBAyC3862vhdy2MiqenDLwDMfFFiEl5VH4aqG3NO8ELAlaqGD07SKvKA_3NSCp2wS9UmaeAeF8WZFD0DxGBQ_O7zMXaeIOX4NSwvQn-Fy5ISsGdchsdw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96"/>
          <a:stretch/>
        </p:blipFill>
        <p:spPr bwMode="auto">
          <a:xfrm>
            <a:off x="3980533" y="513081"/>
            <a:ext cx="7530831" cy="59548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4562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MODEL SUMMARY: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777159"/>
              </p:ext>
            </p:extLst>
          </p:nvPr>
        </p:nvGraphicFramePr>
        <p:xfrm>
          <a:off x="3042458" y="1371597"/>
          <a:ext cx="6941126" cy="477982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3470563">
                  <a:extLst>
                    <a:ext uri="{9D8B030D-6E8A-4147-A177-3AD203B41FA5}">
                      <a16:colId xmlns:a16="http://schemas.microsoft.com/office/drawing/2014/main" val="471367419"/>
                    </a:ext>
                  </a:extLst>
                </a:gridCol>
                <a:gridCol w="3470563">
                  <a:extLst>
                    <a:ext uri="{9D8B030D-6E8A-4147-A177-3AD203B41FA5}">
                      <a16:colId xmlns:a16="http://schemas.microsoft.com/office/drawing/2014/main" val="708231165"/>
                    </a:ext>
                  </a:extLst>
                </a:gridCol>
              </a:tblGrid>
              <a:tr h="477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Input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299x299x3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extLst>
                  <a:ext uri="{0D108BD9-81ED-4DB2-BD59-A6C34878D82A}">
                    <a16:rowId xmlns:a16="http://schemas.microsoft.com/office/drawing/2014/main" val="1300958553"/>
                  </a:ext>
                </a:extLst>
              </a:tr>
              <a:tr h="477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Stem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35x35x256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extLst>
                  <a:ext uri="{0D108BD9-81ED-4DB2-BD59-A6C34878D82A}">
                    <a16:rowId xmlns:a16="http://schemas.microsoft.com/office/drawing/2014/main" val="2515549815"/>
                  </a:ext>
                </a:extLst>
              </a:tr>
              <a:tr h="477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 x Inception-resnet-A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35x35x256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extLst>
                  <a:ext uri="{0D108BD9-81ED-4DB2-BD59-A6C34878D82A}">
                    <a16:rowId xmlns:a16="http://schemas.microsoft.com/office/drawing/2014/main" val="4254158665"/>
                  </a:ext>
                </a:extLst>
              </a:tr>
              <a:tr h="477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Reduction-A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17x17x896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extLst>
                  <a:ext uri="{0D108BD9-81ED-4DB2-BD59-A6C34878D82A}">
                    <a16:rowId xmlns:a16="http://schemas.microsoft.com/office/drawing/2014/main" val="3412778668"/>
                  </a:ext>
                </a:extLst>
              </a:tr>
              <a:tr h="477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 x Inception-resnet-B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17x17x896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extLst>
                  <a:ext uri="{0D108BD9-81ED-4DB2-BD59-A6C34878D82A}">
                    <a16:rowId xmlns:a16="http://schemas.microsoft.com/office/drawing/2014/main" val="1735496462"/>
                  </a:ext>
                </a:extLst>
              </a:tr>
              <a:tr h="477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Reduction-B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8x8x1792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extLst>
                  <a:ext uri="{0D108BD9-81ED-4DB2-BD59-A6C34878D82A}">
                    <a16:rowId xmlns:a16="http://schemas.microsoft.com/office/drawing/2014/main" val="1072797020"/>
                  </a:ext>
                </a:extLst>
              </a:tr>
              <a:tr h="477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 x Inception-resnet-C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8x8x1792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extLst>
                  <a:ext uri="{0D108BD9-81ED-4DB2-BD59-A6C34878D82A}">
                    <a16:rowId xmlns:a16="http://schemas.microsoft.com/office/drawing/2014/main" val="3691558881"/>
                  </a:ext>
                </a:extLst>
              </a:tr>
              <a:tr h="477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Average pooling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1792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extLst>
                  <a:ext uri="{0D108BD9-81ED-4DB2-BD59-A6C34878D82A}">
                    <a16:rowId xmlns:a16="http://schemas.microsoft.com/office/drawing/2014/main" val="1110777879"/>
                  </a:ext>
                </a:extLst>
              </a:tr>
              <a:tr h="477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Dropout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1792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extLst>
                  <a:ext uri="{0D108BD9-81ED-4DB2-BD59-A6C34878D82A}">
                    <a16:rowId xmlns:a16="http://schemas.microsoft.com/office/drawing/2014/main" val="2424270460"/>
                  </a:ext>
                </a:extLst>
              </a:tr>
              <a:tr h="477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Softmax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308" marR="58308" marT="0" marB="0"/>
                </a:tc>
                <a:extLst>
                  <a:ext uri="{0D108BD9-81ED-4DB2-BD59-A6C34878D82A}">
                    <a16:rowId xmlns:a16="http://schemas.microsoft.com/office/drawing/2014/main" val="2030931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2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722</Words>
  <Application>Microsoft Office PowerPoint</Application>
  <PresentationFormat>Widescreen</PresentationFormat>
  <Paragraphs>202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Bookman Old Style</vt:lpstr>
      <vt:lpstr>Calibri</vt:lpstr>
      <vt:lpstr>Cambria</vt:lpstr>
      <vt:lpstr>Latha</vt:lpstr>
      <vt:lpstr>Rockwell</vt:lpstr>
      <vt:lpstr>Wingdings</vt:lpstr>
      <vt:lpstr>Damask</vt:lpstr>
      <vt:lpstr>TROPICAL CYCLONE INTENSITY ESTIMATION USING  DEEP LEARNING</vt:lpstr>
      <vt:lpstr>OBJECTIVE:</vt:lpstr>
      <vt:lpstr>PROPOSED ARCHITECTURE:</vt:lpstr>
      <vt:lpstr>VGG – 19 ARCHITECTURE:</vt:lpstr>
      <vt:lpstr>MODEL SUMMARY:</vt:lpstr>
      <vt:lpstr>PowerPoint Presentation</vt:lpstr>
      <vt:lpstr>TRAINING:</vt:lpstr>
      <vt:lpstr>INCEPTION-RESNET-V2 ARCHITECTURE:</vt:lpstr>
      <vt:lpstr>MODEL SUMMARY:</vt:lpstr>
      <vt:lpstr>TRAINING:</vt:lpstr>
      <vt:lpstr>TESTING:</vt:lpstr>
      <vt:lpstr>PowerPoint Presentation</vt:lpstr>
      <vt:lpstr>PowerPoint Presentation</vt:lpstr>
      <vt:lpstr>PowerPoint Presentation</vt:lpstr>
      <vt:lpstr>COMPARATIVE ANALYSIS</vt:lpstr>
      <vt:lpstr>PowerPoint Presentation</vt:lpstr>
      <vt:lpstr>INTRODucing NEW:</vt:lpstr>
      <vt:lpstr>GAJA CYCLONE IMAGES</vt:lpstr>
      <vt:lpstr>PowerPoint Presentation</vt:lpstr>
      <vt:lpstr>REFERENCE: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2022-05-18T18:11:05Z</dcterms:created>
  <dcterms:modified xsi:type="dcterms:W3CDTF">2022-05-19T15:19:04Z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