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654" r:id="rId2"/>
    <p:sldId id="304" r:id="rId3"/>
    <p:sldId id="683" r:id="rId4"/>
    <p:sldId id="657" r:id="rId5"/>
    <p:sldId id="658" r:id="rId6"/>
    <p:sldId id="681" r:id="rId7"/>
    <p:sldId id="684" r:id="rId8"/>
    <p:sldId id="655" r:id="rId9"/>
    <p:sldId id="68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7333" userDrawn="1">
          <p15:clr>
            <a:srgbClr val="A4A3A4"/>
          </p15:clr>
        </p15:guide>
        <p15:guide id="3" orient="horz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9EC"/>
    <a:srgbClr val="3B60A1"/>
    <a:srgbClr val="295298"/>
    <a:srgbClr val="445C7E"/>
    <a:srgbClr val="678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9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104" y="432"/>
      </p:cViewPr>
      <p:guideLst>
        <p:guide orient="horz" pos="2296"/>
        <p:guide pos="7333"/>
        <p:guide orient="horz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2957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D9478B1-82F0-4CE7-B5BF-2EA2531CB2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4E3E533-09AD-448D-9D59-3BD981D7BC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1F46A-5612-41F0-BF40-93155BF726FE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1671B19-B0D9-48F3-B318-CF88A231F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654191-EFF8-40C8-8728-F777E6FCC0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9E3F0-59E4-49D5-95BA-E388F429D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948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16EA6-90DF-4B4A-A755-F9C15CEDB38D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B9E27-7BF8-439E-AC36-84BB8603B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62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9255D-DF1A-BD4F-9FB2-95C11DFC0CF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282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B9E27-7BF8-439E-AC36-84BB8603B9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768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9255D-DF1A-BD4F-9FB2-95C11DFC0CF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391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9255D-DF1A-BD4F-9FB2-95C11DFC0CF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177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86C276-D560-49BE-B7AF-64A731332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A297E2-886E-4ACC-9EBE-5734C3F49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3E135B-6619-48DE-9ECB-B9522C460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2F2E12-86E3-479F-8EEB-4DDB92A3687B}" type="datetime1">
              <a:rPr lang="en-US" smtClean="0"/>
              <a:t>3/25/2024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C568D4-A005-4DA3-94BF-F3960648D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FFCC6A-13BE-4FBF-B0A1-6276FDDC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4919-484A-41E7-8BDD-7B67FAEDA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16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9A4FA-8360-4C53-9655-A4F608D9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CC5CAB-3365-4795-8515-235DFC00B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CFB7CE-2E15-4329-B744-01E7D0EA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998FD7-59AE-44C9-A602-8F138820615D}" type="datetime1">
              <a:rPr lang="en-US" smtClean="0"/>
              <a:t>3/25/2024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51381F-48E4-4460-B078-A9A7A4B77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6B6512-F147-49DC-A90B-46C8086A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4919-484A-41E7-8BDD-7B67FAEDA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51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F74E86D-E4AA-4BC0-8104-8FE67C217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E36666-9526-4D39-953C-98ECB406D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C05998-7031-495F-AC05-410496F8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08AE6B-DD0C-44CE-A026-38043B4A343A}" type="datetime1">
              <a:rPr lang="en-US" smtClean="0"/>
              <a:t>3/25/2024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BDE46C-A6E9-44B7-9BB2-1DB4E9781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1DF27-DEEA-4238-9DAA-ECC641F8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4919-484A-41E7-8BDD-7B67FAEDA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801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16406B9-51AA-445D-8C84-9B1DE8D18441}"/>
              </a:ext>
            </a:extLst>
          </p:cNvPr>
          <p:cNvSpPr/>
          <p:nvPr userDrawn="1"/>
        </p:nvSpPr>
        <p:spPr>
          <a:xfrm>
            <a:off x="0" y="6491235"/>
            <a:ext cx="396240" cy="36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2031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4659A-CBE1-45A7-9023-94C95E0EF675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0" y="5822315"/>
            <a:ext cx="381837" cy="36512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7668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79E89-838F-4D7B-8389-F835637AE0F1}" type="datetime1">
              <a:rPr lang="en-US" smtClean="0"/>
              <a:t>3/25/2024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-10048" y="6492875"/>
            <a:ext cx="321547" cy="36512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196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23FBE-3780-413F-911E-8C5E13158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513B95-8FA1-45A0-A20B-727851210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F356D6-6EDA-475C-9359-12A5DF2615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A6C55-DAB3-4A5B-AA4D-5B1D9716E8BC}" type="datetime1">
              <a:rPr lang="en-US" smtClean="0"/>
              <a:t>3/25/2024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83A538-53B9-4C0B-877D-4E7B0BFA2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176D93-EBB2-4B7A-A9B8-E4A10C8A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4919-484A-41E7-8BDD-7B67FAEDA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10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AB2203-1A8E-4DCA-8F8B-DE1B41F16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D6B59A-7383-40AA-B3BD-0E96C7249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E4D157-4A53-43DA-ABF3-1CEF3076D8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B584F3-547A-49B8-93BE-4F48D8EBDC96}" type="datetime1">
              <a:rPr lang="en-US" smtClean="0"/>
              <a:t>3/25/2024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BA1A18-96AC-473F-8AA3-A34D07C8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34E8AB-887E-4187-AEF0-36644D71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4919-484A-41E7-8BDD-7B67FAEDA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30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37E7E3-4224-4C95-BEAC-8E6CC6C9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8575E7-1824-4057-A797-F6F4D8F08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C470B3-3E6E-4CA5-81C5-F57F54C44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5BF815-B252-4AC3-90D7-A1303286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FF82EC-DC34-4F36-A2A8-A5CA732FF84B}" type="datetime1">
              <a:rPr lang="en-US" smtClean="0"/>
              <a:t>3/25/2024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C40499-01D3-4F51-B265-D6CB634CD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91C56D-CD88-4E9D-9BCC-E3884C4E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4919-484A-41E7-8BDD-7B67FAEDA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66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36BDD-E329-407A-A886-425EB3E27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E056C1-4EAD-4901-ABFA-9FB92D4E0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13ED49-E55E-42D2-8008-B9631F71B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38EDCCA-A5BE-49C0-A71C-C07F939A5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B25DB10-47DF-4CEE-B7CB-BCA109227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A55BAB5-4CAA-467A-8D6B-84B3B1D8C3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06BBE-4C78-4C3F-9E80-43571600AE02}" type="datetime1">
              <a:rPr lang="en-US" smtClean="0"/>
              <a:t>3/25/2024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BA70880-6EAF-4716-ACBF-4741B81D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6F2290-C7B8-409C-AD70-2270BFF8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4919-484A-41E7-8BDD-7B67FAEDA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70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7727CD-D45B-4105-9B4B-2D08064F4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E713E02-0537-4BFB-A046-670DA692CD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1534E1-FE14-46CC-A781-F3D0F1C9C069}" type="datetime1">
              <a:rPr lang="en-US" smtClean="0"/>
              <a:t>3/25/2024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F23CAD8-1083-443C-86EF-E0B2DE27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80538D3-8744-47A2-8280-7C5BBA99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4919-484A-41E7-8BDD-7B67FAEDA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16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CAC3A93-84AA-49DA-BFC2-9600901676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C7EEFD-79D0-4590-B1D2-769AC9F7E67C}" type="datetime1">
              <a:rPr lang="en-US" smtClean="0"/>
              <a:t>3/25/2024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FC44AC1-F88E-4463-851C-F5A41BE3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B31811-97E0-42DE-AAD6-FC419E17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4919-484A-41E7-8BDD-7B67FAEDA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71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CBBFAA-AB6E-4BE3-B7A5-DF47D77CA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046722-0A92-449F-B97C-4829BD3FB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755EF0-35A2-4AEE-9572-9DA4F0DD9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7E6468-4BF9-4263-BD79-641136E3C9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D5775F-FE1F-4B05-947F-03665AA59636}" type="datetime1">
              <a:rPr lang="en-US" smtClean="0"/>
              <a:t>3/25/2024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1D79AE-3DFE-4D54-8394-C64C90B2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77066F-72F7-4FDA-9EDC-DD854D882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4919-484A-41E7-8BDD-7B67FAEDA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84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80BD46-0A46-49C9-99E7-16EBF5FBB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AEE1A0-89A5-4662-9ED2-4666237660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735256-1DD9-4F4C-83B8-6F3C6CD10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B68D1D-9631-4380-AF42-D4B04C1D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519647-C470-4584-8C93-F6A6E9D2EBF4}" type="datetime1">
              <a:rPr lang="en-US" smtClean="0"/>
              <a:t>3/25/2024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87D9F9-DAEF-4C5B-9EDD-5428F152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BFCD27-80CC-4723-8B48-6AB5B0CC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4919-484A-41E7-8BDD-7B67FAEDA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15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426ADB-A4DC-44C7-95C1-5BF7BBD9B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381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04919-484A-41E7-8BDD-7B67FAEDA06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553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4" y="0"/>
            <a:ext cx="12191372" cy="6858000"/>
            <a:chOff x="0" y="1"/>
            <a:chExt cx="20104476" cy="11290300"/>
          </a:xfrm>
        </p:grpSpPr>
        <p:pic>
          <p:nvPicPr>
            <p:cNvPr id="3" name="object 3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5667796"/>
              <a:ext cx="11475985" cy="37245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47327" y="18763"/>
              <a:ext cx="10095230" cy="11271250"/>
            </a:xfrm>
            <a:custGeom>
              <a:avLst/>
              <a:gdLst/>
              <a:ahLst/>
              <a:cxnLst/>
              <a:rect l="l" t="t" r="r" b="b"/>
              <a:pathLst>
                <a:path w="10095230" h="11271250">
                  <a:moveTo>
                    <a:pt x="3587471" y="11271028"/>
                  </a:moveTo>
                  <a:lnTo>
                    <a:pt x="0" y="11271028"/>
                  </a:lnTo>
                  <a:lnTo>
                    <a:pt x="6507331" y="0"/>
                  </a:lnTo>
                  <a:lnTo>
                    <a:pt x="10094803" y="0"/>
                  </a:lnTo>
                  <a:lnTo>
                    <a:pt x="3587471" y="11271028"/>
                  </a:lnTo>
                  <a:close/>
                </a:path>
              </a:pathLst>
            </a:custGeom>
            <a:solidFill>
              <a:srgbClr val="272E5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" name="object 5"/>
            <p:cNvSpPr/>
            <p:nvPr/>
          </p:nvSpPr>
          <p:spPr>
            <a:xfrm>
              <a:off x="8141076" y="1"/>
              <a:ext cx="11963400" cy="11290300"/>
            </a:xfrm>
            <a:custGeom>
              <a:avLst/>
              <a:gdLst/>
              <a:ahLst/>
              <a:cxnLst/>
              <a:rect l="l" t="t" r="r" b="b"/>
              <a:pathLst>
                <a:path w="11963400" h="11290300">
                  <a:moveTo>
                    <a:pt x="11963028" y="11289792"/>
                  </a:moveTo>
                  <a:lnTo>
                    <a:pt x="0" y="11289792"/>
                  </a:lnTo>
                  <a:lnTo>
                    <a:pt x="6518165" y="0"/>
                  </a:lnTo>
                  <a:lnTo>
                    <a:pt x="11963015" y="0"/>
                  </a:lnTo>
                  <a:lnTo>
                    <a:pt x="11963028" y="11289792"/>
                  </a:lnTo>
                  <a:close/>
                </a:path>
              </a:pathLst>
            </a:custGeom>
            <a:solidFill>
              <a:srgbClr val="E6E9EB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" name="object 6"/>
            <p:cNvSpPr/>
            <p:nvPr/>
          </p:nvSpPr>
          <p:spPr>
            <a:xfrm>
              <a:off x="12837306" y="5667810"/>
              <a:ext cx="7266940" cy="3714115"/>
            </a:xfrm>
            <a:custGeom>
              <a:avLst/>
              <a:gdLst/>
              <a:ahLst/>
              <a:cxnLst/>
              <a:rect l="l" t="t" r="r" b="b"/>
              <a:pathLst>
                <a:path w="7266940" h="3714115">
                  <a:moveTo>
                    <a:pt x="7266794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7266792" y="0"/>
                  </a:lnTo>
                  <a:lnTo>
                    <a:pt x="7266794" y="3714106"/>
                  </a:lnTo>
                  <a:close/>
                </a:path>
              </a:pathLst>
            </a:custGeom>
            <a:solidFill>
              <a:srgbClr val="1D499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" name="object 7"/>
            <p:cNvSpPr/>
            <p:nvPr/>
          </p:nvSpPr>
          <p:spPr>
            <a:xfrm>
              <a:off x="9248841" y="5667806"/>
              <a:ext cx="5732145" cy="3714115"/>
            </a:xfrm>
            <a:custGeom>
              <a:avLst/>
              <a:gdLst/>
              <a:ahLst/>
              <a:cxnLst/>
              <a:rect l="l" t="t" r="r" b="b"/>
              <a:pathLst>
                <a:path w="5732144" h="3714115">
                  <a:moveTo>
                    <a:pt x="3587471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5731812" y="0"/>
                  </a:lnTo>
                  <a:lnTo>
                    <a:pt x="3587471" y="3714106"/>
                  </a:lnTo>
                  <a:close/>
                </a:path>
              </a:pathLst>
            </a:custGeom>
            <a:solidFill>
              <a:srgbClr val="013E99">
                <a:alpha val="68627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3824" y="1404966"/>
            <a:ext cx="5822176" cy="754002"/>
          </a:xfrm>
          <a:prstGeom prst="rect">
            <a:avLst/>
          </a:prstGeom>
        </p:spPr>
        <p:txBody>
          <a:bodyPr vert="horz" wrap="square" lIns="0" tIns="7316" rIns="0" bIns="0" rtlCol="0" anchor="t">
            <a:spAutoFit/>
          </a:bodyPr>
          <a:lstStyle/>
          <a:p>
            <a:pPr marL="11552" marR="3081" algn="ctr">
              <a:lnSpc>
                <a:spcPct val="100499"/>
              </a:lnSpc>
              <a:spcBef>
                <a:spcPts val="58"/>
              </a:spcBef>
            </a:pPr>
            <a:r>
              <a:rPr lang="ru-RU" sz="2426" dirty="0">
                <a:solidFill>
                  <a:schemeClr val="tx1"/>
                </a:solidFill>
              </a:rPr>
              <a:t>Функции СЧЁТЕСЛИ и СЧЁТЕСЛИМН в </a:t>
            </a:r>
            <a:r>
              <a:rPr lang="en-US" sz="2426" dirty="0">
                <a:solidFill>
                  <a:schemeClr val="tx1"/>
                </a:solidFill>
              </a:rPr>
              <a:t>EXCEL</a:t>
            </a: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34E5F425-ACDF-4201-8872-9794D7CF2479}"/>
              </a:ext>
            </a:extLst>
          </p:cNvPr>
          <p:cNvSpPr txBox="1">
            <a:spLocks/>
          </p:cNvSpPr>
          <p:nvPr/>
        </p:nvSpPr>
        <p:spPr>
          <a:xfrm>
            <a:off x="6176523" y="3879219"/>
            <a:ext cx="5544930" cy="1527042"/>
          </a:xfrm>
          <a:prstGeom prst="rect">
            <a:avLst/>
          </a:prstGeom>
        </p:spPr>
        <p:txBody>
          <a:bodyPr vert="horz" wrap="square" lIns="0" tIns="8086" rIns="0" bIns="0" rtlCol="0" anchor="t">
            <a:spAutoFit/>
          </a:bodyPr>
          <a:lstStyle>
            <a:lvl1pPr>
              <a:defRPr sz="3350" b="1" i="0">
                <a:solidFill>
                  <a:srgbClr val="001233"/>
                </a:solidFill>
                <a:latin typeface="Arial"/>
                <a:ea typeface="+mj-ea"/>
                <a:cs typeface="Arial"/>
              </a:defRPr>
            </a:lvl1pPr>
          </a:lstStyle>
          <a:p>
            <a:pPr marL="7701" marR="3081" algn="r">
              <a:spcBef>
                <a:spcPts val="64"/>
              </a:spcBef>
            </a:pPr>
            <a:r>
              <a:rPr lang="ru-RU" sz="2122" b="0" dirty="0">
                <a:solidFill>
                  <a:srgbClr val="FFFFFF"/>
                </a:solidFill>
              </a:rPr>
              <a:t>Подготовили</a:t>
            </a:r>
            <a:r>
              <a:rPr lang="ru-RU" sz="2426" b="0" dirty="0">
                <a:solidFill>
                  <a:srgbClr val="FFFFFF"/>
                </a:solidFill>
              </a:rPr>
              <a:t>:					Бочков Илья </a:t>
            </a:r>
            <a:endParaRPr lang="en-US" sz="2426" dirty="0"/>
          </a:p>
          <a:p>
            <a:pPr marL="7701" marR="3081" algn="r">
              <a:spcBef>
                <a:spcPts val="64"/>
              </a:spcBef>
            </a:pPr>
            <a:r>
              <a:rPr lang="ru-RU" sz="2426" b="0" dirty="0">
                <a:solidFill>
                  <a:srgbClr val="FFFFFF"/>
                </a:solidFill>
              </a:rPr>
              <a:t>Котов Матвей </a:t>
            </a:r>
          </a:p>
          <a:p>
            <a:pPr marL="7701" marR="3081" algn="r">
              <a:spcBef>
                <a:spcPts val="64"/>
              </a:spcBef>
            </a:pPr>
            <a:r>
              <a:rPr lang="ru-RU" sz="2426" b="0" dirty="0">
                <a:solidFill>
                  <a:srgbClr val="FFFFFF"/>
                </a:solidFill>
              </a:rPr>
              <a:t>Штейнберг Ярослав</a:t>
            </a:r>
            <a:endParaRPr lang="ru-RU" sz="2426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13D6ACF-DAFF-108D-D8F0-881F1D3EAC91}"/>
              </a:ext>
            </a:extLst>
          </p:cNvPr>
          <p:cNvSpPr/>
          <p:nvPr/>
        </p:nvSpPr>
        <p:spPr>
          <a:xfrm>
            <a:off x="7346922" y="887574"/>
            <a:ext cx="4848669" cy="1755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92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0274BA5-B7C0-41C2-16E1-62FAFEDBC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9679" y="1204277"/>
            <a:ext cx="1191011" cy="110517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86CDFE2-9CEB-4216-B653-94E5E52CC2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989" y="3475208"/>
            <a:ext cx="1155194" cy="115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1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>
            <a:extLst>
              <a:ext uri="{FF2B5EF4-FFF2-40B4-BE49-F238E27FC236}">
                <a16:creationId xmlns:a16="http://schemas.microsoft.com/office/drawing/2014/main" id="{FA604292-6ADC-3177-10B6-CBFC07D3CE59}"/>
              </a:ext>
            </a:extLst>
          </p:cNvPr>
          <p:cNvSpPr txBox="1"/>
          <p:nvPr/>
        </p:nvSpPr>
        <p:spPr>
          <a:xfrm>
            <a:off x="551070" y="533171"/>
            <a:ext cx="7784362" cy="1029783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00899"/>
              </a:lnSpc>
              <a:spcBef>
                <a:spcPts val="58"/>
              </a:spcBef>
            </a:pPr>
            <a:r>
              <a:rPr lang="ru-RU" sz="2183" b="1" dirty="0">
                <a:solidFill>
                  <a:srgbClr val="1D4992"/>
                </a:solidFill>
                <a:latin typeface="Arial"/>
                <a:cs typeface="Arial"/>
              </a:rPr>
              <a:t>ФУНКЦИЯ СЧЁТЕСЛИ. СИГНАТУРА И ПРИМЕНЕНИЕ</a:t>
            </a:r>
          </a:p>
          <a:p>
            <a:pPr marL="7701" marR="3081">
              <a:lnSpc>
                <a:spcPct val="100899"/>
              </a:lnSpc>
              <a:spcBef>
                <a:spcPts val="58"/>
              </a:spcBef>
            </a:pPr>
            <a:endParaRPr lang="ru-RU" sz="2183" b="1" dirty="0">
              <a:solidFill>
                <a:srgbClr val="013E99"/>
              </a:solidFill>
              <a:latin typeface="Arial"/>
              <a:cs typeface="Arial"/>
            </a:endParaRPr>
          </a:p>
          <a:p>
            <a:pPr marL="7701" marR="3081">
              <a:lnSpc>
                <a:spcPct val="100899"/>
              </a:lnSpc>
              <a:spcBef>
                <a:spcPts val="58"/>
              </a:spcBef>
            </a:pPr>
            <a:r>
              <a:rPr lang="ru-RU" sz="2183" b="1" dirty="0">
                <a:solidFill>
                  <a:srgbClr val="013E99"/>
                </a:solidFill>
                <a:latin typeface="Arial"/>
                <a:cs typeface="Arial"/>
              </a:rPr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8944D0-3EC2-E971-5088-14CB0BA10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7383" y="463559"/>
            <a:ext cx="933547" cy="866264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702F4B6-A885-5015-E30D-84885E32033B}"/>
              </a:ext>
            </a:extLst>
          </p:cNvPr>
          <p:cNvCxnSpPr>
            <a:cxnSpLocks/>
          </p:cNvCxnSpPr>
          <p:nvPr/>
        </p:nvCxnSpPr>
        <p:spPr>
          <a:xfrm flipH="1">
            <a:off x="551070" y="1298678"/>
            <a:ext cx="739324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ject 3">
            <a:extLst>
              <a:ext uri="{FF2B5EF4-FFF2-40B4-BE49-F238E27FC236}">
                <a16:creationId xmlns:a16="http://schemas.microsoft.com/office/drawing/2014/main" id="{55087413-1DD3-6EEF-A5B6-F7D9FEBC743E}"/>
              </a:ext>
            </a:extLst>
          </p:cNvPr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19049" r="29104"/>
          <a:stretch/>
        </p:blipFill>
        <p:spPr>
          <a:xfrm>
            <a:off x="8583517" y="1843535"/>
            <a:ext cx="3608055" cy="2262404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1AF351E-BAC2-CC08-7D7C-3C96D4975C10}"/>
              </a:ext>
            </a:extLst>
          </p:cNvPr>
          <p:cNvSpPr/>
          <p:nvPr/>
        </p:nvSpPr>
        <p:spPr>
          <a:xfrm>
            <a:off x="479425" y="2960688"/>
            <a:ext cx="3282073" cy="3234542"/>
          </a:xfrm>
          <a:prstGeom prst="rect">
            <a:avLst/>
          </a:prstGeom>
          <a:solidFill>
            <a:srgbClr val="E6E9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92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B9840F2-CDF2-1D61-551F-7A3ED9A0D035}"/>
              </a:ext>
            </a:extLst>
          </p:cNvPr>
          <p:cNvSpPr/>
          <p:nvPr/>
        </p:nvSpPr>
        <p:spPr>
          <a:xfrm>
            <a:off x="4830618" y="2960688"/>
            <a:ext cx="3281507" cy="3234542"/>
          </a:xfrm>
          <a:prstGeom prst="rect">
            <a:avLst/>
          </a:prstGeom>
          <a:solidFill>
            <a:srgbClr val="E6E9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92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DD3B7D-8056-691E-C783-C2E2DAA64A65}"/>
              </a:ext>
            </a:extLst>
          </p:cNvPr>
          <p:cNvSpPr txBox="1"/>
          <p:nvPr/>
        </p:nvSpPr>
        <p:spPr>
          <a:xfrm>
            <a:off x="458655" y="1879851"/>
            <a:ext cx="73830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СЧЁТЕСЛИ(</a:t>
            </a:r>
            <a:r>
              <a:rPr lang="ru-RU" sz="35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диапазон</a:t>
            </a:r>
            <a:r>
              <a:rPr lang="en-US" sz="35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ru-RU" sz="35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условие</a:t>
            </a:r>
            <a:r>
              <a:rPr lang="ru-RU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5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Рисунок 14" descr="Линейчатая диаграмма контур">
            <a:extLst>
              <a:ext uri="{FF2B5EF4-FFF2-40B4-BE49-F238E27FC236}">
                <a16:creationId xmlns:a16="http://schemas.microsoft.com/office/drawing/2014/main" id="{D762C503-C5BD-ACF8-9022-19DE1F932A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24553" y="3176588"/>
            <a:ext cx="845225" cy="8452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1BF075F-A619-659C-5375-87C4A2EDCB06}"/>
              </a:ext>
            </a:extLst>
          </p:cNvPr>
          <p:cNvSpPr txBox="1"/>
          <p:nvPr/>
        </p:nvSpPr>
        <p:spPr>
          <a:xfrm>
            <a:off x="591127" y="4758027"/>
            <a:ext cx="301307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Используется для подсчета количества ячеек, соответствующих определенному условию.</a:t>
            </a:r>
            <a:endParaRPr lang="ru-RU" sz="1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C00323-54A0-4D95-07F9-C3BCC471EE03}"/>
              </a:ext>
            </a:extLst>
          </p:cNvPr>
          <p:cNvSpPr txBox="1"/>
          <p:nvPr/>
        </p:nvSpPr>
        <p:spPr>
          <a:xfrm>
            <a:off x="5181600" y="4790654"/>
            <a:ext cx="287250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Функция принимает диапазон ячеек и условие для проверки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37443-DDA8-6446-E449-197A7D69F727}"/>
              </a:ext>
            </a:extLst>
          </p:cNvPr>
          <p:cNvSpPr txBox="1"/>
          <p:nvPr/>
        </p:nvSpPr>
        <p:spPr>
          <a:xfrm>
            <a:off x="479425" y="4184650"/>
            <a:ext cx="3270539" cy="39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94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Применение</a:t>
            </a:r>
            <a:endParaRPr lang="en-US" sz="194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8E7732-B8C9-D949-E49D-A678D5A52C9E}"/>
              </a:ext>
            </a:extLst>
          </p:cNvPr>
          <p:cNvSpPr txBox="1"/>
          <p:nvPr/>
        </p:nvSpPr>
        <p:spPr>
          <a:xfrm>
            <a:off x="4830763" y="4184650"/>
            <a:ext cx="3251200" cy="39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94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Сигнатура</a:t>
            </a:r>
            <a:endParaRPr lang="en-US" sz="194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 descr="Шестеренки">
            <a:extLst>
              <a:ext uri="{FF2B5EF4-FFF2-40B4-BE49-F238E27FC236}">
                <a16:creationId xmlns:a16="http://schemas.microsoft.com/office/drawing/2014/main" id="{0FDD256A-1460-4269-885A-35D339C529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99163" y="3173383"/>
            <a:ext cx="914400" cy="91440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B2007A-3A80-4A09-AE5E-61C61E573CA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01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>
            <a:extLst>
              <a:ext uri="{FF2B5EF4-FFF2-40B4-BE49-F238E27FC236}">
                <a16:creationId xmlns:a16="http://schemas.microsoft.com/office/drawing/2014/main" id="{FA604292-6ADC-3177-10B6-CBFC07D3CE59}"/>
              </a:ext>
            </a:extLst>
          </p:cNvPr>
          <p:cNvSpPr txBox="1"/>
          <p:nvPr/>
        </p:nvSpPr>
        <p:spPr>
          <a:xfrm>
            <a:off x="551070" y="533171"/>
            <a:ext cx="7784362" cy="66487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00899"/>
              </a:lnSpc>
              <a:spcBef>
                <a:spcPts val="58"/>
              </a:spcBef>
            </a:pPr>
            <a:r>
              <a:rPr lang="ru-RU" sz="2183" b="1" dirty="0">
                <a:solidFill>
                  <a:srgbClr val="1D4992"/>
                </a:solidFill>
                <a:latin typeface="Arial"/>
                <a:cs typeface="Arial"/>
              </a:rPr>
              <a:t>СЧЕТЕСЛИ: КОЛИЧЕСТВО ЯЧЕЕК С ОПРЕДЕЛЕННЫМ ТЕКСТОВЫМ ЗНАЧЕНИЕМ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8944D0-3EC2-E971-5088-14CB0BA10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383" y="463559"/>
            <a:ext cx="933547" cy="866264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702F4B6-A885-5015-E30D-84885E32033B}"/>
              </a:ext>
            </a:extLst>
          </p:cNvPr>
          <p:cNvCxnSpPr>
            <a:cxnSpLocks/>
          </p:cNvCxnSpPr>
          <p:nvPr/>
        </p:nvCxnSpPr>
        <p:spPr>
          <a:xfrm flipH="1">
            <a:off x="551070" y="1298678"/>
            <a:ext cx="739324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FB60B3A-98CD-4530-AF0B-B62EBB9D1C8A}"/>
              </a:ext>
            </a:extLst>
          </p:cNvPr>
          <p:cNvSpPr txBox="1"/>
          <p:nvPr/>
        </p:nvSpPr>
        <p:spPr>
          <a:xfrm>
            <a:off x="6376411" y="5294657"/>
            <a:ext cx="52647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Найти количество позиций со скидкой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AEC36BB-709E-41E9-8152-6392B1FD6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863" y="1917524"/>
            <a:ext cx="5248275" cy="3177855"/>
          </a:xfrm>
          <a:prstGeom prst="rect">
            <a:avLst/>
          </a:prstGeom>
        </p:spPr>
      </p:pic>
      <p:sp>
        <p:nvSpPr>
          <p:cNvPr id="25" name="Rectangle 21">
            <a:extLst>
              <a:ext uri="{FF2B5EF4-FFF2-40B4-BE49-F238E27FC236}">
                <a16:creationId xmlns:a16="http://schemas.microsoft.com/office/drawing/2014/main" id="{221B7C76-9F13-4584-8C08-68FD0B80F1E5}"/>
              </a:ext>
            </a:extLst>
          </p:cNvPr>
          <p:cNvSpPr/>
          <p:nvPr/>
        </p:nvSpPr>
        <p:spPr>
          <a:xfrm>
            <a:off x="479425" y="2697897"/>
            <a:ext cx="5598102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При подсчете по текстовому значению, текст указывается в кавычках.</a:t>
            </a:r>
            <a:br>
              <a:rPr lang="ru-RU" sz="23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</a:br>
            <a:endParaRPr lang="ru-RU" sz="2300" dirty="0"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  <a:p>
            <a:r>
              <a:rPr lang="ru-RU" sz="23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Замечание: </a:t>
            </a:r>
            <a:r>
              <a:rPr lang="ru-RU" sz="2300" i="1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функция не учитывает регистр!</a:t>
            </a:r>
          </a:p>
        </p:txBody>
      </p:sp>
    </p:spTree>
    <p:extLst>
      <p:ext uri="{BB962C8B-B14F-4D97-AF65-F5344CB8AC3E}">
        <p14:creationId xmlns:p14="http://schemas.microsoft.com/office/powerpoint/2010/main" val="20235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3A14328-4CA3-4BFC-8736-9E1F35EB5707}"/>
              </a:ext>
            </a:extLst>
          </p:cNvPr>
          <p:cNvSpPr/>
          <p:nvPr/>
        </p:nvSpPr>
        <p:spPr>
          <a:xfrm>
            <a:off x="1786149" y="2164772"/>
            <a:ext cx="3589415" cy="360420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92"/>
          </a:p>
        </p:txBody>
      </p:sp>
      <p:sp>
        <p:nvSpPr>
          <p:cNvPr id="3" name="object 14">
            <a:extLst>
              <a:ext uri="{FF2B5EF4-FFF2-40B4-BE49-F238E27FC236}">
                <a16:creationId xmlns:a16="http://schemas.microsoft.com/office/drawing/2014/main" id="{0998F06A-6D39-E690-1017-532C2D715E50}"/>
              </a:ext>
            </a:extLst>
          </p:cNvPr>
          <p:cNvSpPr txBox="1"/>
          <p:nvPr/>
        </p:nvSpPr>
        <p:spPr>
          <a:xfrm>
            <a:off x="551070" y="533171"/>
            <a:ext cx="7784362" cy="66487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00899"/>
              </a:lnSpc>
              <a:spcBef>
                <a:spcPts val="58"/>
              </a:spcBef>
            </a:pPr>
            <a:r>
              <a:rPr lang="ru-RU" sz="2183" b="1" dirty="0">
                <a:solidFill>
                  <a:srgbClr val="013E99"/>
                </a:solidFill>
                <a:latin typeface="Arial"/>
                <a:cs typeface="Arial"/>
              </a:rPr>
              <a:t>ПОДСЧЕТ ПО ТЕКСТОВОМУ ЗНАЧЕНИЮ. СПЕЦИАЛЬНЫЕ СИМВОЛЫ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A2927C-9383-6908-017B-8EA3583D7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7383" y="463559"/>
            <a:ext cx="933547" cy="866264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B2B9BE2-F561-B0E9-E786-DCBF85C585F2}"/>
              </a:ext>
            </a:extLst>
          </p:cNvPr>
          <p:cNvCxnSpPr>
            <a:cxnSpLocks/>
          </p:cNvCxnSpPr>
          <p:nvPr/>
        </p:nvCxnSpPr>
        <p:spPr>
          <a:xfrm flipH="1">
            <a:off x="551070" y="1298678"/>
            <a:ext cx="739324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ject 7">
            <a:extLst>
              <a:ext uri="{FF2B5EF4-FFF2-40B4-BE49-F238E27FC236}">
                <a16:creationId xmlns:a16="http://schemas.microsoft.com/office/drawing/2014/main" id="{5844CF66-57B4-41F8-B5CB-F584F29DD721}"/>
              </a:ext>
            </a:extLst>
          </p:cNvPr>
          <p:cNvSpPr txBox="1"/>
          <p:nvPr/>
        </p:nvSpPr>
        <p:spPr>
          <a:xfrm>
            <a:off x="1514294" y="1656487"/>
            <a:ext cx="516438" cy="124328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35558" rIns="0" bIns="0" rtlCol="0">
            <a:spAutoFit/>
          </a:bodyPr>
          <a:lstStyle/>
          <a:p>
            <a:pPr marL="12699">
              <a:lnSpc>
                <a:spcPct val="120000"/>
              </a:lnSpc>
            </a:pPr>
            <a:r>
              <a:rPr lang="ru-RU" sz="7200" b="1" spc="150" dirty="0">
                <a:ln w="28575">
                  <a:solidFill>
                    <a:srgbClr val="FF1F33"/>
                  </a:solidFill>
                  <a:prstDash val="solid"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E55F3DA-FE93-44B9-A723-64E7E33FAD9B}"/>
              </a:ext>
            </a:extLst>
          </p:cNvPr>
          <p:cNvSpPr/>
          <p:nvPr/>
        </p:nvSpPr>
        <p:spPr>
          <a:xfrm>
            <a:off x="6822065" y="2164772"/>
            <a:ext cx="3587317" cy="360420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92"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FE10BA8B-07F6-4760-BD54-F4BBC7F603CC}"/>
              </a:ext>
            </a:extLst>
          </p:cNvPr>
          <p:cNvSpPr txBox="1"/>
          <p:nvPr/>
        </p:nvSpPr>
        <p:spPr>
          <a:xfrm>
            <a:off x="6550209" y="1656487"/>
            <a:ext cx="608401" cy="124328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35558" rIns="0" bIns="0" rtlCol="0">
            <a:spAutoFit/>
          </a:bodyPr>
          <a:lstStyle/>
          <a:p>
            <a:pPr marL="12699">
              <a:lnSpc>
                <a:spcPct val="120000"/>
              </a:lnSpc>
            </a:pPr>
            <a:r>
              <a:rPr lang="ru-RU" sz="7200" b="1" dirty="0">
                <a:ln w="28575">
                  <a:solidFill>
                    <a:srgbClr val="FF1F33"/>
                  </a:solidFill>
                  <a:prstDash val="solid"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sz="7200" b="1" spc="150" dirty="0">
              <a:ln w="28575">
                <a:solidFill>
                  <a:srgbClr val="FF1F33"/>
                </a:solidFill>
                <a:prstDash val="solid"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4">
            <a:extLst>
              <a:ext uri="{FF2B5EF4-FFF2-40B4-BE49-F238E27FC236}">
                <a16:creationId xmlns:a16="http://schemas.microsoft.com/office/drawing/2014/main" id="{68AE3E70-218B-4AAC-821C-62506564BB0F}"/>
              </a:ext>
            </a:extLst>
          </p:cNvPr>
          <p:cNvSpPr txBox="1"/>
          <p:nvPr/>
        </p:nvSpPr>
        <p:spPr>
          <a:xfrm>
            <a:off x="2229772" y="2349603"/>
            <a:ext cx="2794810" cy="32798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00899"/>
              </a:lnSpc>
              <a:spcBef>
                <a:spcPts val="58"/>
              </a:spcBef>
            </a:pPr>
            <a:r>
              <a:rPr lang="ru-RU" sz="2200" b="1" dirty="0">
                <a:solidFill>
                  <a:srgbClr val="1D4992"/>
                </a:solidFill>
                <a:latin typeface="Arial"/>
                <a:cs typeface="Arial"/>
              </a:rPr>
              <a:t>СПЕЦ. СИМВОЛ </a:t>
            </a:r>
            <a:r>
              <a:rPr lang="en-US" sz="2200" b="1" dirty="0">
                <a:solidFill>
                  <a:srgbClr val="1D4992"/>
                </a:solidFill>
                <a:latin typeface="Arial"/>
                <a:cs typeface="Arial"/>
              </a:rPr>
              <a:t>❮</a:t>
            </a:r>
            <a:r>
              <a:rPr lang="ru-RU" sz="2200" b="1" dirty="0">
                <a:solidFill>
                  <a:srgbClr val="1D4992"/>
                </a:solidFill>
                <a:latin typeface="Arial"/>
                <a:cs typeface="Arial"/>
              </a:rPr>
              <a:t>?❯</a:t>
            </a:r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CC4CFD72-8932-412C-9157-172C39CB251F}"/>
              </a:ext>
            </a:extLst>
          </p:cNvPr>
          <p:cNvSpPr/>
          <p:nvPr/>
        </p:nvSpPr>
        <p:spPr>
          <a:xfrm>
            <a:off x="1773381" y="3067699"/>
            <a:ext cx="35652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? – соответствует любому символу</a:t>
            </a:r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9463DCF6-E65D-42B6-AC60-DB0BDED7DCE0}"/>
              </a:ext>
            </a:extLst>
          </p:cNvPr>
          <p:cNvSpPr txBox="1"/>
          <p:nvPr/>
        </p:nvSpPr>
        <p:spPr>
          <a:xfrm>
            <a:off x="7335741" y="2349218"/>
            <a:ext cx="3027459" cy="32798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00899"/>
              </a:lnSpc>
              <a:spcBef>
                <a:spcPts val="58"/>
              </a:spcBef>
            </a:pPr>
            <a:r>
              <a:rPr lang="ru-RU" sz="2200" b="1" dirty="0">
                <a:solidFill>
                  <a:srgbClr val="1D4992"/>
                </a:solidFill>
                <a:latin typeface="Arial"/>
                <a:cs typeface="Arial"/>
              </a:rPr>
              <a:t>СПЕЦ. СИМВОЛ </a:t>
            </a:r>
            <a:r>
              <a:rPr lang="en-US" sz="2200" b="1" dirty="0">
                <a:solidFill>
                  <a:srgbClr val="1D4992"/>
                </a:solidFill>
                <a:latin typeface="Arial"/>
                <a:cs typeface="Arial"/>
              </a:rPr>
              <a:t>❮</a:t>
            </a:r>
            <a:r>
              <a:rPr lang="ru-RU" sz="2200" b="1" dirty="0">
                <a:solidFill>
                  <a:srgbClr val="1D4992"/>
                </a:solidFill>
                <a:latin typeface="Arial"/>
                <a:cs typeface="Arial"/>
              </a:rPr>
              <a:t>*❯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45F1BD-EE93-4EB0-BE75-151CEAB570B9}"/>
              </a:ext>
            </a:extLst>
          </p:cNvPr>
          <p:cNvSpPr/>
          <p:nvPr/>
        </p:nvSpPr>
        <p:spPr>
          <a:xfrm>
            <a:off x="6834909" y="3068638"/>
            <a:ext cx="35837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* - соответствует последовательности любых символов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B9C47F-3FEF-4E39-B0E8-57D4C3E5F9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18603944-2733-46DF-846C-C36D162EEB3D}"/>
              </a:ext>
            </a:extLst>
          </p:cNvPr>
          <p:cNvSpPr/>
          <p:nvPr/>
        </p:nvSpPr>
        <p:spPr>
          <a:xfrm>
            <a:off x="1813087" y="4372498"/>
            <a:ext cx="35440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7246" indent="-277246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&lt;</a:t>
            </a:r>
            <a:r>
              <a:rPr lang="ru-RU" sz="2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Слов?</a:t>
            </a:r>
            <a:r>
              <a:rPr lang="en-US" sz="2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&gt;</a:t>
            </a:r>
            <a:r>
              <a:rPr lang="ru-RU" sz="2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: Слов</a:t>
            </a:r>
            <a:r>
              <a:rPr lang="ru-RU" sz="2000" i="1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о</a:t>
            </a:r>
            <a:r>
              <a:rPr lang="ru-RU" sz="2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, Слов</a:t>
            </a:r>
            <a:r>
              <a:rPr lang="ru-RU" sz="2000" i="1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а</a:t>
            </a:r>
            <a:r>
              <a:rPr lang="en-US" sz="2000" i="1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;</a:t>
            </a:r>
            <a:endParaRPr lang="ru-RU" sz="2000" i="1" dirty="0"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  <a:p>
            <a:pPr marL="277246" indent="-277246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&lt;</a:t>
            </a:r>
            <a:r>
              <a:rPr lang="ru-RU" sz="2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К??</a:t>
            </a:r>
            <a:r>
              <a:rPr lang="en-US" sz="2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&gt;</a:t>
            </a:r>
            <a:r>
              <a:rPr lang="ru-RU" sz="2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: К</a:t>
            </a:r>
            <a:r>
              <a:rPr lang="ru-RU" sz="2000" i="1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от</a:t>
            </a:r>
            <a:r>
              <a:rPr lang="ru-RU" sz="2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, К</a:t>
            </a:r>
            <a:r>
              <a:rPr lang="ru-RU" sz="2000" i="1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ит</a:t>
            </a:r>
            <a:r>
              <a:rPr lang="ru-RU" sz="2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, К</a:t>
            </a:r>
            <a:r>
              <a:rPr lang="ru-RU" sz="2000" i="1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от</a:t>
            </a:r>
            <a:r>
              <a:rPr lang="ru-RU" sz="2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30F4230A-BD59-4F3B-84CB-0FDDD73CCF12}"/>
              </a:ext>
            </a:extLst>
          </p:cNvPr>
          <p:cNvSpPr/>
          <p:nvPr/>
        </p:nvSpPr>
        <p:spPr>
          <a:xfrm>
            <a:off x="6842288" y="4329113"/>
            <a:ext cx="35440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7246" indent="-277246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&lt;</a:t>
            </a:r>
            <a:r>
              <a:rPr lang="ru-RU" sz="2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Слов*</a:t>
            </a:r>
            <a:r>
              <a:rPr lang="en-US" sz="2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&gt;</a:t>
            </a:r>
            <a:r>
              <a:rPr lang="ru-RU" sz="2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: Слов</a:t>
            </a:r>
            <a:r>
              <a:rPr lang="ru-RU" sz="2000" i="1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о</a:t>
            </a:r>
            <a:r>
              <a:rPr lang="ru-RU" sz="2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, Слов</a:t>
            </a:r>
            <a:r>
              <a:rPr lang="ru-RU" sz="2000" i="1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есный</a:t>
            </a:r>
            <a:r>
              <a:rPr lang="en-US" sz="2000" i="1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;</a:t>
            </a:r>
            <a:endParaRPr lang="ru-RU" sz="2000" i="1" dirty="0"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  <a:p>
            <a:pPr marL="277246" indent="-277246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&lt;</a:t>
            </a:r>
            <a:r>
              <a:rPr lang="ru-RU" sz="2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К*</a:t>
            </a:r>
            <a:r>
              <a:rPr lang="en-US" sz="2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&gt;</a:t>
            </a:r>
            <a:r>
              <a:rPr lang="ru-RU" sz="2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: К</a:t>
            </a:r>
            <a:r>
              <a:rPr lang="ru-RU" sz="2000" i="1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от</a:t>
            </a:r>
            <a:r>
              <a:rPr lang="ru-RU" sz="2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, К</a:t>
            </a:r>
            <a:r>
              <a:rPr lang="ru-RU" sz="2000" i="1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рот;</a:t>
            </a:r>
            <a:endParaRPr lang="ru-RU" sz="2000" dirty="0"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39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009105F-B372-4663-B91D-8F97D1BE25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9"/>
          <a:stretch/>
        </p:blipFill>
        <p:spPr>
          <a:xfrm>
            <a:off x="6816725" y="846133"/>
            <a:ext cx="4824413" cy="279876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8931A9B-9A23-4663-A3E4-74362E540B03}"/>
              </a:ext>
            </a:extLst>
          </p:cNvPr>
          <p:cNvSpPr/>
          <p:nvPr/>
        </p:nvSpPr>
        <p:spPr>
          <a:xfrm>
            <a:off x="0" y="6491235"/>
            <a:ext cx="396240" cy="3667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object 14">
            <a:extLst>
              <a:ext uri="{FF2B5EF4-FFF2-40B4-BE49-F238E27FC236}">
                <a16:creationId xmlns:a16="http://schemas.microsoft.com/office/drawing/2014/main" id="{0998F06A-6D39-E690-1017-532C2D715E50}"/>
              </a:ext>
            </a:extLst>
          </p:cNvPr>
          <p:cNvSpPr txBox="1"/>
          <p:nvPr/>
        </p:nvSpPr>
        <p:spPr>
          <a:xfrm>
            <a:off x="551070" y="533171"/>
            <a:ext cx="7784362" cy="67769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00899"/>
              </a:lnSpc>
              <a:spcBef>
                <a:spcPts val="58"/>
              </a:spcBef>
            </a:pPr>
            <a:r>
              <a:rPr lang="ru-RU" sz="2183" b="1" dirty="0">
                <a:solidFill>
                  <a:schemeClr val="bg1"/>
                </a:solidFill>
                <a:latin typeface="Arial"/>
                <a:cs typeface="Arial"/>
              </a:rPr>
              <a:t>ТЕКСТ ТЕКСТ ТЕКСТ ТЕКСТ ТЕКСТ ТЕКСТ</a:t>
            </a:r>
          </a:p>
          <a:p>
            <a:pPr marL="7701" marR="3081">
              <a:lnSpc>
                <a:spcPct val="100899"/>
              </a:lnSpc>
              <a:spcBef>
                <a:spcPts val="58"/>
              </a:spcBef>
            </a:pPr>
            <a:r>
              <a:rPr lang="ru-RU" sz="2183" b="1" dirty="0">
                <a:solidFill>
                  <a:schemeClr val="bg1"/>
                </a:solidFill>
                <a:latin typeface="Arial"/>
                <a:cs typeface="Arial"/>
              </a:rPr>
              <a:t>ТЕКСТ ТЕКСТ ТЕКСТ ТЕКСТ</a:t>
            </a:r>
          </a:p>
        </p:txBody>
      </p:sp>
      <p:sp>
        <p:nvSpPr>
          <p:cNvPr id="18" name="object 14">
            <a:extLst>
              <a:ext uri="{FF2B5EF4-FFF2-40B4-BE49-F238E27FC236}">
                <a16:creationId xmlns:a16="http://schemas.microsoft.com/office/drawing/2014/main" id="{589A7DB3-21ED-47DD-879C-1FEF5C02C6EB}"/>
              </a:ext>
            </a:extLst>
          </p:cNvPr>
          <p:cNvSpPr txBox="1"/>
          <p:nvPr/>
        </p:nvSpPr>
        <p:spPr>
          <a:xfrm>
            <a:off x="551071" y="533171"/>
            <a:ext cx="5410157" cy="32561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00899"/>
              </a:lnSpc>
              <a:spcBef>
                <a:spcPts val="58"/>
              </a:spcBef>
            </a:pPr>
            <a:r>
              <a:rPr lang="ru-RU" sz="2183" b="1" dirty="0">
                <a:solidFill>
                  <a:srgbClr val="013E99"/>
                </a:solidFill>
                <a:latin typeface="Arial"/>
                <a:cs typeface="Arial"/>
              </a:rPr>
              <a:t>УСЛОВИЕ СО СРАВННЕНИЕМ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191409F3-7E52-4C47-A8CD-5EF79DF9B00B}"/>
              </a:ext>
            </a:extLst>
          </p:cNvPr>
          <p:cNvCxnSpPr>
            <a:cxnSpLocks/>
          </p:cNvCxnSpPr>
          <p:nvPr/>
        </p:nvCxnSpPr>
        <p:spPr>
          <a:xfrm flipH="1">
            <a:off x="551070" y="1298678"/>
            <a:ext cx="739324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4232FC0-19C6-49C8-A7CE-4F55C6C75EF1}"/>
              </a:ext>
            </a:extLst>
          </p:cNvPr>
          <p:cNvSpPr/>
          <p:nvPr/>
        </p:nvSpPr>
        <p:spPr>
          <a:xfrm>
            <a:off x="-14381" y="3632841"/>
            <a:ext cx="6526251" cy="3225160"/>
          </a:xfrm>
          <a:prstGeom prst="rect">
            <a:avLst/>
          </a:prstGeom>
          <a:solidFill>
            <a:srgbClr val="1D4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92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15A86D-F420-40DD-A12F-CAD7D0525007}"/>
              </a:ext>
            </a:extLst>
          </p:cNvPr>
          <p:cNvSpPr txBox="1"/>
          <p:nvPr/>
        </p:nvSpPr>
        <p:spPr>
          <a:xfrm>
            <a:off x="828317" y="1691698"/>
            <a:ext cx="4394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сравнении значений с заданным, условие указывается в кавычках.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30F379-5F0F-90F5-B60F-34CEBC9B54FE}"/>
              </a:ext>
            </a:extLst>
          </p:cNvPr>
          <p:cNvSpPr txBox="1"/>
          <p:nvPr/>
        </p:nvSpPr>
        <p:spPr>
          <a:xfrm>
            <a:off x="828317" y="4542639"/>
            <a:ext cx="43949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Если значение задано в ячейке, то указывается знак сравнения в кавычках, амперсанд и адрес ячейки.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BD41A6C-42C8-4F41-9F83-2C9FCE4AEA89}"/>
              </a:ext>
            </a:extLst>
          </p:cNvPr>
          <p:cNvSpPr/>
          <p:nvPr/>
        </p:nvSpPr>
        <p:spPr>
          <a:xfrm>
            <a:off x="11038788" y="0"/>
            <a:ext cx="1153212" cy="744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92B841-58E1-2D79-6B06-A5DD1AC12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5857" y="0"/>
            <a:ext cx="774465" cy="718647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44277AF-F08D-4271-BF68-B6272B38996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ru-RU" smtClean="0"/>
              <a:pPr algn="ctr"/>
              <a:t>5</a:t>
            </a:fld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B1A4FAA-1BBF-4DF1-8F65-44CC7CE3C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725" y="3644900"/>
            <a:ext cx="4824413" cy="278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>
            <a:extLst>
              <a:ext uri="{FF2B5EF4-FFF2-40B4-BE49-F238E27FC236}">
                <a16:creationId xmlns:a16="http://schemas.microsoft.com/office/drawing/2014/main" id="{FA604292-6ADC-3177-10B6-CBFC07D3CE59}"/>
              </a:ext>
            </a:extLst>
          </p:cNvPr>
          <p:cNvSpPr txBox="1"/>
          <p:nvPr/>
        </p:nvSpPr>
        <p:spPr>
          <a:xfrm>
            <a:off x="551070" y="533171"/>
            <a:ext cx="7784362" cy="1029783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00899"/>
              </a:lnSpc>
              <a:spcBef>
                <a:spcPts val="58"/>
              </a:spcBef>
            </a:pPr>
            <a:r>
              <a:rPr lang="ru-RU" sz="2183" b="1" dirty="0">
                <a:solidFill>
                  <a:srgbClr val="1D4992"/>
                </a:solidFill>
                <a:latin typeface="Arial"/>
                <a:cs typeface="Arial"/>
              </a:rPr>
              <a:t>ФУНКЦИЯ СЧЁТЕСЛИ. СИГНАТУРА И ПРИМЕНЕНИЕ</a:t>
            </a:r>
          </a:p>
          <a:p>
            <a:pPr marL="7701" marR="3081">
              <a:lnSpc>
                <a:spcPct val="100899"/>
              </a:lnSpc>
              <a:spcBef>
                <a:spcPts val="58"/>
              </a:spcBef>
            </a:pPr>
            <a:endParaRPr lang="ru-RU" sz="2183" b="1" dirty="0">
              <a:solidFill>
                <a:srgbClr val="013E99"/>
              </a:solidFill>
              <a:latin typeface="Arial"/>
              <a:cs typeface="Arial"/>
            </a:endParaRPr>
          </a:p>
          <a:p>
            <a:pPr marL="7701" marR="3081">
              <a:lnSpc>
                <a:spcPct val="100899"/>
              </a:lnSpc>
              <a:spcBef>
                <a:spcPts val="58"/>
              </a:spcBef>
            </a:pPr>
            <a:r>
              <a:rPr lang="ru-RU" sz="2183" b="1" dirty="0">
                <a:solidFill>
                  <a:srgbClr val="013E99"/>
                </a:solidFill>
                <a:latin typeface="Arial"/>
                <a:cs typeface="Arial"/>
              </a:rPr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8944D0-3EC2-E971-5088-14CB0BA10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7383" y="463559"/>
            <a:ext cx="933547" cy="866264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702F4B6-A885-5015-E30D-84885E32033B}"/>
              </a:ext>
            </a:extLst>
          </p:cNvPr>
          <p:cNvCxnSpPr>
            <a:cxnSpLocks/>
          </p:cNvCxnSpPr>
          <p:nvPr/>
        </p:nvCxnSpPr>
        <p:spPr>
          <a:xfrm flipH="1">
            <a:off x="551070" y="1298678"/>
            <a:ext cx="739324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ject 3">
            <a:extLst>
              <a:ext uri="{FF2B5EF4-FFF2-40B4-BE49-F238E27FC236}">
                <a16:creationId xmlns:a16="http://schemas.microsoft.com/office/drawing/2014/main" id="{55087413-1DD3-6EEF-A5B6-F7D9FEBC743E}"/>
              </a:ext>
            </a:extLst>
          </p:cNvPr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19049" r="29104"/>
          <a:stretch/>
        </p:blipFill>
        <p:spPr>
          <a:xfrm>
            <a:off x="8583517" y="1843535"/>
            <a:ext cx="3608055" cy="2262404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1AF351E-BAC2-CC08-7D7C-3C96D4975C10}"/>
              </a:ext>
            </a:extLst>
          </p:cNvPr>
          <p:cNvSpPr/>
          <p:nvPr/>
        </p:nvSpPr>
        <p:spPr>
          <a:xfrm>
            <a:off x="479425" y="2960688"/>
            <a:ext cx="3282073" cy="3234542"/>
          </a:xfrm>
          <a:prstGeom prst="rect">
            <a:avLst/>
          </a:prstGeom>
          <a:solidFill>
            <a:srgbClr val="E6E9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92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B9840F2-CDF2-1D61-551F-7A3ED9A0D035}"/>
              </a:ext>
            </a:extLst>
          </p:cNvPr>
          <p:cNvSpPr/>
          <p:nvPr/>
        </p:nvSpPr>
        <p:spPr>
          <a:xfrm>
            <a:off x="4830618" y="2960688"/>
            <a:ext cx="3281507" cy="3234542"/>
          </a:xfrm>
          <a:prstGeom prst="rect">
            <a:avLst/>
          </a:prstGeom>
          <a:solidFill>
            <a:srgbClr val="E6E9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92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DD3B7D-8056-691E-C783-C2E2DAA64A65}"/>
              </a:ext>
            </a:extLst>
          </p:cNvPr>
          <p:cNvSpPr txBox="1"/>
          <p:nvPr/>
        </p:nvSpPr>
        <p:spPr>
          <a:xfrm>
            <a:off x="458655" y="1565815"/>
            <a:ext cx="7383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СЧЁТЕСЛИМН(</a:t>
            </a:r>
            <a:r>
              <a:rPr lang="ru-RU" sz="3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диапазон усл1</a:t>
            </a:r>
            <a:r>
              <a:rPr lang="en-US" sz="3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ru-RU" sz="3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условие1; </a:t>
            </a:r>
            <a:r>
              <a:rPr lang="en-US" sz="3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ru-RU" sz="3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диапазон усл2; условие2…)</a:t>
            </a:r>
            <a:endParaRPr lang="en-US" sz="3000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BF075F-A619-659C-5375-87C4A2EDCB06}"/>
              </a:ext>
            </a:extLst>
          </p:cNvPr>
          <p:cNvSpPr txBox="1"/>
          <p:nvPr/>
        </p:nvSpPr>
        <p:spPr>
          <a:xfrm>
            <a:off x="479425" y="4868863"/>
            <a:ext cx="32604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Подсчет ячеек с несколькими диапазонами и условиями</a:t>
            </a:r>
            <a:endParaRPr lang="ru-RU" sz="1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C00323-54A0-4D95-07F9-C3BCC471EE03}"/>
              </a:ext>
            </a:extLst>
          </p:cNvPr>
          <p:cNvSpPr txBox="1"/>
          <p:nvPr/>
        </p:nvSpPr>
        <p:spPr>
          <a:xfrm>
            <a:off x="4836903" y="4864545"/>
            <a:ext cx="3238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Функция принимает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пары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диапазон </a:t>
            </a:r>
            <a:r>
              <a:rPr lang="ru-RU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–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условие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37443-DDA8-6446-E449-197A7D69F727}"/>
              </a:ext>
            </a:extLst>
          </p:cNvPr>
          <p:cNvSpPr txBox="1"/>
          <p:nvPr/>
        </p:nvSpPr>
        <p:spPr>
          <a:xfrm>
            <a:off x="479425" y="4184650"/>
            <a:ext cx="3270539" cy="39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94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Применение</a:t>
            </a:r>
            <a:endParaRPr lang="en-US" sz="194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8E7732-B8C9-D949-E49D-A678D5A52C9E}"/>
              </a:ext>
            </a:extLst>
          </p:cNvPr>
          <p:cNvSpPr txBox="1"/>
          <p:nvPr/>
        </p:nvSpPr>
        <p:spPr>
          <a:xfrm>
            <a:off x="4830763" y="4184650"/>
            <a:ext cx="3251200" cy="39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94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Сигнатура</a:t>
            </a:r>
            <a:endParaRPr lang="en-US" sz="194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B2007A-3A80-4A09-AE5E-61C61E573CA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6</a:t>
            </a:fld>
            <a:endParaRPr lang="ru-RU"/>
          </a:p>
        </p:txBody>
      </p:sp>
      <p:pic>
        <p:nvPicPr>
          <p:cNvPr id="16" name="Рисунок 15" descr="Линейчатая диаграмма с тенденцией к повышению">
            <a:extLst>
              <a:ext uri="{FF2B5EF4-FFF2-40B4-BE49-F238E27FC236}">
                <a16:creationId xmlns:a16="http://schemas.microsoft.com/office/drawing/2014/main" id="{017F3A04-04FB-413F-8C0C-A6C93AB4F2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71492" y="3187700"/>
            <a:ext cx="914400" cy="914400"/>
          </a:xfrm>
          <a:prstGeom prst="rect">
            <a:avLst/>
          </a:prstGeom>
        </p:spPr>
      </p:pic>
      <p:pic>
        <p:nvPicPr>
          <p:cNvPr id="19" name="Рисунок 18" descr="Фрагменты головоломки">
            <a:extLst>
              <a:ext uri="{FF2B5EF4-FFF2-40B4-BE49-F238E27FC236}">
                <a16:creationId xmlns:a16="http://schemas.microsoft.com/office/drawing/2014/main" id="{D4486C28-F635-4CFF-AAB6-12C323BF4C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34088" y="31877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8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>
            <a:extLst>
              <a:ext uri="{FF2B5EF4-FFF2-40B4-BE49-F238E27FC236}">
                <a16:creationId xmlns:a16="http://schemas.microsoft.com/office/drawing/2014/main" id="{FA604292-6ADC-3177-10B6-CBFC07D3CE59}"/>
              </a:ext>
            </a:extLst>
          </p:cNvPr>
          <p:cNvSpPr txBox="1"/>
          <p:nvPr/>
        </p:nvSpPr>
        <p:spPr>
          <a:xfrm>
            <a:off x="551070" y="533171"/>
            <a:ext cx="7784362" cy="325103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00899"/>
              </a:lnSpc>
              <a:spcBef>
                <a:spcPts val="58"/>
              </a:spcBef>
            </a:pPr>
            <a:r>
              <a:rPr lang="ru-RU" sz="2180" b="1" dirty="0">
                <a:solidFill>
                  <a:srgbClr val="1D4992"/>
                </a:solidFill>
                <a:latin typeface="Arial"/>
                <a:cs typeface="Arial"/>
              </a:rPr>
              <a:t>СЧЕТЕСЛИМН: ПРИМЕР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8944D0-3EC2-E971-5088-14CB0BA10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383" y="463559"/>
            <a:ext cx="933547" cy="866264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702F4B6-A885-5015-E30D-84885E32033B}"/>
              </a:ext>
            </a:extLst>
          </p:cNvPr>
          <p:cNvCxnSpPr>
            <a:cxnSpLocks/>
          </p:cNvCxnSpPr>
          <p:nvPr/>
        </p:nvCxnSpPr>
        <p:spPr>
          <a:xfrm flipH="1">
            <a:off x="551070" y="1298678"/>
            <a:ext cx="739324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FB60B3A-98CD-4530-AF0B-B62EBB9D1C8A}"/>
              </a:ext>
            </a:extLst>
          </p:cNvPr>
          <p:cNvSpPr txBox="1"/>
          <p:nvPr/>
        </p:nvSpPr>
        <p:spPr>
          <a:xfrm>
            <a:off x="5545138" y="5340956"/>
            <a:ext cx="6096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Найти количество позиций со скидкой и количеством кг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&gt; 11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221B7C76-9F13-4584-8C08-68FD0B80F1E5}"/>
              </a:ext>
            </a:extLst>
          </p:cNvPr>
          <p:cNvSpPr/>
          <p:nvPr/>
        </p:nvSpPr>
        <p:spPr>
          <a:xfrm>
            <a:off x="479425" y="2716369"/>
            <a:ext cx="46744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При</a:t>
            </a:r>
            <a:r>
              <a:rPr lang="en-US" sz="24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использовании функции необходимо последовательно указывать диапазоны и соответствующие им условия</a:t>
            </a:r>
            <a:br>
              <a:rPr lang="ru-RU" sz="24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</a:br>
            <a:endParaRPr lang="ru-RU" sz="2400" i="1" dirty="0"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4747B79-D27A-4766-A19C-0D6C02AB8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022" y="1819798"/>
            <a:ext cx="6131116" cy="346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92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429D5DD6-07CD-42FA-91DC-C6D2978A34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8" r="39234" b="15936"/>
          <a:stretch/>
        </p:blipFill>
        <p:spPr>
          <a:xfrm>
            <a:off x="7355462" y="1"/>
            <a:ext cx="4836111" cy="6858000"/>
          </a:xfrm>
          <a:prstGeom prst="rect">
            <a:avLst/>
          </a:prstGeom>
        </p:spPr>
      </p:pic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D604DE2A-3D80-44E2-A208-86C92DEE4826}"/>
              </a:ext>
            </a:extLst>
          </p:cNvPr>
          <p:cNvSpPr/>
          <p:nvPr/>
        </p:nvSpPr>
        <p:spPr>
          <a:xfrm>
            <a:off x="7355462" y="0"/>
            <a:ext cx="4836111" cy="6858000"/>
          </a:xfrm>
          <a:prstGeom prst="rect">
            <a:avLst/>
          </a:prstGeom>
          <a:solidFill>
            <a:srgbClr val="1D4992">
              <a:alpha val="7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92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198178-597B-44E3-96DC-8B2FCE472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028" y="379248"/>
            <a:ext cx="933547" cy="878442"/>
          </a:xfrm>
          <a:prstGeom prst="rect">
            <a:avLst/>
          </a:prstGeom>
        </p:spPr>
      </p:pic>
      <p:sp>
        <p:nvSpPr>
          <p:cNvPr id="3" name="object 14">
            <a:extLst>
              <a:ext uri="{FF2B5EF4-FFF2-40B4-BE49-F238E27FC236}">
                <a16:creationId xmlns:a16="http://schemas.microsoft.com/office/drawing/2014/main" id="{0998F06A-6D39-E690-1017-532C2D715E50}"/>
              </a:ext>
            </a:extLst>
          </p:cNvPr>
          <p:cNvSpPr txBox="1"/>
          <p:nvPr/>
        </p:nvSpPr>
        <p:spPr>
          <a:xfrm>
            <a:off x="551070" y="533171"/>
            <a:ext cx="7784362" cy="101695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00899"/>
              </a:lnSpc>
              <a:spcBef>
                <a:spcPts val="58"/>
              </a:spcBef>
            </a:pPr>
            <a:r>
              <a:rPr lang="ru-RU" sz="2183" b="1" dirty="0">
                <a:solidFill>
                  <a:srgbClr val="013E99"/>
                </a:solidFill>
                <a:latin typeface="Arial"/>
                <a:cs typeface="Arial"/>
              </a:rPr>
              <a:t>КРАТКАЯ СВОДКА ПО ФУНКЦИЯМ СЧЁТСЕЛИ И СЧЁТЕСЛИМН</a:t>
            </a:r>
          </a:p>
          <a:p>
            <a:pPr marL="7701" marR="3081">
              <a:lnSpc>
                <a:spcPct val="100899"/>
              </a:lnSpc>
              <a:spcBef>
                <a:spcPts val="58"/>
              </a:spcBef>
            </a:pPr>
            <a:endParaRPr lang="ru-RU" sz="2183" b="1" dirty="0">
              <a:solidFill>
                <a:srgbClr val="013E99"/>
              </a:solidFill>
              <a:latin typeface="Arial"/>
              <a:cs typeface="Arial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B2B9BE2-F561-B0E9-E786-DCBF85C585F2}"/>
              </a:ext>
            </a:extLst>
          </p:cNvPr>
          <p:cNvCxnSpPr>
            <a:cxnSpLocks/>
          </p:cNvCxnSpPr>
          <p:nvPr/>
        </p:nvCxnSpPr>
        <p:spPr>
          <a:xfrm flipH="1">
            <a:off x="551070" y="1298678"/>
            <a:ext cx="739324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ая выноска 20">
            <a:extLst>
              <a:ext uri="{FF2B5EF4-FFF2-40B4-BE49-F238E27FC236}">
                <a16:creationId xmlns:a16="http://schemas.microsoft.com/office/drawing/2014/main" id="{2CB78D33-CBE3-A66D-2367-895A5B210BC1}"/>
              </a:ext>
            </a:extLst>
          </p:cNvPr>
          <p:cNvSpPr/>
          <p:nvPr/>
        </p:nvSpPr>
        <p:spPr>
          <a:xfrm rot="5400000" flipV="1">
            <a:off x="1030406" y="2901780"/>
            <a:ext cx="803424" cy="82770"/>
          </a:xfrm>
          <a:custGeom>
            <a:avLst/>
            <a:gdLst>
              <a:gd name="connsiteX0" fmla="*/ 0 w 692944"/>
              <a:gd name="connsiteY0" fmla="*/ 0 h 610952"/>
              <a:gd name="connsiteX1" fmla="*/ 115491 w 692944"/>
              <a:gd name="connsiteY1" fmla="*/ 0 h 610952"/>
              <a:gd name="connsiteX2" fmla="*/ 115491 w 692944"/>
              <a:gd name="connsiteY2" fmla="*/ 0 h 610952"/>
              <a:gd name="connsiteX3" fmla="*/ 288727 w 692944"/>
              <a:gd name="connsiteY3" fmla="*/ 0 h 610952"/>
              <a:gd name="connsiteX4" fmla="*/ 692944 w 692944"/>
              <a:gd name="connsiteY4" fmla="*/ 0 h 610952"/>
              <a:gd name="connsiteX5" fmla="*/ 692944 w 692944"/>
              <a:gd name="connsiteY5" fmla="*/ 356389 h 610952"/>
              <a:gd name="connsiteX6" fmla="*/ 692944 w 692944"/>
              <a:gd name="connsiteY6" fmla="*/ 356389 h 610952"/>
              <a:gd name="connsiteX7" fmla="*/ 692944 w 692944"/>
              <a:gd name="connsiteY7" fmla="*/ 509127 h 610952"/>
              <a:gd name="connsiteX8" fmla="*/ 692944 w 692944"/>
              <a:gd name="connsiteY8" fmla="*/ 610952 h 610952"/>
              <a:gd name="connsiteX9" fmla="*/ 288727 w 692944"/>
              <a:gd name="connsiteY9" fmla="*/ 610952 h 610952"/>
              <a:gd name="connsiteX10" fmla="*/ 202111 w 692944"/>
              <a:gd name="connsiteY10" fmla="*/ 687321 h 610952"/>
              <a:gd name="connsiteX11" fmla="*/ 115491 w 692944"/>
              <a:gd name="connsiteY11" fmla="*/ 610952 h 610952"/>
              <a:gd name="connsiteX12" fmla="*/ 0 w 692944"/>
              <a:gd name="connsiteY12" fmla="*/ 610952 h 610952"/>
              <a:gd name="connsiteX13" fmla="*/ 0 w 692944"/>
              <a:gd name="connsiteY13" fmla="*/ 509127 h 610952"/>
              <a:gd name="connsiteX14" fmla="*/ 0 w 692944"/>
              <a:gd name="connsiteY14" fmla="*/ 356389 h 610952"/>
              <a:gd name="connsiteX15" fmla="*/ 0 w 692944"/>
              <a:gd name="connsiteY15" fmla="*/ 356389 h 610952"/>
              <a:gd name="connsiteX16" fmla="*/ 0 w 692944"/>
              <a:gd name="connsiteY16" fmla="*/ 0 h 610952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91440 w 692944"/>
              <a:gd name="connsiteY16" fmla="*/ 600567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84296 w 692944"/>
              <a:gd name="connsiteY16" fmla="*/ 531510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0" fmla="*/ 0 w 692944"/>
              <a:gd name="connsiteY0" fmla="*/ 356389 h 687321"/>
              <a:gd name="connsiteX1" fmla="*/ 0 w 692944"/>
              <a:gd name="connsiteY1" fmla="*/ 356389 h 687321"/>
              <a:gd name="connsiteX2" fmla="*/ 0 w 692944"/>
              <a:gd name="connsiteY2" fmla="*/ 0 h 687321"/>
              <a:gd name="connsiteX3" fmla="*/ 115491 w 692944"/>
              <a:gd name="connsiteY3" fmla="*/ 0 h 687321"/>
              <a:gd name="connsiteX4" fmla="*/ 115491 w 692944"/>
              <a:gd name="connsiteY4" fmla="*/ 0 h 687321"/>
              <a:gd name="connsiteX5" fmla="*/ 288727 w 692944"/>
              <a:gd name="connsiteY5" fmla="*/ 0 h 687321"/>
              <a:gd name="connsiteX6" fmla="*/ 692944 w 692944"/>
              <a:gd name="connsiteY6" fmla="*/ 0 h 687321"/>
              <a:gd name="connsiteX7" fmla="*/ 692944 w 692944"/>
              <a:gd name="connsiteY7" fmla="*/ 356389 h 687321"/>
              <a:gd name="connsiteX8" fmla="*/ 692944 w 692944"/>
              <a:gd name="connsiteY8" fmla="*/ 356389 h 687321"/>
              <a:gd name="connsiteX9" fmla="*/ 692944 w 692944"/>
              <a:gd name="connsiteY9" fmla="*/ 509127 h 687321"/>
              <a:gd name="connsiteX10" fmla="*/ 692944 w 692944"/>
              <a:gd name="connsiteY10" fmla="*/ 610952 h 687321"/>
              <a:gd name="connsiteX11" fmla="*/ 288727 w 692944"/>
              <a:gd name="connsiteY11" fmla="*/ 610952 h 687321"/>
              <a:gd name="connsiteX12" fmla="*/ 202111 w 692944"/>
              <a:gd name="connsiteY12" fmla="*/ 687321 h 687321"/>
              <a:gd name="connsiteX13" fmla="*/ 115491 w 692944"/>
              <a:gd name="connsiteY13" fmla="*/ 610952 h 687321"/>
              <a:gd name="connsiteX14" fmla="*/ 0 w 692944"/>
              <a:gd name="connsiteY14" fmla="*/ 610952 h 687321"/>
              <a:gd name="connsiteX0" fmla="*/ 0 w 692944"/>
              <a:gd name="connsiteY0" fmla="*/ 356389 h 687321"/>
              <a:gd name="connsiteX1" fmla="*/ 0 w 692944"/>
              <a:gd name="connsiteY1" fmla="*/ 0 h 687321"/>
              <a:gd name="connsiteX2" fmla="*/ 115491 w 692944"/>
              <a:gd name="connsiteY2" fmla="*/ 0 h 687321"/>
              <a:gd name="connsiteX3" fmla="*/ 115491 w 692944"/>
              <a:gd name="connsiteY3" fmla="*/ 0 h 687321"/>
              <a:gd name="connsiteX4" fmla="*/ 288727 w 692944"/>
              <a:gd name="connsiteY4" fmla="*/ 0 h 687321"/>
              <a:gd name="connsiteX5" fmla="*/ 692944 w 692944"/>
              <a:gd name="connsiteY5" fmla="*/ 0 h 687321"/>
              <a:gd name="connsiteX6" fmla="*/ 692944 w 692944"/>
              <a:gd name="connsiteY6" fmla="*/ 356389 h 687321"/>
              <a:gd name="connsiteX7" fmla="*/ 692944 w 692944"/>
              <a:gd name="connsiteY7" fmla="*/ 356389 h 687321"/>
              <a:gd name="connsiteX8" fmla="*/ 692944 w 692944"/>
              <a:gd name="connsiteY8" fmla="*/ 509127 h 687321"/>
              <a:gd name="connsiteX9" fmla="*/ 692944 w 692944"/>
              <a:gd name="connsiteY9" fmla="*/ 610952 h 687321"/>
              <a:gd name="connsiteX10" fmla="*/ 288727 w 692944"/>
              <a:gd name="connsiteY10" fmla="*/ 610952 h 687321"/>
              <a:gd name="connsiteX11" fmla="*/ 202111 w 692944"/>
              <a:gd name="connsiteY11" fmla="*/ 687321 h 687321"/>
              <a:gd name="connsiteX12" fmla="*/ 115491 w 692944"/>
              <a:gd name="connsiteY12" fmla="*/ 610952 h 687321"/>
              <a:gd name="connsiteX13" fmla="*/ 0 w 692944"/>
              <a:gd name="connsiteY13" fmla="*/ 610952 h 687321"/>
              <a:gd name="connsiteX0" fmla="*/ 0 w 692944"/>
              <a:gd name="connsiteY0" fmla="*/ 0 h 687321"/>
              <a:gd name="connsiteX1" fmla="*/ 115491 w 692944"/>
              <a:gd name="connsiteY1" fmla="*/ 0 h 687321"/>
              <a:gd name="connsiteX2" fmla="*/ 115491 w 692944"/>
              <a:gd name="connsiteY2" fmla="*/ 0 h 687321"/>
              <a:gd name="connsiteX3" fmla="*/ 288727 w 692944"/>
              <a:gd name="connsiteY3" fmla="*/ 0 h 687321"/>
              <a:gd name="connsiteX4" fmla="*/ 692944 w 692944"/>
              <a:gd name="connsiteY4" fmla="*/ 0 h 687321"/>
              <a:gd name="connsiteX5" fmla="*/ 692944 w 692944"/>
              <a:gd name="connsiteY5" fmla="*/ 356389 h 687321"/>
              <a:gd name="connsiteX6" fmla="*/ 692944 w 692944"/>
              <a:gd name="connsiteY6" fmla="*/ 356389 h 687321"/>
              <a:gd name="connsiteX7" fmla="*/ 692944 w 692944"/>
              <a:gd name="connsiteY7" fmla="*/ 509127 h 687321"/>
              <a:gd name="connsiteX8" fmla="*/ 692944 w 692944"/>
              <a:gd name="connsiteY8" fmla="*/ 610952 h 687321"/>
              <a:gd name="connsiteX9" fmla="*/ 288727 w 692944"/>
              <a:gd name="connsiteY9" fmla="*/ 610952 h 687321"/>
              <a:gd name="connsiteX10" fmla="*/ 202111 w 692944"/>
              <a:gd name="connsiteY10" fmla="*/ 687321 h 687321"/>
              <a:gd name="connsiteX11" fmla="*/ 115491 w 692944"/>
              <a:gd name="connsiteY11" fmla="*/ 610952 h 687321"/>
              <a:gd name="connsiteX12" fmla="*/ 0 w 692944"/>
              <a:gd name="connsiteY12" fmla="*/ 610952 h 687321"/>
              <a:gd name="connsiteX0" fmla="*/ 115491 w 692944"/>
              <a:gd name="connsiteY0" fmla="*/ 0 h 687321"/>
              <a:gd name="connsiteX1" fmla="*/ 115491 w 692944"/>
              <a:gd name="connsiteY1" fmla="*/ 0 h 687321"/>
              <a:gd name="connsiteX2" fmla="*/ 288727 w 692944"/>
              <a:gd name="connsiteY2" fmla="*/ 0 h 687321"/>
              <a:gd name="connsiteX3" fmla="*/ 692944 w 692944"/>
              <a:gd name="connsiteY3" fmla="*/ 0 h 687321"/>
              <a:gd name="connsiteX4" fmla="*/ 692944 w 692944"/>
              <a:gd name="connsiteY4" fmla="*/ 356389 h 687321"/>
              <a:gd name="connsiteX5" fmla="*/ 692944 w 692944"/>
              <a:gd name="connsiteY5" fmla="*/ 356389 h 687321"/>
              <a:gd name="connsiteX6" fmla="*/ 692944 w 692944"/>
              <a:gd name="connsiteY6" fmla="*/ 509127 h 687321"/>
              <a:gd name="connsiteX7" fmla="*/ 692944 w 692944"/>
              <a:gd name="connsiteY7" fmla="*/ 610952 h 687321"/>
              <a:gd name="connsiteX8" fmla="*/ 288727 w 692944"/>
              <a:gd name="connsiteY8" fmla="*/ 610952 h 687321"/>
              <a:gd name="connsiteX9" fmla="*/ 202111 w 692944"/>
              <a:gd name="connsiteY9" fmla="*/ 687321 h 687321"/>
              <a:gd name="connsiteX10" fmla="*/ 115491 w 692944"/>
              <a:gd name="connsiteY10" fmla="*/ 610952 h 687321"/>
              <a:gd name="connsiteX11" fmla="*/ 0 w 692944"/>
              <a:gd name="connsiteY11" fmla="*/ 610952 h 687321"/>
              <a:gd name="connsiteX0" fmla="*/ 115491 w 692944"/>
              <a:gd name="connsiteY0" fmla="*/ 0 h 687321"/>
              <a:gd name="connsiteX1" fmla="*/ 288727 w 692944"/>
              <a:gd name="connsiteY1" fmla="*/ 0 h 687321"/>
              <a:gd name="connsiteX2" fmla="*/ 692944 w 692944"/>
              <a:gd name="connsiteY2" fmla="*/ 0 h 687321"/>
              <a:gd name="connsiteX3" fmla="*/ 692944 w 692944"/>
              <a:gd name="connsiteY3" fmla="*/ 356389 h 687321"/>
              <a:gd name="connsiteX4" fmla="*/ 692944 w 692944"/>
              <a:gd name="connsiteY4" fmla="*/ 356389 h 687321"/>
              <a:gd name="connsiteX5" fmla="*/ 692944 w 692944"/>
              <a:gd name="connsiteY5" fmla="*/ 509127 h 687321"/>
              <a:gd name="connsiteX6" fmla="*/ 692944 w 692944"/>
              <a:gd name="connsiteY6" fmla="*/ 610952 h 687321"/>
              <a:gd name="connsiteX7" fmla="*/ 288727 w 692944"/>
              <a:gd name="connsiteY7" fmla="*/ 610952 h 687321"/>
              <a:gd name="connsiteX8" fmla="*/ 202111 w 692944"/>
              <a:gd name="connsiteY8" fmla="*/ 687321 h 687321"/>
              <a:gd name="connsiteX9" fmla="*/ 115491 w 692944"/>
              <a:gd name="connsiteY9" fmla="*/ 610952 h 687321"/>
              <a:gd name="connsiteX10" fmla="*/ 0 w 692944"/>
              <a:gd name="connsiteY10" fmla="*/ 610952 h 687321"/>
              <a:gd name="connsiteX0" fmla="*/ 115491 w 692944"/>
              <a:gd name="connsiteY0" fmla="*/ 0 h 687321"/>
              <a:gd name="connsiteX1" fmla="*/ 692944 w 692944"/>
              <a:gd name="connsiteY1" fmla="*/ 0 h 687321"/>
              <a:gd name="connsiteX2" fmla="*/ 692944 w 692944"/>
              <a:gd name="connsiteY2" fmla="*/ 356389 h 687321"/>
              <a:gd name="connsiteX3" fmla="*/ 692944 w 692944"/>
              <a:gd name="connsiteY3" fmla="*/ 356389 h 687321"/>
              <a:gd name="connsiteX4" fmla="*/ 692944 w 692944"/>
              <a:gd name="connsiteY4" fmla="*/ 509127 h 687321"/>
              <a:gd name="connsiteX5" fmla="*/ 692944 w 692944"/>
              <a:gd name="connsiteY5" fmla="*/ 610952 h 687321"/>
              <a:gd name="connsiteX6" fmla="*/ 288727 w 692944"/>
              <a:gd name="connsiteY6" fmla="*/ 610952 h 687321"/>
              <a:gd name="connsiteX7" fmla="*/ 202111 w 692944"/>
              <a:gd name="connsiteY7" fmla="*/ 687321 h 687321"/>
              <a:gd name="connsiteX8" fmla="*/ 115491 w 692944"/>
              <a:gd name="connsiteY8" fmla="*/ 610952 h 687321"/>
              <a:gd name="connsiteX9" fmla="*/ 0 w 692944"/>
              <a:gd name="connsiteY9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330932"/>
              <a:gd name="connsiteX1" fmla="*/ 692944 w 692944"/>
              <a:gd name="connsiteY1" fmla="*/ 0 h 330932"/>
              <a:gd name="connsiteX2" fmla="*/ 692944 w 692944"/>
              <a:gd name="connsiteY2" fmla="*/ 152738 h 330932"/>
              <a:gd name="connsiteX3" fmla="*/ 692944 w 692944"/>
              <a:gd name="connsiteY3" fmla="*/ 254563 h 330932"/>
              <a:gd name="connsiteX4" fmla="*/ 288727 w 692944"/>
              <a:gd name="connsiteY4" fmla="*/ 254563 h 330932"/>
              <a:gd name="connsiteX5" fmla="*/ 202111 w 692944"/>
              <a:gd name="connsiteY5" fmla="*/ 330932 h 330932"/>
              <a:gd name="connsiteX6" fmla="*/ 115491 w 692944"/>
              <a:gd name="connsiteY6" fmla="*/ 254563 h 330932"/>
              <a:gd name="connsiteX7" fmla="*/ 0 w 692944"/>
              <a:gd name="connsiteY7" fmla="*/ 254563 h 330932"/>
              <a:gd name="connsiteX0" fmla="*/ 692944 w 692944"/>
              <a:gd name="connsiteY0" fmla="*/ 0 h 330932"/>
              <a:gd name="connsiteX1" fmla="*/ 692944 w 692944"/>
              <a:gd name="connsiteY1" fmla="*/ 152738 h 330932"/>
              <a:gd name="connsiteX2" fmla="*/ 692944 w 692944"/>
              <a:gd name="connsiteY2" fmla="*/ 254563 h 330932"/>
              <a:gd name="connsiteX3" fmla="*/ 288727 w 692944"/>
              <a:gd name="connsiteY3" fmla="*/ 254563 h 330932"/>
              <a:gd name="connsiteX4" fmla="*/ 202111 w 692944"/>
              <a:gd name="connsiteY4" fmla="*/ 330932 h 330932"/>
              <a:gd name="connsiteX5" fmla="*/ 115491 w 692944"/>
              <a:gd name="connsiteY5" fmla="*/ 254563 h 330932"/>
              <a:gd name="connsiteX6" fmla="*/ 0 w 692944"/>
              <a:gd name="connsiteY6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76369"/>
              <a:gd name="connsiteX1" fmla="*/ 288727 w 692944"/>
              <a:gd name="connsiteY1" fmla="*/ 0 h 76369"/>
              <a:gd name="connsiteX2" fmla="*/ 202111 w 692944"/>
              <a:gd name="connsiteY2" fmla="*/ 76369 h 76369"/>
              <a:gd name="connsiteX3" fmla="*/ 115491 w 692944"/>
              <a:gd name="connsiteY3" fmla="*/ 0 h 76369"/>
              <a:gd name="connsiteX4" fmla="*/ 0 w 692944"/>
              <a:gd name="connsiteY4" fmla="*/ 0 h 76369"/>
              <a:gd name="connsiteX0" fmla="*/ 922370 w 922370"/>
              <a:gd name="connsiteY0" fmla="*/ 3987 h 76369"/>
              <a:gd name="connsiteX1" fmla="*/ 288727 w 922370"/>
              <a:gd name="connsiteY1" fmla="*/ 0 h 76369"/>
              <a:gd name="connsiteX2" fmla="*/ 202111 w 922370"/>
              <a:gd name="connsiteY2" fmla="*/ 76369 h 76369"/>
              <a:gd name="connsiteX3" fmla="*/ 115491 w 922370"/>
              <a:gd name="connsiteY3" fmla="*/ 0 h 76369"/>
              <a:gd name="connsiteX4" fmla="*/ 0 w 922370"/>
              <a:gd name="connsiteY4" fmla="*/ 0 h 76369"/>
              <a:gd name="connsiteX0" fmla="*/ 922373 w 922373"/>
              <a:gd name="connsiteY0" fmla="*/ 0 h 78356"/>
              <a:gd name="connsiteX1" fmla="*/ 288727 w 922373"/>
              <a:gd name="connsiteY1" fmla="*/ 1987 h 78356"/>
              <a:gd name="connsiteX2" fmla="*/ 202111 w 922373"/>
              <a:gd name="connsiteY2" fmla="*/ 78356 h 78356"/>
              <a:gd name="connsiteX3" fmla="*/ 115491 w 922373"/>
              <a:gd name="connsiteY3" fmla="*/ 1987 h 78356"/>
              <a:gd name="connsiteX4" fmla="*/ 0 w 922373"/>
              <a:gd name="connsiteY4" fmla="*/ 1987 h 78356"/>
              <a:gd name="connsiteX0" fmla="*/ 922376 w 922376"/>
              <a:gd name="connsiteY0" fmla="*/ 3991 h 76369"/>
              <a:gd name="connsiteX1" fmla="*/ 288727 w 922376"/>
              <a:gd name="connsiteY1" fmla="*/ 0 h 76369"/>
              <a:gd name="connsiteX2" fmla="*/ 202111 w 922376"/>
              <a:gd name="connsiteY2" fmla="*/ 76369 h 76369"/>
              <a:gd name="connsiteX3" fmla="*/ 115491 w 922376"/>
              <a:gd name="connsiteY3" fmla="*/ 0 h 76369"/>
              <a:gd name="connsiteX4" fmla="*/ 0 w 922376"/>
              <a:gd name="connsiteY4" fmla="*/ 0 h 76369"/>
              <a:gd name="connsiteX0" fmla="*/ 925079 w 925079"/>
              <a:gd name="connsiteY0" fmla="*/ 0 h 80345"/>
              <a:gd name="connsiteX1" fmla="*/ 288727 w 925079"/>
              <a:gd name="connsiteY1" fmla="*/ 3976 h 80345"/>
              <a:gd name="connsiteX2" fmla="*/ 202111 w 925079"/>
              <a:gd name="connsiteY2" fmla="*/ 80345 h 80345"/>
              <a:gd name="connsiteX3" fmla="*/ 115491 w 925079"/>
              <a:gd name="connsiteY3" fmla="*/ 3976 h 80345"/>
              <a:gd name="connsiteX4" fmla="*/ 0 w 925079"/>
              <a:gd name="connsiteY4" fmla="*/ 3976 h 80345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15491 w 925079"/>
              <a:gd name="connsiteY3" fmla="*/ 3985 h 80354"/>
              <a:gd name="connsiteX4" fmla="*/ 0 w 925079"/>
              <a:gd name="connsiteY4" fmla="*/ 3985 h 80354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26291 w 925079"/>
              <a:gd name="connsiteY3" fmla="*/ 1994 h 80354"/>
              <a:gd name="connsiteX4" fmla="*/ 0 w 925079"/>
              <a:gd name="connsiteY4" fmla="*/ 3985 h 80354"/>
              <a:gd name="connsiteX0" fmla="*/ 925076 w 925076"/>
              <a:gd name="connsiteY0" fmla="*/ 9 h 80354"/>
              <a:gd name="connsiteX1" fmla="*/ 296820 w 925076"/>
              <a:gd name="connsiteY1" fmla="*/ 0 h 80354"/>
              <a:gd name="connsiteX2" fmla="*/ 202108 w 925076"/>
              <a:gd name="connsiteY2" fmla="*/ 80354 h 80354"/>
              <a:gd name="connsiteX3" fmla="*/ 126288 w 925076"/>
              <a:gd name="connsiteY3" fmla="*/ 1994 h 80354"/>
              <a:gd name="connsiteX4" fmla="*/ 0 w 925076"/>
              <a:gd name="connsiteY4" fmla="*/ 1994 h 80354"/>
              <a:gd name="connsiteX0" fmla="*/ 2148975 w 2148975"/>
              <a:gd name="connsiteY0" fmla="*/ 9 h 80354"/>
              <a:gd name="connsiteX1" fmla="*/ 296820 w 2148975"/>
              <a:gd name="connsiteY1" fmla="*/ 0 h 80354"/>
              <a:gd name="connsiteX2" fmla="*/ 202108 w 2148975"/>
              <a:gd name="connsiteY2" fmla="*/ 80354 h 80354"/>
              <a:gd name="connsiteX3" fmla="*/ 126288 w 2148975"/>
              <a:gd name="connsiteY3" fmla="*/ 1994 h 80354"/>
              <a:gd name="connsiteX4" fmla="*/ 0 w 2148975"/>
              <a:gd name="connsiteY4" fmla="*/ 1994 h 80354"/>
              <a:gd name="connsiteX0" fmla="*/ 1869355 w 1869355"/>
              <a:gd name="connsiteY0" fmla="*/ 0 h 85849"/>
              <a:gd name="connsiteX1" fmla="*/ 296820 w 1869355"/>
              <a:gd name="connsiteY1" fmla="*/ 5495 h 85849"/>
              <a:gd name="connsiteX2" fmla="*/ 202108 w 1869355"/>
              <a:gd name="connsiteY2" fmla="*/ 85849 h 85849"/>
              <a:gd name="connsiteX3" fmla="*/ 126288 w 1869355"/>
              <a:gd name="connsiteY3" fmla="*/ 7489 h 85849"/>
              <a:gd name="connsiteX4" fmla="*/ 0 w 1869355"/>
              <a:gd name="connsiteY4" fmla="*/ 7489 h 85849"/>
              <a:gd name="connsiteX0" fmla="*/ 1183955 w 1183955"/>
              <a:gd name="connsiteY0" fmla="*/ 0 h 83834"/>
              <a:gd name="connsiteX1" fmla="*/ 296820 w 1183955"/>
              <a:gd name="connsiteY1" fmla="*/ 3480 h 83834"/>
              <a:gd name="connsiteX2" fmla="*/ 202108 w 1183955"/>
              <a:gd name="connsiteY2" fmla="*/ 83834 h 83834"/>
              <a:gd name="connsiteX3" fmla="*/ 126288 w 1183955"/>
              <a:gd name="connsiteY3" fmla="*/ 5474 h 83834"/>
              <a:gd name="connsiteX4" fmla="*/ 0 w 1183955"/>
              <a:gd name="connsiteY4" fmla="*/ 5474 h 83834"/>
              <a:gd name="connsiteX0" fmla="*/ 1053993 w 1053993"/>
              <a:gd name="connsiteY0" fmla="*/ 0 h 83832"/>
              <a:gd name="connsiteX1" fmla="*/ 296820 w 1053993"/>
              <a:gd name="connsiteY1" fmla="*/ 3478 h 83832"/>
              <a:gd name="connsiteX2" fmla="*/ 202108 w 1053993"/>
              <a:gd name="connsiteY2" fmla="*/ 83832 h 83832"/>
              <a:gd name="connsiteX3" fmla="*/ 126288 w 1053993"/>
              <a:gd name="connsiteY3" fmla="*/ 5472 h 83832"/>
              <a:gd name="connsiteX4" fmla="*/ 0 w 1053993"/>
              <a:gd name="connsiteY4" fmla="*/ 5472 h 83832"/>
              <a:gd name="connsiteX0" fmla="*/ 1053993 w 1053993"/>
              <a:gd name="connsiteY0" fmla="*/ 8644 h 80354"/>
              <a:gd name="connsiteX1" fmla="*/ 296820 w 1053993"/>
              <a:gd name="connsiteY1" fmla="*/ 0 h 80354"/>
              <a:gd name="connsiteX2" fmla="*/ 202108 w 1053993"/>
              <a:gd name="connsiteY2" fmla="*/ 80354 h 80354"/>
              <a:gd name="connsiteX3" fmla="*/ 126288 w 1053993"/>
              <a:gd name="connsiteY3" fmla="*/ 1994 h 80354"/>
              <a:gd name="connsiteX4" fmla="*/ 0 w 1053993"/>
              <a:gd name="connsiteY4" fmla="*/ 1994 h 80354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6288 w 1053993"/>
              <a:gd name="connsiteY3" fmla="*/ 0 h 78360"/>
              <a:gd name="connsiteX4" fmla="*/ 0 w 1053993"/>
              <a:gd name="connsiteY4" fmla="*/ 0 h 78360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8384 w 1053993"/>
              <a:gd name="connsiteY3" fmla="*/ 4041 h 78360"/>
              <a:gd name="connsiteX4" fmla="*/ 0 w 1053993"/>
              <a:gd name="connsiteY4" fmla="*/ 0 h 78360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451441 w 1451441"/>
              <a:gd name="connsiteY0" fmla="*/ 2609 h 74319"/>
              <a:gd name="connsiteX1" fmla="*/ 294724 w 1451441"/>
              <a:gd name="connsiteY1" fmla="*/ 26 h 74319"/>
              <a:gd name="connsiteX2" fmla="*/ 201060 w 1451441"/>
              <a:gd name="connsiteY2" fmla="*/ 74319 h 74319"/>
              <a:gd name="connsiteX3" fmla="*/ 127336 w 1451441"/>
              <a:gd name="connsiteY3" fmla="*/ 0 h 74319"/>
              <a:gd name="connsiteX4" fmla="*/ 0 w 1451441"/>
              <a:gd name="connsiteY4" fmla="*/ 0 h 74319"/>
              <a:gd name="connsiteX0" fmla="*/ 2219596 w 2219596"/>
              <a:gd name="connsiteY0" fmla="*/ 2609 h 74319"/>
              <a:gd name="connsiteX1" fmla="*/ 1062879 w 2219596"/>
              <a:gd name="connsiteY1" fmla="*/ 26 h 74319"/>
              <a:gd name="connsiteX2" fmla="*/ 969215 w 2219596"/>
              <a:gd name="connsiteY2" fmla="*/ 74319 h 74319"/>
              <a:gd name="connsiteX3" fmla="*/ 895491 w 2219596"/>
              <a:gd name="connsiteY3" fmla="*/ 0 h 74319"/>
              <a:gd name="connsiteX4" fmla="*/ 0 w 2219596"/>
              <a:gd name="connsiteY4" fmla="*/ 1264 h 74319"/>
              <a:gd name="connsiteX0" fmla="*/ 2393938 w 2393938"/>
              <a:gd name="connsiteY0" fmla="*/ 2609 h 74319"/>
              <a:gd name="connsiteX1" fmla="*/ 1237221 w 2393938"/>
              <a:gd name="connsiteY1" fmla="*/ 26 h 74319"/>
              <a:gd name="connsiteX2" fmla="*/ 1143557 w 2393938"/>
              <a:gd name="connsiteY2" fmla="*/ 74319 h 74319"/>
              <a:gd name="connsiteX3" fmla="*/ 1069833 w 2393938"/>
              <a:gd name="connsiteY3" fmla="*/ 0 h 74319"/>
              <a:gd name="connsiteX4" fmla="*/ 0 w 2393938"/>
              <a:gd name="connsiteY4" fmla="*/ 1264 h 7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938" h="74319">
                <a:moveTo>
                  <a:pt x="2393938" y="2609"/>
                </a:moveTo>
                <a:lnTo>
                  <a:pt x="1237221" y="26"/>
                </a:lnTo>
                <a:lnTo>
                  <a:pt x="1143557" y="74319"/>
                </a:lnTo>
                <a:lnTo>
                  <a:pt x="1069833" y="0"/>
                </a:lnTo>
                <a:lnTo>
                  <a:pt x="0" y="1264"/>
                </a:lnTo>
              </a:path>
            </a:pathLst>
          </a:custGeom>
          <a:noFill/>
          <a:ln w="28575">
            <a:solidFill>
              <a:srgbClr val="1D49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092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a:endParaRPr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8180CA4D-8AD4-01E5-FB0E-D99D94022D1D}"/>
              </a:ext>
            </a:extLst>
          </p:cNvPr>
          <p:cNvSpPr txBox="1"/>
          <p:nvPr/>
        </p:nvSpPr>
        <p:spPr>
          <a:xfrm>
            <a:off x="1626931" y="2541453"/>
            <a:ext cx="2150742" cy="254891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00899"/>
              </a:lnSpc>
              <a:spcBef>
                <a:spcPts val="58"/>
              </a:spcBef>
            </a:pPr>
            <a:r>
              <a:rPr lang="ru-RU" sz="1698" b="1" dirty="0">
                <a:latin typeface="Arial"/>
                <a:cs typeface="Arial"/>
              </a:rPr>
              <a:t>Применение:</a:t>
            </a:r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D96A4ED8-FCDC-11FA-E33A-8055295A635D}"/>
              </a:ext>
            </a:extLst>
          </p:cNvPr>
          <p:cNvSpPr/>
          <p:nvPr/>
        </p:nvSpPr>
        <p:spPr>
          <a:xfrm>
            <a:off x="1580723" y="2818700"/>
            <a:ext cx="48361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Функции используются для подсчета количества ячеек, удовлетворяющих данному условию</a:t>
            </a:r>
          </a:p>
          <a:p>
            <a:endParaRPr lang="ru-RU" sz="1600" dirty="0"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  <p:sp>
        <p:nvSpPr>
          <p:cNvPr id="19" name="Прямоугольная выноска 20">
            <a:extLst>
              <a:ext uri="{FF2B5EF4-FFF2-40B4-BE49-F238E27FC236}">
                <a16:creationId xmlns:a16="http://schemas.microsoft.com/office/drawing/2014/main" id="{417E7650-286C-2214-A8C6-F17C44031B4C}"/>
              </a:ext>
            </a:extLst>
          </p:cNvPr>
          <p:cNvSpPr/>
          <p:nvPr/>
        </p:nvSpPr>
        <p:spPr>
          <a:xfrm rot="5400000" flipV="1">
            <a:off x="541418" y="5283987"/>
            <a:ext cx="2016268" cy="106522"/>
          </a:xfrm>
          <a:custGeom>
            <a:avLst/>
            <a:gdLst>
              <a:gd name="connsiteX0" fmla="*/ 0 w 692944"/>
              <a:gd name="connsiteY0" fmla="*/ 0 h 610952"/>
              <a:gd name="connsiteX1" fmla="*/ 115491 w 692944"/>
              <a:gd name="connsiteY1" fmla="*/ 0 h 610952"/>
              <a:gd name="connsiteX2" fmla="*/ 115491 w 692944"/>
              <a:gd name="connsiteY2" fmla="*/ 0 h 610952"/>
              <a:gd name="connsiteX3" fmla="*/ 288727 w 692944"/>
              <a:gd name="connsiteY3" fmla="*/ 0 h 610952"/>
              <a:gd name="connsiteX4" fmla="*/ 692944 w 692944"/>
              <a:gd name="connsiteY4" fmla="*/ 0 h 610952"/>
              <a:gd name="connsiteX5" fmla="*/ 692944 w 692944"/>
              <a:gd name="connsiteY5" fmla="*/ 356389 h 610952"/>
              <a:gd name="connsiteX6" fmla="*/ 692944 w 692944"/>
              <a:gd name="connsiteY6" fmla="*/ 356389 h 610952"/>
              <a:gd name="connsiteX7" fmla="*/ 692944 w 692944"/>
              <a:gd name="connsiteY7" fmla="*/ 509127 h 610952"/>
              <a:gd name="connsiteX8" fmla="*/ 692944 w 692944"/>
              <a:gd name="connsiteY8" fmla="*/ 610952 h 610952"/>
              <a:gd name="connsiteX9" fmla="*/ 288727 w 692944"/>
              <a:gd name="connsiteY9" fmla="*/ 610952 h 610952"/>
              <a:gd name="connsiteX10" fmla="*/ 202111 w 692944"/>
              <a:gd name="connsiteY10" fmla="*/ 687321 h 610952"/>
              <a:gd name="connsiteX11" fmla="*/ 115491 w 692944"/>
              <a:gd name="connsiteY11" fmla="*/ 610952 h 610952"/>
              <a:gd name="connsiteX12" fmla="*/ 0 w 692944"/>
              <a:gd name="connsiteY12" fmla="*/ 610952 h 610952"/>
              <a:gd name="connsiteX13" fmla="*/ 0 w 692944"/>
              <a:gd name="connsiteY13" fmla="*/ 509127 h 610952"/>
              <a:gd name="connsiteX14" fmla="*/ 0 w 692944"/>
              <a:gd name="connsiteY14" fmla="*/ 356389 h 610952"/>
              <a:gd name="connsiteX15" fmla="*/ 0 w 692944"/>
              <a:gd name="connsiteY15" fmla="*/ 356389 h 610952"/>
              <a:gd name="connsiteX16" fmla="*/ 0 w 692944"/>
              <a:gd name="connsiteY16" fmla="*/ 0 h 610952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91440 w 692944"/>
              <a:gd name="connsiteY16" fmla="*/ 600567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84296 w 692944"/>
              <a:gd name="connsiteY16" fmla="*/ 531510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0" fmla="*/ 0 w 692944"/>
              <a:gd name="connsiteY0" fmla="*/ 356389 h 687321"/>
              <a:gd name="connsiteX1" fmla="*/ 0 w 692944"/>
              <a:gd name="connsiteY1" fmla="*/ 356389 h 687321"/>
              <a:gd name="connsiteX2" fmla="*/ 0 w 692944"/>
              <a:gd name="connsiteY2" fmla="*/ 0 h 687321"/>
              <a:gd name="connsiteX3" fmla="*/ 115491 w 692944"/>
              <a:gd name="connsiteY3" fmla="*/ 0 h 687321"/>
              <a:gd name="connsiteX4" fmla="*/ 115491 w 692944"/>
              <a:gd name="connsiteY4" fmla="*/ 0 h 687321"/>
              <a:gd name="connsiteX5" fmla="*/ 288727 w 692944"/>
              <a:gd name="connsiteY5" fmla="*/ 0 h 687321"/>
              <a:gd name="connsiteX6" fmla="*/ 692944 w 692944"/>
              <a:gd name="connsiteY6" fmla="*/ 0 h 687321"/>
              <a:gd name="connsiteX7" fmla="*/ 692944 w 692944"/>
              <a:gd name="connsiteY7" fmla="*/ 356389 h 687321"/>
              <a:gd name="connsiteX8" fmla="*/ 692944 w 692944"/>
              <a:gd name="connsiteY8" fmla="*/ 356389 h 687321"/>
              <a:gd name="connsiteX9" fmla="*/ 692944 w 692944"/>
              <a:gd name="connsiteY9" fmla="*/ 509127 h 687321"/>
              <a:gd name="connsiteX10" fmla="*/ 692944 w 692944"/>
              <a:gd name="connsiteY10" fmla="*/ 610952 h 687321"/>
              <a:gd name="connsiteX11" fmla="*/ 288727 w 692944"/>
              <a:gd name="connsiteY11" fmla="*/ 610952 h 687321"/>
              <a:gd name="connsiteX12" fmla="*/ 202111 w 692944"/>
              <a:gd name="connsiteY12" fmla="*/ 687321 h 687321"/>
              <a:gd name="connsiteX13" fmla="*/ 115491 w 692944"/>
              <a:gd name="connsiteY13" fmla="*/ 610952 h 687321"/>
              <a:gd name="connsiteX14" fmla="*/ 0 w 692944"/>
              <a:gd name="connsiteY14" fmla="*/ 610952 h 687321"/>
              <a:gd name="connsiteX0" fmla="*/ 0 w 692944"/>
              <a:gd name="connsiteY0" fmla="*/ 356389 h 687321"/>
              <a:gd name="connsiteX1" fmla="*/ 0 w 692944"/>
              <a:gd name="connsiteY1" fmla="*/ 0 h 687321"/>
              <a:gd name="connsiteX2" fmla="*/ 115491 w 692944"/>
              <a:gd name="connsiteY2" fmla="*/ 0 h 687321"/>
              <a:gd name="connsiteX3" fmla="*/ 115491 w 692944"/>
              <a:gd name="connsiteY3" fmla="*/ 0 h 687321"/>
              <a:gd name="connsiteX4" fmla="*/ 288727 w 692944"/>
              <a:gd name="connsiteY4" fmla="*/ 0 h 687321"/>
              <a:gd name="connsiteX5" fmla="*/ 692944 w 692944"/>
              <a:gd name="connsiteY5" fmla="*/ 0 h 687321"/>
              <a:gd name="connsiteX6" fmla="*/ 692944 w 692944"/>
              <a:gd name="connsiteY6" fmla="*/ 356389 h 687321"/>
              <a:gd name="connsiteX7" fmla="*/ 692944 w 692944"/>
              <a:gd name="connsiteY7" fmla="*/ 356389 h 687321"/>
              <a:gd name="connsiteX8" fmla="*/ 692944 w 692944"/>
              <a:gd name="connsiteY8" fmla="*/ 509127 h 687321"/>
              <a:gd name="connsiteX9" fmla="*/ 692944 w 692944"/>
              <a:gd name="connsiteY9" fmla="*/ 610952 h 687321"/>
              <a:gd name="connsiteX10" fmla="*/ 288727 w 692944"/>
              <a:gd name="connsiteY10" fmla="*/ 610952 h 687321"/>
              <a:gd name="connsiteX11" fmla="*/ 202111 w 692944"/>
              <a:gd name="connsiteY11" fmla="*/ 687321 h 687321"/>
              <a:gd name="connsiteX12" fmla="*/ 115491 w 692944"/>
              <a:gd name="connsiteY12" fmla="*/ 610952 h 687321"/>
              <a:gd name="connsiteX13" fmla="*/ 0 w 692944"/>
              <a:gd name="connsiteY13" fmla="*/ 610952 h 687321"/>
              <a:gd name="connsiteX0" fmla="*/ 0 w 692944"/>
              <a:gd name="connsiteY0" fmla="*/ 0 h 687321"/>
              <a:gd name="connsiteX1" fmla="*/ 115491 w 692944"/>
              <a:gd name="connsiteY1" fmla="*/ 0 h 687321"/>
              <a:gd name="connsiteX2" fmla="*/ 115491 w 692944"/>
              <a:gd name="connsiteY2" fmla="*/ 0 h 687321"/>
              <a:gd name="connsiteX3" fmla="*/ 288727 w 692944"/>
              <a:gd name="connsiteY3" fmla="*/ 0 h 687321"/>
              <a:gd name="connsiteX4" fmla="*/ 692944 w 692944"/>
              <a:gd name="connsiteY4" fmla="*/ 0 h 687321"/>
              <a:gd name="connsiteX5" fmla="*/ 692944 w 692944"/>
              <a:gd name="connsiteY5" fmla="*/ 356389 h 687321"/>
              <a:gd name="connsiteX6" fmla="*/ 692944 w 692944"/>
              <a:gd name="connsiteY6" fmla="*/ 356389 h 687321"/>
              <a:gd name="connsiteX7" fmla="*/ 692944 w 692944"/>
              <a:gd name="connsiteY7" fmla="*/ 509127 h 687321"/>
              <a:gd name="connsiteX8" fmla="*/ 692944 w 692944"/>
              <a:gd name="connsiteY8" fmla="*/ 610952 h 687321"/>
              <a:gd name="connsiteX9" fmla="*/ 288727 w 692944"/>
              <a:gd name="connsiteY9" fmla="*/ 610952 h 687321"/>
              <a:gd name="connsiteX10" fmla="*/ 202111 w 692944"/>
              <a:gd name="connsiteY10" fmla="*/ 687321 h 687321"/>
              <a:gd name="connsiteX11" fmla="*/ 115491 w 692944"/>
              <a:gd name="connsiteY11" fmla="*/ 610952 h 687321"/>
              <a:gd name="connsiteX12" fmla="*/ 0 w 692944"/>
              <a:gd name="connsiteY12" fmla="*/ 610952 h 687321"/>
              <a:gd name="connsiteX0" fmla="*/ 115491 w 692944"/>
              <a:gd name="connsiteY0" fmla="*/ 0 h 687321"/>
              <a:gd name="connsiteX1" fmla="*/ 115491 w 692944"/>
              <a:gd name="connsiteY1" fmla="*/ 0 h 687321"/>
              <a:gd name="connsiteX2" fmla="*/ 288727 w 692944"/>
              <a:gd name="connsiteY2" fmla="*/ 0 h 687321"/>
              <a:gd name="connsiteX3" fmla="*/ 692944 w 692944"/>
              <a:gd name="connsiteY3" fmla="*/ 0 h 687321"/>
              <a:gd name="connsiteX4" fmla="*/ 692944 w 692944"/>
              <a:gd name="connsiteY4" fmla="*/ 356389 h 687321"/>
              <a:gd name="connsiteX5" fmla="*/ 692944 w 692944"/>
              <a:gd name="connsiteY5" fmla="*/ 356389 h 687321"/>
              <a:gd name="connsiteX6" fmla="*/ 692944 w 692944"/>
              <a:gd name="connsiteY6" fmla="*/ 509127 h 687321"/>
              <a:gd name="connsiteX7" fmla="*/ 692944 w 692944"/>
              <a:gd name="connsiteY7" fmla="*/ 610952 h 687321"/>
              <a:gd name="connsiteX8" fmla="*/ 288727 w 692944"/>
              <a:gd name="connsiteY8" fmla="*/ 610952 h 687321"/>
              <a:gd name="connsiteX9" fmla="*/ 202111 w 692944"/>
              <a:gd name="connsiteY9" fmla="*/ 687321 h 687321"/>
              <a:gd name="connsiteX10" fmla="*/ 115491 w 692944"/>
              <a:gd name="connsiteY10" fmla="*/ 610952 h 687321"/>
              <a:gd name="connsiteX11" fmla="*/ 0 w 692944"/>
              <a:gd name="connsiteY11" fmla="*/ 610952 h 687321"/>
              <a:gd name="connsiteX0" fmla="*/ 115491 w 692944"/>
              <a:gd name="connsiteY0" fmla="*/ 0 h 687321"/>
              <a:gd name="connsiteX1" fmla="*/ 288727 w 692944"/>
              <a:gd name="connsiteY1" fmla="*/ 0 h 687321"/>
              <a:gd name="connsiteX2" fmla="*/ 692944 w 692944"/>
              <a:gd name="connsiteY2" fmla="*/ 0 h 687321"/>
              <a:gd name="connsiteX3" fmla="*/ 692944 w 692944"/>
              <a:gd name="connsiteY3" fmla="*/ 356389 h 687321"/>
              <a:gd name="connsiteX4" fmla="*/ 692944 w 692944"/>
              <a:gd name="connsiteY4" fmla="*/ 356389 h 687321"/>
              <a:gd name="connsiteX5" fmla="*/ 692944 w 692944"/>
              <a:gd name="connsiteY5" fmla="*/ 509127 h 687321"/>
              <a:gd name="connsiteX6" fmla="*/ 692944 w 692944"/>
              <a:gd name="connsiteY6" fmla="*/ 610952 h 687321"/>
              <a:gd name="connsiteX7" fmla="*/ 288727 w 692944"/>
              <a:gd name="connsiteY7" fmla="*/ 610952 h 687321"/>
              <a:gd name="connsiteX8" fmla="*/ 202111 w 692944"/>
              <a:gd name="connsiteY8" fmla="*/ 687321 h 687321"/>
              <a:gd name="connsiteX9" fmla="*/ 115491 w 692944"/>
              <a:gd name="connsiteY9" fmla="*/ 610952 h 687321"/>
              <a:gd name="connsiteX10" fmla="*/ 0 w 692944"/>
              <a:gd name="connsiteY10" fmla="*/ 610952 h 687321"/>
              <a:gd name="connsiteX0" fmla="*/ 115491 w 692944"/>
              <a:gd name="connsiteY0" fmla="*/ 0 h 687321"/>
              <a:gd name="connsiteX1" fmla="*/ 692944 w 692944"/>
              <a:gd name="connsiteY1" fmla="*/ 0 h 687321"/>
              <a:gd name="connsiteX2" fmla="*/ 692944 w 692944"/>
              <a:gd name="connsiteY2" fmla="*/ 356389 h 687321"/>
              <a:gd name="connsiteX3" fmla="*/ 692944 w 692944"/>
              <a:gd name="connsiteY3" fmla="*/ 356389 h 687321"/>
              <a:gd name="connsiteX4" fmla="*/ 692944 w 692944"/>
              <a:gd name="connsiteY4" fmla="*/ 509127 h 687321"/>
              <a:gd name="connsiteX5" fmla="*/ 692944 w 692944"/>
              <a:gd name="connsiteY5" fmla="*/ 610952 h 687321"/>
              <a:gd name="connsiteX6" fmla="*/ 288727 w 692944"/>
              <a:gd name="connsiteY6" fmla="*/ 610952 h 687321"/>
              <a:gd name="connsiteX7" fmla="*/ 202111 w 692944"/>
              <a:gd name="connsiteY7" fmla="*/ 687321 h 687321"/>
              <a:gd name="connsiteX8" fmla="*/ 115491 w 692944"/>
              <a:gd name="connsiteY8" fmla="*/ 610952 h 687321"/>
              <a:gd name="connsiteX9" fmla="*/ 0 w 692944"/>
              <a:gd name="connsiteY9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330932"/>
              <a:gd name="connsiteX1" fmla="*/ 692944 w 692944"/>
              <a:gd name="connsiteY1" fmla="*/ 0 h 330932"/>
              <a:gd name="connsiteX2" fmla="*/ 692944 w 692944"/>
              <a:gd name="connsiteY2" fmla="*/ 152738 h 330932"/>
              <a:gd name="connsiteX3" fmla="*/ 692944 w 692944"/>
              <a:gd name="connsiteY3" fmla="*/ 254563 h 330932"/>
              <a:gd name="connsiteX4" fmla="*/ 288727 w 692944"/>
              <a:gd name="connsiteY4" fmla="*/ 254563 h 330932"/>
              <a:gd name="connsiteX5" fmla="*/ 202111 w 692944"/>
              <a:gd name="connsiteY5" fmla="*/ 330932 h 330932"/>
              <a:gd name="connsiteX6" fmla="*/ 115491 w 692944"/>
              <a:gd name="connsiteY6" fmla="*/ 254563 h 330932"/>
              <a:gd name="connsiteX7" fmla="*/ 0 w 692944"/>
              <a:gd name="connsiteY7" fmla="*/ 254563 h 330932"/>
              <a:gd name="connsiteX0" fmla="*/ 692944 w 692944"/>
              <a:gd name="connsiteY0" fmla="*/ 0 h 330932"/>
              <a:gd name="connsiteX1" fmla="*/ 692944 w 692944"/>
              <a:gd name="connsiteY1" fmla="*/ 152738 h 330932"/>
              <a:gd name="connsiteX2" fmla="*/ 692944 w 692944"/>
              <a:gd name="connsiteY2" fmla="*/ 254563 h 330932"/>
              <a:gd name="connsiteX3" fmla="*/ 288727 w 692944"/>
              <a:gd name="connsiteY3" fmla="*/ 254563 h 330932"/>
              <a:gd name="connsiteX4" fmla="*/ 202111 w 692944"/>
              <a:gd name="connsiteY4" fmla="*/ 330932 h 330932"/>
              <a:gd name="connsiteX5" fmla="*/ 115491 w 692944"/>
              <a:gd name="connsiteY5" fmla="*/ 254563 h 330932"/>
              <a:gd name="connsiteX6" fmla="*/ 0 w 692944"/>
              <a:gd name="connsiteY6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76369"/>
              <a:gd name="connsiteX1" fmla="*/ 288727 w 692944"/>
              <a:gd name="connsiteY1" fmla="*/ 0 h 76369"/>
              <a:gd name="connsiteX2" fmla="*/ 202111 w 692944"/>
              <a:gd name="connsiteY2" fmla="*/ 76369 h 76369"/>
              <a:gd name="connsiteX3" fmla="*/ 115491 w 692944"/>
              <a:gd name="connsiteY3" fmla="*/ 0 h 76369"/>
              <a:gd name="connsiteX4" fmla="*/ 0 w 692944"/>
              <a:gd name="connsiteY4" fmla="*/ 0 h 76369"/>
              <a:gd name="connsiteX0" fmla="*/ 922370 w 922370"/>
              <a:gd name="connsiteY0" fmla="*/ 3987 h 76369"/>
              <a:gd name="connsiteX1" fmla="*/ 288727 w 922370"/>
              <a:gd name="connsiteY1" fmla="*/ 0 h 76369"/>
              <a:gd name="connsiteX2" fmla="*/ 202111 w 922370"/>
              <a:gd name="connsiteY2" fmla="*/ 76369 h 76369"/>
              <a:gd name="connsiteX3" fmla="*/ 115491 w 922370"/>
              <a:gd name="connsiteY3" fmla="*/ 0 h 76369"/>
              <a:gd name="connsiteX4" fmla="*/ 0 w 922370"/>
              <a:gd name="connsiteY4" fmla="*/ 0 h 76369"/>
              <a:gd name="connsiteX0" fmla="*/ 922373 w 922373"/>
              <a:gd name="connsiteY0" fmla="*/ 0 h 78356"/>
              <a:gd name="connsiteX1" fmla="*/ 288727 w 922373"/>
              <a:gd name="connsiteY1" fmla="*/ 1987 h 78356"/>
              <a:gd name="connsiteX2" fmla="*/ 202111 w 922373"/>
              <a:gd name="connsiteY2" fmla="*/ 78356 h 78356"/>
              <a:gd name="connsiteX3" fmla="*/ 115491 w 922373"/>
              <a:gd name="connsiteY3" fmla="*/ 1987 h 78356"/>
              <a:gd name="connsiteX4" fmla="*/ 0 w 922373"/>
              <a:gd name="connsiteY4" fmla="*/ 1987 h 78356"/>
              <a:gd name="connsiteX0" fmla="*/ 922376 w 922376"/>
              <a:gd name="connsiteY0" fmla="*/ 3991 h 76369"/>
              <a:gd name="connsiteX1" fmla="*/ 288727 w 922376"/>
              <a:gd name="connsiteY1" fmla="*/ 0 h 76369"/>
              <a:gd name="connsiteX2" fmla="*/ 202111 w 922376"/>
              <a:gd name="connsiteY2" fmla="*/ 76369 h 76369"/>
              <a:gd name="connsiteX3" fmla="*/ 115491 w 922376"/>
              <a:gd name="connsiteY3" fmla="*/ 0 h 76369"/>
              <a:gd name="connsiteX4" fmla="*/ 0 w 922376"/>
              <a:gd name="connsiteY4" fmla="*/ 0 h 76369"/>
              <a:gd name="connsiteX0" fmla="*/ 925079 w 925079"/>
              <a:gd name="connsiteY0" fmla="*/ 0 h 80345"/>
              <a:gd name="connsiteX1" fmla="*/ 288727 w 925079"/>
              <a:gd name="connsiteY1" fmla="*/ 3976 h 80345"/>
              <a:gd name="connsiteX2" fmla="*/ 202111 w 925079"/>
              <a:gd name="connsiteY2" fmla="*/ 80345 h 80345"/>
              <a:gd name="connsiteX3" fmla="*/ 115491 w 925079"/>
              <a:gd name="connsiteY3" fmla="*/ 3976 h 80345"/>
              <a:gd name="connsiteX4" fmla="*/ 0 w 925079"/>
              <a:gd name="connsiteY4" fmla="*/ 3976 h 80345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15491 w 925079"/>
              <a:gd name="connsiteY3" fmla="*/ 3985 h 80354"/>
              <a:gd name="connsiteX4" fmla="*/ 0 w 925079"/>
              <a:gd name="connsiteY4" fmla="*/ 3985 h 80354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26291 w 925079"/>
              <a:gd name="connsiteY3" fmla="*/ 1994 h 80354"/>
              <a:gd name="connsiteX4" fmla="*/ 0 w 925079"/>
              <a:gd name="connsiteY4" fmla="*/ 3985 h 80354"/>
              <a:gd name="connsiteX0" fmla="*/ 925076 w 925076"/>
              <a:gd name="connsiteY0" fmla="*/ 9 h 80354"/>
              <a:gd name="connsiteX1" fmla="*/ 296820 w 925076"/>
              <a:gd name="connsiteY1" fmla="*/ 0 h 80354"/>
              <a:gd name="connsiteX2" fmla="*/ 202108 w 925076"/>
              <a:gd name="connsiteY2" fmla="*/ 80354 h 80354"/>
              <a:gd name="connsiteX3" fmla="*/ 126288 w 925076"/>
              <a:gd name="connsiteY3" fmla="*/ 1994 h 80354"/>
              <a:gd name="connsiteX4" fmla="*/ 0 w 925076"/>
              <a:gd name="connsiteY4" fmla="*/ 1994 h 80354"/>
              <a:gd name="connsiteX0" fmla="*/ 2148975 w 2148975"/>
              <a:gd name="connsiteY0" fmla="*/ 9 h 80354"/>
              <a:gd name="connsiteX1" fmla="*/ 296820 w 2148975"/>
              <a:gd name="connsiteY1" fmla="*/ 0 h 80354"/>
              <a:gd name="connsiteX2" fmla="*/ 202108 w 2148975"/>
              <a:gd name="connsiteY2" fmla="*/ 80354 h 80354"/>
              <a:gd name="connsiteX3" fmla="*/ 126288 w 2148975"/>
              <a:gd name="connsiteY3" fmla="*/ 1994 h 80354"/>
              <a:gd name="connsiteX4" fmla="*/ 0 w 2148975"/>
              <a:gd name="connsiteY4" fmla="*/ 1994 h 80354"/>
              <a:gd name="connsiteX0" fmla="*/ 1869355 w 1869355"/>
              <a:gd name="connsiteY0" fmla="*/ 0 h 85849"/>
              <a:gd name="connsiteX1" fmla="*/ 296820 w 1869355"/>
              <a:gd name="connsiteY1" fmla="*/ 5495 h 85849"/>
              <a:gd name="connsiteX2" fmla="*/ 202108 w 1869355"/>
              <a:gd name="connsiteY2" fmla="*/ 85849 h 85849"/>
              <a:gd name="connsiteX3" fmla="*/ 126288 w 1869355"/>
              <a:gd name="connsiteY3" fmla="*/ 7489 h 85849"/>
              <a:gd name="connsiteX4" fmla="*/ 0 w 1869355"/>
              <a:gd name="connsiteY4" fmla="*/ 7489 h 85849"/>
              <a:gd name="connsiteX0" fmla="*/ 1183955 w 1183955"/>
              <a:gd name="connsiteY0" fmla="*/ 0 h 83834"/>
              <a:gd name="connsiteX1" fmla="*/ 296820 w 1183955"/>
              <a:gd name="connsiteY1" fmla="*/ 3480 h 83834"/>
              <a:gd name="connsiteX2" fmla="*/ 202108 w 1183955"/>
              <a:gd name="connsiteY2" fmla="*/ 83834 h 83834"/>
              <a:gd name="connsiteX3" fmla="*/ 126288 w 1183955"/>
              <a:gd name="connsiteY3" fmla="*/ 5474 h 83834"/>
              <a:gd name="connsiteX4" fmla="*/ 0 w 1183955"/>
              <a:gd name="connsiteY4" fmla="*/ 5474 h 83834"/>
              <a:gd name="connsiteX0" fmla="*/ 1053993 w 1053993"/>
              <a:gd name="connsiteY0" fmla="*/ 0 h 83832"/>
              <a:gd name="connsiteX1" fmla="*/ 296820 w 1053993"/>
              <a:gd name="connsiteY1" fmla="*/ 3478 h 83832"/>
              <a:gd name="connsiteX2" fmla="*/ 202108 w 1053993"/>
              <a:gd name="connsiteY2" fmla="*/ 83832 h 83832"/>
              <a:gd name="connsiteX3" fmla="*/ 126288 w 1053993"/>
              <a:gd name="connsiteY3" fmla="*/ 5472 h 83832"/>
              <a:gd name="connsiteX4" fmla="*/ 0 w 1053993"/>
              <a:gd name="connsiteY4" fmla="*/ 5472 h 83832"/>
              <a:gd name="connsiteX0" fmla="*/ 1053993 w 1053993"/>
              <a:gd name="connsiteY0" fmla="*/ 8644 h 80354"/>
              <a:gd name="connsiteX1" fmla="*/ 296820 w 1053993"/>
              <a:gd name="connsiteY1" fmla="*/ 0 h 80354"/>
              <a:gd name="connsiteX2" fmla="*/ 202108 w 1053993"/>
              <a:gd name="connsiteY2" fmla="*/ 80354 h 80354"/>
              <a:gd name="connsiteX3" fmla="*/ 126288 w 1053993"/>
              <a:gd name="connsiteY3" fmla="*/ 1994 h 80354"/>
              <a:gd name="connsiteX4" fmla="*/ 0 w 1053993"/>
              <a:gd name="connsiteY4" fmla="*/ 1994 h 80354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6288 w 1053993"/>
              <a:gd name="connsiteY3" fmla="*/ 0 h 78360"/>
              <a:gd name="connsiteX4" fmla="*/ 0 w 1053993"/>
              <a:gd name="connsiteY4" fmla="*/ 0 h 78360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8384 w 1053993"/>
              <a:gd name="connsiteY3" fmla="*/ 4041 h 78360"/>
              <a:gd name="connsiteX4" fmla="*/ 0 w 1053993"/>
              <a:gd name="connsiteY4" fmla="*/ 0 h 78360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451441 w 1451441"/>
              <a:gd name="connsiteY0" fmla="*/ 2609 h 74319"/>
              <a:gd name="connsiteX1" fmla="*/ 294724 w 1451441"/>
              <a:gd name="connsiteY1" fmla="*/ 26 h 74319"/>
              <a:gd name="connsiteX2" fmla="*/ 201060 w 1451441"/>
              <a:gd name="connsiteY2" fmla="*/ 74319 h 74319"/>
              <a:gd name="connsiteX3" fmla="*/ 127336 w 1451441"/>
              <a:gd name="connsiteY3" fmla="*/ 0 h 74319"/>
              <a:gd name="connsiteX4" fmla="*/ 0 w 1451441"/>
              <a:gd name="connsiteY4" fmla="*/ 0 h 74319"/>
              <a:gd name="connsiteX0" fmla="*/ 2219596 w 2219596"/>
              <a:gd name="connsiteY0" fmla="*/ 2609 h 74319"/>
              <a:gd name="connsiteX1" fmla="*/ 1062879 w 2219596"/>
              <a:gd name="connsiteY1" fmla="*/ 26 h 74319"/>
              <a:gd name="connsiteX2" fmla="*/ 969215 w 2219596"/>
              <a:gd name="connsiteY2" fmla="*/ 74319 h 74319"/>
              <a:gd name="connsiteX3" fmla="*/ 895491 w 2219596"/>
              <a:gd name="connsiteY3" fmla="*/ 0 h 74319"/>
              <a:gd name="connsiteX4" fmla="*/ 0 w 2219596"/>
              <a:gd name="connsiteY4" fmla="*/ 1264 h 74319"/>
              <a:gd name="connsiteX0" fmla="*/ 2393938 w 2393938"/>
              <a:gd name="connsiteY0" fmla="*/ 2609 h 74319"/>
              <a:gd name="connsiteX1" fmla="*/ 1237221 w 2393938"/>
              <a:gd name="connsiteY1" fmla="*/ 26 h 74319"/>
              <a:gd name="connsiteX2" fmla="*/ 1143557 w 2393938"/>
              <a:gd name="connsiteY2" fmla="*/ 74319 h 74319"/>
              <a:gd name="connsiteX3" fmla="*/ 1069833 w 2393938"/>
              <a:gd name="connsiteY3" fmla="*/ 0 h 74319"/>
              <a:gd name="connsiteX4" fmla="*/ 0 w 2393938"/>
              <a:gd name="connsiteY4" fmla="*/ 1264 h 74319"/>
              <a:gd name="connsiteX0" fmla="*/ 4762099 w 4762099"/>
              <a:gd name="connsiteY0" fmla="*/ 2609 h 74319"/>
              <a:gd name="connsiteX1" fmla="*/ 3605382 w 4762099"/>
              <a:gd name="connsiteY1" fmla="*/ 26 h 74319"/>
              <a:gd name="connsiteX2" fmla="*/ 3511718 w 4762099"/>
              <a:gd name="connsiteY2" fmla="*/ 74319 h 74319"/>
              <a:gd name="connsiteX3" fmla="*/ 3437994 w 4762099"/>
              <a:gd name="connsiteY3" fmla="*/ 0 h 74319"/>
              <a:gd name="connsiteX4" fmla="*/ 0 w 4762099"/>
              <a:gd name="connsiteY4" fmla="*/ 1264 h 74319"/>
              <a:gd name="connsiteX0" fmla="*/ 7983900 w 7983900"/>
              <a:gd name="connsiteY0" fmla="*/ 2609 h 74319"/>
              <a:gd name="connsiteX1" fmla="*/ 3605382 w 7983900"/>
              <a:gd name="connsiteY1" fmla="*/ 26 h 74319"/>
              <a:gd name="connsiteX2" fmla="*/ 3511718 w 7983900"/>
              <a:gd name="connsiteY2" fmla="*/ 74319 h 74319"/>
              <a:gd name="connsiteX3" fmla="*/ 3437994 w 7983900"/>
              <a:gd name="connsiteY3" fmla="*/ 0 h 74319"/>
              <a:gd name="connsiteX4" fmla="*/ 0 w 7983900"/>
              <a:gd name="connsiteY4" fmla="*/ 1264 h 74319"/>
              <a:gd name="connsiteX0" fmla="*/ 6717209 w 6717209"/>
              <a:gd name="connsiteY0" fmla="*/ 2609 h 74319"/>
              <a:gd name="connsiteX1" fmla="*/ 3605382 w 6717209"/>
              <a:gd name="connsiteY1" fmla="*/ 26 h 74319"/>
              <a:gd name="connsiteX2" fmla="*/ 3511718 w 6717209"/>
              <a:gd name="connsiteY2" fmla="*/ 74319 h 74319"/>
              <a:gd name="connsiteX3" fmla="*/ 3437994 w 6717209"/>
              <a:gd name="connsiteY3" fmla="*/ 0 h 74319"/>
              <a:gd name="connsiteX4" fmla="*/ 0 w 6717209"/>
              <a:gd name="connsiteY4" fmla="*/ 1264 h 74319"/>
              <a:gd name="connsiteX0" fmla="*/ 5973717 w 5973717"/>
              <a:gd name="connsiteY0" fmla="*/ 9643 h 81353"/>
              <a:gd name="connsiteX1" fmla="*/ 2861890 w 5973717"/>
              <a:gd name="connsiteY1" fmla="*/ 7060 h 81353"/>
              <a:gd name="connsiteX2" fmla="*/ 2768226 w 5973717"/>
              <a:gd name="connsiteY2" fmla="*/ 81353 h 81353"/>
              <a:gd name="connsiteX3" fmla="*/ 2694502 w 5973717"/>
              <a:gd name="connsiteY3" fmla="*/ 7034 h 81353"/>
              <a:gd name="connsiteX4" fmla="*/ 0 w 5973717"/>
              <a:gd name="connsiteY4" fmla="*/ 0 h 8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73717" h="81353">
                <a:moveTo>
                  <a:pt x="5973717" y="9643"/>
                </a:moveTo>
                <a:lnTo>
                  <a:pt x="2861890" y="7060"/>
                </a:lnTo>
                <a:lnTo>
                  <a:pt x="2768226" y="81353"/>
                </a:lnTo>
                <a:lnTo>
                  <a:pt x="2694502" y="703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1D49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092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a:endParaRPr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8370EF0A-3127-C761-B0A5-2506ED3EAB0C}"/>
              </a:ext>
            </a:extLst>
          </p:cNvPr>
          <p:cNvSpPr txBox="1"/>
          <p:nvPr/>
        </p:nvSpPr>
        <p:spPr>
          <a:xfrm>
            <a:off x="1733905" y="4329113"/>
            <a:ext cx="2191549" cy="254891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00899"/>
              </a:lnSpc>
              <a:spcBef>
                <a:spcPts val="58"/>
              </a:spcBef>
            </a:pPr>
            <a:r>
              <a:rPr lang="ru-RU" sz="1698" b="1" dirty="0">
                <a:latin typeface="Arial"/>
                <a:cs typeface="Arial"/>
              </a:rPr>
              <a:t>Указание условий:</a:t>
            </a:r>
          </a:p>
        </p:txBody>
      </p:sp>
      <p:pic>
        <p:nvPicPr>
          <p:cNvPr id="24" name="Рисунок 23" descr="Атом контур">
            <a:extLst>
              <a:ext uri="{FF2B5EF4-FFF2-40B4-BE49-F238E27FC236}">
                <a16:creationId xmlns:a16="http://schemas.microsoft.com/office/drawing/2014/main" id="{04E793DF-FB5B-E4F2-74B5-A022CF64B6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9346" y="2523355"/>
            <a:ext cx="813914" cy="813914"/>
          </a:xfrm>
          <a:prstGeom prst="rect">
            <a:avLst/>
          </a:prstGeom>
        </p:spPr>
      </p:pic>
      <p:pic>
        <p:nvPicPr>
          <p:cNvPr id="25" name="Рисунок 24" descr="Одна шестеренка контур">
            <a:extLst>
              <a:ext uri="{FF2B5EF4-FFF2-40B4-BE49-F238E27FC236}">
                <a16:creationId xmlns:a16="http://schemas.microsoft.com/office/drawing/2014/main" id="{3166EF73-B63F-D268-B9BD-643654EDA2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9425" y="4877390"/>
            <a:ext cx="813914" cy="813914"/>
          </a:xfrm>
          <a:prstGeom prst="rect">
            <a:avLst/>
          </a:prstGeom>
        </p:spPr>
      </p:pic>
      <p:sp>
        <p:nvSpPr>
          <p:cNvPr id="27" name="Rectangle 21">
            <a:extLst>
              <a:ext uri="{FF2B5EF4-FFF2-40B4-BE49-F238E27FC236}">
                <a16:creationId xmlns:a16="http://schemas.microsoft.com/office/drawing/2014/main" id="{9C95F9E8-36E4-443D-6812-5DC1F7DB5E89}"/>
              </a:ext>
            </a:extLst>
          </p:cNvPr>
          <p:cNvSpPr/>
          <p:nvPr/>
        </p:nvSpPr>
        <p:spPr>
          <a:xfrm>
            <a:off x="1700613" y="4548480"/>
            <a:ext cx="4836111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При проверке: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 по текстовому значению: текст в кавычках</a:t>
            </a:r>
            <a:r>
              <a:rPr lang="en-US" sz="16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;</a:t>
            </a:r>
            <a:endParaRPr lang="ru-RU" sz="1600" dirty="0"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по заданному значению: условие в кавычках</a:t>
            </a:r>
            <a:r>
              <a:rPr lang="en-US" sz="16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;</a:t>
            </a:r>
            <a:endParaRPr lang="ru-RU" sz="1600" dirty="0"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по значению другой ячейки:</a:t>
            </a:r>
            <a:r>
              <a:rPr lang="en-US" sz="16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условие в кавычках, адрес ячейки - вне</a:t>
            </a:r>
            <a:r>
              <a:rPr lang="en-US" sz="16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;</a:t>
            </a:r>
            <a:endParaRPr lang="ru-RU" sz="1600" dirty="0"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690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8" y="0"/>
            <a:ext cx="12191372" cy="6858000"/>
            <a:chOff x="0" y="1"/>
            <a:chExt cx="20104476" cy="11290300"/>
          </a:xfrm>
        </p:grpSpPr>
        <p:pic>
          <p:nvPicPr>
            <p:cNvPr id="3" name="object 3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5667796"/>
              <a:ext cx="11475985" cy="37245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47327" y="18763"/>
              <a:ext cx="10095230" cy="11271250"/>
            </a:xfrm>
            <a:custGeom>
              <a:avLst/>
              <a:gdLst/>
              <a:ahLst/>
              <a:cxnLst/>
              <a:rect l="l" t="t" r="r" b="b"/>
              <a:pathLst>
                <a:path w="10095230" h="11271250">
                  <a:moveTo>
                    <a:pt x="3587471" y="11271028"/>
                  </a:moveTo>
                  <a:lnTo>
                    <a:pt x="0" y="11271028"/>
                  </a:lnTo>
                  <a:lnTo>
                    <a:pt x="6507331" y="0"/>
                  </a:lnTo>
                  <a:lnTo>
                    <a:pt x="10094803" y="0"/>
                  </a:lnTo>
                  <a:lnTo>
                    <a:pt x="3587471" y="11271028"/>
                  </a:lnTo>
                  <a:close/>
                </a:path>
              </a:pathLst>
            </a:custGeom>
            <a:solidFill>
              <a:srgbClr val="272E5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" name="object 5"/>
            <p:cNvSpPr/>
            <p:nvPr/>
          </p:nvSpPr>
          <p:spPr>
            <a:xfrm>
              <a:off x="8141076" y="1"/>
              <a:ext cx="11963400" cy="11290300"/>
            </a:xfrm>
            <a:custGeom>
              <a:avLst/>
              <a:gdLst/>
              <a:ahLst/>
              <a:cxnLst/>
              <a:rect l="l" t="t" r="r" b="b"/>
              <a:pathLst>
                <a:path w="11963400" h="11290300">
                  <a:moveTo>
                    <a:pt x="11963028" y="11289792"/>
                  </a:moveTo>
                  <a:lnTo>
                    <a:pt x="0" y="11289792"/>
                  </a:lnTo>
                  <a:lnTo>
                    <a:pt x="6518165" y="0"/>
                  </a:lnTo>
                  <a:lnTo>
                    <a:pt x="11963015" y="0"/>
                  </a:lnTo>
                  <a:lnTo>
                    <a:pt x="11963028" y="11289792"/>
                  </a:lnTo>
                  <a:close/>
                </a:path>
              </a:pathLst>
            </a:custGeom>
            <a:solidFill>
              <a:srgbClr val="E6E9EB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" name="object 6"/>
            <p:cNvSpPr/>
            <p:nvPr/>
          </p:nvSpPr>
          <p:spPr>
            <a:xfrm>
              <a:off x="12837306" y="5667810"/>
              <a:ext cx="7266940" cy="3714115"/>
            </a:xfrm>
            <a:custGeom>
              <a:avLst/>
              <a:gdLst/>
              <a:ahLst/>
              <a:cxnLst/>
              <a:rect l="l" t="t" r="r" b="b"/>
              <a:pathLst>
                <a:path w="7266940" h="3714115">
                  <a:moveTo>
                    <a:pt x="7266794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7266792" y="0"/>
                  </a:lnTo>
                  <a:lnTo>
                    <a:pt x="7266794" y="3714106"/>
                  </a:lnTo>
                  <a:close/>
                </a:path>
              </a:pathLst>
            </a:custGeom>
            <a:solidFill>
              <a:srgbClr val="1D499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" name="object 7"/>
            <p:cNvSpPr/>
            <p:nvPr/>
          </p:nvSpPr>
          <p:spPr>
            <a:xfrm>
              <a:off x="9248841" y="5667806"/>
              <a:ext cx="5732145" cy="3714115"/>
            </a:xfrm>
            <a:custGeom>
              <a:avLst/>
              <a:gdLst/>
              <a:ahLst/>
              <a:cxnLst/>
              <a:rect l="l" t="t" r="r" b="b"/>
              <a:pathLst>
                <a:path w="5732144" h="3714115">
                  <a:moveTo>
                    <a:pt x="3587471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5731812" y="0"/>
                  </a:lnTo>
                  <a:lnTo>
                    <a:pt x="3587471" y="3714106"/>
                  </a:lnTo>
                  <a:close/>
                </a:path>
              </a:pathLst>
            </a:custGeom>
            <a:solidFill>
              <a:srgbClr val="013E99">
                <a:alpha val="68627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13D6ACF-DAFF-108D-D8F0-881F1D3EAC91}"/>
              </a:ext>
            </a:extLst>
          </p:cNvPr>
          <p:cNvSpPr/>
          <p:nvPr/>
        </p:nvSpPr>
        <p:spPr>
          <a:xfrm>
            <a:off x="7346922" y="887574"/>
            <a:ext cx="4848669" cy="1755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92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0274BA5-B7C0-41C2-16E1-62FAFEDBC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9679" y="1204277"/>
            <a:ext cx="1191011" cy="1105172"/>
          </a:xfrm>
          <a:prstGeom prst="rect">
            <a:avLst/>
          </a:prstGeom>
        </p:spPr>
      </p:pic>
      <p:sp>
        <p:nvSpPr>
          <p:cNvPr id="14" name="object 8">
            <a:extLst>
              <a:ext uri="{FF2B5EF4-FFF2-40B4-BE49-F238E27FC236}">
                <a16:creationId xmlns:a16="http://schemas.microsoft.com/office/drawing/2014/main" id="{4FBEE4BB-17D5-4262-83BF-4DC21B0750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930" y="1618397"/>
            <a:ext cx="7351622" cy="417949"/>
          </a:xfrm>
          <a:prstGeom prst="rect">
            <a:avLst/>
          </a:prstGeom>
        </p:spPr>
        <p:txBody>
          <a:bodyPr vert="horz" wrap="square" lIns="0" tIns="7316" rIns="0" bIns="0" rtlCol="0" anchor="ctr">
            <a:spAutoFit/>
          </a:bodyPr>
          <a:lstStyle/>
          <a:p>
            <a:pPr marL="11552" marR="3081">
              <a:lnSpc>
                <a:spcPct val="100499"/>
              </a:lnSpc>
              <a:spcBef>
                <a:spcPts val="58"/>
              </a:spcBef>
            </a:pPr>
            <a:r>
              <a:rPr lang="ru-RU" sz="2668" b="0" spc="79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СПАСИБО ЗА ВНИМАНИЕ!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0F3EE3D-C3B3-4550-8EDE-2DF4413DE6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989" y="3475208"/>
            <a:ext cx="1155194" cy="115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685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324</Words>
  <Application>Microsoft Office PowerPoint</Application>
  <PresentationFormat>Широкоэкранный</PresentationFormat>
  <Paragraphs>60</Paragraphs>
  <Slides>9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Courier New</vt:lpstr>
      <vt:lpstr>Тема Office</vt:lpstr>
      <vt:lpstr>Функции СЧЁТЕСЛИ и СЧЁТЕСЛИМН в EXCEL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 СЧЁТЕСЛИ и СЧЁТЕСЛИМН в EXCEL</dc:title>
  <dc:creator>User</dc:creator>
  <cp:lastModifiedBy>User</cp:lastModifiedBy>
  <cp:revision>12</cp:revision>
  <dcterms:created xsi:type="dcterms:W3CDTF">2024-03-23T20:29:28Z</dcterms:created>
  <dcterms:modified xsi:type="dcterms:W3CDTF">2024-03-25T20:04:30Z</dcterms:modified>
</cp:coreProperties>
</file>