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Handjet SemiBold"/>
      <p:regular r:id="rId20"/>
      <p:bold r:id="rId21"/>
    </p:embeddedFont>
    <p:embeddedFont>
      <p:font typeface="Handjet"/>
      <p:regular r:id="rId22"/>
      <p:bold r:id="rId23"/>
    </p:embeddedFont>
    <p:embeddedFont>
      <p:font typeface="Share Tech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djetSemiBold-regular.fntdata"/><Relationship Id="rId11" Type="http://schemas.openxmlformats.org/officeDocument/2006/relationships/slide" Target="slides/slide6.xml"/><Relationship Id="rId22" Type="http://schemas.openxmlformats.org/officeDocument/2006/relationships/font" Target="fonts/Handjet-regular.fntdata"/><Relationship Id="rId10" Type="http://schemas.openxmlformats.org/officeDocument/2006/relationships/slide" Target="slides/slide5.xml"/><Relationship Id="rId21" Type="http://schemas.openxmlformats.org/officeDocument/2006/relationships/font" Target="fonts/HandjetSemiBold-bold.fntdata"/><Relationship Id="rId13" Type="http://schemas.openxmlformats.org/officeDocument/2006/relationships/font" Target="fonts/Montserrat-bold.fntdata"/><Relationship Id="rId24" Type="http://schemas.openxmlformats.org/officeDocument/2006/relationships/font" Target="fonts/ShareTech-regular.fntdata"/><Relationship Id="rId12" Type="http://schemas.openxmlformats.org/officeDocument/2006/relationships/font" Target="fonts/Montserrat-regular.fntdata"/><Relationship Id="rId23" Type="http://schemas.openxmlformats.org/officeDocument/2006/relationships/font" Target="fonts/Handje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8325779f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8325779f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8325779f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8325779f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8426866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8426866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839062ec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839062ec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8426866d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8426866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2.png"/><Relationship Id="rId5" Type="http://schemas.openxmlformats.org/officeDocument/2006/relationships/hyperlink" Target="mailto:priyonti.haque.251@northsouth.edu" TargetMode="External"/><Relationship Id="rId6" Type="http://schemas.openxmlformats.org/officeDocument/2006/relationships/hyperlink" Target="mailto:dizzya.fahad.251@northsouth.edu" TargetMode="External"/><Relationship Id="rId7" Type="http://schemas.openxmlformats.org/officeDocument/2006/relationships/hyperlink" Target="mailto:sumaiya.nairit.251@northsouth.edu" TargetMode="External"/><Relationship Id="rId8" Type="http://schemas.openxmlformats.org/officeDocument/2006/relationships/hyperlink" Target="mailto:avishek.saha.241@northsouth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75" y="214600"/>
            <a:ext cx="8781902" cy="48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00" y="116600"/>
            <a:ext cx="8707599" cy="468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2833325" y="116600"/>
            <a:ext cx="60252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D9CCC"/>
              </a:solidFill>
              <a:latin typeface="Handjet SemiBold"/>
              <a:ea typeface="Handjet SemiBold"/>
              <a:cs typeface="Handjet SemiBold"/>
              <a:sym typeface="Handjet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600">
                <a:solidFill>
                  <a:srgbClr val="3D9CCC"/>
                </a:solidFill>
                <a:latin typeface="Handjet SemiBold"/>
                <a:ea typeface="Handjet SemiBold"/>
                <a:cs typeface="Handjet SemiBold"/>
                <a:sym typeface="Handjet SemiBold"/>
              </a:rPr>
              <a:t>HANGMAN GAME</a:t>
            </a:r>
            <a:endParaRPr sz="7600">
              <a:solidFill>
                <a:srgbClr val="3D9CCC"/>
              </a:solidFill>
              <a:latin typeface="Handjet SemiBold"/>
              <a:ea typeface="Handjet SemiBold"/>
              <a:cs typeface="Handjet SemiBold"/>
              <a:sym typeface="Handjet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D9CCC"/>
                </a:solidFill>
                <a:latin typeface="Handjet SemiBold"/>
                <a:ea typeface="Handjet SemiBold"/>
                <a:cs typeface="Handjet SemiBold"/>
                <a:sym typeface="Handjet SemiBold"/>
              </a:rPr>
              <a:t>PROJECT UPDATE</a:t>
            </a:r>
            <a:endParaRPr sz="3000">
              <a:solidFill>
                <a:srgbClr val="3D9CCC"/>
              </a:solidFill>
              <a:latin typeface="Handjet SemiBold"/>
              <a:ea typeface="Handjet SemiBold"/>
              <a:cs typeface="Handjet SemiBold"/>
              <a:sym typeface="Handje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3D9CCC"/>
                </a:solidFill>
                <a:latin typeface="Georgia"/>
                <a:ea typeface="Georgia"/>
                <a:cs typeface="Georgia"/>
                <a:sym typeface="Georgia"/>
              </a:rPr>
              <a:t>Priyonti Tabassum Haque</a:t>
            </a:r>
            <a:r>
              <a:rPr lang="en-GB" sz="1700">
                <a:solidFill>
                  <a:srgbClr val="3D9CCC"/>
                </a:solidFill>
                <a:latin typeface="Georgia"/>
                <a:ea typeface="Georgia"/>
                <a:cs typeface="Georgia"/>
                <a:sym typeface="Georgia"/>
              </a:rPr>
              <a:t>           </a:t>
            </a:r>
            <a:r>
              <a:rPr b="1" lang="en-GB" sz="1700">
                <a:solidFill>
                  <a:srgbClr val="3D9CCC"/>
                </a:solidFill>
                <a:latin typeface="Georgia"/>
                <a:ea typeface="Georgia"/>
                <a:cs typeface="Georgia"/>
                <a:sym typeface="Georgia"/>
              </a:rPr>
              <a:t>Dizzya-Al-Fahad</a:t>
            </a:r>
            <a:endParaRPr b="1" sz="1700">
              <a:solidFill>
                <a:srgbClr val="3D9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D9CCC"/>
                </a:solidFill>
                <a:latin typeface="Georgia"/>
                <a:ea typeface="Georgia"/>
                <a:cs typeface="Georgia"/>
                <a:sym typeface="Georgia"/>
              </a:rPr>
              <a:t>2511777042                                                                         2512656642</a:t>
            </a:r>
            <a:endParaRPr sz="1200">
              <a:solidFill>
                <a:srgbClr val="3D9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priyonti.haque.251@northsouth.edu</a:t>
            </a:r>
            <a:r>
              <a:rPr lang="en-GB" sz="1200">
                <a:solidFill>
                  <a:srgbClr val="3D9CCC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</a:t>
            </a:r>
            <a:r>
              <a:rPr lang="en-GB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dizzya.fahad.251@northsouth.edu</a:t>
            </a:r>
            <a:endParaRPr sz="1200">
              <a:solidFill>
                <a:srgbClr val="3D9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D9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3D9CCC"/>
                </a:solidFill>
                <a:latin typeface="Georgia"/>
                <a:ea typeface="Georgia"/>
                <a:cs typeface="Georgia"/>
                <a:sym typeface="Georgia"/>
              </a:rPr>
              <a:t>Sumaiya Yasmin Nairit </a:t>
            </a:r>
            <a:r>
              <a:rPr lang="en-GB" sz="1700">
                <a:solidFill>
                  <a:srgbClr val="3D9CCC"/>
                </a:solidFill>
                <a:latin typeface="Georgia"/>
                <a:ea typeface="Georgia"/>
                <a:cs typeface="Georgia"/>
                <a:sym typeface="Georgia"/>
              </a:rPr>
              <a:t>                </a:t>
            </a:r>
            <a:r>
              <a:rPr b="1" lang="en-GB" sz="1700">
                <a:solidFill>
                  <a:srgbClr val="3D9CCC"/>
                </a:solidFill>
                <a:latin typeface="Georgia"/>
                <a:ea typeface="Georgia"/>
                <a:cs typeface="Georgia"/>
                <a:sym typeface="Georgia"/>
              </a:rPr>
              <a:t>Avishek Saha</a:t>
            </a:r>
            <a:endParaRPr b="1" sz="1700">
              <a:solidFill>
                <a:srgbClr val="3D9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D9CCC"/>
                </a:solidFill>
                <a:latin typeface="Georgia"/>
                <a:ea typeface="Georgia"/>
                <a:cs typeface="Georgia"/>
                <a:sym typeface="Georgia"/>
              </a:rPr>
              <a:t>2513948642                                                                       2411416624</a:t>
            </a:r>
            <a:endParaRPr sz="1200">
              <a:solidFill>
                <a:srgbClr val="3D9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sumaiya.nairit.251@northsouth.edu</a:t>
            </a:r>
            <a:r>
              <a:rPr lang="en-GB" sz="1200">
                <a:solidFill>
                  <a:srgbClr val="3D9CCC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</a:t>
            </a:r>
            <a:r>
              <a:rPr lang="en-GB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8"/>
              </a:rPr>
              <a:t>avishek.saha.241@northsouth.edu</a:t>
            </a:r>
            <a:endParaRPr sz="1200">
              <a:solidFill>
                <a:srgbClr val="3D9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D9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D9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798848"/>
            <a:ext cx="3231675" cy="32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0" y="116600"/>
            <a:ext cx="8840800" cy="49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/>
          <p:nvPr/>
        </p:nvSpPr>
        <p:spPr>
          <a:xfrm>
            <a:off x="442825" y="1238350"/>
            <a:ext cx="8268900" cy="3399600"/>
          </a:xfrm>
          <a:prstGeom prst="roundRect">
            <a:avLst>
              <a:gd fmla="val 16667" name="adj"/>
            </a:avLst>
          </a:prstGeom>
          <a:solidFill>
            <a:srgbClr val="5B5D65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99999">
                <a:alpha val="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365450" y="332750"/>
            <a:ext cx="6413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rgbClr val="3D9CCC"/>
                </a:solidFill>
                <a:latin typeface="Share Tech"/>
                <a:ea typeface="Share Tech"/>
                <a:cs typeface="Share Tech"/>
                <a:sym typeface="Share Tech"/>
              </a:rPr>
              <a:t>INTRODUCTION</a:t>
            </a:r>
            <a:endParaRPr sz="5000">
              <a:solidFill>
                <a:srgbClr val="3D9CCC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393825" y="1238350"/>
            <a:ext cx="21858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rgbClr val="3D9CCC"/>
                </a:solidFill>
                <a:latin typeface="Handjet"/>
                <a:ea typeface="Handjet"/>
                <a:cs typeface="Handjet"/>
                <a:sym typeface="Handjet"/>
              </a:rPr>
              <a:t>OBJECTIVES</a:t>
            </a:r>
            <a:endParaRPr b="1" sz="3700">
              <a:solidFill>
                <a:srgbClr val="3D9CCC"/>
              </a:solidFill>
              <a:latin typeface="Handjet"/>
              <a:ea typeface="Handjet"/>
              <a:cs typeface="Handjet"/>
              <a:sym typeface="Handjet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9965650" y="307625"/>
            <a:ext cx="564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570200" y="1855575"/>
            <a:ext cx="8376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This project builds a classic Hangman game using the C programming language in a console environment. It serves both as a learning exercise in C programming and as an exploration of basic game logic and user interaction.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531000" y="2571750"/>
            <a:ext cx="21858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rgbClr val="3D9CCC"/>
                </a:solidFill>
                <a:latin typeface="Handjet"/>
                <a:ea typeface="Handjet"/>
                <a:cs typeface="Handjet"/>
                <a:sym typeface="Handjet"/>
              </a:rPr>
              <a:t>KEY </a:t>
            </a:r>
            <a:r>
              <a:rPr b="1" lang="en-GB" sz="3700">
                <a:solidFill>
                  <a:srgbClr val="3D9CCC"/>
                </a:solidFill>
                <a:latin typeface="Handjet"/>
                <a:ea typeface="Handjet"/>
                <a:cs typeface="Handjet"/>
                <a:sym typeface="Handjet"/>
              </a:rPr>
              <a:t>FEATURES</a:t>
            </a:r>
            <a:endParaRPr b="1" sz="3700">
              <a:solidFill>
                <a:srgbClr val="3D9CCC"/>
              </a:solidFill>
              <a:latin typeface="Handjet"/>
              <a:ea typeface="Handjet"/>
              <a:cs typeface="Handjet"/>
              <a:sym typeface="Handjet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570200" y="3099825"/>
            <a:ext cx="82197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Random Word Selection: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 A word is randomly chosen from a predefined list to ensure variety in each game session.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ASCII Art Visuals: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 The game displays different stages of a hangman drawing to visually represent wrong guesses.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Interactive Gameplay: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 The player inputs guesses, and the game dynamically updates the display based on 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/>
        </p:nvSpPr>
        <p:spPr>
          <a:xfrm>
            <a:off x="331213" y="1420563"/>
            <a:ext cx="84678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63" y="121063"/>
            <a:ext cx="8930077" cy="490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/>
          <p:nvPr/>
        </p:nvSpPr>
        <p:spPr>
          <a:xfrm>
            <a:off x="374100" y="326900"/>
            <a:ext cx="8395800" cy="1206300"/>
          </a:xfrm>
          <a:prstGeom prst="roundRect">
            <a:avLst>
              <a:gd fmla="val 16667" name="adj"/>
            </a:avLst>
          </a:prstGeom>
          <a:solidFill>
            <a:srgbClr val="5B5D65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99999">
                <a:alpha val="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374100" y="326900"/>
            <a:ext cx="84678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correct or incorrect guesses.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Win/Loss Conditions: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 The game ends either when the player correctly guesses the word or reaches the maximum allowed incorrect attempts.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60875" y="1533050"/>
            <a:ext cx="63567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rgbClr val="3D9CCC"/>
                </a:solidFill>
                <a:latin typeface="Handjet"/>
                <a:ea typeface="Handjet"/>
                <a:cs typeface="Handjet"/>
                <a:sym typeface="Handjet"/>
              </a:rPr>
              <a:t>ARCHITECTURE AND CORE COMPONENTS</a:t>
            </a:r>
            <a:endParaRPr b="1" sz="3700">
              <a:solidFill>
                <a:srgbClr val="3D9CCC"/>
              </a:solidFill>
              <a:latin typeface="Handjet"/>
              <a:ea typeface="Handjet"/>
              <a:cs typeface="Handjet"/>
              <a:sym typeface="Handjet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390425" y="2208275"/>
            <a:ext cx="84678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System Structure:</a:t>
            </a:r>
            <a:endParaRPr b="1"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Input/Output Module: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 Handles all user interactions, including the welcome message, prompts for input, and displaying game progress.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Game Logic Module: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 Processes the user's guesses, updates the state (correct and wrong guesses), and determines the win/loss condition.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Display Module: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 Uses ASCII art to visually represent the hangman’s progression and the current state of the word.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63" y="121063"/>
            <a:ext cx="8930077" cy="490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246900" y="121075"/>
            <a:ext cx="88437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Core Functions:</a:t>
            </a:r>
            <a:endParaRPr b="1"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displayHangman(int attempts): 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Manages an array of ASCII art strings, each representing a stage of the hangman based on the number of incorrect attempts.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displayWord(const char *word, const int *guessed): 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Iterates over the word and displays letters that have been correctly guessed, while displaying underscores for the others.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main( ): 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Orchestrates the game flow, initializes random word selection, manages the game loop, and checks for game termination conditions.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98900" y="2463000"/>
            <a:ext cx="8329500" cy="2361000"/>
          </a:xfrm>
          <a:prstGeom prst="roundRect">
            <a:avLst>
              <a:gd fmla="val 16667" name="adj"/>
            </a:avLst>
          </a:prstGeom>
          <a:solidFill>
            <a:srgbClr val="5B5D65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99999">
                <a:alpha val="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677950" y="2836800"/>
            <a:ext cx="80679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Implemented Features:</a:t>
            </a:r>
            <a:endParaRPr b="1"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andjet"/>
              <a:buChar char="●"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User Interface:</a:t>
            </a:r>
            <a:endParaRPr b="1"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andjet"/>
              <a:buChar char="○"/>
            </a:pP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Title and welcome messages that introduce the game and explain the rules.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andjet"/>
              <a:buChar char="○"/>
            </a:pP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Clear instructions on how to play and the maximum number of incorrect guesses.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andjet"/>
              <a:buChar char="●"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Random Word Selection: 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A mechanism using rand() and srand(time(0)) to randomly choose a word from a list, ensuring 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 each game session is unique.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634025" y="2306700"/>
            <a:ext cx="3179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rgbClr val="3D9CCC"/>
                </a:solidFill>
                <a:latin typeface="Handjet"/>
                <a:ea typeface="Handjet"/>
                <a:cs typeface="Handjet"/>
                <a:sym typeface="Handjet"/>
              </a:rPr>
              <a:t>PROGRESS TO DATE</a:t>
            </a:r>
            <a:endParaRPr b="1" sz="3700">
              <a:solidFill>
                <a:srgbClr val="3D9CCC"/>
              </a:solidFill>
              <a:latin typeface="Handjet"/>
              <a:ea typeface="Handjet"/>
              <a:cs typeface="Handjet"/>
              <a:sym typeface="Handje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/>
        </p:nvSpPr>
        <p:spPr>
          <a:xfrm>
            <a:off x="331213" y="1420563"/>
            <a:ext cx="84678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63" y="121063"/>
            <a:ext cx="8930077" cy="490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390100" y="2098475"/>
            <a:ext cx="21858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rgbClr val="3D9CCC"/>
                </a:solidFill>
                <a:latin typeface="Handjet"/>
                <a:ea typeface="Handjet"/>
                <a:cs typeface="Handjet"/>
                <a:sym typeface="Handjet"/>
              </a:rPr>
              <a:t>CHALLENGES</a:t>
            </a:r>
            <a:endParaRPr b="1" sz="3700">
              <a:solidFill>
                <a:srgbClr val="3D9CCC"/>
              </a:solidFill>
              <a:latin typeface="Handjet"/>
              <a:ea typeface="Handjet"/>
              <a:cs typeface="Handjet"/>
              <a:sym typeface="Handjet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521200" y="2628575"/>
            <a:ext cx="85089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Input Handling Issues: 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Handling user input robustly in a console environment can be tricky due to buffering issues and ensuring that extraneous characters are properly managed.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Synchronizing Visual Feedback: 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Integrating the ASCII art display so that it updates immediately and correctly with each game loop iteration.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Debugging and Testing: 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Ensuring that the game logic reliably detects win and loss conditions while accounting for edge cases (e.g., repeated guesses).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475950" y="190050"/>
            <a:ext cx="8554200" cy="2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andjet"/>
              <a:buChar char="●"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Game Loop: 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The loop processes user input, checks each guess against the target word, updates an array tracking guessed letters, and provides feedback on correctness.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andjet"/>
              <a:buChar char="●"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Basic ASCII Art: 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A collection of ASCII art strings is prepared to depict the hangman’s state as the player makes mistakes.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Testing: 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The game has been tested with multiple inputs, and the logic for handling correct and incorrect guesses is functioning as expected.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63" y="121063"/>
            <a:ext cx="8930077" cy="490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/>
        </p:nvSpPr>
        <p:spPr>
          <a:xfrm>
            <a:off x="547225" y="121075"/>
            <a:ext cx="84828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Randomization Consistency: 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Making sure that the random word selection provides sufficient variety and that the random seed is set correctly.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398900" y="954250"/>
            <a:ext cx="8329500" cy="3930300"/>
          </a:xfrm>
          <a:prstGeom prst="roundRect">
            <a:avLst>
              <a:gd fmla="val 16667" name="adj"/>
            </a:avLst>
          </a:prstGeom>
          <a:solidFill>
            <a:srgbClr val="5B5D65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99999">
                <a:alpha val="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547225" y="1738025"/>
            <a:ext cx="81984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andjet"/>
              <a:buChar char="●"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Visual Feedback Enhancements: </a:t>
            </a:r>
            <a:endParaRPr b="1"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andjet"/>
              <a:buChar char="○"/>
            </a:pP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Fully integrate the displayHangman() function into the main loop for immediate visual updates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andjet"/>
              <a:buChar char="○"/>
            </a:pP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Consider refining the ASCII art to make it more detailed or adding color (using ANSI escape codes) for a better user experience.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andjet"/>
              <a:buChar char="●"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Improved Input Validation: </a:t>
            </a: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Enhance input validation to handle unexpected or invalid inputs (e.g., multiple characters, non-alphabetical characters).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andjet"/>
              <a:buChar char="●"/>
            </a:pPr>
            <a:r>
              <a:rPr b="1"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Feature Expansion:</a:t>
            </a:r>
            <a:endParaRPr b="1"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andjet"/>
              <a:buChar char="○"/>
            </a:pP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Expand the word list for more diverse gameplay.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andjet"/>
              <a:buChar char="○"/>
            </a:pP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Implement a scoring system that rewards fewer mistakes.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andjet"/>
              <a:buChar char="○"/>
            </a:pPr>
            <a:r>
              <a:rPr lang="en-GB" sz="1700">
                <a:solidFill>
                  <a:schemeClr val="lt1"/>
                </a:solidFill>
                <a:latin typeface="Handjet"/>
                <a:ea typeface="Handjet"/>
                <a:cs typeface="Handjet"/>
                <a:sym typeface="Handjet"/>
              </a:rPr>
              <a:t>Add a replay feature so players can easily start a new game without restarting the program.</a:t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Handjet"/>
              <a:ea typeface="Handjet"/>
              <a:cs typeface="Handjet"/>
              <a:sym typeface="Handjet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29000" y="1121600"/>
            <a:ext cx="42894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rgbClr val="3D9CCC"/>
                </a:solidFill>
                <a:latin typeface="Handjet"/>
                <a:ea typeface="Handjet"/>
                <a:cs typeface="Handjet"/>
                <a:sym typeface="Handjet"/>
              </a:rPr>
              <a:t>FUTURE ENHANCEMENTS</a:t>
            </a:r>
            <a:endParaRPr b="1" sz="3700">
              <a:solidFill>
                <a:srgbClr val="3D9CCC"/>
              </a:solidFill>
              <a:latin typeface="Handjet"/>
              <a:ea typeface="Handjet"/>
              <a:cs typeface="Handjet"/>
              <a:sym typeface="Handje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