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sldIdLst>
    <p:sldId id="274" r:id="rId2"/>
    <p:sldId id="268" r:id="rId3"/>
    <p:sldId id="257" r:id="rId4"/>
    <p:sldId id="272" r:id="rId5"/>
    <p:sldId id="273" r:id="rId6"/>
    <p:sldId id="258" r:id="rId7"/>
    <p:sldId id="270" r:id="rId8"/>
    <p:sldId id="269" r:id="rId9"/>
    <p:sldId id="259" r:id="rId10"/>
    <p:sldId id="261" r:id="rId11"/>
    <p:sldId id="262" r:id="rId12"/>
    <p:sldId id="271" r:id="rId13"/>
    <p:sldId id="264" r:id="rId14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0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714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4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08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66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3436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519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43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586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335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7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0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41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99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5F96-7E55-4F2F-8072-3E6AC30B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2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3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79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 smtClean="0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719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farzadnekouei/customer-segmentation-recommendation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AvenirNext LT Pro Medium"/>
              </a:rPr>
              <a:t> 	</a:t>
            </a:r>
          </a:p>
        </p:txBody>
      </p:sp>
      <p:sp>
        <p:nvSpPr>
          <p:cNvPr id="44" name="PlaceHolder 1"/>
          <p:cNvSpPr>
            <a:spLocks noGrp="1"/>
          </p:cNvSpPr>
          <p:nvPr>
            <p:ph idx="4294967295"/>
          </p:nvPr>
        </p:nvSpPr>
        <p:spPr>
          <a:xfrm>
            <a:off x="217715" y="2901951"/>
            <a:ext cx="4632325" cy="29130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  <a:hlinkClick r:id="rId3"/>
              </a:rPr>
              <a:t>Project Source - Kaggle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 idx="4294967295"/>
          </p:nvPr>
        </p:nvSpPr>
        <p:spPr>
          <a:xfrm>
            <a:off x="217715" y="252413"/>
            <a:ext cx="4632325" cy="23971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Customer Segmentation and Recommendation</a:t>
            </a:r>
            <a:endParaRPr lang="en-US" sz="4400" b="1" strike="noStrike" spc="-1" dirty="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AvenirNext LT Pro Medium"/>
              </a:rPr>
              <a:t>                        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C5D60-5219-754A-EA4D-50FAE4AFC4C5}"/>
              </a:ext>
            </a:extLst>
          </p:cNvPr>
          <p:cNvSpPr txBox="1"/>
          <p:nvPr/>
        </p:nvSpPr>
        <p:spPr>
          <a:xfrm>
            <a:off x="6059310" y="5323289"/>
            <a:ext cx="6171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Slack-Lato"/>
              </a:rPr>
              <a:t>By Team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Slack-Lato"/>
              </a:rPr>
              <a:t>Bhaskar Patil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Slack-Lato"/>
              </a:rPr>
              <a:t>Raghuram Iyengar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Slack-Lato"/>
              </a:rPr>
              <a:t>Michael Gattone 	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Slack-Lato"/>
              </a:rPr>
              <a:t>Prakash Srivastava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55E84-85B9-E27F-E8EE-6D15910DE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99" y="0"/>
            <a:ext cx="6163921" cy="53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5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 idx="4294967295"/>
          </p:nvPr>
        </p:nvSpPr>
        <p:spPr>
          <a:xfrm>
            <a:off x="642257" y="97745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Segments Distribution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E9CB9-61AA-6BCB-228F-D7E5171A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7" y="1270552"/>
            <a:ext cx="7772400" cy="507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 idx="4294967295"/>
          </p:nvPr>
        </p:nvSpPr>
        <p:spPr>
          <a:xfrm>
            <a:off x="576943" y="604611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Campaign Recommendation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67702-8566-40B5-FEFF-495161A4EB74}"/>
              </a:ext>
            </a:extLst>
          </p:cNvPr>
          <p:cNvSpPr txBox="1"/>
          <p:nvPr/>
        </p:nvSpPr>
        <p:spPr>
          <a:xfrm>
            <a:off x="870857" y="1930174"/>
            <a:ext cx="987334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High Value/Loyal Customers</a:t>
            </a:r>
            <a:r>
              <a:rPr lang="en-US" sz="2400" dirty="0">
                <a:solidFill>
                  <a:srgbClr val="00B05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Offer personalized special discounts, early access, and other premium perks to make them feel valued and appreciated.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B0F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Frequent/Regular Customers</a:t>
            </a:r>
            <a:r>
              <a:rPr lang="en-US" sz="2400" dirty="0">
                <a:solidFill>
                  <a:srgbClr val="00B0F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Appreciation campaigns, referral bonuses, and rewards for loyalty.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Occasional Customers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Re-engagement efforts that include running discounts or promotions to encourage buying.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Inactive Customers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FFFF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Targeted campaigns educating them about the brand and discounts on subsequent purchases.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 idx="4294967295"/>
          </p:nvPr>
        </p:nvSpPr>
        <p:spPr>
          <a:xfrm>
            <a:off x="576943" y="604611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Products Recommendation – Top 3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C8C13-8A15-8549-D24F-4BECA77E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5" y="1930173"/>
            <a:ext cx="6271037" cy="43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8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idx="4294967295"/>
          </p:nvPr>
        </p:nvSpPr>
        <p:spPr>
          <a:xfrm>
            <a:off x="344499" y="1588861"/>
            <a:ext cx="10515600" cy="41957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r>
              <a:rPr lang="en-US" b="1" dirty="0"/>
              <a:t>Personalization</a:t>
            </a:r>
            <a:r>
              <a:rPr lang="en-US" dirty="0"/>
              <a:t>: Segmentation allows businesses to tailor their marketing messages, product recommendations, and promotions to each customer group's specific needs and interests.</a:t>
            </a:r>
          </a:p>
          <a:p>
            <a:r>
              <a:rPr lang="en-US" b="1" dirty="0"/>
              <a:t>Improved Targeting</a:t>
            </a:r>
            <a:r>
              <a:rPr lang="en-US" dirty="0"/>
              <a:t>: By identifying </a:t>
            </a:r>
            <a:r>
              <a:rPr lang="en-US" i="1" dirty="0"/>
              <a:t>high-value</a:t>
            </a:r>
            <a:r>
              <a:rPr lang="en-US" dirty="0"/>
              <a:t> and </a:t>
            </a:r>
            <a:r>
              <a:rPr lang="en-US" i="1" dirty="0"/>
              <a:t>at-risk</a:t>
            </a:r>
            <a:r>
              <a:rPr lang="en-US" dirty="0"/>
              <a:t> customers, businesses can allocate resources more efficiently, focusing efforts where they are most likely to yield results.</a:t>
            </a:r>
          </a:p>
          <a:p>
            <a:r>
              <a:rPr lang="en-US" b="1" dirty="0"/>
              <a:t>Customer Retention</a:t>
            </a:r>
            <a:r>
              <a:rPr lang="en-US" dirty="0"/>
              <a:t>: Segmentation helps businesses create retention strategies by understanding what keeps customers engaged and satisfied.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10515600" cy="132556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430C4-7DC1-8600-D8B6-B4531B223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42" y="4983614"/>
            <a:ext cx="4981659" cy="1841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D00F37-98D5-1BE9-5A6C-80D2D25ED14E}"/>
              </a:ext>
            </a:extLst>
          </p:cNvPr>
          <p:cNvSpPr txBox="1"/>
          <p:nvPr/>
        </p:nvSpPr>
        <p:spPr>
          <a:xfrm>
            <a:off x="1394172" y="1219529"/>
            <a:ext cx="5094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trike="noStrike" spc="-1" dirty="0">
                <a:solidFill>
                  <a:srgbClr val="92D050"/>
                </a:solidFill>
                <a:latin typeface="Avenir Next LT Pro"/>
              </a:rPr>
              <a:t>Segmentation Benefits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C01EF-EFBC-67B7-0445-BADD5E5F8330}"/>
              </a:ext>
            </a:extLst>
          </p:cNvPr>
          <p:cNvSpPr txBox="1"/>
          <p:nvPr/>
        </p:nvSpPr>
        <p:spPr>
          <a:xfrm>
            <a:off x="838080" y="1690920"/>
            <a:ext cx="989234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0" i="0" dirty="0">
                <a:solidFill>
                  <a:srgbClr val="ADBAC7"/>
                </a:solidFill>
                <a:effectLst/>
                <a:latin typeface="-apple-system"/>
              </a:rPr>
            </a:br>
            <a:r>
              <a:rPr lang="en-US" sz="2400" dirty="0">
                <a:solidFill>
                  <a:srgbClr val="ADBAC7"/>
                </a:solidFill>
                <a:latin typeface="-apple-system"/>
              </a:rPr>
              <a:t>E</a:t>
            </a: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xplore retail transactional data, transform to customer-centric features, segment the customers and make campaign and product recommendations to increase the sales:</a:t>
            </a:r>
          </a:p>
          <a:p>
            <a:pPr algn="l"/>
            <a:endParaRPr lang="en-US" sz="2400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Data Exploration and Transformation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Feature Engineering – RFM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Dimensionality Reduction using PCA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Customer Segmentation using K-Means Clustering Algorithm.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Cluster Analysis and Evaluation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ADBAC7"/>
                </a:solidFill>
                <a:effectLst/>
                <a:latin typeface="-apple-system"/>
              </a:rPr>
              <a:t>Campaign and Product Recommendations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ABB8-4FFD-999D-5D9C-9E688C37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Project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 idx="4294967295"/>
          </p:nvPr>
        </p:nvSpPr>
        <p:spPr>
          <a:xfrm>
            <a:off x="468085" y="278039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Feature Engineering - RFM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038EE-EC87-532D-EBE3-6DD670DF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1441105"/>
            <a:ext cx="5238086" cy="2913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4B3BD-21E9-6D6D-5197-5C4DD6628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93579"/>
            <a:ext cx="3331028" cy="2277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3085B-EBD6-177F-4A2A-BC19A6CA2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47" y="1441106"/>
            <a:ext cx="4833354" cy="293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 idx="4294967295"/>
          </p:nvPr>
        </p:nvSpPr>
        <p:spPr>
          <a:xfrm>
            <a:off x="468085" y="278039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RFM Features - Correlation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A437D-39C7-98DF-FCC0-8D0A7258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62735"/>
            <a:ext cx="6167610" cy="50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9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 idx="4294967295"/>
          </p:nvPr>
        </p:nvSpPr>
        <p:spPr>
          <a:xfrm>
            <a:off x="468085" y="278039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Dimensionality Reduction - PCA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4CE9C-4A03-31C4-183C-9E7F683FCC46}"/>
              </a:ext>
            </a:extLst>
          </p:cNvPr>
          <p:cNvSpPr txBox="1"/>
          <p:nvPr/>
        </p:nvSpPr>
        <p:spPr>
          <a:xfrm>
            <a:off x="468085" y="1462087"/>
            <a:ext cx="5845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pca = PCA(n_components=2)</a:t>
            </a:r>
            <a:endParaRPr lang="en-US" sz="16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pca.explained_variance_ratio_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array([0.60563992, 0.27198328])</a:t>
            </a:r>
            <a:endParaRPr lang="en-US" sz="16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87% variance captured with two components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7B9F1-7052-794C-4F8F-3DB5C059B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06" y="2222499"/>
            <a:ext cx="3692979" cy="3983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508F55-5AAD-6CA1-BB99-78E872D47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4" y="4400550"/>
            <a:ext cx="2576286" cy="20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16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 idx="4294967295"/>
          </p:nvPr>
        </p:nvSpPr>
        <p:spPr>
          <a:xfrm>
            <a:off x="406400" y="198438"/>
            <a:ext cx="10515600" cy="132556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K-Means Optimal K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62537-5189-D28E-4A77-6D9DE657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24000"/>
            <a:ext cx="7772400" cy="460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 idx="4294967295"/>
          </p:nvPr>
        </p:nvSpPr>
        <p:spPr>
          <a:xfrm>
            <a:off x="406400" y="198438"/>
            <a:ext cx="10515600" cy="132556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K-Means Clustering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93D2D-80B4-497F-7414-C18081881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92" y="1524000"/>
            <a:ext cx="7772400" cy="48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9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 idx="4294967295"/>
          </p:nvPr>
        </p:nvSpPr>
        <p:spPr>
          <a:xfrm>
            <a:off x="402770" y="39694"/>
            <a:ext cx="10515600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RFM Mean values among clusters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6B40E-63B4-0B9E-6CAA-E06BD399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" y="1185028"/>
            <a:ext cx="11071573" cy="265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5F832-F68B-02E5-E0CC-B9EA7715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60" y="4284955"/>
            <a:ext cx="5254679" cy="20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83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 idx="4294967295"/>
          </p:nvPr>
        </p:nvSpPr>
        <p:spPr>
          <a:xfrm>
            <a:off x="587828" y="0"/>
            <a:ext cx="10515600" cy="132556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Segment Labels to Clusters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F8948-346E-E4E0-067F-546FBF0E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3" y="1104450"/>
            <a:ext cx="6598927" cy="2394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E7D92-8666-F444-FA64-29C54A5C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3596239"/>
            <a:ext cx="11588525" cy="2834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{B290A097-D6DA-6E44-BF6A-2FE539C9CE4D}tf10001062</Template>
  <TotalTime>8550</TotalTime>
  <Words>297</Words>
  <Application>Microsoft Macintosh PowerPoint</Application>
  <PresentationFormat>Widescreen</PresentationFormat>
  <Paragraphs>50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Avenir Next LT Pro</vt:lpstr>
      <vt:lpstr>AvenirNext LT Pro Medium</vt:lpstr>
      <vt:lpstr>Calibri</vt:lpstr>
      <vt:lpstr>Century Gothic</vt:lpstr>
      <vt:lpstr>Courier New</vt:lpstr>
      <vt:lpstr>Helvetica Neue</vt:lpstr>
      <vt:lpstr>Slack-Lato</vt:lpstr>
      <vt:lpstr>Times New Roman</vt:lpstr>
      <vt:lpstr>Wingdings</vt:lpstr>
      <vt:lpstr>Wingdings 3</vt:lpstr>
      <vt:lpstr>Ion</vt:lpstr>
      <vt:lpstr>Customer Segmentation and Recommendation</vt:lpstr>
      <vt:lpstr>Project Objectives</vt:lpstr>
      <vt:lpstr>Feature Engineering - RFM</vt:lpstr>
      <vt:lpstr>RFM Features - Correlation</vt:lpstr>
      <vt:lpstr>Dimensionality Reduction - PCA</vt:lpstr>
      <vt:lpstr>K-Means Optimal K</vt:lpstr>
      <vt:lpstr>K-Means Clustering</vt:lpstr>
      <vt:lpstr>RFM Mean values among clusters</vt:lpstr>
      <vt:lpstr>Segment Labels to Clusters</vt:lpstr>
      <vt:lpstr>Segments Distribution</vt:lpstr>
      <vt:lpstr>Campaign Recommendation</vt:lpstr>
      <vt:lpstr>Products Recommendation – Top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Bhaskar Patil</cp:lastModifiedBy>
  <cp:revision>107</cp:revision>
  <dcterms:created xsi:type="dcterms:W3CDTF">2021-07-16T19:04:12Z</dcterms:created>
  <dcterms:modified xsi:type="dcterms:W3CDTF">2024-06-26T22:39:27Z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