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68" r:id="rId4"/>
  </p:sldMasterIdLst>
  <p:notesMasterIdLst>
    <p:notesMasterId r:id="rId23"/>
  </p:notesMasterIdLst>
  <p:handoutMasterIdLst>
    <p:handoutMasterId r:id="rId24"/>
  </p:handoutMasterIdLst>
  <p:sldIdLst>
    <p:sldId id="314" r:id="rId5"/>
    <p:sldId id="329" r:id="rId6"/>
    <p:sldId id="356" r:id="rId7"/>
    <p:sldId id="343" r:id="rId8"/>
    <p:sldId id="349" r:id="rId9"/>
    <p:sldId id="341" r:id="rId10"/>
    <p:sldId id="350" r:id="rId11"/>
    <p:sldId id="352" r:id="rId12"/>
    <p:sldId id="353" r:id="rId13"/>
    <p:sldId id="354" r:id="rId14"/>
    <p:sldId id="339" r:id="rId15"/>
    <p:sldId id="328" r:id="rId16"/>
    <p:sldId id="347" r:id="rId17"/>
    <p:sldId id="348" r:id="rId18"/>
    <p:sldId id="355" r:id="rId19"/>
    <p:sldId id="322" r:id="rId20"/>
    <p:sldId id="334" r:id="rId21"/>
    <p:sldId id="35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565"/>
    <a:srgbClr val="6CA3F4"/>
    <a:srgbClr val="1966D7"/>
    <a:srgbClr val="D3DDFE"/>
    <a:srgbClr val="D4DDFE"/>
    <a:srgbClr val="D5DEFF"/>
    <a:srgbClr val="F6F7FF"/>
    <a:srgbClr val="DBDCE5"/>
    <a:srgbClr val="F0F1FB"/>
    <a:srgbClr val="DFE1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8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835" y="130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1060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95A18-9E1F-91AC-E993-2BA960C36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6ACDE7-A0D8-40B6-A51E-7926C12CC2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FA3C48-02AB-94F7-2A10-21B127469C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9C236-753D-D3DF-9E63-1E9AE3ABE6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116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391A9-0274-E8D4-F0A3-2D74EF08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483C84-2406-425E-972F-7435F178A9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78241-8C97-DE3E-7D02-6AC9DA4B7C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2B1439-EE18-9F31-472F-3039A99CB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204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8233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551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DD88A-5680-F266-6784-34FAB88AB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E1531D-C3CC-E1EB-8E6C-C3989FFBA1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1727E0-3A6D-BA7F-866E-A910049C6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1FAEC3-8F58-8662-69B5-0F979A2B33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11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455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7773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7907E-A5B2-85AB-E76A-416E4D3A8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6C628D-CB5D-BDEB-DD30-03193989CF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60E2EB-D3F9-1636-3EA1-C28D17376C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6DF952-89F0-89C2-EA63-049D9A9AF5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176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9F74B-2AA8-FE9D-315B-F24C46E36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72A7C-FC78-9E8D-9FE0-829D5CD3A0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149B4-F8EF-527B-1DF0-37872AD7B9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4EFD4-94FF-F858-0218-30440323D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29002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98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98282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577940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55653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66744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4476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332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1067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423241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21585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7344">
          <p15:clr>
            <a:srgbClr val="FBAE40"/>
          </p15:clr>
        </p15:guide>
        <p15:guide id="7" orient="horz" pos="1416">
          <p15:clr>
            <a:srgbClr val="FBAE40"/>
          </p15:clr>
        </p15:guide>
        <p15:guide id="9" orient="horz" pos="384">
          <p15:clr>
            <a:srgbClr val="FBAE40"/>
          </p15:clr>
        </p15:guide>
        <p15:guide id="10" orient="horz" pos="374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921254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orient="horz" pos="1008">
          <p15:clr>
            <a:srgbClr val="FBAE40"/>
          </p15:clr>
        </p15:guide>
        <p15:guide id="3" orient="horz" pos="1560">
          <p15:clr>
            <a:srgbClr val="FBAE40"/>
          </p15:clr>
        </p15:guide>
        <p15:guide id="4" pos="312">
          <p15:clr>
            <a:srgbClr val="FBAE40"/>
          </p15:clr>
        </p15:guide>
        <p15:guide id="5" pos="816">
          <p15:clr>
            <a:srgbClr val="FBAE40"/>
          </p15:clr>
        </p15:guide>
        <p15:guide id="6" pos="633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9610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335077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68369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153028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7538DE07-62C4-F64F-B55B-D3FBF0012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Object 1">
            <a:extLst>
              <a:ext uri="{FF2B5EF4-FFF2-40B4-BE49-F238E27FC236}">
                <a16:creationId xmlns:a16="http://schemas.microsoft.com/office/drawing/2014/main" id="{0E2EA8EC-1413-87C5-5661-1801F6C85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0780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5472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308419"/>
      </p:ext>
    </p:extLst>
  </p:cSld>
  <p:clrMapOvr>
    <a:masterClrMapping/>
  </p:clrMapOvr>
  <p:transition spd="slow">
    <p:push dir="u"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509A250-FF31-4206-8172-F9D3106AACB1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134592"/>
      </p:ext>
    </p:extLst>
  </p:cSld>
  <p:clrMapOvr>
    <a:masterClrMapping/>
  </p:clrMapOvr>
  <p:transition spd="slow">
    <p:push dir="u"/>
  </p:transition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24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9" r:id="rId1"/>
    <p:sldLayoutId id="2147483970" r:id="rId2"/>
    <p:sldLayoutId id="2147483971" r:id="rId3"/>
    <p:sldLayoutId id="2147483972" r:id="rId4"/>
    <p:sldLayoutId id="2147483973" r:id="rId5"/>
    <p:sldLayoutId id="2147483974" r:id="rId6"/>
    <p:sldLayoutId id="2147483975" r:id="rId7"/>
    <p:sldLayoutId id="2147483976" r:id="rId8"/>
    <p:sldLayoutId id="2147483977" r:id="rId9"/>
    <p:sldLayoutId id="2147483978" r:id="rId10"/>
    <p:sldLayoutId id="2147483979" r:id="rId11"/>
    <p:sldLayoutId id="2147483980" r:id="rId12"/>
    <p:sldLayoutId id="2147483981" r:id="rId13"/>
    <p:sldLayoutId id="2147483982" r:id="rId14"/>
    <p:sldLayoutId id="2147483983" r:id="rId15"/>
    <p:sldLayoutId id="2147483984" r:id="rId16"/>
    <p:sldLayoutId id="2147483985" r:id="rId17"/>
    <p:sldLayoutId id="2147483987" r:id="rId18"/>
    <p:sldLayoutId id="2147483649" r:id="rId19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ject4900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hyperlink" Target="https://project4900.github.io/4900-Project-/" TargetMode="External"/><Relationship Id="rId4" Type="http://schemas.openxmlformats.org/officeDocument/2006/relationships/hyperlink" Target="https://www.notion.so/25cb58389fac80239d0fd7ad34139deb?v=268b58389fac80fd905d000c1eeef918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9E7689-8CEA-32C4-7C78-E05BB5A35A70}"/>
              </a:ext>
            </a:extLst>
          </p:cNvPr>
          <p:cNvSpPr/>
          <p:nvPr/>
        </p:nvSpPr>
        <p:spPr>
          <a:xfrm>
            <a:off x="1997964" y="815009"/>
            <a:ext cx="7729728" cy="172602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lIns="182880" tIns="182880" rIns="182880" bIns="182880" rtlCol="0" anchor="ctr">
            <a:normAutofit fontScale="77500" lnSpcReduction="200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rPr>
              <a:t>WeatherEase</a:t>
            </a:r>
            <a:endParaRPr lang="en-US" sz="9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+mj-lt"/>
              <a:ea typeface="+mj-ea"/>
              <a:cs typeface="+mj-cs"/>
            </a:endParaRP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900" b="1" cap="all" spc="200" dirty="0">
                <a:solidFill>
                  <a:schemeClr val="bg2">
                    <a:lumMod val="25000"/>
                  </a:schemeClr>
                </a:solidFill>
                <a:latin typeface="+mj-lt"/>
                <a:ea typeface="+mj-ea"/>
                <a:cs typeface="+mj-cs"/>
              </a:rPr>
              <a:t>Accessible Weather App for Blind and Visually Impaired Users</a:t>
            </a:r>
            <a:endParaRPr lang="en-US" sz="2900" b="1" cap="all" spc="200" dirty="0">
              <a:ln w="0"/>
              <a:solidFill>
                <a:schemeClr val="bg2">
                  <a:lumMod val="2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8ADFF6-1E60-ED2B-5502-3B924E8DBFF2}"/>
              </a:ext>
            </a:extLst>
          </p:cNvPr>
          <p:cNvSpPr txBox="1"/>
          <p:nvPr/>
        </p:nvSpPr>
        <p:spPr>
          <a:xfrm>
            <a:off x="1997964" y="2638044"/>
            <a:ext cx="4658404" cy="3101983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 lnSpcReduction="10000"/>
          </a:bodyPr>
          <a:lstStyle/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Group Members: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Tajra Sinanagic,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Ehab Mohamed,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Mike A.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Khadeida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Supervisor: </a:t>
            </a:r>
          </a:p>
          <a:p>
            <a:pPr marL="285750" indent="-285750" defTabSz="914400"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Basak Taylan (CUNY Brooklyn College)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Course: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CISC 4900 </a:t>
            </a:r>
          </a:p>
          <a:p>
            <a:pPr defTabSz="914400">
              <a:spcBef>
                <a:spcPts val="1000"/>
              </a:spcBef>
              <a:buClr>
                <a:schemeClr val="accent2"/>
              </a:buClr>
            </a:pPr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Date: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Sept 2025</a:t>
            </a:r>
          </a:p>
        </p:txBody>
      </p:sp>
      <p:pic>
        <p:nvPicPr>
          <p:cNvPr id="6" name="Picture 5" descr="A four icons of weather&#10;&#10;AI-generated content may be incorrect.">
            <a:extLst>
              <a:ext uri="{FF2B5EF4-FFF2-40B4-BE49-F238E27FC236}">
                <a16:creationId xmlns:a16="http://schemas.microsoft.com/office/drawing/2014/main" id="{A059F18B-31E1-9882-1E24-50E12815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6368" y="2638044"/>
            <a:ext cx="3071324" cy="3101984"/>
          </a:xfrm>
          <a:prstGeom prst="rect">
            <a:avLst/>
          </a:prstGeom>
          <a:ln w="31750" cap="sq">
            <a:solidFill>
              <a:srgbClr val="FFFFFF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399AF4-6AF4-EDB4-F771-3EAA3B875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F17EC25-1E75-4483-8C21-5E812015FD5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926"/>
          <a:stretch>
            <a:fillRect/>
          </a:stretch>
        </p:blipFill>
        <p:spPr>
          <a:xfrm>
            <a:off x="0" y="1"/>
            <a:ext cx="12191999" cy="1717039"/>
          </a:xfrm>
          <a:prstGeom prst="rect">
            <a:avLst/>
          </a:prstGeom>
        </p:spPr>
      </p:pic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254325B-F9C3-BCDD-C14C-811B70B7A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469654"/>
            <a:ext cx="12192000" cy="2851882"/>
          </a:xfrm>
          <a:prstGeom prst="rect">
            <a:avLst/>
          </a:prstGeom>
        </p:spPr>
      </p:pic>
      <p:pic>
        <p:nvPicPr>
          <p:cNvPr id="10" name="Picture 9" descr="A blue and black background with text&#10;&#10;AI-generated content may be incorrect.">
            <a:extLst>
              <a:ext uri="{FF2B5EF4-FFF2-40B4-BE49-F238E27FC236}">
                <a16:creationId xmlns:a16="http://schemas.microsoft.com/office/drawing/2014/main" id="{6E68FA24-81B7-90D3-4DB5-AA3A98CF264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071"/>
          <a:stretch>
            <a:fillRect/>
          </a:stretch>
        </p:blipFill>
        <p:spPr>
          <a:xfrm>
            <a:off x="0" y="2783829"/>
            <a:ext cx="12192000" cy="300736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D7E85A9-4246-370F-1A67-90E866EB44FA}"/>
              </a:ext>
            </a:extLst>
          </p:cNvPr>
          <p:cNvSpPr/>
          <p:nvPr/>
        </p:nvSpPr>
        <p:spPr>
          <a:xfrm>
            <a:off x="621583" y="5388325"/>
            <a:ext cx="10948831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200" dirty="0">
                <a:ln/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Early Designs – SETTINGS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F199DE-37A1-B1E2-9365-4DF6F5F71EAB}"/>
              </a:ext>
            </a:extLst>
          </p:cNvPr>
          <p:cNvSpPr txBox="1"/>
          <p:nvPr/>
        </p:nvSpPr>
        <p:spPr>
          <a:xfrm>
            <a:off x="1336151" y="6027003"/>
            <a:ext cx="9790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Early vs. Current: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Initial static options evolved into user-friendly settings with functioning dark mode and large text.</a:t>
            </a:r>
            <a:endParaRPr lang="en-US" sz="2400" b="1" cap="all" spc="200" dirty="0">
              <a:ln/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986523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56827C3C-D52F-46CE-A441-3CD6A1A6A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37" y="0"/>
            <a:ext cx="12192000" cy="6858000"/>
          </a:xfrm>
          <a:prstGeom prst="rect">
            <a:avLst/>
          </a:prstGeom>
          <a:solidFill>
            <a:schemeClr val="bg1">
              <a:lumMod val="8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2A8B51-0A89-497B-B882-6658E029A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B1CEFBF-6F09-4052-862B-E219DA157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6882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E97BEFA-E0A3-0C1F-228F-73DB2D4B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487109" y="1809924"/>
            <a:ext cx="3214644" cy="18813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BCB5D417-2A71-445D-B4C7-9E814D633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2847" y="643466"/>
            <a:ext cx="3522548" cy="5571067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AF18A-3512-00EA-BC2E-BDDAD3E81E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22652" y="1566406"/>
            <a:ext cx="2918043" cy="26546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9289E4-EBFF-D9C7-5CDE-C4DDCAF303B7}"/>
              </a:ext>
            </a:extLst>
          </p:cNvPr>
          <p:cNvSpPr txBox="1"/>
          <p:nvPr/>
        </p:nvSpPr>
        <p:spPr>
          <a:xfrm>
            <a:off x="801150" y="4229309"/>
            <a:ext cx="3207173" cy="1818959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87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user interacts with the app, either by pressing buttons to get weather or listen, or by issuing voice commands for specific information.</a:t>
            </a:r>
          </a:p>
        </p:txBody>
      </p:sp>
      <p:pic>
        <p:nvPicPr>
          <p:cNvPr id="17" name="Picture 16" descr="A diagram of buttons and buttons&#10;&#10;AI-generated content may be incorrect.">
            <a:extLst>
              <a:ext uri="{FF2B5EF4-FFF2-40B4-BE49-F238E27FC236}">
                <a16:creationId xmlns:a16="http://schemas.microsoft.com/office/drawing/2014/main" id="{3D66B2F3-1FFB-A03B-B1C0-E15BFB7BDF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8848" y="1776751"/>
            <a:ext cx="2771775" cy="1914525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7D235C62-4DCA-138D-7A35-CA3491C05845}"/>
              </a:ext>
            </a:extLst>
          </p:cNvPr>
          <p:cNvSpPr/>
          <p:nvPr/>
        </p:nvSpPr>
        <p:spPr>
          <a:xfrm>
            <a:off x="760694" y="975326"/>
            <a:ext cx="3288081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User Input Modalities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522B42A-E15B-69D7-7E97-EEBCD45EED51}"/>
              </a:ext>
            </a:extLst>
          </p:cNvPr>
          <p:cNvSpPr/>
          <p:nvPr/>
        </p:nvSpPr>
        <p:spPr>
          <a:xfrm>
            <a:off x="4487109" y="979276"/>
            <a:ext cx="2987228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Data Flow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FB592-2F9F-C067-463E-92927CBBD5BC}"/>
              </a:ext>
            </a:extLst>
          </p:cNvPr>
          <p:cNvSpPr txBox="1"/>
          <p:nvPr/>
        </p:nvSpPr>
        <p:spPr>
          <a:xfrm>
            <a:off x="4401521" y="4219370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data flows through the app: the user interacts with UI buttons, which trigger API requests. The API retrieves weather data, which is then displayed on the page and read aloud via text-to-speech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ADFAA18-ED5C-1438-8DD9-6D7A0292F9C1}"/>
              </a:ext>
            </a:extLst>
          </p:cNvPr>
          <p:cNvSpPr/>
          <p:nvPr/>
        </p:nvSpPr>
        <p:spPr>
          <a:xfrm>
            <a:off x="8184473" y="979276"/>
            <a:ext cx="319440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2400" b="1" dirty="0">
                <a:ln/>
                <a:solidFill>
                  <a:schemeClr val="accent3"/>
                </a:solidFill>
              </a:rPr>
              <a:t>Error Handling Flow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29A4870-23BF-F938-3AF0-827A08E46298}"/>
              </a:ext>
            </a:extLst>
          </p:cNvPr>
          <p:cNvSpPr txBox="1"/>
          <p:nvPr/>
        </p:nvSpPr>
        <p:spPr>
          <a:xfrm>
            <a:off x="8087194" y="4229309"/>
            <a:ext cx="3388958" cy="192360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US" sz="17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diagram shows how the app handles errors: input is validated, and if successful, data is displayed and read aloud. If validation fails, the API request handles errors and loops back to re-check the input.</a:t>
            </a:r>
          </a:p>
        </p:txBody>
      </p:sp>
    </p:spTree>
    <p:extLst>
      <p:ext uri="{BB962C8B-B14F-4D97-AF65-F5344CB8AC3E}">
        <p14:creationId xmlns:p14="http://schemas.microsoft.com/office/powerpoint/2010/main" val="46583605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FB51CD9-9890-A0DE-E996-3648A0018189}"/>
              </a:ext>
            </a:extLst>
          </p:cNvPr>
          <p:cNvSpPr/>
          <p:nvPr/>
        </p:nvSpPr>
        <p:spPr>
          <a:xfrm>
            <a:off x="412786" y="449087"/>
            <a:ext cx="5202822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1: Check Current Weather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B57E2C-335A-47E8-AB69-3799BACC5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A diagram of a process&#10;&#10;AI-generated content may be incorrect.">
            <a:extLst>
              <a:ext uri="{FF2B5EF4-FFF2-40B4-BE49-F238E27FC236}">
                <a16:creationId xmlns:a16="http://schemas.microsoft.com/office/drawing/2014/main" id="{009C9D8C-7AB4-BE7C-F430-0F37978B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7600" y="158572"/>
            <a:ext cx="3777343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8B2D543-A4CD-986E-5333-FC62D095B0A7}"/>
              </a:ext>
            </a:extLst>
          </p:cNvPr>
          <p:cNvSpPr txBox="1"/>
          <p:nvPr/>
        </p:nvSpPr>
        <p:spPr>
          <a:xfrm>
            <a:off x="412787" y="2275114"/>
            <a:ext cx="5202822" cy="313932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use case, the user checks the current weather by clicking the 'Get Weather' button or using a voice command.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app fetches data from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processes the temperature, humidity, and wind speed, and displays the results on the screen.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Optionally, the system reads the information aloud using text-to-speech.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response is invalid, an error message is shown, and the system automatically retries the request.</a:t>
            </a:r>
          </a:p>
        </p:txBody>
      </p:sp>
    </p:spTree>
    <p:extLst>
      <p:ext uri="{BB962C8B-B14F-4D97-AF65-F5344CB8AC3E}">
        <p14:creationId xmlns:p14="http://schemas.microsoft.com/office/powerpoint/2010/main" val="426989665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07083C-F7E6-A08E-65BA-1299AE5E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46CC6A3-3057-B92D-3551-19AF0966F7F3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II: Voice Query for Weather Details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1CFBCE0-98A9-57D9-5FCF-B0C965A2E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21FE95-5DDB-EE49-AB8B-76662E6F640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23123" y="158572"/>
            <a:ext cx="3466297" cy="654085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1690444-4B74-0866-B560-06F2AA679F87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speaks a command, such as “What’s the temperature in New York?”.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first uses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SpeechSynthesis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 to convert the spoken input into text, then parses and maps the command to identify the requested weather data.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 call is made to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API, and if the response is valid, the result is displayed on the screen and also read aloud using text-to-speech for convenience.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request fails or the command cannot be understood, the system provides an error message and prompts the user to retry.</a:t>
            </a:r>
          </a:p>
        </p:txBody>
      </p:sp>
    </p:spTree>
    <p:extLst>
      <p:ext uri="{BB962C8B-B14F-4D97-AF65-F5344CB8AC3E}">
        <p14:creationId xmlns:p14="http://schemas.microsoft.com/office/powerpoint/2010/main" val="304413476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A4CE8-95AB-CA15-5CE9-3C00F869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D69C0AF-B5A1-9333-FF1C-B7937AF9BBB4}"/>
              </a:ext>
            </a:extLst>
          </p:cNvPr>
          <p:cNvSpPr/>
          <p:nvPr/>
        </p:nvSpPr>
        <p:spPr>
          <a:xfrm>
            <a:off x="412785" y="449087"/>
            <a:ext cx="5476737" cy="1645920"/>
          </a:xfrm>
          <a:prstGeom prst="rect">
            <a:avLst/>
          </a:prstGeom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 cap="all" spc="20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262626"/>
                </a:solidFill>
                <a:effectLst/>
                <a:latin typeface="+mj-lt"/>
                <a:ea typeface="+mj-ea"/>
                <a:cs typeface="+mj-cs"/>
              </a:rPr>
              <a:t>CASE III: Fetching a 5-Day Forecast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57DA6E-9A26-B048-863D-B9D45E198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1AE7BE-EFE6-A511-CB71-5630D42A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632956" y="435424"/>
            <a:ext cx="3585651" cy="598715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EBC075-5808-929D-6379-17F7FB1BABEB}"/>
              </a:ext>
            </a:extLst>
          </p:cNvPr>
          <p:cNvSpPr txBox="1"/>
          <p:nvPr/>
        </p:nvSpPr>
        <p:spPr>
          <a:xfrm>
            <a:off x="412787" y="2275114"/>
            <a:ext cx="5202822" cy="369331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In this scenario, the user requests a “5-day weather forecast.”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system calls the </a:t>
            </a:r>
            <a:r>
              <a:rPr lang="en-US" dirty="0" err="1">
                <a:solidFill>
                  <a:schemeClr val="tx2">
                    <a:lumMod val="75000"/>
                  </a:schemeClr>
                </a:solidFill>
              </a:rPr>
              <a:t>OpenWeatherMap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Forecast API and retrieves hourly and daily forecast data for the next five days.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The information is displayed in a clean format on the screen (such as date, temperature, humidity, and conditions).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At the same time, a summary of each day’s weather is read aloud using text-to-speech for accessibility.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If the API call fails, the user is shown an error message with the option to retry.</a:t>
            </a:r>
          </a:p>
        </p:txBody>
      </p:sp>
    </p:spTree>
    <p:extLst>
      <p:ext uri="{BB962C8B-B14F-4D97-AF65-F5344CB8AC3E}">
        <p14:creationId xmlns:p14="http://schemas.microsoft.com/office/powerpoint/2010/main" val="3016665033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8A87FF7-FBBE-70F2-59C8-662E16C6714F}"/>
              </a:ext>
            </a:extLst>
          </p:cNvPr>
          <p:cNvSpPr txBox="1"/>
          <p:nvPr/>
        </p:nvSpPr>
        <p:spPr>
          <a:xfrm>
            <a:off x="6096000" y="235226"/>
            <a:ext cx="6096000" cy="941796"/>
          </a:xfrm>
          <a:prstGeom prst="rect">
            <a:avLst/>
          </a:prstGeom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182880" tIns="182880" rIns="182880" bIns="18288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lt"/>
                <a:ea typeface="+mj-ea"/>
                <a:cs typeface="+mj-cs"/>
              </a:rPr>
              <a:t>CODE HIGHLIGHT – VOICE COMMAND BUG</a:t>
            </a:r>
          </a:p>
        </p:txBody>
      </p:sp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862C460-3255-ED13-55C9-2AB3965B7D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29" r="21539" b="1"/>
          <a:stretch>
            <a:fillRect/>
          </a:stretch>
        </p:blipFill>
        <p:spPr>
          <a:xfrm>
            <a:off x="1" y="10"/>
            <a:ext cx="6095999" cy="685799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B8D920-50A4-6082-BFAD-572A89521063}"/>
              </a:ext>
            </a:extLst>
          </p:cNvPr>
          <p:cNvCxnSpPr>
            <a:cxnSpLocks/>
          </p:cNvCxnSpPr>
          <p:nvPr/>
        </p:nvCxnSpPr>
        <p:spPr>
          <a:xfrm flipH="1">
            <a:off x="4531360" y="1838960"/>
            <a:ext cx="241808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0B4BFFE-4729-5585-625A-BE2C1A8C6B5C}"/>
              </a:ext>
            </a:extLst>
          </p:cNvPr>
          <p:cNvSpPr/>
          <p:nvPr/>
        </p:nvSpPr>
        <p:spPr>
          <a:xfrm>
            <a:off x="660400" y="1696720"/>
            <a:ext cx="3515360" cy="335280"/>
          </a:xfrm>
          <a:prstGeom prst="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ADE3A62-C8F3-FE8F-2345-E2DCC5533F68}"/>
              </a:ext>
            </a:extLst>
          </p:cNvPr>
          <p:cNvSpPr txBox="1"/>
          <p:nvPr/>
        </p:nvSpPr>
        <p:spPr>
          <a:xfrm>
            <a:off x="6451600" y="1510417"/>
            <a:ext cx="5527040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Prevents user voice commands from running before weather data loads.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5EF689-5DD5-5710-A7EA-376BB50F24F1}"/>
              </a:ext>
            </a:extLst>
          </p:cNvPr>
          <p:cNvSpPr/>
          <p:nvPr/>
        </p:nvSpPr>
        <p:spPr>
          <a:xfrm>
            <a:off x="6451600" y="2431652"/>
            <a:ext cx="2763520" cy="3796427"/>
          </a:xfrm>
          <a:prstGeom prst="rect">
            <a:avLst/>
          </a:prstGeom>
          <a:solidFill>
            <a:srgbClr val="FF6565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BUG – What was the problem?</a:t>
            </a:r>
          </a:p>
          <a:p>
            <a:pPr algn="ctr"/>
            <a:endParaRPr lang="en-US" sz="1700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Users could trigger voice commands before the weather API returned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app would try to speak temperature or weather conditions that didn’t exist yet, resulting in empty or wrong output.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B9D4C8-E14C-464E-53F8-E6F370863AAA}"/>
              </a:ext>
            </a:extLst>
          </p:cNvPr>
          <p:cNvSpPr/>
          <p:nvPr/>
        </p:nvSpPr>
        <p:spPr>
          <a:xfrm>
            <a:off x="9215120" y="2431651"/>
            <a:ext cx="2763520" cy="3796427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FIX – Solution to the problem</a:t>
            </a:r>
          </a:p>
          <a:p>
            <a:pPr algn="ctr"/>
            <a:endParaRPr lang="en-US" b="1" dirty="0">
              <a:solidFill>
                <a:srgbClr val="C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Added a check for </a:t>
            </a:r>
            <a:r>
              <a:rPr lang="en-US" sz="1700" dirty="0" err="1"/>
              <a:t>window.weatherDataReady</a:t>
            </a:r>
            <a:r>
              <a:rPr lang="en-US" sz="1700" dirty="0"/>
              <a:t> at the start of </a:t>
            </a:r>
            <a:r>
              <a:rPr lang="en-US" sz="1700" dirty="0" err="1"/>
              <a:t>handleCommand</a:t>
            </a:r>
            <a:r>
              <a:rPr lang="en-US" sz="17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If the data isn’t ready, the app notifies the user and exits early.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This ensures voice commands only respond once valid weather info is available</a:t>
            </a:r>
          </a:p>
        </p:txBody>
      </p:sp>
    </p:spTree>
    <p:extLst>
      <p:ext uri="{BB962C8B-B14F-4D97-AF65-F5344CB8AC3E}">
        <p14:creationId xmlns:p14="http://schemas.microsoft.com/office/powerpoint/2010/main" val="64009707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348845-3852-D4E6-EF42-8024EAC0E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6400800" cy="1216767"/>
          </a:xfrm>
        </p:spPr>
        <p:txBody>
          <a:bodyPr/>
          <a:lstStyle/>
          <a:p>
            <a:r>
              <a:rPr lang="en-US" sz="4000" b="1" dirty="0">
                <a:solidFill>
                  <a:schemeClr val="bg2">
                    <a:lumMod val="50000"/>
                  </a:schemeClr>
                </a:solidFill>
              </a:rPr>
              <a:t>Data Source: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4000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r>
              <a:rPr lang="en-US" sz="4000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pic>
        <p:nvPicPr>
          <p:cNvPr id="9" name="Picture Placeholder 8" descr="A logo with a sun and clouds&#10;&#10;AI-generated content may be incorrect.">
            <a:extLst>
              <a:ext uri="{FF2B5EF4-FFF2-40B4-BE49-F238E27FC236}">
                <a16:creationId xmlns:a16="http://schemas.microsoft.com/office/drawing/2014/main" id="{D26DDC2D-22DE-BF9C-04B8-71DBF016682A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23" r="23"/>
          <a:stretch>
            <a:fillRect/>
          </a:stretch>
        </p:blipFill>
        <p:spPr/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E16CA1-81FF-E60E-ED29-E61FFBCBCFDE}"/>
              </a:ext>
            </a:extLst>
          </p:cNvPr>
          <p:cNvSpPr txBox="1"/>
          <p:nvPr/>
        </p:nvSpPr>
        <p:spPr>
          <a:xfrm>
            <a:off x="811186" y="2226365"/>
            <a:ext cx="6400800" cy="34163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b="1" u="sng" dirty="0">
                <a:solidFill>
                  <a:schemeClr val="bg2">
                    <a:lumMod val="10000"/>
                  </a:schemeClr>
                </a:solidFill>
              </a:rPr>
              <a:t>DATASET NATURE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Provides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current weather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forecasts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(hourly up to 4 days, daily up to 16 days).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Includes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historical data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statistical weather parameters.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Offers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weather maps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with multiple layers and air pollution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Accessible via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geocoding API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for location-based queries.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Responses are structured in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JSON format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and updated in real-time.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API usage limits: 3,000 calls/minute, 100 million calls/month for current/forecast data; 50,000 calls/day for historical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555541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404" y="298406"/>
            <a:ext cx="5879666" cy="1099815"/>
          </a:xfrm>
          <a:solidFill>
            <a:schemeClr val="accent3">
              <a:lumMod val="40000"/>
              <a:lumOff val="60000"/>
            </a:schemeClr>
          </a:solidFill>
          <a:ln>
            <a:solidFill>
              <a:schemeClr val="bg2">
                <a:lumMod val="50000"/>
              </a:schemeClr>
            </a:solidFill>
          </a:ln>
          <a:effectLst>
            <a:glow rad="228600">
              <a:schemeClr val="accent5">
                <a:satMod val="175000"/>
                <a:alpha val="40000"/>
              </a:schemeClr>
            </a:glow>
          </a:effectLst>
        </p:spPr>
        <p:txBody>
          <a:bodyPr anchor="ctr"/>
          <a:lstStyle/>
          <a:p>
            <a:r>
              <a:rPr lang="en-US" sz="36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Tools &amp; Technologies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305341A4-1B00-C8F4-5862-79A826C7502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/>
          <a:stretch/>
        </p:blipFill>
        <p:spPr>
          <a:xfrm>
            <a:off x="6970497" y="3068424"/>
            <a:ext cx="3456590" cy="345659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507EA9C-762B-189F-F90A-F7024DFB1444}"/>
              </a:ext>
            </a:extLst>
          </p:cNvPr>
          <p:cNvSpPr txBox="1"/>
          <p:nvPr/>
        </p:nvSpPr>
        <p:spPr>
          <a:xfrm>
            <a:off x="329404" y="1631018"/>
            <a:ext cx="2428568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HTML5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CSS3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JavaScript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C3024-33F0-52C7-E43D-EDE8FE75933E}"/>
              </a:ext>
            </a:extLst>
          </p:cNvPr>
          <p:cNvSpPr txBox="1"/>
          <p:nvPr/>
        </p:nvSpPr>
        <p:spPr>
          <a:xfrm>
            <a:off x="2969341" y="1631017"/>
            <a:ext cx="3239730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lang="en-US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OpenWeatherMap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Web Speech API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SpeechSynthesis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API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4A61BB-F7A1-4217-B84C-65E8019E87BE}"/>
              </a:ext>
            </a:extLst>
          </p:cNvPr>
          <p:cNvSpPr txBox="1"/>
          <p:nvPr/>
        </p:nvSpPr>
        <p:spPr>
          <a:xfrm>
            <a:off x="329404" y="3004281"/>
            <a:ext cx="5879667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PWA COMPONENTS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bg2">
                    <a:lumMod val="50000"/>
                  </a:schemeClr>
                </a:solidFill>
              </a:rPr>
              <a:t>manifest.json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(app metadata &amp; install behavior)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Service Worker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(offline caching)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EE5F26-61CD-3AE5-7578-C57DA09A2817}"/>
              </a:ext>
            </a:extLst>
          </p:cNvPr>
          <p:cNvSpPr txBox="1"/>
          <p:nvPr/>
        </p:nvSpPr>
        <p:spPr>
          <a:xfrm>
            <a:off x="329404" y="4115033"/>
            <a:ext cx="24285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GitHub Pages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B97D3D-A35D-FF5A-3B57-3CCCC4EBAC27}"/>
              </a:ext>
            </a:extLst>
          </p:cNvPr>
          <p:cNvSpPr txBox="1"/>
          <p:nvPr/>
        </p:nvSpPr>
        <p:spPr>
          <a:xfrm>
            <a:off x="2969341" y="4119841"/>
            <a:ext cx="3239730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PROJECT MANAGEMENT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Notion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Google Docs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594281-8DAF-D580-D808-CBEE0B604BD1}"/>
              </a:ext>
            </a:extLst>
          </p:cNvPr>
          <p:cNvSpPr txBox="1"/>
          <p:nvPr/>
        </p:nvSpPr>
        <p:spPr>
          <a:xfrm>
            <a:off x="329403" y="5225785"/>
            <a:ext cx="5879667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/>
          <a:effectLst>
            <a:glow rad="1397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DEVICE TESTING </a:t>
            </a:r>
            <a:r>
              <a:rPr lang="en-US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Chrome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Microsoft Edge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Safari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(iOS)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Android browsers </a:t>
            </a:r>
            <a:r>
              <a:rPr lang="en-US" sz="1600" b="1" dirty="0">
                <a:solidFill>
                  <a:schemeClr val="bg2">
                    <a:lumMod val="50000"/>
                  </a:schemeClr>
                </a:solidFill>
              </a:rPr>
              <a:t>(Google Play devices)</a:t>
            </a:r>
            <a:endParaRPr 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6EC5-B631-2534-2E28-DCB3BF957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6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LINKS </a:t>
            </a:r>
          </a:p>
        </p:txBody>
      </p:sp>
      <p:pic>
        <p:nvPicPr>
          <p:cNvPr id="5" name="Picture 4" descr="Person watching empty phone">
            <a:extLst>
              <a:ext uri="{FF2B5EF4-FFF2-40B4-BE49-F238E27FC236}">
                <a16:creationId xmlns:a16="http://schemas.microsoft.com/office/drawing/2014/main" id="{3B4AF935-11BF-700C-8FAC-4DFD5CB61B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14" r="11755" b="-1"/>
          <a:stretch>
            <a:fillRect/>
          </a:stretch>
        </p:blipFill>
        <p:spPr>
          <a:xfrm>
            <a:off x="0" y="0"/>
            <a:ext cx="4657325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03BF-8FA5-6170-BDEB-5FAF26CB93A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445496" y="2640692"/>
            <a:ext cx="5925310" cy="3597548"/>
          </a:xfr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GITHUB: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https://github.com/Project4900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PROJECT MANAGEMENT BOARD: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WeatherEase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454C3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| </a:t>
            </a: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Kanban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GOOGLE DOCS: https://docs.google.com/document/d/1IGvmm2wwOGerVoRkflSTbxjR2IwU7Bl5_7Lgd7Z1JMg/edit?usp=sharing</a:t>
            </a: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WEBSITE: </a:t>
            </a:r>
            <a:r>
              <a:rPr lang="en-US" b="1" spc="50" dirty="0" err="1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chemeClr val="bg2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WeatherEase</a:t>
            </a:r>
            <a:endParaRPr lang="en-US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chemeClr val="bg2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630B65-81D5-25A9-E315-7922930E099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425" r="18425"/>
          <a:stretch>
            <a:fillRect/>
          </a:stretch>
        </p:blipFill>
        <p:spPr>
          <a:xfrm>
            <a:off x="1686560" y="2138527"/>
            <a:ext cx="914400" cy="895475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8EC4D36B-0C8A-43B2-5388-AFBF517DE0CB}"/>
              </a:ext>
            </a:extLst>
          </p:cNvPr>
          <p:cNvSpPr/>
          <p:nvPr/>
        </p:nvSpPr>
        <p:spPr>
          <a:xfrm rot="2366416">
            <a:off x="1649445" y="2969342"/>
            <a:ext cx="426720" cy="36576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9DCC9C-1D49-40BF-2F56-B9FC406D54BA}"/>
              </a:ext>
            </a:extLst>
          </p:cNvPr>
          <p:cNvSpPr/>
          <p:nvPr/>
        </p:nvSpPr>
        <p:spPr>
          <a:xfrm>
            <a:off x="1442720" y="1707640"/>
            <a:ext cx="1330960" cy="43088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1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MUST </a:t>
            </a:r>
          </a:p>
          <a:p>
            <a:pPr algn="ctr"/>
            <a:r>
              <a:rPr lang="en-US" sz="11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DOWNLOAD!</a:t>
            </a:r>
          </a:p>
        </p:txBody>
      </p:sp>
    </p:spTree>
    <p:extLst>
      <p:ext uri="{BB962C8B-B14F-4D97-AF65-F5344CB8AC3E}">
        <p14:creationId xmlns:p14="http://schemas.microsoft.com/office/powerpoint/2010/main" val="26193134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401105-5841-28D0-D6C0-3E1A46648BF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2645" y="2320413"/>
            <a:ext cx="6722677" cy="3711923"/>
          </a:xfr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WeatherEase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 is designed for blind and visually impaired users, making weather updates simple, fast, and inclusive. </a:t>
            </a:r>
          </a:p>
          <a:p>
            <a:pPr algn="ctr"/>
            <a:r>
              <a:rPr lang="en-US" b="1" u="sng" dirty="0">
                <a:solidFill>
                  <a:schemeClr val="bg2">
                    <a:lumMod val="50000"/>
                  </a:schemeClr>
                </a:solidFill>
              </a:rPr>
              <a:t>Our mission is clear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b="1" i="1" dirty="0">
                <a:solidFill>
                  <a:schemeClr val="bg2">
                    <a:lumMod val="50000"/>
                  </a:schemeClr>
                </a:solidFill>
              </a:rPr>
              <a:t>to ensure everyone, rain or shine, can access the forecast with ease.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 </a:t>
            </a:r>
          </a:p>
          <a:p>
            <a:pPr algn="ctr"/>
            <a:r>
              <a:rPr lang="en-US" sz="225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GOAL: </a:t>
            </a:r>
            <a:r>
              <a:rPr lang="en-US" sz="2250" dirty="0">
                <a:solidFill>
                  <a:schemeClr val="bg1"/>
                </a:solidFill>
              </a:rPr>
              <a:t>By replacing visuals with spoken updates and intuitive voice controls, </a:t>
            </a:r>
            <a:r>
              <a:rPr lang="en-US" sz="2250" dirty="0" err="1">
                <a:solidFill>
                  <a:schemeClr val="bg1"/>
                </a:solidFill>
              </a:rPr>
              <a:t>WeatherEase</a:t>
            </a:r>
            <a:r>
              <a:rPr lang="en-US" sz="2250" dirty="0">
                <a:solidFill>
                  <a:schemeClr val="bg1"/>
                </a:solidFill>
              </a:rPr>
              <a:t> transforms weather checking into an effortless and empowering experience.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6DAB97-3F43-5634-C524-15A12F09793B}"/>
              </a:ext>
            </a:extLst>
          </p:cNvPr>
          <p:cNvSpPr/>
          <p:nvPr/>
        </p:nvSpPr>
        <p:spPr>
          <a:xfrm>
            <a:off x="572644" y="825664"/>
            <a:ext cx="672267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u="sng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Mission &amp; Problem Statement</a:t>
            </a:r>
            <a:endParaRPr lang="en-US" sz="3600" b="1" u="sng" cap="none" spc="0" dirty="0">
              <a:ln w="12700" cmpd="sng">
                <a:solidFill>
                  <a:schemeClr val="bg2">
                    <a:lumMod val="50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glow rad="635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4400" b="1" cap="none" spc="0" dirty="0">
                <a:ln w="12700" cmpd="sng">
                  <a:solidFill>
                    <a:schemeClr val="bg2">
                      <a:lumMod val="50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glow rad="635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Easy Breezy Forecasts</a:t>
            </a:r>
          </a:p>
        </p:txBody>
      </p:sp>
    </p:spTree>
    <p:extLst>
      <p:ext uri="{BB962C8B-B14F-4D97-AF65-F5344CB8AC3E}">
        <p14:creationId xmlns:p14="http://schemas.microsoft.com/office/powerpoint/2010/main" val="42948661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FA252A-7A6E-7785-F494-33757076C3F9}"/>
              </a:ext>
            </a:extLst>
          </p:cNvPr>
          <p:cNvSpPr txBox="1"/>
          <p:nvPr/>
        </p:nvSpPr>
        <p:spPr>
          <a:xfrm>
            <a:off x="0" y="309880"/>
            <a:ext cx="12192000" cy="646331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600" b="1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WeatherEase</a:t>
            </a:r>
            <a:r>
              <a:rPr lang="en-US" sz="3600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Purpose, Research, and Learning Path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1EAE7F-3C03-818D-AB84-B22C0AB0716C}"/>
              </a:ext>
            </a:extLst>
          </p:cNvPr>
          <p:cNvSpPr txBox="1"/>
          <p:nvPr/>
        </p:nvSpPr>
        <p:spPr>
          <a:xfrm>
            <a:off x="325120" y="1144275"/>
            <a:ext cx="3088640" cy="35855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PURPOSE </a:t>
            </a:r>
            <a:r>
              <a:rPr lang="en-US" sz="2400" dirty="0"/>
              <a:t>🌤️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Hands-free weather via voice commands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Progressive Web App with offline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Clear, readable forecast cards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Bridges general and accessibility-focused designs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6DB027-D39C-5AB7-5818-25295C711C09}"/>
              </a:ext>
            </a:extLst>
          </p:cNvPr>
          <p:cNvSpPr txBox="1"/>
          <p:nvPr/>
        </p:nvSpPr>
        <p:spPr>
          <a:xfrm>
            <a:off x="3779522" y="1144275"/>
            <a:ext cx="3530598" cy="353943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RESEARCH </a:t>
            </a:r>
            <a:r>
              <a:rPr lang="en-US" sz="2400" dirty="0"/>
              <a:t>🔍</a:t>
            </a:r>
            <a:endParaRPr lang="en-US" sz="2000" b="1" dirty="0">
              <a:solidFill>
                <a:schemeClr val="bg2">
                  <a:lumMod val="10000"/>
                </a:schemeClr>
              </a:solidFill>
              <a:effectLst>
                <a:glow rad="101600">
                  <a:schemeClr val="bg2">
                    <a:alpha val="60000"/>
                  </a:schemeClr>
                </a:glow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Existing apps: Weather Gods, </a:t>
            </a:r>
            <a:r>
              <a:rPr lang="en-US" sz="2000" dirty="0" err="1"/>
              <a:t>WeatherWheel</a:t>
            </a:r>
            <a:r>
              <a:rPr lang="en-US" sz="2000" dirty="0"/>
              <a:t>, Weather for the Blind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Mainly audio output &amp; screen reader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WeatherEase</a:t>
            </a:r>
            <a:r>
              <a:rPr lang="en-US" sz="2000" dirty="0"/>
              <a:t>: UI + voice + offline, general &amp; accessibility-friendly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Coding examples: Stack Overflow, GitHub, </a:t>
            </a:r>
            <a:r>
              <a:rPr lang="en-US" sz="2000" dirty="0" err="1"/>
              <a:t>Web.dev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3ECD79-AAF3-142E-01BD-11C29A1A1658}"/>
              </a:ext>
            </a:extLst>
          </p:cNvPr>
          <p:cNvSpPr txBox="1"/>
          <p:nvPr/>
        </p:nvSpPr>
        <p:spPr>
          <a:xfrm>
            <a:off x="7675882" y="1144275"/>
            <a:ext cx="4292598" cy="3585597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300" b="1" dirty="0">
                <a:solidFill>
                  <a:schemeClr val="bg2">
                    <a:lumMod val="10000"/>
                  </a:schemeClr>
                </a:solidFill>
                <a:effectLst>
                  <a:glow rad="101600">
                    <a:schemeClr val="bg2">
                      <a:alpha val="60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STUDENT ROADMAP  </a:t>
            </a:r>
            <a:r>
              <a:rPr lang="en-US" sz="2400" dirty="0"/>
              <a:t>📚</a:t>
            </a:r>
          </a:p>
          <a:p>
            <a:r>
              <a:rPr lang="en-US" b="1" dirty="0"/>
              <a:t>Weeks 1–2: </a:t>
            </a:r>
            <a:r>
              <a:rPr lang="en-US" dirty="0"/>
              <a:t>HTML/CSS basics, explore API</a:t>
            </a:r>
          </a:p>
          <a:p>
            <a:r>
              <a:rPr lang="en-US" b="1" dirty="0"/>
              <a:t>Weeks 3–4: </a:t>
            </a:r>
            <a:r>
              <a:rPr lang="en-US" dirty="0"/>
              <a:t>Display weather, basic UI</a:t>
            </a:r>
          </a:p>
          <a:p>
            <a:r>
              <a:rPr lang="en-US" b="1" dirty="0"/>
              <a:t>Weeks 5–6: </a:t>
            </a:r>
            <a:r>
              <a:rPr lang="en-US" dirty="0"/>
              <a:t>Text-to-speech (voice output)</a:t>
            </a:r>
          </a:p>
          <a:p>
            <a:r>
              <a:rPr lang="en-US" b="1" dirty="0"/>
              <a:t>Weeks 7–8: </a:t>
            </a:r>
            <a:r>
              <a:rPr lang="en-US" dirty="0"/>
              <a:t>Speech recognition (voice input)</a:t>
            </a:r>
          </a:p>
          <a:p>
            <a:r>
              <a:rPr lang="en-US" b="1" dirty="0"/>
              <a:t>Weeks 9–10: </a:t>
            </a:r>
            <a:r>
              <a:rPr lang="en-US" dirty="0"/>
              <a:t>Convert to PWA, offline support</a:t>
            </a:r>
          </a:p>
          <a:p>
            <a:r>
              <a:rPr lang="en-US" b="1" dirty="0"/>
              <a:t>Weeks 11–12</a:t>
            </a:r>
            <a:r>
              <a:rPr lang="en-US" dirty="0"/>
              <a:t>: Accessibility &amp; UX polish</a:t>
            </a:r>
          </a:p>
          <a:p>
            <a:r>
              <a:rPr lang="en-US" b="1" dirty="0"/>
              <a:t>Week 13</a:t>
            </a:r>
            <a:r>
              <a:rPr lang="en-US" dirty="0"/>
              <a:t>: Final deployment, bug fixes</a:t>
            </a:r>
            <a:endParaRPr lang="en-US" sz="1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4E287E-72F7-794A-1704-59558A70A3EA}"/>
              </a:ext>
            </a:extLst>
          </p:cNvPr>
          <p:cNvSpPr txBox="1"/>
          <p:nvPr/>
        </p:nvSpPr>
        <p:spPr>
          <a:xfrm>
            <a:off x="0" y="4917936"/>
            <a:ext cx="12192000" cy="1754326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 err="1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WeatherEase</a:t>
            </a:r>
            <a:r>
              <a:rPr lang="en-US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shows how we applied what we’ve learned in class—like working with data structures, arrays, and APIs—to a real-world application.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Our goal was to take a common app and make it more inclusive and accessible, since most student projects rarely focus on accessibility.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solidFill>
                  <a:schemeClr val="bg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gave us hands-on experience in building a PWA, integrating voice commands, and designing for all users, while highlighting the value of thoughtful, inclusive coding.</a:t>
            </a:r>
          </a:p>
        </p:txBody>
      </p:sp>
    </p:spTree>
    <p:extLst>
      <p:ext uri="{BB962C8B-B14F-4D97-AF65-F5344CB8AC3E}">
        <p14:creationId xmlns:p14="http://schemas.microsoft.com/office/powerpoint/2010/main" val="130200681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1493781"/>
          </a:xfrm>
          <a:ln>
            <a:solidFill>
              <a:schemeClr val="bg2">
                <a:lumMod val="50000"/>
              </a:schemeClr>
            </a:solidFill>
          </a:ln>
          <a:effectLst>
            <a:glow rad="101600">
              <a:schemeClr val="accent5">
                <a:satMod val="175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Organization chart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D14FD10-B8A0-7F80-E276-63311F97C365}"/>
              </a:ext>
            </a:extLst>
          </p:cNvPr>
          <p:cNvSpPr/>
          <p:nvPr/>
        </p:nvSpPr>
        <p:spPr>
          <a:xfrm>
            <a:off x="811185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TAJRA – Team Lead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sinanagict@gmail.com</a:t>
            </a: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 setup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Speech features</a:t>
            </a:r>
          </a:p>
          <a:p>
            <a:r>
              <a:rPr lang="en-US" b="1" dirty="0"/>
              <a:t>LEAD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Creating Weekly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Coordinating tasks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Reviewing progress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A8A809-A9A7-406D-E5C7-28847D68A980}"/>
              </a:ext>
            </a:extLst>
          </p:cNvPr>
          <p:cNvSpPr/>
          <p:nvPr/>
        </p:nvSpPr>
        <p:spPr>
          <a:xfrm>
            <a:off x="3384481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EHAB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ehabm7986@gmail.com</a:t>
            </a:r>
            <a:endParaRPr lang="en-US" sz="1600" b="1" u="sng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n-US" b="1" dirty="0"/>
              <a:t>CODING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UI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Command mapping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Testing &amp; Debugging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Mutual collaboration in code with Tajra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40FDA2-5598-F1BA-4806-1634D1E65D55}"/>
              </a:ext>
            </a:extLst>
          </p:cNvPr>
          <p:cNvSpPr/>
          <p:nvPr/>
        </p:nvSpPr>
        <p:spPr>
          <a:xfrm>
            <a:off x="5957778" y="2369574"/>
            <a:ext cx="2453125" cy="315615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MIKE – Individual Contributor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mike.khadeida@gmail.com</a:t>
            </a:r>
          </a:p>
          <a:p>
            <a:r>
              <a:rPr lang="en-US" b="1" dirty="0"/>
              <a:t>RESEARCH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Accessibility guidelines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testing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Reporting findings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Supporting UI/UX improvements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0968CB-465F-0880-C702-301BA43FB7C3}"/>
              </a:ext>
            </a:extLst>
          </p:cNvPr>
          <p:cNvSpPr/>
          <p:nvPr/>
        </p:nvSpPr>
        <p:spPr>
          <a:xfrm>
            <a:off x="8720609" y="4608530"/>
            <a:ext cx="28421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</a:t>
            </a:r>
          </a:p>
          <a:p>
            <a:pPr algn="ctr"/>
            <a:r>
              <a:rPr lang="en-US" sz="32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ClearPath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59F1797-7937-032C-2267-B9AE9304C8B6}"/>
              </a:ext>
            </a:extLst>
          </p:cNvPr>
          <p:cNvSpPr/>
          <p:nvPr/>
        </p:nvSpPr>
        <p:spPr>
          <a:xfrm>
            <a:off x="811185" y="5685748"/>
            <a:ext cx="7599718" cy="9070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BASAK TAYLAN – Supervisor</a:t>
            </a:r>
          </a:p>
          <a:p>
            <a:pPr algn="ctr"/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basak.taylan@brooklyn.cuny.edu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573F9-1429-8653-4B93-07CDBD969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F0B7A-E749-2A5C-8F82-A2B61D48C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7703550" cy="508738"/>
          </a:xfrm>
          <a:solidFill>
            <a:schemeClr val="bg2">
              <a:lumMod val="10000"/>
            </a:schemeClr>
          </a:solidFill>
          <a:ln>
            <a:solidFill>
              <a:srgbClr val="7030A0"/>
            </a:solidFill>
          </a:ln>
          <a:effectLst>
            <a:glow rad="101600">
              <a:schemeClr val="accent3">
                <a:lumMod val="40000"/>
                <a:lumOff val="60000"/>
                <a:alpha val="40000"/>
              </a:schemeClr>
            </a:glow>
          </a:effectLst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/>
          <a:lstStyle/>
          <a:p>
            <a:r>
              <a:rPr lang="en-US" sz="2800" dirty="0">
                <a:solidFill>
                  <a:schemeClr val="bg2"/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Team collaboration &amp; workflow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A6F26E-C6DC-B361-107C-1CEB332B402F}"/>
              </a:ext>
            </a:extLst>
          </p:cNvPr>
          <p:cNvSpPr/>
          <p:nvPr/>
        </p:nvSpPr>
        <p:spPr>
          <a:xfrm>
            <a:off x="811184" y="1442543"/>
            <a:ext cx="2453125" cy="3156155"/>
          </a:xfrm>
          <a:prstGeom prst="rect">
            <a:avLst/>
          </a:prstGeom>
          <a:solidFill>
            <a:schemeClr val="bg2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1"/>
                </a:solidFill>
              </a:rPr>
              <a:t>COMMUNICATION</a:t>
            </a:r>
          </a:p>
          <a:p>
            <a:pPr algn="ctr"/>
            <a:endParaRPr lang="en-US" b="1" u="sng" dirty="0">
              <a:solidFill>
                <a:srgbClr val="1966D7"/>
              </a:solidFill>
            </a:endParaRP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Discord, Google Docs, and Notion</a:t>
            </a:r>
          </a:p>
          <a:p>
            <a:pPr algn="ctr"/>
            <a:endParaRPr lang="en-US" sz="1600" b="1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Held Discord calls and in-person library meetings (avg. 3 hours per call/meeting) to catch up and plan ahead</a:t>
            </a:r>
          </a:p>
          <a:p>
            <a:r>
              <a:rPr lang="en-US" sz="1600" dirty="0"/>
              <a:t>                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🗣️</a:t>
            </a: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A0C01-F54D-1CBD-E282-97261D6A9EA0}"/>
              </a:ext>
            </a:extLst>
          </p:cNvPr>
          <p:cNvSpPr/>
          <p:nvPr/>
        </p:nvSpPr>
        <p:spPr>
          <a:xfrm>
            <a:off x="8720609" y="4608530"/>
            <a:ext cx="2842127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3200" b="1" dirty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Team </a:t>
            </a:r>
          </a:p>
          <a:p>
            <a:pPr algn="ctr"/>
            <a:r>
              <a:rPr lang="en-US" sz="3200" b="1" dirty="0">
                <a:ln w="9525">
                  <a:solidFill>
                    <a:schemeClr val="bg2">
                      <a:lumMod val="75000"/>
                    </a:schemeClr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ClearPath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35AE91-5CCC-36BC-9B8C-9BF3A4B495C7}"/>
              </a:ext>
            </a:extLst>
          </p:cNvPr>
          <p:cNvSpPr/>
          <p:nvPr/>
        </p:nvSpPr>
        <p:spPr>
          <a:xfrm>
            <a:off x="863101" y="5046651"/>
            <a:ext cx="7599718" cy="907026"/>
          </a:xfrm>
          <a:prstGeom prst="rect">
            <a:avLst/>
          </a:prstGeom>
          <a:solidFill>
            <a:schemeClr val="bg2">
              <a:lumMod val="10000"/>
            </a:schemeClr>
          </a:solidFill>
          <a:ln>
            <a:solidFill>
              <a:schemeClr val="bg2">
                <a:lumMod val="10000"/>
              </a:schemeClr>
            </a:solidFill>
          </a:ln>
          <a:effectLst>
            <a:glow rad="101600">
              <a:schemeClr val="bg2">
                <a:alpha val="60000"/>
              </a:schemeClr>
            </a:glo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bg2"/>
                </a:solidFill>
              </a:rPr>
              <a:t>Through open communication, strangers became collaborators, and together we turned our individual strengths into a shared success.</a:t>
            </a:r>
            <a:endParaRPr lang="en-US" i="1" dirty="0">
              <a:solidFill>
                <a:schemeClr val="bg2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7EC630-A424-D01E-8E41-9B9C246CA342}"/>
              </a:ext>
            </a:extLst>
          </p:cNvPr>
          <p:cNvSpPr/>
          <p:nvPr/>
        </p:nvSpPr>
        <p:spPr>
          <a:xfrm>
            <a:off x="3384481" y="1442541"/>
            <a:ext cx="2453125" cy="315615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rgbClr val="1966D7"/>
                </a:solidFill>
              </a:rPr>
              <a:t>COLLABORATION</a:t>
            </a:r>
          </a:p>
          <a:p>
            <a:pPr algn="ctr"/>
            <a:endParaRPr lang="en-US" b="1" u="sng" dirty="0">
              <a:solidFill>
                <a:srgbClr val="1966D7"/>
              </a:solidFill>
            </a:endParaRP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Cross-Collaborated</a:t>
            </a: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despite defined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Google Docs mirrored Notion but allowed faster access for notes, new tasks, and review markers.</a:t>
            </a:r>
            <a:r>
              <a:rPr lang="en-US" sz="2000" dirty="0"/>
              <a:t>             		 </a:t>
            </a:r>
            <a:r>
              <a:rPr lang="en-US" sz="2400" dirty="0"/>
              <a:t>🤝</a:t>
            </a: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7EAB96-A559-D484-A1C8-43B97A99FCF4}"/>
              </a:ext>
            </a:extLst>
          </p:cNvPr>
          <p:cNvSpPr/>
          <p:nvPr/>
        </p:nvSpPr>
        <p:spPr>
          <a:xfrm>
            <a:off x="5957778" y="1442540"/>
            <a:ext cx="2556957" cy="3156155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solidFill>
                  <a:schemeClr val="bg2">
                    <a:lumMod val="25000"/>
                  </a:schemeClr>
                </a:solidFill>
              </a:rPr>
              <a:t>COORDINATION</a:t>
            </a:r>
          </a:p>
          <a:p>
            <a:pPr algn="ctr"/>
            <a:endParaRPr lang="en-US" b="1" u="sng" dirty="0">
              <a:solidFill>
                <a:srgbClr val="1966D7"/>
              </a:solidFill>
            </a:endParaRPr>
          </a:p>
          <a:p>
            <a:pPr algn="ctr"/>
            <a:r>
              <a:rPr lang="en-US" sz="1600" b="1" dirty="0">
                <a:solidFill>
                  <a:schemeClr val="bg2">
                    <a:lumMod val="25000"/>
                  </a:schemeClr>
                </a:solidFill>
              </a:rPr>
              <a:t>Task Management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bg2">
                  <a:lumMod val="2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Assigned tasks based on comfort and adjusted workloads as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2">
                    <a:lumMod val="25000"/>
                  </a:schemeClr>
                </a:solidFill>
              </a:rPr>
              <a:t>Discussed and agreed on task order to balance fairness, and schedule.</a:t>
            </a:r>
            <a:r>
              <a:rPr lang="en-US" sz="2000" dirty="0"/>
              <a:t>             		</a:t>
            </a:r>
            <a:r>
              <a:rPr lang="en-US" sz="2400" dirty="0"/>
              <a:t>🧩</a:t>
            </a:r>
            <a:endParaRPr lang="en-US" sz="2000" dirty="0"/>
          </a:p>
        </p:txBody>
      </p:sp>
      <p:pic>
        <p:nvPicPr>
          <p:cNvPr id="17" name="Picture 16" descr="A blue file with text&#10;&#10;AI-generated content may be incorrect.">
            <a:extLst>
              <a:ext uri="{FF2B5EF4-FFF2-40B4-BE49-F238E27FC236}">
                <a16:creationId xmlns:a16="http://schemas.microsoft.com/office/drawing/2014/main" id="{F527F600-D6ED-4AAD-9A85-2FA12553CC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965" t="15693" r="8117"/>
          <a:stretch>
            <a:fillRect/>
          </a:stretch>
        </p:blipFill>
        <p:spPr>
          <a:xfrm>
            <a:off x="8899479" y="1130711"/>
            <a:ext cx="1622323" cy="157055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pic>
        <p:nvPicPr>
          <p:cNvPr id="19" name="Picture 18" descr="A black and white logo&#10;&#10;AI-generated content may be incorrect.">
            <a:extLst>
              <a:ext uri="{FF2B5EF4-FFF2-40B4-BE49-F238E27FC236}">
                <a16:creationId xmlns:a16="http://schemas.microsoft.com/office/drawing/2014/main" id="{2F24151E-789F-75E5-7F84-B80604FC13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3162" y="189423"/>
            <a:ext cx="3033230" cy="1706192"/>
          </a:xfrm>
          <a:prstGeom prst="rect">
            <a:avLst/>
          </a:prstGeom>
        </p:spPr>
      </p:pic>
      <p:pic>
        <p:nvPicPr>
          <p:cNvPr id="15" name="Picture 14" descr="A white logo with two dots&#10;&#10;AI-generated content may be incorrect.">
            <a:extLst>
              <a:ext uri="{FF2B5EF4-FFF2-40B4-BE49-F238E27FC236}">
                <a16:creationId xmlns:a16="http://schemas.microsoft.com/office/drawing/2014/main" id="{09F028BB-0E01-BF52-9498-7B905ABD39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155125">
            <a:off x="10304322" y="1708781"/>
            <a:ext cx="1622323" cy="162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0693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ADCC305-2718-A97D-CE26-46E5669BC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0858069"/>
              </p:ext>
            </p:extLst>
          </p:nvPr>
        </p:nvGraphicFramePr>
        <p:xfrm>
          <a:off x="769730" y="888632"/>
          <a:ext cx="8622748" cy="489594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506331">
                  <a:extLst>
                    <a:ext uri="{9D8B030D-6E8A-4147-A177-3AD203B41FA5}">
                      <a16:colId xmlns:a16="http://schemas.microsoft.com/office/drawing/2014/main" val="3601303415"/>
                    </a:ext>
                  </a:extLst>
                </a:gridCol>
                <a:gridCol w="2474843">
                  <a:extLst>
                    <a:ext uri="{9D8B030D-6E8A-4147-A177-3AD203B41FA5}">
                      <a16:colId xmlns:a16="http://schemas.microsoft.com/office/drawing/2014/main" val="3399242257"/>
                    </a:ext>
                  </a:extLst>
                </a:gridCol>
                <a:gridCol w="2305879">
                  <a:extLst>
                    <a:ext uri="{9D8B030D-6E8A-4147-A177-3AD203B41FA5}">
                      <a16:colId xmlns:a16="http://schemas.microsoft.com/office/drawing/2014/main" val="1625305605"/>
                    </a:ext>
                  </a:extLst>
                </a:gridCol>
                <a:gridCol w="2335695">
                  <a:extLst>
                    <a:ext uri="{9D8B030D-6E8A-4147-A177-3AD203B41FA5}">
                      <a16:colId xmlns:a16="http://schemas.microsoft.com/office/drawing/2014/main" val="594117268"/>
                    </a:ext>
                  </a:extLst>
                </a:gridCol>
              </a:tblGrid>
              <a:tr h="404303"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Tentative Schedule – Weeks 3–5 (Approx. 15 </a:t>
                      </a:r>
                      <a:r>
                        <a:rPr lang="en-US" dirty="0" err="1">
                          <a:solidFill>
                            <a:srgbClr val="00B0F0"/>
                          </a:solidFill>
                        </a:rPr>
                        <a:t>hrs</a:t>
                      </a:r>
                      <a:r>
                        <a:rPr lang="en-US" dirty="0">
                          <a:solidFill>
                            <a:srgbClr val="00B0F0"/>
                          </a:solidFill>
                        </a:rPr>
                        <a:t>/week)</a:t>
                      </a:r>
                      <a:endParaRPr 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bg2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993345"/>
                  </a:ext>
                </a:extLst>
              </a:tr>
              <a:tr h="404303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Tajra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Ehab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Mike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8323937"/>
                  </a:ext>
                </a:extLst>
              </a:tr>
              <a:tr h="1694749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3: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8 –14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repo set up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create starter files (index.html, style.css, script.js, </a:t>
                      </a:r>
                      <a:r>
                        <a:rPr lang="en-US" sz="12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manifest.json</a:t>
                      </a: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, service-worker.js)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push to GitHub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enable Pages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basic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build HTML layout (&lt;header&gt;, &lt;main&gt;, &lt;footer&gt;)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add weather button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nav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CSS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write accessibility guide for blind users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share with team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HTML semantic usage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8663544"/>
                  </a:ext>
                </a:extLst>
              </a:tr>
              <a:tr h="1295985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4: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15 – 21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register </a:t>
                      </a:r>
                      <a:r>
                        <a:rPr lang="en-US" sz="11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OpenWeather</a:t>
                      </a: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 key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fetch weather data handle responses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 integration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1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scripts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display API data on page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style temperature/humidity/wind info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 access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minor UI fixes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update accessibility checklist with ARIA attributes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note progressive enhancement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review dynamic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977654"/>
                  </a:ext>
                </a:extLst>
              </a:tr>
              <a:tr h="1096602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2">
                              <a:lumMod val="25000"/>
                            </a:schemeClr>
                          </a:solidFill>
                        </a:rPr>
                        <a:t>5: </a:t>
                      </a:r>
                      <a:r>
                        <a:rPr lang="en-US" sz="1600" b="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Sep 22 – 28</a:t>
                      </a:r>
                      <a:endParaRPr lang="en-US" b="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implement modular TTS function using </a:t>
                      </a:r>
                      <a:r>
                        <a:rPr lang="en-US" sz="12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SpeechSynthesis</a:t>
                      </a: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API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with sample text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debug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connect button to TTS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provide visual feedback while reading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keyboard/mouse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suggest concise TTS wording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test voice settings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guide on reading dynamic info clearly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858443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1174AA2-490A-E350-E671-8BECCBD294A6}"/>
              </a:ext>
            </a:extLst>
          </p:cNvPr>
          <p:cNvSpPr txBox="1"/>
          <p:nvPr/>
        </p:nvSpPr>
        <p:spPr>
          <a:xfrm>
            <a:off x="769730" y="5874026"/>
            <a:ext cx="86227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2"/>
                </a:solidFill>
              </a:rPr>
              <a:t>This schedule shows planned tasks and estimated time per team member for Weeks 3–5, including coding, research, testing,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866310751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C73658FA-EFA0-18D0-48BF-30EC2AD25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700" y="0"/>
            <a:ext cx="4157440" cy="4571999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CA7CCDF-794F-4997-71F7-035443E72F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15"/>
          <a:stretch>
            <a:fillRect/>
          </a:stretch>
        </p:blipFill>
        <p:spPr>
          <a:xfrm>
            <a:off x="0" y="-2"/>
            <a:ext cx="4063593" cy="4572001"/>
          </a:xfrm>
          <a:prstGeom prst="rect">
            <a:avLst/>
          </a:prstGeom>
        </p:spPr>
      </p:pic>
      <p:pic>
        <p:nvPicPr>
          <p:cNvPr id="9" name="Picture 8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3E196630-71F2-5D2A-D355-BFE1315F845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1" b="5208"/>
          <a:stretch>
            <a:fillRect/>
          </a:stretch>
        </p:blipFill>
        <p:spPr>
          <a:xfrm>
            <a:off x="4064816" y="-2"/>
            <a:ext cx="4063593" cy="4572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B9C6C6-FCFF-6711-E636-D5A0FF146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3753530"/>
            <a:ext cx="8991600" cy="1044612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3200" b="1" cap="none" spc="0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TIMELINE ROADMAP</a:t>
            </a:r>
            <a:br>
              <a:rPr lang="en-US" sz="3200" b="1" cap="none" spc="0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</a:br>
            <a:r>
              <a:rPr lang="en-US" sz="3200" b="1" cap="none" spc="0" dirty="0">
                <a:ln w="13462">
                  <a:solidFill>
                    <a:schemeClr val="bg2"/>
                  </a:solidFill>
                  <a:prstDash val="solid"/>
                </a:ln>
                <a:solidFill>
                  <a:schemeClr val="bg2">
                    <a:lumMod val="50000"/>
                  </a:schemeClr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  <a:outerShdw dist="38100" dir="2700000" algn="bl" rotWithShape="0">
                    <a:schemeClr val="accent5"/>
                  </a:outerShdw>
                </a:effectLst>
              </a:rPr>
              <a:t>WEEKS 1-3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1FDD77F8-9079-3A98-43AC-0C4D06EBFE60}"/>
              </a:ext>
            </a:extLst>
          </p:cNvPr>
          <p:cNvSpPr/>
          <p:nvPr/>
        </p:nvSpPr>
        <p:spPr>
          <a:xfrm>
            <a:off x="10205884" y="1229031"/>
            <a:ext cx="1986116" cy="179930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Commits on Sept 16, (Week II1)</a:t>
            </a:r>
          </a:p>
          <a:p>
            <a:pPr algn="ctr"/>
            <a:endParaRPr lang="en-US" sz="1200" b="1" dirty="0"/>
          </a:p>
          <a:p>
            <a:r>
              <a:rPr lang="en-US" sz="1300" dirty="0"/>
              <a:t>Already implementing API, learning how to debug, adding features we learned in previous courses or from research.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0D05E558-79E0-BEDE-96C1-67074FC2FD50}"/>
              </a:ext>
            </a:extLst>
          </p:cNvPr>
          <p:cNvSpPr/>
          <p:nvPr/>
        </p:nvSpPr>
        <p:spPr>
          <a:xfrm>
            <a:off x="6531490" y="1229032"/>
            <a:ext cx="1644033" cy="179930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/>
              <a:t>Commits on Sept 8,</a:t>
            </a:r>
          </a:p>
          <a:p>
            <a:pPr algn="ctr"/>
            <a:r>
              <a:rPr lang="en-US" sz="1200" b="1" dirty="0"/>
              <a:t>(Week I1)</a:t>
            </a:r>
          </a:p>
          <a:p>
            <a:endParaRPr lang="en-US" sz="1200" dirty="0"/>
          </a:p>
          <a:p>
            <a:r>
              <a:rPr lang="en-US" sz="1300" dirty="0"/>
              <a:t>Learning to set up basic pages, working directories, potentially needed files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C504BD29-DCFC-1074-E56A-8376B4D7D925}"/>
              </a:ext>
            </a:extLst>
          </p:cNvPr>
          <p:cNvSpPr/>
          <p:nvPr/>
        </p:nvSpPr>
        <p:spPr>
          <a:xfrm>
            <a:off x="2467897" y="1229032"/>
            <a:ext cx="1595696" cy="1799303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Commits on Aug 27, 2025   (Week 1)</a:t>
            </a:r>
          </a:p>
          <a:p>
            <a:endParaRPr lang="en-US" sz="1200" dirty="0"/>
          </a:p>
          <a:p>
            <a:r>
              <a:rPr lang="en-US" sz="1300" dirty="0"/>
              <a:t>First meeting:</a:t>
            </a:r>
          </a:p>
          <a:p>
            <a:r>
              <a:rPr lang="en-US" sz="1300" dirty="0"/>
              <a:t>Figuring out GitHub as collaboration together.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14711C-DA4F-3885-F817-BBEB7F913BB0}"/>
              </a:ext>
            </a:extLst>
          </p:cNvPr>
          <p:cNvSpPr txBox="1"/>
          <p:nvPr/>
        </p:nvSpPr>
        <p:spPr>
          <a:xfrm>
            <a:off x="0" y="4857452"/>
            <a:ext cx="12192000" cy="2000548"/>
          </a:xfrm>
          <a:prstGeom prst="rect">
            <a:avLst/>
          </a:prstGeo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400" b="1" dirty="0">
                <a:ln w="0"/>
                <a:solidFill>
                  <a:schemeClr val="bg2">
                    <a:lumMod val="25000"/>
                  </a:schemeClr>
                </a:solidFill>
              </a:rPr>
              <a:t>Why these weeks matter?</a:t>
            </a:r>
          </a:p>
          <a:p>
            <a:pPr algn="just"/>
            <a:r>
              <a:rPr lang="en-US" sz="2000" b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 just three weeks, our team went from zero to building a working app.</a:t>
            </a:r>
            <a:r>
              <a:rPr lang="en-US" sz="20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1</a:t>
            </a:r>
            <a:r>
              <a:rPr lang="en-US" sz="20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was all about figuring out GitHub and finding our rhythm. </a:t>
            </a:r>
            <a:r>
              <a:rPr 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2</a:t>
            </a:r>
            <a:r>
              <a:rPr lang="en-US" sz="20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laid the foundation—setting up files, doing research, and planning how to turn ideas into code. By </a:t>
            </a:r>
            <a:r>
              <a:rPr lang="en-US" sz="2000" b="1" dirty="0">
                <a:ln w="0"/>
                <a:solidFill>
                  <a:schemeClr val="bg2">
                    <a:lumMod val="2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Week 3</a:t>
            </a:r>
            <a:r>
              <a:rPr lang="en-US" sz="2000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we made it real: a progressive web app with live weather data. </a:t>
            </a:r>
          </a:p>
          <a:p>
            <a:pPr algn="just"/>
            <a:r>
              <a:rPr lang="en-US" sz="2000" b="1" i="1" dirty="0">
                <a:ln w="0"/>
                <a:solidFill>
                  <a:schemeClr val="bg2">
                    <a:lumMod val="9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These weeks show more than progress—they show how teamwork, open communication, and persistence can turn beginners into a team capable of creating something functional and meaningful.</a:t>
            </a:r>
          </a:p>
        </p:txBody>
      </p:sp>
    </p:spTree>
    <p:extLst>
      <p:ext uri="{BB962C8B-B14F-4D97-AF65-F5344CB8AC3E}">
        <p14:creationId xmlns:p14="http://schemas.microsoft.com/office/powerpoint/2010/main" val="1744828377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F1B387-6B9C-6A94-E228-C74F0EA46E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9391" b="-2"/>
          <a:stretch>
            <a:fillRect/>
          </a:stretch>
        </p:blipFill>
        <p:spPr>
          <a:xfrm>
            <a:off x="999006" y="269648"/>
            <a:ext cx="4957847" cy="5378449"/>
          </a:xfrm>
          <a:prstGeom prst="rect">
            <a:avLst/>
          </a:prstGeom>
        </p:spPr>
      </p:pic>
      <p:pic>
        <p:nvPicPr>
          <p:cNvPr id="5" name="Picture 4" descr="A screenshot of a weather application&#10;&#10;AI-generated content may be incorrect.">
            <a:extLst>
              <a:ext uri="{FF2B5EF4-FFF2-40B4-BE49-F238E27FC236}">
                <a16:creationId xmlns:a16="http://schemas.microsoft.com/office/drawing/2014/main" id="{6F48A6F5-384F-6C90-A737-A67E403056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467" r="12706"/>
          <a:stretch>
            <a:fillRect/>
          </a:stretch>
        </p:blipFill>
        <p:spPr>
          <a:xfrm>
            <a:off x="6235148" y="269647"/>
            <a:ext cx="4957847" cy="537845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7E73D97-9F9E-3B7F-CC20-5C1381639036}"/>
              </a:ext>
            </a:extLst>
          </p:cNvPr>
          <p:cNvSpPr/>
          <p:nvPr/>
        </p:nvSpPr>
        <p:spPr>
          <a:xfrm>
            <a:off x="223238" y="5227982"/>
            <a:ext cx="11745523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200" dirty="0">
                <a:ln/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Early Designs – Home Page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836BB6-4A5F-2B44-BA9B-C4C8BD56E701}"/>
              </a:ext>
            </a:extLst>
          </p:cNvPr>
          <p:cNvSpPr txBox="1"/>
          <p:nvPr/>
        </p:nvSpPr>
        <p:spPr>
          <a:xfrm>
            <a:off x="1061831" y="5869429"/>
            <a:ext cx="9790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Early vs. Current: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Started with basic layout and buttons; now improved navigation and responsive design.</a:t>
            </a:r>
            <a:endParaRPr lang="en-US" sz="2400" b="1" cap="all" spc="200" dirty="0">
              <a:ln/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799771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EBBBEC-E71D-C37D-36C2-C540EE1B2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weather forecast&#10;&#10;AI-generated content may be incorrect.">
            <a:extLst>
              <a:ext uri="{FF2B5EF4-FFF2-40B4-BE49-F238E27FC236}">
                <a16:creationId xmlns:a16="http://schemas.microsoft.com/office/drawing/2014/main" id="{91984E65-3C1A-ED6E-14DB-2757FAF11C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6853" y="148341"/>
            <a:ext cx="5267740" cy="50796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1DB26E8-6009-084A-E232-F104F89C41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9434"/>
          <a:stretch>
            <a:fillRect/>
          </a:stretch>
        </p:blipFill>
        <p:spPr>
          <a:xfrm>
            <a:off x="1061831" y="157574"/>
            <a:ext cx="4770782" cy="50704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65F0B1F-0980-C645-D077-FEF8FEFBD44F}"/>
              </a:ext>
            </a:extLst>
          </p:cNvPr>
          <p:cNvSpPr/>
          <p:nvPr/>
        </p:nvSpPr>
        <p:spPr>
          <a:xfrm>
            <a:off x="703241" y="4807867"/>
            <a:ext cx="10785517" cy="8402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cap="all" spc="200" dirty="0">
                <a:ln/>
                <a:solidFill>
                  <a:schemeClr val="bg2">
                    <a:lumMod val="25000"/>
                  </a:schemeClr>
                </a:solidFill>
                <a:effectLst>
                  <a:glow rad="228600">
                    <a:schemeClr val="accent3">
                      <a:satMod val="175000"/>
                      <a:alpha val="40000"/>
                    </a:schemeClr>
                  </a:glow>
                </a:effectLst>
              </a:rPr>
              <a:t>Early Designs – WEATHER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FC305-6AAD-4E8A-C0B2-AE92D8B5DF4D}"/>
              </a:ext>
            </a:extLst>
          </p:cNvPr>
          <p:cNvSpPr txBox="1"/>
          <p:nvPr/>
        </p:nvSpPr>
        <p:spPr>
          <a:xfrm>
            <a:off x="1061831" y="5648097"/>
            <a:ext cx="97900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Early vs. Current: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 From a static design to fully functional weather API integration with interactive search and forecast</a:t>
            </a:r>
            <a:endParaRPr lang="en-US" sz="2400" b="1" cap="all" spc="200" dirty="0">
              <a:ln/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7959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354E976-D9B8-49D6-BB1E-30B410663C9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77C52C5-6F65-4D42-B855-A3283C55581A}">
  <ds:schemaRefs>
    <ds:schemaRef ds:uri="http://schemas.microsoft.com/office/2006/metadata/properties"/>
    <ds:schemaRef ds:uri="71af3243-3dd4-4a8d-8c0d-dd76da1f02a5"/>
    <ds:schemaRef ds:uri="http://schemas.microsoft.com/office/2006/documentManagement/types"/>
    <ds:schemaRef ds:uri="http://purl.org/dc/terms/"/>
    <ds:schemaRef ds:uri="16c05727-aa75-4e4a-9b5f-8a80a1165891"/>
    <ds:schemaRef ds:uri="http://schemas.microsoft.com/sharepoint/v3"/>
    <ds:schemaRef ds:uri="http://schemas.microsoft.com/office/infopath/2007/PartnerControls"/>
    <ds:schemaRef ds:uri="http://www.w3.org/XML/1998/namespace"/>
    <ds:schemaRef ds:uri="http://purl.org/dc/dcmitype/"/>
    <ds:schemaRef ds:uri="http://schemas.openxmlformats.org/package/2006/metadata/core-properties"/>
    <ds:schemaRef ds:uri="230e9df3-be65-4c73-a93b-d1236ebd677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85B6D968-3BA5-45CA-AFA4-01F84FB04FA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582</TotalTime>
  <Words>1737</Words>
  <Application>Microsoft Office PowerPoint</Application>
  <PresentationFormat>Widescreen</PresentationFormat>
  <Paragraphs>237</Paragraphs>
  <Slides>18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Arial Black</vt:lpstr>
      <vt:lpstr>Calibri</vt:lpstr>
      <vt:lpstr>Gill Sans MT</vt:lpstr>
      <vt:lpstr>Parcel</vt:lpstr>
      <vt:lpstr>PowerPoint Presentation</vt:lpstr>
      <vt:lpstr>PowerPoint Presentation</vt:lpstr>
      <vt:lpstr>PowerPoint Presentation</vt:lpstr>
      <vt:lpstr>Organization chart</vt:lpstr>
      <vt:lpstr>Team collaboration &amp; workflow</vt:lpstr>
      <vt:lpstr>PowerPoint Presentation</vt:lpstr>
      <vt:lpstr>TIMELINE ROADMAP WEEKS 1-3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 Source: OpenWeatherMap API</vt:lpstr>
      <vt:lpstr>Tools &amp; Technologies</vt:lpstr>
      <vt:lpstr>LINKS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Tajra Sinanagic</dc:creator>
  <cp:lastModifiedBy>Tajra Sinanagic</cp:lastModifiedBy>
  <cp:revision>9</cp:revision>
  <dcterms:created xsi:type="dcterms:W3CDTF">2025-09-17T19:35:08Z</dcterms:created>
  <dcterms:modified xsi:type="dcterms:W3CDTF">2025-10-27T00:44:37Z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