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4"/>
  </p:sldMasterIdLst>
  <p:notesMasterIdLst>
    <p:notesMasterId r:id="rId15"/>
  </p:notesMasterIdLst>
  <p:handoutMasterIdLst>
    <p:handoutMasterId r:id="rId16"/>
  </p:handoutMasterIdLst>
  <p:sldIdLst>
    <p:sldId id="314" r:id="rId5"/>
    <p:sldId id="343" r:id="rId6"/>
    <p:sldId id="329" r:id="rId7"/>
    <p:sldId id="334" r:id="rId8"/>
    <p:sldId id="339" r:id="rId9"/>
    <p:sldId id="341" r:id="rId10"/>
    <p:sldId id="322" r:id="rId11"/>
    <p:sldId id="328" r:id="rId12"/>
    <p:sldId id="347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739" y="7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91A9-0274-E8D4-F0A3-2D74EF08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83C84-2406-425E-972F-7435F178A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78241-8C97-DE3E-7D02-6AC9DA4B7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1439-EE18-9F31-472F-3039A99CB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5A18-9E1F-91AC-E993-2BA960C3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ACDE7-A0D8-40B6-A51E-7926C12C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A3C48-02AB-94F7-2A10-21B127469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C236-753D-D3DF-9E63-1E9AE3ABE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1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8282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79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65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7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47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3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6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5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212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9610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50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369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30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38DE07-62C4-F64F-B55B-D3FBF001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0E2EA8EC-1413-87C5-5661-1801F6C8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8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345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4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7" r:id="rId18"/>
    <p:sldLayoutId id="2147483649" r:id="rId19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9E7689-8CEA-32C4-7C78-E05BB5A35A70}"/>
              </a:ext>
            </a:extLst>
          </p:cNvPr>
          <p:cNvSpPr/>
          <p:nvPr/>
        </p:nvSpPr>
        <p:spPr>
          <a:xfrm>
            <a:off x="1997964" y="815009"/>
            <a:ext cx="7729728" cy="17260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WeatherEase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cap="all" spc="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Accessible Weather App for Blind and Visually Impaired Users</a:t>
            </a:r>
            <a:endParaRPr lang="en-US" sz="2900" b="1" cap="all" spc="2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DFF6-1E60-ED2B-5502-3B924E8DBFF2}"/>
              </a:ext>
            </a:extLst>
          </p:cNvPr>
          <p:cNvSpPr txBox="1"/>
          <p:nvPr/>
        </p:nvSpPr>
        <p:spPr>
          <a:xfrm>
            <a:off x="1997964" y="2638044"/>
            <a:ext cx="4658404" cy="31019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Group Members: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Tajra Sinanagic,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Ehab Mohamed,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Mike A.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Khadeida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Supervisor: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Basak Taylan (CUNY Brooklyn College)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Course: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CISC 4900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Sept 2025</a:t>
            </a:r>
          </a:p>
        </p:txBody>
      </p:sp>
      <p:pic>
        <p:nvPicPr>
          <p:cNvPr id="6" name="Picture 5" descr="A four icons of weather&#10;&#10;AI-generated content may be incorrect.">
            <a:extLst>
              <a:ext uri="{FF2B5EF4-FFF2-40B4-BE49-F238E27FC236}">
                <a16:creationId xmlns:a16="http://schemas.microsoft.com/office/drawing/2014/main" id="{A059F18B-31E1-9882-1E24-50E12815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68" y="2638044"/>
            <a:ext cx="3071324" cy="310198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A4CE8-95AB-CA15-5CE9-3C00F869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9C0AF-B5A1-9333-FF1C-B7937AF9BBB4}"/>
              </a:ext>
            </a:extLst>
          </p:cNvPr>
          <p:cNvSpPr/>
          <p:nvPr/>
        </p:nvSpPr>
        <p:spPr>
          <a:xfrm>
            <a:off x="412785" y="449087"/>
            <a:ext cx="5476737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III: Fetching a 5-Day Forecast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7DA6E-9A26-B048-863D-B9D45E198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AE7BE-EFE6-A511-CB71-5630D42A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2956" y="435424"/>
            <a:ext cx="3585651" cy="5987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EBC075-5808-929D-6379-17F7FB1BABEB}"/>
              </a:ext>
            </a:extLst>
          </p:cNvPr>
          <p:cNvSpPr txBox="1"/>
          <p:nvPr/>
        </p:nvSpPr>
        <p:spPr>
          <a:xfrm>
            <a:off x="412787" y="2275114"/>
            <a:ext cx="5202822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scenario, the user requests a “5-day weather forecast.”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system calls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Forecast API and retrieves hourly and daily forecast data for the next five days.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information is displayed in a clean format on the screen (such as date, temperature, humidity, and conditions).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the same time, a summary of each day’s weather is read aloud using text-to-speech for accessibility.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call fails, the user is shown an error message with the option to retry.</a:t>
            </a:r>
          </a:p>
        </p:txBody>
      </p:sp>
    </p:spTree>
    <p:extLst>
      <p:ext uri="{BB962C8B-B14F-4D97-AF65-F5344CB8AC3E}">
        <p14:creationId xmlns:p14="http://schemas.microsoft.com/office/powerpoint/2010/main" val="301666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1493781"/>
          </a:xfrm>
          <a:ln>
            <a:solidFill>
              <a:schemeClr val="bg2">
                <a:lumMod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Organization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4FD10-B8A0-7F80-E276-63311F97C365}"/>
              </a:ext>
            </a:extLst>
          </p:cNvPr>
          <p:cNvSpPr/>
          <p:nvPr/>
        </p:nvSpPr>
        <p:spPr>
          <a:xfrm>
            <a:off x="811185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TAJRA – Team Lead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sinanagict@gmail.com</a:t>
            </a:r>
          </a:p>
          <a:p>
            <a:r>
              <a:rPr lang="en-US" b="1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features</a:t>
            </a:r>
          </a:p>
          <a:p>
            <a:r>
              <a:rPr lang="en-US" b="1" dirty="0"/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Weekly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8A809-A9A7-406D-E5C7-28847D68A980}"/>
              </a:ext>
            </a:extLst>
          </p:cNvPr>
          <p:cNvSpPr/>
          <p:nvPr/>
        </p:nvSpPr>
        <p:spPr>
          <a:xfrm>
            <a:off x="3384481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EHAB – Individual Contributor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ehabm7986@gmail.com</a:t>
            </a:r>
            <a:endParaRPr lang="en-US" sz="1600" b="1" u="sng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&amp;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Mutual collaboration in code with Tajra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0FDA2-5598-F1BA-4806-1634D1E65D55}"/>
              </a:ext>
            </a:extLst>
          </p:cNvPr>
          <p:cNvSpPr/>
          <p:nvPr/>
        </p:nvSpPr>
        <p:spPr>
          <a:xfrm>
            <a:off x="5957778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MIKE – Individual Contributor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mike.khadeida@gmail.com</a:t>
            </a:r>
          </a:p>
          <a:p>
            <a:r>
              <a:rPr lang="en-US" b="1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testing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Supporting UI/UX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968CB-465F-0880-C702-301BA43FB7C3}"/>
              </a:ext>
            </a:extLst>
          </p:cNvPr>
          <p:cNvSpPr/>
          <p:nvPr/>
        </p:nvSpPr>
        <p:spPr>
          <a:xfrm>
            <a:off x="8720609" y="4608530"/>
            <a:ext cx="28421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ClearPath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F1797-7937-032C-2267-B9AE9304C8B6}"/>
              </a:ext>
            </a:extLst>
          </p:cNvPr>
          <p:cNvSpPr/>
          <p:nvPr/>
        </p:nvSpPr>
        <p:spPr>
          <a:xfrm>
            <a:off x="811185" y="5685748"/>
            <a:ext cx="7599718" cy="907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BASAK TAYLAN – Supervisor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basak.taylan@brooklyn.cuny.edu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645" y="2564296"/>
            <a:ext cx="6722677" cy="3468040"/>
          </a:xfr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WeatherEase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designed for blind and visually impaired users, making weather updates simple, fast, and inclusive. </a:t>
            </a:r>
          </a:p>
          <a:p>
            <a:pPr algn="ctr"/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Our mission is clear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to ensure everyone, rain or shine, can access the forecast with ease.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2250" dirty="0">
                <a:solidFill>
                  <a:schemeClr val="bg1"/>
                </a:solidFill>
              </a:rPr>
              <a:t>By replacing visuals with spoken updates and intuitive voice controls, </a:t>
            </a:r>
            <a:r>
              <a:rPr lang="en-US" sz="2250" dirty="0" err="1">
                <a:solidFill>
                  <a:schemeClr val="bg1"/>
                </a:solidFill>
              </a:rPr>
              <a:t>WeatherEase</a:t>
            </a:r>
            <a:r>
              <a:rPr lang="en-US" sz="2250" dirty="0">
                <a:solidFill>
                  <a:schemeClr val="bg1"/>
                </a:solidFill>
              </a:rPr>
              <a:t> transforms weather checking into an effortless and empowering experience.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DAB97-3F43-5634-C524-15A12F09793B}"/>
              </a:ext>
            </a:extLst>
          </p:cNvPr>
          <p:cNvSpPr/>
          <p:nvPr/>
        </p:nvSpPr>
        <p:spPr>
          <a:xfrm>
            <a:off x="572645" y="1019266"/>
            <a:ext cx="6722677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Easy Breezy Forecasts</a:t>
            </a:r>
          </a:p>
          <a:p>
            <a:pPr algn="ctr"/>
            <a:r>
              <a:rPr lang="en-US" sz="2000" b="1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(elevator pitch)</a:t>
            </a:r>
            <a:endParaRPr lang="en-US" sz="2000" b="1" cap="none" spc="0" dirty="0">
              <a:ln w="1270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4" y="298406"/>
            <a:ext cx="5879666" cy="1099815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&amp; Technologies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05341A4-1B00-C8F4-5862-79A826C750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6970497" y="3068424"/>
            <a:ext cx="3456590" cy="34565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7EA9C-762B-189F-F90A-F7024DFB1444}"/>
              </a:ext>
            </a:extLst>
          </p:cNvPr>
          <p:cNvSpPr txBox="1"/>
          <p:nvPr/>
        </p:nvSpPr>
        <p:spPr>
          <a:xfrm>
            <a:off x="329404" y="1631018"/>
            <a:ext cx="242856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CSS3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C3024-33F0-52C7-E43D-EDE8FE75933E}"/>
              </a:ext>
            </a:extLst>
          </p:cNvPr>
          <p:cNvSpPr txBox="1"/>
          <p:nvPr/>
        </p:nvSpPr>
        <p:spPr>
          <a:xfrm>
            <a:off x="2969341" y="1631017"/>
            <a:ext cx="323973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OpenWeatherMap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Web Speech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SpeechSynthesis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A61BB-F7A1-4217-B84C-65E8019E87BE}"/>
              </a:ext>
            </a:extLst>
          </p:cNvPr>
          <p:cNvSpPr txBox="1"/>
          <p:nvPr/>
        </p:nvSpPr>
        <p:spPr>
          <a:xfrm>
            <a:off x="329404" y="3004281"/>
            <a:ext cx="587966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PWA COMPONENTS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manifest.json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(app metadata &amp; install behavior)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Service Worker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(offline caching)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F26-61CD-3AE5-7578-C57DA09A2817}"/>
              </a:ext>
            </a:extLst>
          </p:cNvPr>
          <p:cNvSpPr txBox="1"/>
          <p:nvPr/>
        </p:nvSpPr>
        <p:spPr>
          <a:xfrm>
            <a:off x="329404" y="4115033"/>
            <a:ext cx="24285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GitHub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97D3D-A35D-FF5A-3B57-3CCCC4EBAC27}"/>
              </a:ext>
            </a:extLst>
          </p:cNvPr>
          <p:cNvSpPr txBox="1"/>
          <p:nvPr/>
        </p:nvSpPr>
        <p:spPr>
          <a:xfrm>
            <a:off x="2969341" y="4119841"/>
            <a:ext cx="323973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Google Docs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94281-8DAF-D580-D808-CBEE0B604BD1}"/>
              </a:ext>
            </a:extLst>
          </p:cNvPr>
          <p:cNvSpPr txBox="1"/>
          <p:nvPr/>
        </p:nvSpPr>
        <p:spPr>
          <a:xfrm>
            <a:off x="329403" y="5225785"/>
            <a:ext cx="587966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TESTING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Microsoft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Safari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(iOS)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Android browsers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(Google Play devices)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7BEFA-E0A3-0C1F-228F-73DB2D4B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87109" y="1809924"/>
            <a:ext cx="3214644" cy="18813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AF18A-3512-00EA-BC2E-BDDAD3E8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22652" y="1566406"/>
            <a:ext cx="2918043" cy="2654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289E4-EBFF-D9C7-5CDE-C4DDCAF303B7}"/>
              </a:ext>
            </a:extLst>
          </p:cNvPr>
          <p:cNvSpPr txBox="1"/>
          <p:nvPr/>
        </p:nvSpPr>
        <p:spPr>
          <a:xfrm>
            <a:off x="801150" y="4229309"/>
            <a:ext cx="3207173" cy="181895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7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the user interacts with the app, either by pressing buttons to get weather or listen, or by issuing voice commands for specific information.</a:t>
            </a:r>
          </a:p>
        </p:txBody>
      </p:sp>
      <p:pic>
        <p:nvPicPr>
          <p:cNvPr id="17" name="Picture 16" descr="A diagram of buttons and buttons&#10;&#10;AI-generated content may be incorrect.">
            <a:extLst>
              <a:ext uri="{FF2B5EF4-FFF2-40B4-BE49-F238E27FC236}">
                <a16:creationId xmlns:a16="http://schemas.microsoft.com/office/drawing/2014/main" id="{3D66B2F3-1FFB-A03B-B1C0-E15BFB7BD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48" y="1776751"/>
            <a:ext cx="2771775" cy="19145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235C62-4DCA-138D-7A35-CA3491C05845}"/>
              </a:ext>
            </a:extLst>
          </p:cNvPr>
          <p:cNvSpPr/>
          <p:nvPr/>
        </p:nvSpPr>
        <p:spPr>
          <a:xfrm>
            <a:off x="675203" y="979276"/>
            <a:ext cx="333174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User Interaction 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2B42A-E15B-69D7-7E97-EEBCD45EED51}"/>
              </a:ext>
            </a:extLst>
          </p:cNvPr>
          <p:cNvSpPr/>
          <p:nvPr/>
        </p:nvSpPr>
        <p:spPr>
          <a:xfrm>
            <a:off x="4487109" y="979276"/>
            <a:ext cx="2987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Data Flow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FB592-2F9F-C067-463E-92927CBBD5BC}"/>
              </a:ext>
            </a:extLst>
          </p:cNvPr>
          <p:cNvSpPr txBox="1"/>
          <p:nvPr/>
        </p:nvSpPr>
        <p:spPr>
          <a:xfrm>
            <a:off x="4401521" y="4219370"/>
            <a:ext cx="3388958" cy="1923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data flows through the app: the user interacts with UI buttons, which trigger API requests. The API retrieves weather data, which is then displayed on the page and read aloud via text-to-speech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FAA18-ED5C-1438-8DD9-6D7A0292F9C1}"/>
              </a:ext>
            </a:extLst>
          </p:cNvPr>
          <p:cNvSpPr/>
          <p:nvPr/>
        </p:nvSpPr>
        <p:spPr>
          <a:xfrm>
            <a:off x="8184473" y="979276"/>
            <a:ext cx="31944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Error Handling Flow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A4870-23BF-F938-3AF0-827A08E46298}"/>
              </a:ext>
            </a:extLst>
          </p:cNvPr>
          <p:cNvSpPr txBox="1"/>
          <p:nvPr/>
        </p:nvSpPr>
        <p:spPr>
          <a:xfrm>
            <a:off x="8087194" y="4229309"/>
            <a:ext cx="3388958" cy="1923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the app handles errors: input is validated, and if successful, data is displayed and read aloud. If validation fails, the API request handles errors and loops back to re-check the input.</a:t>
            </a:r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DCC305-2718-A97D-CE26-46E5669B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58069"/>
              </p:ext>
            </p:extLst>
          </p:nvPr>
        </p:nvGraphicFramePr>
        <p:xfrm>
          <a:off x="769730" y="888632"/>
          <a:ext cx="8622748" cy="48959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06331">
                  <a:extLst>
                    <a:ext uri="{9D8B030D-6E8A-4147-A177-3AD203B41FA5}">
                      <a16:colId xmlns:a16="http://schemas.microsoft.com/office/drawing/2014/main" val="3601303415"/>
                    </a:ext>
                  </a:extLst>
                </a:gridCol>
                <a:gridCol w="2474843">
                  <a:extLst>
                    <a:ext uri="{9D8B030D-6E8A-4147-A177-3AD203B41FA5}">
                      <a16:colId xmlns:a16="http://schemas.microsoft.com/office/drawing/2014/main" val="3399242257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1625305605"/>
                    </a:ext>
                  </a:extLst>
                </a:gridCol>
                <a:gridCol w="2335695">
                  <a:extLst>
                    <a:ext uri="{9D8B030D-6E8A-4147-A177-3AD203B41FA5}">
                      <a16:colId xmlns:a16="http://schemas.microsoft.com/office/drawing/2014/main" val="594117268"/>
                    </a:ext>
                  </a:extLst>
                </a:gridCol>
              </a:tblGrid>
              <a:tr h="404303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Tentative Schedule – Weeks 3–5 (Approx. 15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hrs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/week)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3345"/>
                  </a:ext>
                </a:extLst>
              </a:tr>
              <a:tr h="4043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Tajra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Ehab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23937"/>
                  </a:ext>
                </a:extLst>
              </a:tr>
              <a:tr h="16947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8 –14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 set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create starter files (index.html, style.css, script.js, </a:t>
                      </a:r>
                      <a:r>
                        <a:rPr lang="en-US" sz="12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manifest.json</a:t>
                      </a: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service-worker.js)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push to 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enable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basic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build HTML layout (&lt;header&gt;, &lt;main&gt;, &lt;footer&gt;)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add weather button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 nav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minor CSS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write accessibility guide for blind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share with team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review HTML semantic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63544"/>
                  </a:ext>
                </a:extLst>
              </a:tr>
              <a:tr h="12959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15 – 21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register </a:t>
                      </a:r>
                      <a:r>
                        <a:rPr 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OpenWeather</a:t>
                      </a: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API key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fetch weather data handle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display API data on page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style temperature/humidity/wind info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 access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minor UI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accessibility checklist with ARIA attributes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note progressive enhancement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review dynamic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77654"/>
                  </a:ext>
                </a:extLst>
              </a:tr>
              <a:tr h="10966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22 – 28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implement modular TTS function using </a:t>
                      </a:r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SpeechSynthesis</a:t>
                      </a: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with sample text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connect button to TTS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provide visual feedback while reading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keyboard/mouse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suggest concise TTS wording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voice settings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guide on reading dynamic info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584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174AA2-490A-E350-E671-8BECCBD294A6}"/>
              </a:ext>
            </a:extLst>
          </p:cNvPr>
          <p:cNvSpPr txBox="1"/>
          <p:nvPr/>
        </p:nvSpPr>
        <p:spPr>
          <a:xfrm>
            <a:off x="769730" y="5874026"/>
            <a:ext cx="862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This schedule shows planned tasks and estimated time per team member for Weeks 3–5, including coding, research, testing,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400800" cy="1216767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Data Source: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OpenWeatherMap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pic>
        <p:nvPicPr>
          <p:cNvPr id="9" name="Picture Placeholder 8" descr="A logo with a sun and clouds&#10;&#10;AI-generated content may be incorrect.">
            <a:extLst>
              <a:ext uri="{FF2B5EF4-FFF2-40B4-BE49-F238E27FC236}">
                <a16:creationId xmlns:a16="http://schemas.microsoft.com/office/drawing/2014/main" id="{D26DDC2D-22DE-BF9C-04B8-71DBF01668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3" r="23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6CA1-81FF-E60E-ED29-E61FFBCBCFDE}"/>
              </a:ext>
            </a:extLst>
          </p:cNvPr>
          <p:cNvSpPr txBox="1"/>
          <p:nvPr/>
        </p:nvSpPr>
        <p:spPr>
          <a:xfrm>
            <a:off x="811186" y="2226365"/>
            <a:ext cx="64008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2">
                    <a:lumMod val="10000"/>
                  </a:schemeClr>
                </a:solidFill>
              </a:rPr>
              <a:t>DATASET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Provides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current weather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forecasts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(hourly up to 4 days, daily up to 16 days).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Includes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historical 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statistical weather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Offers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weather maps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with multiple layers and air pollution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Accessible via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geocoding API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location-based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Responses are structured in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JSON format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updated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 usage limits: 3,000 calls/minute, 100 million calls/month for current/forecast data; 50,000 calls/day for historical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B51CD9-9890-A0DE-E996-3648A0018189}"/>
              </a:ext>
            </a:extLst>
          </p:cNvPr>
          <p:cNvSpPr/>
          <p:nvPr/>
        </p:nvSpPr>
        <p:spPr>
          <a:xfrm>
            <a:off x="412786" y="449087"/>
            <a:ext cx="5202822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1: Check Current Weather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57E2C-335A-47E8-AB69-3799BACC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process&#10;&#10;AI-generated content may be incorrect.">
            <a:extLst>
              <a:ext uri="{FF2B5EF4-FFF2-40B4-BE49-F238E27FC236}">
                <a16:creationId xmlns:a16="http://schemas.microsoft.com/office/drawing/2014/main" id="{009C9D8C-7AB4-BE7C-F430-0F37978B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58572"/>
            <a:ext cx="3777343" cy="654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B2D543-A4CD-986E-5333-FC62D095B0A7}"/>
              </a:ext>
            </a:extLst>
          </p:cNvPr>
          <p:cNvSpPr txBox="1"/>
          <p:nvPr/>
        </p:nvSpPr>
        <p:spPr>
          <a:xfrm>
            <a:off x="412787" y="2275114"/>
            <a:ext cx="520282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use case, the user checks the current weather by clicking the 'Get Weather' button or using a voice command.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app fetches data from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API, processes the temperature, humidity, and wind speed, and displays the results on the screen.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Optionally, the system reads the information aloud using text-to-speech.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response is invalid, an error message is shown, and the system automatically retries the request.</a:t>
            </a:r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7083C-F7E6-A08E-65BA-1299AE5E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CC6A3-3057-B92D-3551-19AF0966F7F3}"/>
              </a:ext>
            </a:extLst>
          </p:cNvPr>
          <p:cNvSpPr/>
          <p:nvPr/>
        </p:nvSpPr>
        <p:spPr>
          <a:xfrm>
            <a:off x="412785" y="449087"/>
            <a:ext cx="5476737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II: Voice Query for Weather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FBCE0-98A9-57D9-5FCF-B0C965A2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1FE95-5DDB-EE49-AB8B-76662E6F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3123" y="158572"/>
            <a:ext cx="3466297" cy="654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90444-4B74-0866-B560-06F2AA679F87}"/>
              </a:ext>
            </a:extLst>
          </p:cNvPr>
          <p:cNvSpPr txBox="1"/>
          <p:nvPr/>
        </p:nvSpPr>
        <p:spPr>
          <a:xfrm>
            <a:off x="412787" y="2275114"/>
            <a:ext cx="5202822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scenario, the user speaks a command, such as “What’s the temperature in New York?”.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system first uses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SpeechSynthesis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 to convert the spoken input into text, then parses and maps the command to identify the requested weather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call is made to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API, and if the response is valid, the result is displayed on the screen and also read aloud using text-to-speech for convenience.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request fails or the command cannot be understood, the system provides an error message and prompts the user to retry.</a:t>
            </a:r>
          </a:p>
        </p:txBody>
      </p:sp>
    </p:spTree>
    <p:extLst>
      <p:ext uri="{BB962C8B-B14F-4D97-AF65-F5344CB8AC3E}">
        <p14:creationId xmlns:p14="http://schemas.microsoft.com/office/powerpoint/2010/main" val="304413476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315</TotalTime>
  <Words>990</Words>
  <Application>Microsoft Office PowerPoint</Application>
  <PresentationFormat>Widescreen</PresentationFormat>
  <Paragraphs>150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Parcel</vt:lpstr>
      <vt:lpstr>PowerPoint Presentation</vt:lpstr>
      <vt:lpstr>Organization chart</vt:lpstr>
      <vt:lpstr>PowerPoint Presentation</vt:lpstr>
      <vt:lpstr>Tools &amp; Technologies</vt:lpstr>
      <vt:lpstr>PowerPoint Presentation</vt:lpstr>
      <vt:lpstr>PowerPoint Presentation</vt:lpstr>
      <vt:lpstr>Data Source: OpenWeatherMap API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Tajra Sinanagic</dc:creator>
  <cp:lastModifiedBy>Tajra Sinanagic</cp:lastModifiedBy>
  <cp:revision>6</cp:revision>
  <dcterms:created xsi:type="dcterms:W3CDTF">2025-09-17T19:35:08Z</dcterms:created>
  <dcterms:modified xsi:type="dcterms:W3CDTF">2025-09-18T00:50:25Z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