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76" r:id="rId2"/>
    <p:sldId id="268" r:id="rId3"/>
    <p:sldId id="259" r:id="rId4"/>
    <p:sldId id="260" r:id="rId5"/>
    <p:sldId id="291" r:id="rId6"/>
    <p:sldId id="261" r:id="rId7"/>
    <p:sldId id="265" r:id="rId8"/>
    <p:sldId id="264" r:id="rId9"/>
    <p:sldId id="290" r:id="rId10"/>
    <p:sldId id="295" r:id="rId11"/>
    <p:sldId id="293"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C5E0B4"/>
    <a:srgbClr val="70AD47"/>
    <a:srgbClr val="99CC00"/>
    <a:srgbClr val="99FF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49236" autoAdjust="0"/>
  </p:normalViewPr>
  <p:slideViewPr>
    <p:cSldViewPr snapToGrid="0">
      <p:cViewPr varScale="1">
        <p:scale>
          <a:sx n="116" d="100"/>
          <a:sy n="116" d="100"/>
        </p:scale>
        <p:origin x="174" y="10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25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en:public_domain"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commons.wikimedia.org/w/index.php?title=Projectcode:&amp;action=edit&amp;redlink=1" TargetMode="External"/><Relationship Id="rId4" Type="http://schemas.openxmlformats.org/officeDocument/2006/relationships/hyperlink" Target="http://commons.wikimedia.org/w/index.php?title=Projectcode:User:Dutchguilder&amp;action=edit&amp;redlink=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  </a:t>
            </a:r>
            <a:r>
              <a:rPr lang="en-US" dirty="0">
                <a:latin typeface="Trebuchet MS"/>
              </a:rPr>
              <a:t>We're creating a web based tool that simplifies planning your projects, </a:t>
            </a:r>
            <a:r>
              <a:rPr lang="en-US" sz="1906" dirty="0">
                <a:latin typeface="Trebuchet MS"/>
              </a:rPr>
              <a:t>and scheduling your time so that you stay motivated to finish.</a:t>
            </a:r>
          </a:p>
          <a:p>
            <a:r>
              <a:rPr lang="en-US" dirty="0">
                <a:latin typeface="Trebuchet MS"/>
              </a:rPr>
              <a:t/>
            </a:r>
            <a:br>
              <a:rPr lang="en-US" dirty="0">
                <a:latin typeface="Trebuchet MS"/>
              </a:rPr>
            </a:br>
            <a:endParaRPr lang="en-US" dirty="0">
              <a:latin typeface="Trebuchet MS"/>
            </a:endParaRPr>
          </a:p>
          <a:p>
            <a:r>
              <a:rPr lang="en-US" dirty="0">
                <a:latin typeface="Trebuchet MS"/>
              </a:rPr>
              <a:t>Introduce the team</a:t>
            </a:r>
          </a:p>
          <a:p>
            <a:r>
              <a:rPr lang="en-US" dirty="0">
                <a:latin typeface="Trebuchet MS"/>
              </a:rPr>
              <a:t/>
            </a:r>
            <a:br>
              <a:rPr lang="en-US" dirty="0">
                <a:latin typeface="Trebuchet MS"/>
              </a:rPr>
            </a:br>
            <a:endParaRPr lang="en-US" dirty="0">
              <a:latin typeface="Trebuchet MS"/>
            </a:endParaRPr>
          </a:p>
          <a:p>
            <a:r>
              <a:rPr lang="en-US" dirty="0"/>
              <a:t/>
            </a:r>
            <a:br>
              <a:rPr lang="en-US" dirty="0"/>
            </a:br>
            <a:endParaRPr lang="en-US" dirty="0"/>
          </a:p>
        </p:txBody>
      </p:sp>
    </p:spTree>
    <p:extLst>
      <p:ext uri="{BB962C8B-B14F-4D97-AF65-F5344CB8AC3E}">
        <p14:creationId xmlns:p14="http://schemas.microsoft.com/office/powerpoint/2010/main" val="39372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Our team objectives are .. . </a:t>
            </a:r>
          </a:p>
        </p:txBody>
      </p:sp>
    </p:spTree>
    <p:extLst>
      <p:ext uri="{BB962C8B-B14F-4D97-AF65-F5344CB8AC3E}">
        <p14:creationId xmlns:p14="http://schemas.microsoft.com/office/powerpoint/2010/main" val="173900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&lt;Devin Objectives, 4&gt;</a:t>
            </a:r>
          </a:p>
          <a:p>
            <a:r>
              <a:rPr lang="en-US" sz="1200" kern="1200" dirty="0" smtClean="0">
                <a:solidFill>
                  <a:schemeClr val="tx1"/>
                </a:solidFill>
                <a:effectLst/>
                <a:latin typeface="+mn-lt"/>
                <a:ea typeface="+mn-ea"/>
                <a:cs typeface="+mn-cs"/>
              </a:rPr>
              <a:t>My objectives for the project were pretty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simple, I wanted to create software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wouldn’t be thrown away at the end of the semester. </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want to build on my knowledge of object orientation, because I believe in the methodology and my plan is to continue using it after college,</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And last I want to learn and use the .NET stack because it’s a qualification I want based on the job searching I have done, </a:t>
            </a:r>
          </a:p>
          <a:p>
            <a:r>
              <a:rPr lang="en-US" sz="1200" kern="1200" dirty="0" smtClean="0">
                <a:solidFill>
                  <a:schemeClr val="tx1"/>
                </a:solidFill>
                <a:effectLst/>
                <a:latin typeface="+mn-lt"/>
                <a:ea typeface="+mn-ea"/>
                <a:cs typeface="+mn-cs"/>
              </a:rPr>
              <a:t>And honestly I just don’t want to work with open source software</a:t>
            </a:r>
          </a:p>
          <a:p>
            <a:r>
              <a:rPr lang="en-US" sz="1200" kern="1200" dirty="0" smtClean="0">
                <a:solidFill>
                  <a:schemeClr val="tx1"/>
                </a:solidFill>
                <a:effectLst/>
                <a:latin typeface="+mn-lt"/>
                <a:ea typeface="+mn-ea"/>
                <a:cs typeface="+mn-cs"/>
              </a:rPr>
              <a:t>&lt;/Devin Objectives, 4&gt;</a:t>
            </a:r>
          </a:p>
          <a:p>
            <a:endParaRPr lang="en-US" dirty="0"/>
          </a:p>
        </p:txBody>
      </p:sp>
    </p:spTree>
    <p:extLst>
      <p:ext uri="{BB962C8B-B14F-4D97-AF65-F5344CB8AC3E}">
        <p14:creationId xmlns:p14="http://schemas.microsoft.com/office/powerpoint/2010/main" val="281533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86110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solidFill>
                  <a:srgbClr val="FF0000"/>
                </a:solidFill>
              </a:rPr>
              <a:t>As I </a:t>
            </a:r>
            <a:r>
              <a:rPr lang="en-US" dirty="0" smtClean="0">
                <a:solidFill>
                  <a:srgbClr val="FF0000"/>
                </a:solidFill>
              </a:rPr>
              <a:t>had said </a:t>
            </a:r>
            <a:r>
              <a:rPr lang="en-US" dirty="0">
                <a:solidFill>
                  <a:srgbClr val="FF0000"/>
                </a:solidFill>
              </a:rPr>
              <a:t>previously a personal objective for me was to learn the .NET Stack</a:t>
            </a:r>
          </a:p>
          <a:p>
            <a:r>
              <a:rPr lang="en-US" dirty="0">
                <a:solidFill>
                  <a:srgbClr val="FF0000"/>
                </a:solidFill>
              </a:rPr>
              <a:t>&lt;Next&gt;</a:t>
            </a:r>
            <a:r>
              <a:rPr lang="en-US" dirty="0"/>
              <a:t> </a:t>
            </a:r>
          </a:p>
          <a:p>
            <a:r>
              <a:rPr lang="en-US" dirty="0"/>
              <a:t>and as you can see we list C#, Visual Studio, and .NET</a:t>
            </a:r>
          </a:p>
          <a:p>
            <a:r>
              <a:rPr lang="en-US" dirty="0"/>
              <a:t>&lt;Next&gt;</a:t>
            </a:r>
          </a:p>
          <a:p>
            <a:r>
              <a:rPr lang="en-US" dirty="0"/>
              <a:t>for the front end we plan on </a:t>
            </a:r>
            <a:r>
              <a:rPr lang="en-US" dirty="0" smtClean="0"/>
              <a:t>using JavaScript </a:t>
            </a:r>
            <a:r>
              <a:rPr lang="en-US" dirty="0"/>
              <a:t>and </a:t>
            </a:r>
            <a:r>
              <a:rPr lang="en-US" dirty="0" smtClean="0"/>
              <a:t>JQuery for </a:t>
            </a:r>
            <a:r>
              <a:rPr lang="en-US" dirty="0"/>
              <a:t>visually appealing </a:t>
            </a:r>
            <a:r>
              <a:rPr lang="en-US" dirty="0" smtClean="0"/>
              <a:t>dynamic web  </a:t>
            </a:r>
            <a:r>
              <a:rPr lang="en-US" dirty="0"/>
              <a:t>pages, </a:t>
            </a:r>
          </a:p>
          <a:p>
            <a:r>
              <a:rPr lang="en-US" dirty="0"/>
              <a:t>&lt;Next&gt;</a:t>
            </a:r>
          </a:p>
          <a:p>
            <a:r>
              <a:rPr lang="en-US" dirty="0"/>
              <a:t>our backend following the Microsoft stack will be SQL Server, </a:t>
            </a:r>
          </a:p>
          <a:p>
            <a:r>
              <a:rPr lang="en-US" dirty="0"/>
              <a:t>&lt;Next&gt;</a:t>
            </a:r>
          </a:p>
          <a:p>
            <a:r>
              <a:rPr lang="en-US" dirty="0"/>
              <a:t>and last for design we plan on using Dreamweaver for well laid out pages</a:t>
            </a:r>
            <a:r>
              <a:rPr lang="en-US" dirty="0" smtClean="0"/>
              <a:t>.</a:t>
            </a:r>
          </a:p>
          <a:p>
            <a:r>
              <a:rPr lang="en-US" sz="1200" kern="1200" dirty="0" smtClean="0">
                <a:solidFill>
                  <a:schemeClr val="tx1"/>
                </a:solidFill>
                <a:effectLst/>
                <a:latin typeface="+mn-lt"/>
                <a:ea typeface="+mn-ea"/>
                <a:cs typeface="+mn-cs"/>
              </a:rPr>
              <a:t>&lt;Next&gt;</a:t>
            </a:r>
          </a:p>
          <a:p>
            <a:r>
              <a:rPr lang="en-US" sz="1200" kern="1200" dirty="0" smtClean="0">
                <a:solidFill>
                  <a:schemeClr val="tx1"/>
                </a:solidFill>
                <a:effectLst/>
                <a:latin typeface="+mn-lt"/>
                <a:ea typeface="+mn-ea"/>
                <a:cs typeface="+mn-cs"/>
              </a:rPr>
              <a:t>Oh and lets not forgot Pizza and Google</a:t>
            </a:r>
            <a:endParaRPr lang="en-US" dirty="0" smtClean="0"/>
          </a:p>
          <a:p>
            <a:r>
              <a:rPr lang="en-US" dirty="0" smtClean="0"/>
              <a:t>&lt;/Devin</a:t>
            </a:r>
            <a:r>
              <a:rPr lang="en-US" baseline="0" dirty="0" smtClean="0"/>
              <a:t> Tools List, 14&gt;</a:t>
            </a:r>
            <a:endParaRPr lang="en-US" dirty="0" smtClean="0"/>
          </a:p>
          <a:p>
            <a:r>
              <a:rPr lang="en-US" dirty="0" smtClean="0"/>
              <a:t>Beth</a:t>
            </a:r>
            <a:endParaRPr lang="en-US" dirty="0"/>
          </a:p>
        </p:txBody>
      </p:sp>
    </p:spTree>
    <p:extLst>
      <p:ext uri="{BB962C8B-B14F-4D97-AF65-F5344CB8AC3E}">
        <p14:creationId xmlns:p14="http://schemas.microsoft.com/office/powerpoint/2010/main" val="314526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workflow chart - </a:t>
            </a:r>
            <a:r>
              <a:rPr lang="en-US" sz="1100">
                <a:cs typeface="Calibri"/>
              </a:rPr>
              <a:t>This work has been released into the </a:t>
            </a:r>
            <a:r>
              <a:rPr lang="en-US" sz="1100" b="1">
                <a:cs typeface="Calibri"/>
                <a:hlinkClick r:id="rId3" tooltip="w:en:public domain"/>
              </a:rPr>
              <a:t>public domain</a:t>
            </a:r>
            <a:r>
              <a:rPr lang="en-US" sz="1100">
                <a:cs typeface="Calibri"/>
              </a:rPr>
              <a:t> by its author, </a:t>
            </a:r>
            <a:r>
              <a:rPr lang="en-US" sz="1100" b="1">
                <a:cs typeface="Calibri"/>
                <a:hlinkClick r:id="rId4" tooltip="Projectcode:User:Dutchguilder (page does not exist)"/>
              </a:rPr>
              <a:t>Dutchguilder</a:t>
            </a:r>
            <a:r>
              <a:rPr lang="en-US" sz="1100" b="1">
                <a:cs typeface="Calibri"/>
              </a:rPr>
              <a:t> at the </a:t>
            </a:r>
            <a:r>
              <a:rPr lang="en-US" sz="1100" b="1">
                <a:cs typeface="Calibri"/>
                <a:hlinkClick r:id="rId5" tooltip="Projectcode: (page does not exist)"/>
              </a:rPr>
              <a:t>projectname</a:t>
            </a:r>
            <a:r>
              <a:rPr lang="en-US" sz="1100" b="1">
                <a:cs typeface="Calibri"/>
              </a:rPr>
              <a:t> project</a:t>
            </a:r>
            <a:r>
              <a:rPr lang="en-US" sz="1100">
                <a:cs typeface="Calibri"/>
              </a:rPr>
              <a:t>. This applies worldwide.</a:t>
            </a:r>
          </a:p>
          <a:p>
            <a:r>
              <a:rPr lang="en-US">
                <a:cs typeface="Calibri"/>
              </a:rPr>
              <a:t>2 week sprints</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170960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a:cs typeface="Calibri"/>
              </a:rPr>
              <a:t>website</a:t>
            </a:r>
          </a:p>
          <a:p>
            <a:r>
              <a:rPr lang="en-US">
                <a:cs typeface="Calibri"/>
              </a:rPr>
              <a:t>functionality</a:t>
            </a:r>
          </a:p>
          <a:p>
            <a:r>
              <a:rPr lang="en-US">
                <a:cs typeface="Calibri"/>
              </a:rPr>
              <a:t>From Beth:</a:t>
            </a:r>
          </a:p>
          <a:p>
            <a:r>
              <a:rPr lang="en-US">
                <a:cs typeface="Calibri"/>
              </a:rPr>
              <a:t>If you explain at the beginning that there are uncertainties and show how there is a range of time that you expect these things to be done in, then when you reevaluate you should be more certain and have a better view of how long it's going to take so that the time range should be more narrow.  We need to acknowledge during the presentation that the first couple of sprints are experimental and will have a better feel of what we can acomplish. </a:t>
            </a:r>
          </a:p>
          <a:p>
            <a:r>
              <a:rPr lang="en-US">
                <a:cs typeface="Calibri"/>
              </a:rPr>
              <a:t/>
            </a:r>
            <a:br>
              <a:rPr lang="en-US">
                <a:cs typeface="Calibri"/>
              </a:rPr>
            </a:br>
            <a:endParaRPr lang="en-US">
              <a:cs typeface="Calibri"/>
            </a:endParaRPr>
          </a:p>
        </p:txBody>
      </p:sp>
    </p:spTree>
    <p:extLst>
      <p:ext uri="{BB962C8B-B14F-4D97-AF65-F5344CB8AC3E}">
        <p14:creationId xmlns:p14="http://schemas.microsoft.com/office/powerpoint/2010/main" val="2858488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We </a:t>
            </a:r>
            <a:r>
              <a:rPr lang="en-US" dirty="0"/>
              <a:t>assigned specification 20% because we felt it was one of the most important parts of our project and considering we all took the software engineering track we were able to understand its importance.</a:t>
            </a:r>
          </a:p>
          <a:p>
            <a:endParaRPr lang="en-US" dirty="0">
              <a:solidFill>
                <a:srgbClr val="FF0000"/>
              </a:solidFill>
              <a:latin typeface="Times New Roman"/>
              <a:cs typeface="Times New Roman"/>
            </a:endParaRPr>
          </a:p>
          <a:p>
            <a:r>
              <a:rPr lang="en-US" dirty="0"/>
              <a:t>&lt;Next/&gt;</a:t>
            </a:r>
          </a:p>
          <a:p>
            <a:r>
              <a:rPr lang="en-US" dirty="0"/>
              <a:t>Following up with analysis we assigned it a slightly smaller number because we didn’t feel it was as important as specifications but at the same time we felt pulling out our classes and having a good understanding of the functional flow was important for scalability and maintainability in later workflows.</a:t>
            </a:r>
          </a:p>
          <a:p>
            <a:endParaRPr lang="en-US" dirty="0">
              <a:latin typeface="Times New Roman"/>
              <a:cs typeface="Times New Roman"/>
            </a:endParaRPr>
          </a:p>
          <a:p>
            <a:r>
              <a:rPr lang="en-US" dirty="0"/>
              <a:t>&lt;Next/&gt;</a:t>
            </a:r>
          </a:p>
          <a:p>
            <a:r>
              <a:rPr lang="en-US" dirty="0"/>
              <a:t>Design was given the same level of effort as analysis because at this point we will have already spent </a:t>
            </a:r>
            <a:r>
              <a:rPr lang="en-US" dirty="0" smtClean="0"/>
              <a:t>half of</a:t>
            </a:r>
            <a:r>
              <a:rPr lang="en-US" baseline="0" dirty="0" smtClean="0"/>
              <a:t> our</a:t>
            </a:r>
            <a:r>
              <a:rPr lang="en-US" dirty="0" smtClean="0"/>
              <a:t> </a:t>
            </a:r>
            <a:r>
              <a:rPr lang="en-US" dirty="0"/>
              <a:t>time on </a:t>
            </a:r>
            <a:r>
              <a:rPr lang="en-US" dirty="0" smtClean="0"/>
              <a:t>planning, </a:t>
            </a:r>
            <a:r>
              <a:rPr lang="en-US" dirty="0"/>
              <a:t>so continuing to make sure we keep on track and work on our design before implementation seemed appropriate. </a:t>
            </a:r>
          </a:p>
          <a:p>
            <a:endParaRPr lang="en-US" dirty="0">
              <a:latin typeface="Times New Roman"/>
              <a:cs typeface="Times New Roman"/>
            </a:endParaRPr>
          </a:p>
          <a:p>
            <a:r>
              <a:rPr lang="en-US" dirty="0"/>
              <a:t>&lt;Next/&gt;</a:t>
            </a:r>
          </a:p>
          <a:p>
            <a:r>
              <a:rPr lang="en-US" dirty="0"/>
              <a:t>Implementation came in at 30%. Although the largest individual assignment, we have still assigned the majority of the project to planning.</a:t>
            </a:r>
          </a:p>
          <a:p>
            <a:endParaRPr lang="en-US" dirty="0">
              <a:latin typeface="Times New Roman"/>
              <a:cs typeface="Times New Roman"/>
            </a:endParaRPr>
          </a:p>
          <a:p>
            <a:r>
              <a:rPr lang="en-US" dirty="0"/>
              <a:t>&lt;Next/&gt;</a:t>
            </a:r>
          </a:p>
          <a:p>
            <a:r>
              <a:rPr lang="en-US" dirty="0"/>
              <a:t>Documentation </a:t>
            </a:r>
            <a:r>
              <a:rPr lang="en-US" dirty="0" smtClean="0"/>
              <a:t>has earned </a:t>
            </a:r>
            <a:r>
              <a:rPr lang="en-US" dirty="0"/>
              <a:t>it's self 10% because as a real world software experience we understand that in order for a group to function properly, we can’t be wasting our time trying to understand what our colleague’s code is supposed to do.</a:t>
            </a:r>
          </a:p>
          <a:p>
            <a:endParaRPr lang="en-US" dirty="0">
              <a:latin typeface="Times New Roman"/>
              <a:cs typeface="Times New Roman"/>
            </a:endParaRPr>
          </a:p>
          <a:p>
            <a:r>
              <a:rPr lang="en-US" dirty="0"/>
              <a:t>&lt;Next/&gt;</a:t>
            </a:r>
          </a:p>
          <a:p>
            <a:r>
              <a:rPr lang="en-US" dirty="0"/>
              <a:t>And finally we have assigned our presentation 10% because our goal is to not just to deliver a piece of software but deliver a quality and engaging product presentation. </a:t>
            </a:r>
          </a:p>
        </p:txBody>
      </p:sp>
    </p:spTree>
    <p:extLst>
      <p:ext uri="{BB962C8B-B14F-4D97-AF65-F5344CB8AC3E}">
        <p14:creationId xmlns:p14="http://schemas.microsoft.com/office/powerpoint/2010/main" val="3049396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sz="1200" kern="1200" dirty="0" smtClean="0">
                <a:solidFill>
                  <a:schemeClr val="tx1"/>
                </a:solidFill>
                <a:effectLst/>
                <a:latin typeface="+mn-lt"/>
                <a:ea typeface="+mn-ea"/>
                <a:cs typeface="+mn-cs"/>
              </a:rPr>
              <a:t>We would like to thank you for your time, and this brings us to the conclusion of our presentation. Do we have any questions?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1011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952053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2605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2439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38148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73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6043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28953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43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
        <p:nvSpPr>
          <p:cNvPr id="9" name="Text Placeholder 8"/>
          <p:cNvSpPr>
            <a:spLocks noGrp="1"/>
          </p:cNvSpPr>
          <p:nvPr>
            <p:ph type="body" sz="quarter" idx="13"/>
          </p:nvPr>
        </p:nvSpPr>
        <p:spPr>
          <a:xfrm>
            <a:off x="2881313" y="5386388"/>
            <a:ext cx="4543425" cy="4381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55960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8398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0933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A7AC5-6045-4418-8E60-F48788734473}" type="datetimeFigureOut">
              <a:rPr lang="en-US" smtClean="0"/>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0456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A7AC5-6045-4418-8E60-F48788734473}" type="datetimeFigureOut">
              <a:rPr lang="en-US" smtClean="0"/>
              <a:t>4/28/2014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2472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FA7AC5-6045-4418-8E60-F48788734473}" type="datetimeFigureOut">
              <a:rPr lang="en-US" smtClean="0"/>
              <a:t>4/28/2014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9920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4/28/2014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791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7133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0461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FA7AC5-6045-4418-8E60-F48788734473}" type="datetimeFigureOut">
              <a:rPr lang="en-US" smtClean="0"/>
              <a:t>4/28/2014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2798591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5.png"/><Relationship Id="rId18" Type="http://schemas.openxmlformats.org/officeDocument/2006/relationships/image" Target="../media/image20.jpg"/><Relationship Id="rId3" Type="http://schemas.openxmlformats.org/officeDocument/2006/relationships/image" Target="../media/image1.png"/><Relationship Id="rId21" Type="http://schemas.openxmlformats.org/officeDocument/2006/relationships/image" Target="../media/image2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jpeg"/><Relationship Id="rId15" Type="http://schemas.openxmlformats.org/officeDocument/2006/relationships/image" Target="../media/image17.png"/><Relationship Id="rId23" Type="http://schemas.openxmlformats.org/officeDocument/2006/relationships/image" Target="../media/image25.jpg"/><Relationship Id="rId10" Type="http://schemas.openxmlformats.org/officeDocument/2006/relationships/image" Target="../media/image12.jpeg"/><Relationship Id="rId19"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11.jpg"/><Relationship Id="rId14" Type="http://schemas.openxmlformats.org/officeDocument/2006/relationships/image" Target="../media/image16.png"/><Relationship Id="rId22" Type="http://schemas.openxmlformats.org/officeDocument/2006/relationships/image" Target="../media/image24.jpe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23" y="2586833"/>
            <a:ext cx="8596668" cy="3880773"/>
          </a:xfrm>
        </p:spPr>
        <p:txBody>
          <a:bodyPr>
            <a:normAutofit/>
          </a:bodyPr>
          <a:lstStyle/>
          <a:p>
            <a:pPr marL="0" indent="0">
              <a:buNone/>
            </a:pPr>
            <a:endParaRPr lang="en-US" dirty="0">
              <a:solidFill>
                <a:schemeClr val="tx1"/>
              </a:solidFill>
            </a:endParaRPr>
          </a:p>
          <a:p>
            <a:pPr marL="0" indent="0">
              <a:buNone/>
            </a:pPr>
            <a:r>
              <a:rPr lang="en-US" dirty="0">
                <a:solidFill>
                  <a:schemeClr val="tx1"/>
                </a:solidFill>
                <a:cs typeface="Calibri"/>
              </a:rPr>
              <a:t>                              </a:t>
            </a:r>
          </a:p>
          <a:p>
            <a:pPr marL="0" indent="0">
              <a:buNone/>
            </a:pPr>
            <a:endParaRPr lang="en-US" dirty="0">
              <a:solidFill>
                <a:srgbClr val="000000"/>
              </a:solidFill>
              <a:latin typeface="Trebuchet MS"/>
              <a:cs typeface="Calibri"/>
            </a:endParaRPr>
          </a:p>
          <a:p>
            <a:pPr marL="0" indent="0">
              <a:buNone/>
            </a:pPr>
            <a:endParaRPr lang="en-US" dirty="0">
              <a:solidFill>
                <a:schemeClr val="tx1"/>
              </a:solidFill>
            </a:endParaRPr>
          </a:p>
          <a:p>
            <a:pPr marL="0" indent="0">
              <a:buNone/>
            </a:pPr>
            <a:endParaRPr lang="en-US" sz="2000" dirty="0"/>
          </a:p>
        </p:txBody>
      </p:sp>
      <p:sp>
        <p:nvSpPr>
          <p:cNvPr id="4" name="Subtitle 2"/>
          <p:cNvSpPr txBox="1">
            <a:spLocks/>
          </p:cNvSpPr>
          <p:nvPr/>
        </p:nvSpPr>
        <p:spPr>
          <a:xfrm>
            <a:off x="545366" y="5583025"/>
            <a:ext cx="9293182" cy="46196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000" dirty="0">
                <a:solidFill>
                  <a:srgbClr val="A5A5A5"/>
                </a:solidFill>
              </a:rPr>
              <a:t>Beth </a:t>
            </a:r>
            <a:r>
              <a:rPr lang="en-US" sz="2000" dirty="0" err="1">
                <a:solidFill>
                  <a:srgbClr val="A5A5A5"/>
                </a:solidFill>
              </a:rPr>
              <a:t>VanBelle</a:t>
            </a:r>
            <a:r>
              <a:rPr lang="en-US" sz="2000" dirty="0">
                <a:solidFill>
                  <a:srgbClr val="A5A5A5"/>
                </a:solidFill>
              </a:rPr>
              <a:t>         Devin Gleason-Lambert          Alberto Beltran</a:t>
            </a:r>
          </a:p>
        </p:txBody>
      </p:sp>
      <p:sp>
        <p:nvSpPr>
          <p:cNvPr id="5" name="Title 1"/>
          <p:cNvSpPr txBox="1">
            <a:spLocks/>
          </p:cNvSpPr>
          <p:nvPr/>
        </p:nvSpPr>
        <p:spPr>
          <a:xfrm>
            <a:off x="1051324" y="2125825"/>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dirty="0" err="1" smtClean="0">
                <a:latin typeface="Big Caslon"/>
                <a:cs typeface="Big Caslon"/>
              </a:rPr>
              <a:t>Plan</a:t>
            </a:r>
            <a:r>
              <a:rPr lang="en-US" sz="7200" i="1" dirty="0" err="1"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285943" y="3155917"/>
            <a:ext cx="3297698" cy="1508105"/>
          </a:xfrm>
          <a:prstGeom prst="rect">
            <a:avLst/>
          </a:prstGeom>
        </p:spPr>
        <p:txBody>
          <a:bodyPr wrap="none">
            <a:spAutoFit/>
          </a:bodyPr>
          <a:lstStyle/>
          <a:p>
            <a:pPr algn="ctr"/>
            <a:r>
              <a:rPr lang="en-US" sz="2000" dirty="0" smtClean="0">
                <a:solidFill>
                  <a:schemeClr val="bg1">
                    <a:lumMod val="50000"/>
                  </a:schemeClr>
                </a:solidFill>
              </a:rPr>
              <a:t>Get Stuff Done</a:t>
            </a:r>
          </a:p>
          <a:p>
            <a:pPr algn="ctr"/>
            <a:endParaRPr lang="en-US" sz="2000" dirty="0" smtClean="0">
              <a:solidFill>
                <a:schemeClr val="bg1">
                  <a:lumMod val="50000"/>
                </a:schemeClr>
              </a:solidFill>
            </a:endParaRPr>
          </a:p>
          <a:p>
            <a:pPr algn="ctr"/>
            <a:endParaRPr lang="en-US" sz="2000" dirty="0" smtClean="0">
              <a:solidFill>
                <a:srgbClr val="70AD47"/>
              </a:solidFill>
            </a:endParaRPr>
          </a:p>
          <a:p>
            <a:pPr algn="ctr"/>
            <a:r>
              <a:rPr lang="en-US" sz="3200" dirty="0" smtClean="0">
                <a:solidFill>
                  <a:schemeClr val="bg1">
                    <a:lumMod val="50000"/>
                  </a:schemeClr>
                </a:solidFill>
              </a:rPr>
              <a:t>Planit.proj6.com</a:t>
            </a:r>
            <a:endParaRPr lang="en-US" sz="3200" dirty="0">
              <a:solidFill>
                <a:schemeClr val="bg1">
                  <a:lumMod val="50000"/>
                </a:schemeClr>
              </a:solidFill>
            </a:endParaRPr>
          </a:p>
        </p:txBody>
      </p:sp>
    </p:spTree>
    <p:extLst>
      <p:ext uri="{BB962C8B-B14F-4D97-AF65-F5344CB8AC3E}">
        <p14:creationId xmlns:p14="http://schemas.microsoft.com/office/powerpoint/2010/main" val="133282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357"/>
          </a:xfrm>
        </p:spPr>
        <p:txBody>
          <a:bodyPr/>
          <a:lstStyle/>
          <a:p>
            <a:r>
              <a:rPr lang="en-US" dirty="0" smtClean="0"/>
              <a:t>Backlog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8954587"/>
              </p:ext>
            </p:extLst>
          </p:nvPr>
        </p:nvGraphicFramePr>
        <p:xfrm>
          <a:off x="677863" y="1384300"/>
          <a:ext cx="8596311" cy="4848987"/>
        </p:xfrm>
        <a:graphic>
          <a:graphicData uri="http://schemas.openxmlformats.org/drawingml/2006/table">
            <a:tbl>
              <a:tblPr firstRow="1" bandRow="1">
                <a:tableStyleId>{5C22544A-7EE6-4342-B048-85BDC9FD1C3A}</a:tableStyleId>
              </a:tblPr>
              <a:tblGrid>
                <a:gridCol w="2865437"/>
                <a:gridCol w="2865437"/>
                <a:gridCol w="2865437"/>
              </a:tblGrid>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project search box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Humorous 404 page...you are not in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github</a:t>
                      </a: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anymore Dorothy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if still logged in, redirect to tree 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zoom in, zoom out project search, think ggogle maps, i know the street the house is 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Create Unit Tests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Clean up access modifiers.....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more information in explore area, sample projects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Schedule and tree view displays ' as #39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Edit View show set dates, don't show date format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Public repository to share projects with other 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Create users and data for demo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Change Planit.Core from an Application to a Library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space for project in process pictures, notes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Data Validation Rules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DueDate/StartDate default to 12AM Make improvements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Share completion on facebook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Put restrictions on root, can't edit or complete, etc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Add horizontal scrolling to Outline 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Oauth facebook, google etc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Make Glyphicons in tree/outline/task consistent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Dispose Method on projectcontrller is commented out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When task is completed, fireworks, congratulations...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Improve Root default values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Tree view javascript has maximumId = 500...don't know what this does.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better tree navigation, grab drag and drop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Add edit to tree 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Project ID count has jumped...is there a max and how do we reset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r h="370840">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Project hours invested. So far we only have calendar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Make completed projects 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c>
                  <a:txBody>
                    <a:bodyPr/>
                    <a:lstStyle/>
                    <a:p>
                      <a:pPr marL="0" marR="0">
                        <a:lnSpc>
                          <a:spcPct val="107000"/>
                        </a:lnSpc>
                        <a:spcBef>
                          <a:spcPts val="0"/>
                        </a:spcBef>
                        <a:spcAft>
                          <a:spcPts val="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Organize, Bundle, Minify </a:t>
                      </a:r>
                      <a:r>
                        <a:rPr lang="en-US" sz="1200" dirty="0" err="1">
                          <a:effectLst/>
                          <a:latin typeface="Arial" panose="020B0604020202020204" pitchFamily="34" charset="0"/>
                          <a:ea typeface="Times New Roman" panose="02020603050405020304" pitchFamily="18" charset="0"/>
                          <a:cs typeface="Times New Roman" panose="02020603050405020304" pitchFamily="18" charset="0"/>
                        </a:rPr>
                        <a:t>Javascript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18415" marB="18415"/>
                </a:tc>
              </a:tr>
            </a:tbl>
          </a:graphicData>
        </a:graphic>
      </p:graphicFrame>
    </p:spTree>
    <p:extLst>
      <p:ext uri="{BB962C8B-B14F-4D97-AF65-F5344CB8AC3E}">
        <p14:creationId xmlns:p14="http://schemas.microsoft.com/office/powerpoint/2010/main" val="422197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dotnetoffice.files.wordpress.com/2012/01/dotnetframework.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300" y="2160588"/>
            <a:ext cx="388143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91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www.hanselman.com/blog/content/binary/Windows-Live-Writer/Better-Web-Forms_DFB3/image_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906" y="2248694"/>
            <a:ext cx="63722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09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6498" y="612845"/>
            <a:ext cx="6033454" cy="5599674"/>
          </a:xfrm>
          <a:prstGeom prst="rect">
            <a:avLst/>
          </a:prstGeom>
        </p:spPr>
        <p:txBody>
          <a:bodyPr rtlCol="0">
            <a:spAutoFit/>
          </a:bodyPr>
          <a:lstStyle/>
          <a:p>
            <a:pPr algn="ctr"/>
            <a:endParaRPr lang="en-US" sz="3600" dirty="0">
              <a:cs typeface="Calibri"/>
            </a:endParaRPr>
          </a:p>
          <a:p>
            <a:pPr algn="ctr"/>
            <a:r>
              <a:rPr lang="en-US" sz="3600" dirty="0">
                <a:solidFill>
                  <a:srgbClr val="70AD47"/>
                </a:solidFill>
                <a:cs typeface="Calibri"/>
              </a:rPr>
              <a:t>Objectives</a:t>
            </a:r>
          </a:p>
          <a:p>
            <a:pPr algn="ctr"/>
            <a:r>
              <a:rPr lang="en-US" sz="3600" dirty="0">
                <a:cs typeface="Calibri"/>
              </a:rPr>
              <a:t>Problem Specification</a:t>
            </a:r>
          </a:p>
          <a:p>
            <a:pPr algn="ctr"/>
            <a:r>
              <a:rPr lang="en-US" sz="3600" dirty="0">
                <a:cs typeface="Calibri"/>
              </a:rPr>
              <a:t>Solution Process/Design</a:t>
            </a:r>
          </a:p>
          <a:p>
            <a:pPr algn="ctr"/>
            <a:r>
              <a:rPr lang="en-US" sz="3600" dirty="0">
                <a:cs typeface="Calibri"/>
              </a:rPr>
              <a:t>Tools List</a:t>
            </a:r>
          </a:p>
          <a:p>
            <a:pPr algn="ctr"/>
            <a:r>
              <a:rPr lang="en-US" sz="3600" dirty="0">
                <a:cs typeface="Calibri"/>
              </a:rPr>
              <a:t>Time Schedule</a:t>
            </a:r>
          </a:p>
          <a:p>
            <a:pPr algn="ctr"/>
            <a:r>
              <a:rPr lang="en-US" sz="3600" dirty="0">
                <a:cs typeface="Calibri"/>
              </a:rPr>
              <a:t>List of Deliverables</a:t>
            </a:r>
          </a:p>
          <a:p>
            <a:pPr algn="ctr"/>
            <a:r>
              <a:rPr lang="en-US" sz="3600" dirty="0">
                <a:cs typeface="Calibri"/>
              </a:rPr>
              <a:t>Grading Scheme</a:t>
            </a:r>
          </a:p>
          <a:p>
            <a:endParaRPr lang="en-US" sz="3388" dirty="0">
              <a:solidFill>
                <a:srgbClr val="000000"/>
              </a:solidFill>
              <a:latin typeface="Trebuchet MS"/>
              <a:cs typeface="Calibri"/>
            </a:endParaRPr>
          </a:p>
          <a:p>
            <a:pPr algn="ctr"/>
            <a:endParaRPr lang="en-US" sz="3600" dirty="0">
              <a:cs typeface="Calibri"/>
            </a:endParaRPr>
          </a:p>
        </p:txBody>
      </p:sp>
    </p:spTree>
    <p:extLst>
      <p:ext uri="{BB962C8B-B14F-4D97-AF65-F5344CB8AC3E}">
        <p14:creationId xmlns:p14="http://schemas.microsoft.com/office/powerpoint/2010/main" val="133413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009" y="677290"/>
            <a:ext cx="8596668" cy="1320800"/>
          </a:xfrm>
        </p:spPr>
        <p:txBody>
          <a:bodyPr/>
          <a:lstStyle/>
          <a:p>
            <a:r>
              <a:rPr lang="en-US" dirty="0"/>
              <a:t>Objectives</a:t>
            </a:r>
          </a:p>
        </p:txBody>
      </p:sp>
      <p:sp>
        <p:nvSpPr>
          <p:cNvPr id="3" name="Content Placeholder 2"/>
          <p:cNvSpPr>
            <a:spLocks noGrp="1"/>
          </p:cNvSpPr>
          <p:nvPr>
            <p:ph idx="1"/>
          </p:nvPr>
        </p:nvSpPr>
        <p:spPr>
          <a:xfrm>
            <a:off x="1688723" y="1595285"/>
            <a:ext cx="10565601" cy="4410077"/>
          </a:xfrm>
        </p:spPr>
        <p:txBody>
          <a:bodyPr>
            <a:normAutofit fontScale="70000" lnSpcReduction="20000"/>
          </a:bodyPr>
          <a:lstStyle/>
          <a:p>
            <a:pPr marL="0" indent="0">
              <a:buNone/>
            </a:pPr>
            <a:r>
              <a:rPr lang="en-US" sz="3600" dirty="0">
                <a:solidFill>
                  <a:srgbClr val="6C911C"/>
                </a:solidFill>
                <a:cs typeface="Calibri"/>
              </a:rPr>
              <a:t>Team</a:t>
            </a:r>
          </a:p>
          <a:p>
            <a:pPr marL="400050" lvl="1" indent="0">
              <a:buNone/>
            </a:pPr>
            <a:r>
              <a:rPr lang="en-US" sz="2000" dirty="0">
                <a:solidFill>
                  <a:srgbClr val="000000"/>
                </a:solidFill>
                <a:cs typeface="Calibri"/>
              </a:rPr>
              <a:t>Real </a:t>
            </a:r>
            <a:r>
              <a:rPr lang="en-US" sz="2000" dirty="0">
                <a:solidFill>
                  <a:schemeClr val="tx1"/>
                </a:solidFill>
                <a:cs typeface="Calibri"/>
              </a:rPr>
              <a:t>World Software Development Process</a:t>
            </a:r>
          </a:p>
          <a:p>
            <a:pPr marL="400050" lvl="1" indent="0">
              <a:buNone/>
            </a:pPr>
            <a:r>
              <a:rPr lang="en-US" sz="2000" dirty="0">
                <a:solidFill>
                  <a:schemeClr val="tx1"/>
                </a:solidFill>
                <a:cs typeface="Calibri"/>
              </a:rPr>
              <a:t>Object-Oriented Analysis and Design </a:t>
            </a:r>
          </a:p>
          <a:p>
            <a:pPr marL="400050" lvl="1" indent="0">
              <a:buNone/>
            </a:pPr>
            <a:r>
              <a:rPr lang="en-US" sz="2000" dirty="0">
                <a:solidFill>
                  <a:schemeClr val="tx1"/>
                </a:solidFill>
                <a:cs typeface="Calibri"/>
              </a:rPr>
              <a:t>Remote/Local, Individual/Group Project Collaboration </a:t>
            </a:r>
          </a:p>
          <a:p>
            <a:pPr marL="0" indent="0">
              <a:buNone/>
            </a:pPr>
            <a:r>
              <a:rPr lang="en-US" sz="3600" dirty="0" smtClean="0">
                <a:solidFill>
                  <a:srgbClr val="6C911C"/>
                </a:solidFill>
                <a:cs typeface="Calibri"/>
              </a:rPr>
              <a:t>Albert</a:t>
            </a:r>
            <a:endParaRPr lang="en-US" sz="3600" dirty="0">
              <a:solidFill>
                <a:srgbClr val="6C911C"/>
              </a:solidFill>
              <a:cs typeface="Calibri"/>
            </a:endParaRPr>
          </a:p>
          <a:p>
            <a:pPr marL="400050" lvl="1" indent="0">
              <a:buNone/>
            </a:pPr>
            <a:r>
              <a:rPr lang="en-US" sz="2000" dirty="0">
                <a:solidFill>
                  <a:schemeClr val="tx1"/>
                </a:solidFill>
                <a:cs typeface="Calibri"/>
              </a:rPr>
              <a:t>User Interface Design  </a:t>
            </a:r>
          </a:p>
          <a:p>
            <a:pPr marL="400050" lvl="1" indent="0">
              <a:buNone/>
            </a:pPr>
            <a:r>
              <a:rPr lang="it-IT" sz="2000" dirty="0">
                <a:solidFill>
                  <a:schemeClr val="tx1"/>
                </a:solidFill>
                <a:cs typeface="Calibri"/>
              </a:rPr>
              <a:t>Learn Visual Studio / C# </a:t>
            </a:r>
          </a:p>
          <a:p>
            <a:pPr marL="0" indent="0">
              <a:buNone/>
            </a:pPr>
            <a:r>
              <a:rPr lang="en-US" sz="3600" dirty="0">
                <a:solidFill>
                  <a:srgbClr val="6C911C"/>
                </a:solidFill>
                <a:cs typeface="Calibri"/>
              </a:rPr>
              <a:t>Beth</a:t>
            </a:r>
          </a:p>
          <a:p>
            <a:pPr marL="400050" lvl="1" indent="0">
              <a:buNone/>
            </a:pPr>
            <a:r>
              <a:rPr lang="en-US" sz="2000" dirty="0">
                <a:solidFill>
                  <a:schemeClr val="tx1"/>
                </a:solidFill>
                <a:cs typeface="Calibri"/>
              </a:rPr>
              <a:t>Use C# in a Real Project </a:t>
            </a:r>
          </a:p>
          <a:p>
            <a:pPr marL="400050" lvl="1" indent="0">
              <a:buNone/>
            </a:pPr>
            <a:r>
              <a:rPr lang="en-US" sz="2000" dirty="0">
                <a:solidFill>
                  <a:schemeClr val="tx1"/>
                </a:solidFill>
                <a:cs typeface="Calibri"/>
              </a:rPr>
              <a:t>Implement a Group Project</a:t>
            </a:r>
          </a:p>
          <a:p>
            <a:pPr marL="0" indent="0">
              <a:buNone/>
            </a:pPr>
            <a:r>
              <a:rPr lang="en-US" sz="3600" dirty="0">
                <a:solidFill>
                  <a:srgbClr val="6C911C"/>
                </a:solidFill>
                <a:cs typeface="Calibri"/>
              </a:rPr>
              <a:t>Devin</a:t>
            </a:r>
          </a:p>
          <a:p>
            <a:pPr marL="400050" lvl="1" indent="0">
              <a:buNone/>
            </a:pPr>
            <a:r>
              <a:rPr lang="en-US" sz="2000" dirty="0">
                <a:solidFill>
                  <a:schemeClr val="tx1"/>
                </a:solidFill>
                <a:cs typeface="Calibri"/>
              </a:rPr>
              <a:t>Object-Oriented Implementation </a:t>
            </a:r>
          </a:p>
          <a:p>
            <a:pPr marL="400050" lvl="1" indent="0">
              <a:buNone/>
            </a:pPr>
            <a:r>
              <a:rPr lang="en-US" sz="2000" dirty="0">
                <a:solidFill>
                  <a:schemeClr val="tx1"/>
                </a:solidFill>
                <a:cs typeface="Calibri"/>
              </a:rPr>
              <a:t>.NET Stack</a:t>
            </a:r>
          </a:p>
        </p:txBody>
      </p:sp>
    </p:spTree>
    <p:extLst>
      <p:ext uri="{BB962C8B-B14F-4D97-AF65-F5344CB8AC3E}">
        <p14:creationId xmlns:p14="http://schemas.microsoft.com/office/powerpoint/2010/main" val="392874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List</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13309" y="3466266"/>
            <a:ext cx="2506240" cy="42342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79" y="1652534"/>
            <a:ext cx="3124200" cy="771525"/>
          </a:xfrm>
          <a:prstGeom prst="rect">
            <a:avLst/>
          </a:prstGeom>
        </p:spPr>
      </p:pic>
      <p:pic>
        <p:nvPicPr>
          <p:cNvPr id="4" name="Picture 3" descr="dreamweaver_logo.png"/>
          <p:cNvPicPr>
            <a:picLocks noChangeAspect="1"/>
          </p:cNvPicPr>
          <p:nvPr/>
        </p:nvPicPr>
        <p:blipFill>
          <a:blip r:embed="rId5"/>
          <a:stretch>
            <a:fillRect/>
          </a:stretch>
        </p:blipFill>
        <p:spPr>
          <a:xfrm>
            <a:off x="7266619" y="3257871"/>
            <a:ext cx="2304762" cy="980952"/>
          </a:xfrm>
          <a:prstGeom prst="rect">
            <a:avLst/>
          </a:prstGeom>
        </p:spPr>
      </p:pic>
      <p:pic>
        <p:nvPicPr>
          <p:cNvPr id="7" name="Picture 6" descr="Microsoft-SQL-Server-29251b9d-e464-4992-888e-71e169bad992.jpg"/>
          <p:cNvPicPr>
            <a:picLocks noChangeAspect="1"/>
          </p:cNvPicPr>
          <p:nvPr/>
        </p:nvPicPr>
        <p:blipFill>
          <a:blip r:embed="rId6"/>
          <a:stretch>
            <a:fillRect/>
          </a:stretch>
        </p:blipFill>
        <p:spPr>
          <a:xfrm>
            <a:off x="6486430" y="554593"/>
            <a:ext cx="2743200" cy="2253035"/>
          </a:xfrm>
          <a:prstGeom prst="rect">
            <a:avLst/>
          </a:prstGeom>
        </p:spPr>
      </p:pic>
      <p:pic>
        <p:nvPicPr>
          <p:cNvPr id="9" name="Picture 8" descr="jquery_logo_color_onwhite.png"/>
          <p:cNvPicPr>
            <a:picLocks noChangeAspect="1"/>
          </p:cNvPicPr>
          <p:nvPr/>
        </p:nvPicPr>
        <p:blipFill>
          <a:blip r:embed="rId7"/>
          <a:stretch>
            <a:fillRect/>
          </a:stretch>
        </p:blipFill>
        <p:spPr>
          <a:xfrm>
            <a:off x="3821698" y="3431261"/>
            <a:ext cx="2743200" cy="67461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6357" y="850243"/>
            <a:ext cx="1815178" cy="181517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882" y="4428241"/>
            <a:ext cx="3810281" cy="1188445"/>
          </a:xfrm>
          <a:prstGeom prst="rect">
            <a:avLst/>
          </a:prstGeom>
        </p:spPr>
      </p:pic>
      <p:pic>
        <p:nvPicPr>
          <p:cNvPr id="8" name="Picture 7" descr="6_logo_predesign.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8467" y="4370731"/>
            <a:ext cx="3275827" cy="1321498"/>
          </a:xfrm>
          <a:prstGeom prst="rect">
            <a:avLst/>
          </a:prstGeom>
        </p:spPr>
      </p:pic>
      <p:pic>
        <p:nvPicPr>
          <p:cNvPr id="12" name="Picture 11" descr="Pizza_Hut.png"/>
          <p:cNvPicPr>
            <a:picLocks noChangeAspect="1"/>
          </p:cNvPicPr>
          <p:nvPr/>
        </p:nvPicPr>
        <p:blipFill>
          <a:blip r:embed="rId11"/>
          <a:stretch>
            <a:fillRect/>
          </a:stretch>
        </p:blipFill>
        <p:spPr>
          <a:xfrm>
            <a:off x="4715788" y="5247750"/>
            <a:ext cx="1034579" cy="1034579"/>
          </a:xfrm>
          <a:prstGeom prst="rect">
            <a:avLst/>
          </a:prstGeom>
        </p:spPr>
      </p:pic>
    </p:spTree>
    <p:extLst>
      <p:ext uri="{BB962C8B-B14F-4D97-AF65-F5344CB8AC3E}">
        <p14:creationId xmlns:p14="http://schemas.microsoft.com/office/powerpoint/2010/main" val="3856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latin typeface="Helvetica"/>
              <a:cs typeface="Helvetica"/>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0761" y="5825247"/>
            <a:ext cx="2903606" cy="549171"/>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725413"/>
            <a:ext cx="2117869" cy="523010"/>
          </a:xfrm>
          <a:prstGeom prst="rect">
            <a:avLst/>
          </a:prstGeom>
        </p:spPr>
      </p:pic>
      <p:pic>
        <p:nvPicPr>
          <p:cNvPr id="7" name="Picture 6" descr="Microsoft-SQL-Server-29251b9d-e464-4992-888e-71e169bad992.jpg"/>
          <p:cNvPicPr>
            <a:picLocks noChangeAspect="1"/>
          </p:cNvPicPr>
          <p:nvPr/>
        </p:nvPicPr>
        <p:blipFill>
          <a:blip r:embed="rId5"/>
          <a:stretch>
            <a:fillRect/>
          </a:stretch>
        </p:blipFill>
        <p:spPr>
          <a:xfrm>
            <a:off x="7719387" y="1257016"/>
            <a:ext cx="1785034" cy="1466078"/>
          </a:xfrm>
          <a:prstGeom prst="rect">
            <a:avLst/>
          </a:prstGeom>
        </p:spPr>
      </p:pic>
      <p:pic>
        <p:nvPicPr>
          <p:cNvPr id="9" name="Picture 8" descr="jquery_logo_color_onwhite.png"/>
          <p:cNvPicPr>
            <a:picLocks noChangeAspect="1"/>
          </p:cNvPicPr>
          <p:nvPr/>
        </p:nvPicPr>
        <p:blipFill>
          <a:blip r:embed="rId6"/>
          <a:stretch>
            <a:fillRect/>
          </a:stretch>
        </p:blipFill>
        <p:spPr>
          <a:xfrm>
            <a:off x="9629217" y="3121623"/>
            <a:ext cx="2123153" cy="52213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32783" y="667366"/>
            <a:ext cx="909966" cy="909966"/>
          </a:xfrm>
          <a:prstGeom prst="rect">
            <a:avLst/>
          </a:prstGeom>
        </p:spPr>
      </p:pic>
      <p:pic>
        <p:nvPicPr>
          <p:cNvPr id="8" name="Picture 7" descr="6_logo_predesign.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8477" y="4790398"/>
            <a:ext cx="2739103" cy="1104979"/>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70935" y="2670652"/>
            <a:ext cx="1504384" cy="1504384"/>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1108" y="1945315"/>
            <a:ext cx="2429072" cy="1619381"/>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12923" y="836819"/>
            <a:ext cx="1067407" cy="444006"/>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22453" y="4400701"/>
            <a:ext cx="2556616" cy="97151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119" y="5640445"/>
            <a:ext cx="2981423" cy="858650"/>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68989" y="2947244"/>
            <a:ext cx="2025053" cy="1308496"/>
          </a:xfrm>
          <a:prstGeom prst="rect">
            <a:avLst/>
          </a:prstGeom>
        </p:spPr>
      </p:pic>
      <p:pic>
        <p:nvPicPr>
          <p:cNvPr id="19" name="Picture 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59600" y="1694162"/>
            <a:ext cx="919469" cy="919469"/>
          </a:xfrm>
          <a:prstGeom prst="rect">
            <a:avLst/>
          </a:prstGeom>
        </p:spPr>
      </p:pic>
      <p:pic>
        <p:nvPicPr>
          <p:cNvPr id="20" name="Picture 1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78854" y="5339426"/>
            <a:ext cx="3552727" cy="1058713"/>
          </a:xfrm>
          <a:prstGeom prst="rect">
            <a:avLst/>
          </a:prstGeom>
        </p:spPr>
      </p:pic>
      <p:pic>
        <p:nvPicPr>
          <p:cNvPr id="21" name="Picture 2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17774" y="3996559"/>
            <a:ext cx="1401874" cy="1037387"/>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50638" y="725413"/>
            <a:ext cx="968749" cy="968749"/>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63243" y="1606016"/>
            <a:ext cx="2381250" cy="904875"/>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6460" y="3461726"/>
            <a:ext cx="1139944" cy="433179"/>
          </a:xfrm>
          <a:prstGeom prst="rect">
            <a:avLst/>
          </a:prstGeom>
        </p:spPr>
      </p:pic>
      <p:pic>
        <p:nvPicPr>
          <p:cNvPr id="27" name="Picture 2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73432" y="3973916"/>
            <a:ext cx="2187468" cy="618197"/>
          </a:xfrm>
          <a:prstGeom prst="rect">
            <a:avLst/>
          </a:prstGeom>
        </p:spPr>
      </p:pic>
      <p:pic>
        <p:nvPicPr>
          <p:cNvPr id="28" name="Picture 2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022841" y="4100975"/>
            <a:ext cx="2226953" cy="1589941"/>
          </a:xfrm>
          <a:prstGeom prst="rect">
            <a:avLst/>
          </a:prstGeom>
        </p:spPr>
      </p:pic>
      <p:pic>
        <p:nvPicPr>
          <p:cNvPr id="30" name="Picture 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84662" y="1854922"/>
            <a:ext cx="970468" cy="970468"/>
          </a:xfrm>
          <a:prstGeom prst="rect">
            <a:avLst/>
          </a:prstGeom>
        </p:spPr>
      </p:pic>
    </p:spTree>
    <p:extLst>
      <p:ext uri="{BB962C8B-B14F-4D97-AF65-F5344CB8AC3E}">
        <p14:creationId xmlns:p14="http://schemas.microsoft.com/office/powerpoint/2010/main" val="94611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Schedule</a:t>
            </a:r>
          </a:p>
        </p:txBody>
      </p:sp>
      <p:pic>
        <p:nvPicPr>
          <p:cNvPr id="7" name="Content Placeholder 6" descr="ScreenCapture 2013-12-06 at 9.18.43 PM.jpg"/>
          <p:cNvPicPr>
            <a:picLocks noGrp="1" noChangeAspect="1"/>
          </p:cNvPicPr>
          <p:nvPr>
            <p:ph idx="1"/>
          </p:nvPr>
        </p:nvPicPr>
        <p:blipFill>
          <a:blip r:embed="rId3"/>
          <a:stretch>
            <a:fillRect/>
          </a:stretch>
        </p:blipFill>
        <p:spPr>
          <a:xfrm>
            <a:off x="239713" y="1806463"/>
            <a:ext cx="9311298" cy="3443400"/>
          </a:xfrm>
        </p:spPr>
      </p:pic>
    </p:spTree>
    <p:extLst>
      <p:ext uri="{BB962C8B-B14F-4D97-AF65-F5344CB8AC3E}">
        <p14:creationId xmlns:p14="http://schemas.microsoft.com/office/powerpoint/2010/main" val="3477920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Deliverables</a:t>
            </a:r>
          </a:p>
        </p:txBody>
      </p:sp>
      <p:pic>
        <p:nvPicPr>
          <p:cNvPr id="4" name="Content Placeholder 3" descr="Picture1.png"/>
          <p:cNvPicPr>
            <a:picLocks noGrp="1" noChangeAspect="1"/>
          </p:cNvPicPr>
          <p:nvPr>
            <p:ph idx="1"/>
          </p:nvPr>
        </p:nvPicPr>
        <p:blipFill>
          <a:blip r:embed="rId3"/>
          <a:stretch>
            <a:fillRect/>
          </a:stretch>
        </p:blipFill>
        <p:spPr>
          <a:xfrm>
            <a:off x="500213" y="1739006"/>
            <a:ext cx="8547008" cy="3940171"/>
          </a:xfrm>
        </p:spPr>
      </p:pic>
    </p:spTree>
    <p:extLst>
      <p:ext uri="{BB962C8B-B14F-4D97-AF65-F5344CB8AC3E}">
        <p14:creationId xmlns:p14="http://schemas.microsoft.com/office/powerpoint/2010/main" val="2599566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Scheme</a:t>
            </a:r>
          </a:p>
        </p:txBody>
      </p:sp>
      <p:sp>
        <p:nvSpPr>
          <p:cNvPr id="3" name="Content Placeholder 2"/>
          <p:cNvSpPr>
            <a:spLocks noGrp="1"/>
          </p:cNvSpPr>
          <p:nvPr>
            <p:ph idx="1"/>
          </p:nvPr>
        </p:nvSpPr>
        <p:spPr>
          <a:xfrm>
            <a:off x="790769" y="1509637"/>
            <a:ext cx="10515600" cy="4351338"/>
          </a:xfrm>
        </p:spPr>
        <p:txBody>
          <a:bodyPr/>
          <a:lstStyle/>
          <a:p>
            <a:pPr marL="0" indent="0">
              <a:buNone/>
            </a:pPr>
            <a:endParaRPr lang="en-US" dirty="0">
              <a:solidFill>
                <a:srgbClr val="000000"/>
              </a:solidFill>
              <a:latin typeface="Calibri"/>
              <a:cs typeface="Calibri"/>
            </a:endParaRPr>
          </a:p>
        </p:txBody>
      </p:sp>
      <p:pic>
        <p:nvPicPr>
          <p:cNvPr id="4" name="Picture 3"/>
          <p:cNvPicPr>
            <a:picLocks noChangeAspect="1"/>
          </p:cNvPicPr>
          <p:nvPr/>
        </p:nvPicPr>
        <p:blipFill>
          <a:blip r:embed="rId3"/>
          <a:stretch>
            <a:fillRect/>
          </a:stretch>
        </p:blipFill>
        <p:spPr>
          <a:xfrm>
            <a:off x="7089852" y="2285120"/>
            <a:ext cx="1749312" cy="316989"/>
          </a:xfrm>
          <a:prstGeom prst="rect">
            <a:avLst/>
          </a:prstGeom>
        </p:spPr>
      </p:pic>
      <p:pic>
        <p:nvPicPr>
          <p:cNvPr id="7" name="Picture 6"/>
          <p:cNvPicPr>
            <a:picLocks noChangeAspect="1"/>
          </p:cNvPicPr>
          <p:nvPr/>
        </p:nvPicPr>
        <p:blipFill>
          <a:blip r:embed="rId4"/>
          <a:stretch>
            <a:fillRect/>
          </a:stretch>
        </p:blipFill>
        <p:spPr>
          <a:xfrm>
            <a:off x="7081062" y="2547745"/>
            <a:ext cx="1498187" cy="357974"/>
          </a:xfrm>
          <a:prstGeom prst="rect">
            <a:avLst/>
          </a:prstGeom>
        </p:spPr>
      </p:pic>
      <p:pic>
        <p:nvPicPr>
          <p:cNvPr id="9" name="Picture 8"/>
          <p:cNvPicPr>
            <a:picLocks noChangeAspect="1"/>
          </p:cNvPicPr>
          <p:nvPr/>
        </p:nvPicPr>
        <p:blipFill>
          <a:blip r:embed="rId5"/>
          <a:stretch>
            <a:fillRect/>
          </a:stretch>
        </p:blipFill>
        <p:spPr>
          <a:xfrm>
            <a:off x="7098107" y="2832073"/>
            <a:ext cx="1410168" cy="424420"/>
          </a:xfrm>
          <a:prstGeom prst="rect">
            <a:avLst/>
          </a:prstGeom>
        </p:spPr>
      </p:pic>
      <p:pic>
        <p:nvPicPr>
          <p:cNvPr id="10" name="Picture 9"/>
          <p:cNvPicPr>
            <a:picLocks noChangeAspect="1"/>
          </p:cNvPicPr>
          <p:nvPr/>
        </p:nvPicPr>
        <p:blipFill>
          <a:blip r:embed="rId6"/>
          <a:stretch>
            <a:fillRect/>
          </a:stretch>
        </p:blipFill>
        <p:spPr>
          <a:xfrm>
            <a:off x="7120171" y="3164788"/>
            <a:ext cx="2066847" cy="397964"/>
          </a:xfrm>
          <a:prstGeom prst="rect">
            <a:avLst/>
          </a:prstGeom>
        </p:spPr>
      </p:pic>
      <p:pic>
        <p:nvPicPr>
          <p:cNvPr id="11" name="Picture 10"/>
          <p:cNvPicPr>
            <a:picLocks noChangeAspect="1"/>
          </p:cNvPicPr>
          <p:nvPr/>
        </p:nvPicPr>
        <p:blipFill>
          <a:blip r:embed="rId7"/>
          <a:stretch>
            <a:fillRect/>
          </a:stretch>
        </p:blipFill>
        <p:spPr>
          <a:xfrm>
            <a:off x="7098106" y="3468399"/>
            <a:ext cx="1932683" cy="372132"/>
          </a:xfrm>
          <a:prstGeom prst="rect">
            <a:avLst/>
          </a:prstGeom>
        </p:spPr>
      </p:pic>
      <p:pic>
        <p:nvPicPr>
          <p:cNvPr id="12" name="Picture 11"/>
          <p:cNvPicPr>
            <a:picLocks noChangeAspect="1"/>
          </p:cNvPicPr>
          <p:nvPr/>
        </p:nvPicPr>
        <p:blipFill>
          <a:blip r:embed="rId8"/>
          <a:stretch>
            <a:fillRect/>
          </a:stretch>
        </p:blipFill>
        <p:spPr>
          <a:xfrm>
            <a:off x="7089852" y="3785872"/>
            <a:ext cx="1866603" cy="370673"/>
          </a:xfrm>
          <a:prstGeom prst="rect">
            <a:avLst/>
          </a:prstGeom>
        </p:spPr>
      </p:pic>
      <p:pic>
        <p:nvPicPr>
          <p:cNvPr id="13" name="Picture 12"/>
          <p:cNvPicPr>
            <a:picLocks noChangeAspect="1"/>
          </p:cNvPicPr>
          <p:nvPr/>
        </p:nvPicPr>
        <p:blipFill>
          <a:blip r:embed="rId9"/>
          <a:stretch>
            <a:fillRect/>
          </a:stretch>
        </p:blipFill>
        <p:spPr>
          <a:xfrm>
            <a:off x="1229545" y="1908868"/>
            <a:ext cx="5442404" cy="3219450"/>
          </a:xfrm>
          <a:prstGeom prst="rect">
            <a:avLst/>
          </a:prstGeom>
        </p:spPr>
      </p:pic>
      <p:sp>
        <p:nvSpPr>
          <p:cNvPr id="5" name="Rectangle 4"/>
          <p:cNvSpPr/>
          <p:nvPr/>
        </p:nvSpPr>
        <p:spPr>
          <a:xfrm>
            <a:off x="4138889" y="2138748"/>
            <a:ext cx="1509681"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20%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5426645" y="2912698"/>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418531" y="3518593"/>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15%</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2414738" y="3167134"/>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30%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2254173" y="2275169"/>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166330" y="2017900"/>
            <a:ext cx="692167" cy="461665"/>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10%</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506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046" y="1911287"/>
            <a:ext cx="7766936" cy="1646302"/>
          </a:xfrm>
        </p:spPr>
        <p:txBody>
          <a:bodyPr>
            <a:normAutofit/>
          </a:bodyPr>
          <a:lstStyle/>
          <a:p>
            <a:pPr algn="ctr"/>
            <a:r>
              <a:rPr lang="en-US" sz="7200" dirty="0" smtClean="0">
                <a:latin typeface="Big Caslon"/>
                <a:cs typeface="Big Caslon"/>
              </a:rPr>
              <a:t>Plan</a:t>
            </a:r>
            <a:r>
              <a:rPr lang="en-US" sz="7200" i="1" dirty="0" smtClean="0">
                <a:solidFill>
                  <a:srgbClr val="7F7F7F"/>
                </a:solidFill>
                <a:latin typeface="Big Caslon"/>
                <a:cs typeface="Big Caslon"/>
              </a:rPr>
              <a:t>it</a:t>
            </a:r>
            <a:r>
              <a:rPr lang="en-US" sz="7200" dirty="0" smtClean="0">
                <a:solidFill>
                  <a:srgbClr val="7F7F7F"/>
                </a:solidFill>
                <a:latin typeface="Big Caslon"/>
                <a:cs typeface="Big Caslon"/>
              </a:rPr>
              <a:t>!</a:t>
            </a:r>
            <a:endParaRPr lang="en-US" sz="7200" dirty="0">
              <a:solidFill>
                <a:srgbClr val="7F7F7F"/>
              </a:solidFill>
              <a:latin typeface="Big Caslon"/>
              <a:cs typeface="Big Caslon"/>
            </a:endParaRPr>
          </a:p>
        </p:txBody>
      </p:sp>
      <p:sp>
        <p:nvSpPr>
          <p:cNvPr id="6" name="Rectangle 5"/>
          <p:cNvSpPr/>
          <p:nvPr/>
        </p:nvSpPr>
        <p:spPr>
          <a:xfrm>
            <a:off x="3919267" y="3393071"/>
            <a:ext cx="2405850" cy="400110"/>
          </a:xfrm>
          <a:prstGeom prst="rect">
            <a:avLst/>
          </a:prstGeom>
        </p:spPr>
        <p:txBody>
          <a:bodyPr wrap="none">
            <a:spAutoFit/>
          </a:bodyPr>
          <a:lstStyle/>
          <a:p>
            <a:pPr algn="ctr"/>
            <a:r>
              <a:rPr lang="en-US" sz="2000" dirty="0">
                <a:solidFill>
                  <a:srgbClr val="70AD47"/>
                </a:solidFill>
              </a:rPr>
              <a:t>We’re Here to Help</a:t>
            </a:r>
          </a:p>
        </p:txBody>
      </p:sp>
    </p:spTree>
    <p:extLst>
      <p:ext uri="{BB962C8B-B14F-4D97-AF65-F5344CB8AC3E}">
        <p14:creationId xmlns:p14="http://schemas.microsoft.com/office/powerpoint/2010/main" val="2624175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4946</TotalTime>
  <Words>887</Words>
  <Application>Microsoft Office PowerPoint</Application>
  <PresentationFormat>Widescreen</PresentationFormat>
  <Paragraphs>143</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Big Caslon</vt:lpstr>
      <vt:lpstr>Calibri</vt:lpstr>
      <vt:lpstr>Helvetica</vt:lpstr>
      <vt:lpstr>Times New Roman</vt:lpstr>
      <vt:lpstr>Trebuchet MS</vt:lpstr>
      <vt:lpstr>Wingdings 3</vt:lpstr>
      <vt:lpstr>Facet</vt:lpstr>
      <vt:lpstr>PowerPoint Presentation</vt:lpstr>
      <vt:lpstr>PowerPoint Presentation</vt:lpstr>
      <vt:lpstr>Objectives</vt:lpstr>
      <vt:lpstr>Tools List</vt:lpstr>
      <vt:lpstr>PowerPoint Presentation</vt:lpstr>
      <vt:lpstr>Time Schedule</vt:lpstr>
      <vt:lpstr>List of Deliverables</vt:lpstr>
      <vt:lpstr>Grading Scheme</vt:lpstr>
      <vt:lpstr>Planit!</vt:lpstr>
      <vt:lpstr>Backlog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Just Made a</dc:title>
  <dc:creator>Devin Gleason-Lambert</dc:creator>
  <cp:lastModifiedBy>Beth Van Belle</cp:lastModifiedBy>
  <cp:revision>257</cp:revision>
  <dcterms:created xsi:type="dcterms:W3CDTF">2012-07-27T01:16:44Z</dcterms:created>
  <dcterms:modified xsi:type="dcterms:W3CDTF">2014-04-28T13:08:34Z</dcterms:modified>
</cp:coreProperties>
</file>