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6" r:id="rId2"/>
    <p:sldId id="268" r:id="rId3"/>
    <p:sldId id="259" r:id="rId4"/>
    <p:sldId id="260" r:id="rId5"/>
    <p:sldId id="291" r:id="rId6"/>
    <p:sldId id="261" r:id="rId7"/>
    <p:sldId id="297" r:id="rId8"/>
    <p:sldId id="264" r:id="rId9"/>
    <p:sldId id="296" r:id="rId10"/>
    <p:sldId id="299" r:id="rId11"/>
    <p:sldId id="301" r:id="rId12"/>
    <p:sldId id="302" r:id="rId13"/>
    <p:sldId id="303" r:id="rId14"/>
    <p:sldId id="300" r:id="rId15"/>
    <p:sldId id="298" r:id="rId16"/>
    <p:sldId id="295" r:id="rId17"/>
    <p:sldId id="304" r:id="rId18"/>
    <p:sldId id="305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99CC00"/>
    <a:srgbClr val="669900"/>
    <a:srgbClr val="E2F0D9"/>
    <a:srgbClr val="C5E0B4"/>
    <a:srgbClr val="99FF33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49236" autoAdjust="0"/>
  </p:normalViewPr>
  <p:slideViewPr>
    <p:cSldViewPr snapToGrid="0">
      <p:cViewPr varScale="1">
        <p:scale>
          <a:sx n="93" d="100"/>
          <a:sy n="93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5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:public_domai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/index.php?title=Projectcode:&amp;action=edit&amp;redlink=1" TargetMode="External"/><Relationship Id="rId4" Type="http://schemas.openxmlformats.org/officeDocument/2006/relationships/hyperlink" Target="http://commons.wikimedia.org/w/index.php?title=Projectcode:User:Dutchguilder&amp;action=edit&amp;redlink=1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:public_domai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/index.php?title=Projectcode:&amp;action=edit&amp;redlink=1" TargetMode="External"/><Relationship Id="rId4" Type="http://schemas.openxmlformats.org/officeDocument/2006/relationships/hyperlink" Target="http://commons.wikimedia.org/w/index.php?title=Projectcode:User:Dutchguilder&amp;action=edit&amp;redlink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  </a:t>
            </a:r>
            <a:r>
              <a:rPr lang="en-US" dirty="0">
                <a:latin typeface="Trebuchet MS"/>
              </a:rPr>
              <a:t>We're creating a web based tool that simplifies planning your projects, </a:t>
            </a:r>
            <a:r>
              <a:rPr lang="en-US" sz="1906" dirty="0">
                <a:latin typeface="Trebuchet MS"/>
              </a:rPr>
              <a:t>and scheduling your time so that you stay motivated to finish.</a:t>
            </a:r>
          </a:p>
          <a:p>
            <a:r>
              <a:rPr lang="en-US" dirty="0">
                <a:latin typeface="Trebuchet MS"/>
              </a:rPr>
              <a:t/>
            </a:r>
            <a:br>
              <a:rPr lang="en-US" dirty="0">
                <a:latin typeface="Trebuchet MS"/>
              </a:rPr>
            </a:br>
            <a:endParaRPr lang="en-US" dirty="0">
              <a:latin typeface="Trebuchet MS"/>
            </a:endParaRPr>
          </a:p>
          <a:p>
            <a:r>
              <a:rPr lang="en-US" dirty="0">
                <a:latin typeface="Trebuchet MS"/>
              </a:rPr>
              <a:t>Introduce the team</a:t>
            </a:r>
          </a:p>
          <a:p>
            <a:r>
              <a:rPr lang="en-US" dirty="0">
                <a:latin typeface="Trebuchet MS"/>
              </a:rPr>
              <a:t/>
            </a:r>
            <a:br>
              <a:rPr lang="en-US" dirty="0">
                <a:latin typeface="Trebuchet MS"/>
              </a:rPr>
            </a:br>
            <a:endParaRPr lang="en-US" dirty="0">
              <a:latin typeface="Trebuchet M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Our team objectives are .. . </a:t>
            </a:r>
          </a:p>
        </p:txBody>
      </p:sp>
    </p:spTree>
    <p:extLst>
      <p:ext uri="{BB962C8B-B14F-4D97-AF65-F5344CB8AC3E}">
        <p14:creationId xmlns:p14="http://schemas.microsoft.com/office/powerpoint/2010/main" val="173900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&lt;Devin Objectives, 4&gt;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objectives for the project were pretty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simple, I wanted to create software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wouldn’t be thrown away at the end of the semester.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build on my knowledge of object orientation, because I believe in the methodology and my plan is to continue using it after college,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 I want to learn and use the .NET stack because it’s a qualification I want based on the job searching I have done,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honestly I just don’t want to work with open source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&lt;/Devin Objectives, 4&gt;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I </a:t>
            </a:r>
            <a:r>
              <a:rPr lang="en-US" dirty="0" smtClean="0">
                <a:solidFill>
                  <a:srgbClr val="FF0000"/>
                </a:solidFill>
              </a:rPr>
              <a:t>had said </a:t>
            </a:r>
            <a:r>
              <a:rPr lang="en-US" dirty="0">
                <a:solidFill>
                  <a:srgbClr val="FF0000"/>
                </a:solidFill>
              </a:rPr>
              <a:t>previously a personal objective for me was to learn the .NET Stack</a:t>
            </a:r>
          </a:p>
          <a:p>
            <a:r>
              <a:rPr lang="en-US" dirty="0">
                <a:solidFill>
                  <a:srgbClr val="FF0000"/>
                </a:solidFill>
              </a:rPr>
              <a:t>&lt;Next&gt;</a:t>
            </a:r>
            <a:r>
              <a:rPr lang="en-US" dirty="0"/>
              <a:t> </a:t>
            </a:r>
          </a:p>
          <a:p>
            <a:r>
              <a:rPr lang="en-US" dirty="0"/>
              <a:t>and as you can see we list C#, Visual Studio, and .NET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for the front end we plan on </a:t>
            </a:r>
            <a:r>
              <a:rPr lang="en-US" dirty="0" smtClean="0"/>
              <a:t>using JavaScript </a:t>
            </a:r>
            <a:r>
              <a:rPr lang="en-US" dirty="0"/>
              <a:t>and </a:t>
            </a:r>
            <a:r>
              <a:rPr lang="en-US" dirty="0" smtClean="0"/>
              <a:t>JQuery for </a:t>
            </a:r>
            <a:r>
              <a:rPr lang="en-US" dirty="0"/>
              <a:t>visually appealing </a:t>
            </a:r>
            <a:r>
              <a:rPr lang="en-US" dirty="0" smtClean="0"/>
              <a:t>dynamic web  </a:t>
            </a:r>
            <a:r>
              <a:rPr lang="en-US" dirty="0"/>
              <a:t>pages,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our backend following the Microsoft stack will be SQL Server,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and last for design we plan on using Dreamweaver for well laid out pages</a:t>
            </a:r>
            <a:r>
              <a:rPr lang="en-US" dirty="0" smtClean="0"/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 and lets not forgot Pizza and Google</a:t>
            </a:r>
            <a:endParaRPr lang="en-US" dirty="0" smtClean="0"/>
          </a:p>
          <a:p>
            <a:r>
              <a:rPr lang="en-US" dirty="0" smtClean="0"/>
              <a:t>&lt;/Devin</a:t>
            </a:r>
            <a:r>
              <a:rPr lang="en-US" baseline="0" dirty="0" smtClean="0"/>
              <a:t> Tools List, 14&gt;</a:t>
            </a:r>
            <a:endParaRPr lang="en-US" dirty="0" smtClean="0"/>
          </a:p>
          <a:p>
            <a:r>
              <a:rPr lang="en-US" dirty="0" smtClean="0"/>
              <a:t>Beth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I </a:t>
            </a:r>
            <a:r>
              <a:rPr lang="en-US" dirty="0" smtClean="0">
                <a:solidFill>
                  <a:srgbClr val="FF0000"/>
                </a:solidFill>
              </a:rPr>
              <a:t>had said </a:t>
            </a:r>
            <a:r>
              <a:rPr lang="en-US" dirty="0">
                <a:solidFill>
                  <a:srgbClr val="FF0000"/>
                </a:solidFill>
              </a:rPr>
              <a:t>previously a personal objective for me was to learn the .NET Stack</a:t>
            </a:r>
          </a:p>
          <a:p>
            <a:r>
              <a:rPr lang="en-US" dirty="0">
                <a:solidFill>
                  <a:srgbClr val="FF0000"/>
                </a:solidFill>
              </a:rPr>
              <a:t>&lt;Next&gt;</a:t>
            </a:r>
            <a:r>
              <a:rPr lang="en-US" dirty="0"/>
              <a:t> </a:t>
            </a:r>
          </a:p>
          <a:p>
            <a:r>
              <a:rPr lang="en-US" dirty="0"/>
              <a:t>and as you can see we list C#, Visual Studio, and .NET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for the front end we plan on </a:t>
            </a:r>
            <a:r>
              <a:rPr lang="en-US" dirty="0" smtClean="0"/>
              <a:t>using JavaScript </a:t>
            </a:r>
            <a:r>
              <a:rPr lang="en-US" dirty="0"/>
              <a:t>and </a:t>
            </a:r>
            <a:r>
              <a:rPr lang="en-US" dirty="0" smtClean="0"/>
              <a:t>JQuery for </a:t>
            </a:r>
            <a:r>
              <a:rPr lang="en-US" dirty="0"/>
              <a:t>visually appealing </a:t>
            </a:r>
            <a:r>
              <a:rPr lang="en-US" dirty="0" smtClean="0"/>
              <a:t>dynamic web  </a:t>
            </a:r>
            <a:r>
              <a:rPr lang="en-US" dirty="0"/>
              <a:t>pages,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our backend following the Microsoft stack will be SQL Server,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and last for design we plan on using Dreamweaver for well laid out pages</a:t>
            </a:r>
            <a:r>
              <a:rPr lang="en-US" dirty="0" smtClean="0"/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 and lets not forgot Pizza and Google</a:t>
            </a:r>
            <a:endParaRPr lang="en-US" dirty="0" smtClean="0"/>
          </a:p>
          <a:p>
            <a:r>
              <a:rPr lang="en-US" dirty="0" smtClean="0"/>
              <a:t>&lt;/Devin</a:t>
            </a:r>
            <a:r>
              <a:rPr lang="en-US" baseline="0" dirty="0" smtClean="0"/>
              <a:t> Tools List, 14&gt;</a:t>
            </a:r>
            <a:endParaRPr lang="en-US" dirty="0" smtClean="0"/>
          </a:p>
          <a:p>
            <a:r>
              <a:rPr lang="en-US" dirty="0" smtClean="0"/>
              <a:t>Beth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workflow chart - </a:t>
            </a:r>
            <a:r>
              <a:rPr lang="en-US" sz="1100">
                <a:cs typeface="Calibri"/>
              </a:rPr>
              <a:t>This work has been released into the </a:t>
            </a:r>
            <a:r>
              <a:rPr lang="en-US" sz="1100" b="1">
                <a:cs typeface="Calibri"/>
                <a:hlinkClick r:id="rId3" tooltip="w:en:public domain"/>
              </a:rPr>
              <a:t>public domain</a:t>
            </a:r>
            <a:r>
              <a:rPr lang="en-US" sz="1100">
                <a:cs typeface="Calibri"/>
              </a:rPr>
              <a:t> by its author, </a:t>
            </a:r>
            <a:r>
              <a:rPr lang="en-US" sz="1100" b="1">
                <a:cs typeface="Calibri"/>
                <a:hlinkClick r:id="rId4" tooltip="Projectcode:User:Dutchguilder (page does not exist)"/>
              </a:rPr>
              <a:t>Dutchguilder</a:t>
            </a:r>
            <a:r>
              <a:rPr lang="en-US" sz="1100" b="1">
                <a:cs typeface="Calibri"/>
              </a:rPr>
              <a:t> at the </a:t>
            </a:r>
            <a:r>
              <a:rPr lang="en-US" sz="1100" b="1">
                <a:cs typeface="Calibri"/>
                <a:hlinkClick r:id="rId5" tooltip="Projectcode: (page does not exist)"/>
              </a:rPr>
              <a:t>projectname</a:t>
            </a:r>
            <a:r>
              <a:rPr lang="en-US" sz="1100" b="1">
                <a:cs typeface="Calibri"/>
              </a:rPr>
              <a:t> project</a:t>
            </a:r>
            <a:r>
              <a:rPr lang="en-US" sz="1100">
                <a:cs typeface="Calibri"/>
              </a:rPr>
              <a:t>. This applies worldwide.</a:t>
            </a:r>
          </a:p>
          <a:p>
            <a:r>
              <a:rPr lang="en-US">
                <a:cs typeface="Calibri"/>
              </a:rPr>
              <a:t>2 week sprints</a:t>
            </a:r>
          </a:p>
          <a:p>
            <a:r>
              <a:rPr lang="en-US">
                <a:cs typeface="Calibri"/>
              </a:rPr>
              <a:t/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6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workflow chart - </a:t>
            </a:r>
            <a:r>
              <a:rPr lang="en-US" sz="1100">
                <a:cs typeface="Calibri"/>
              </a:rPr>
              <a:t>This work has been released into the </a:t>
            </a:r>
            <a:r>
              <a:rPr lang="en-US" sz="1100" b="1">
                <a:cs typeface="Calibri"/>
                <a:hlinkClick r:id="rId3" tooltip="w:en:public domain"/>
              </a:rPr>
              <a:t>public domain</a:t>
            </a:r>
            <a:r>
              <a:rPr lang="en-US" sz="1100">
                <a:cs typeface="Calibri"/>
              </a:rPr>
              <a:t> by its author, </a:t>
            </a:r>
            <a:r>
              <a:rPr lang="en-US" sz="1100" b="1">
                <a:cs typeface="Calibri"/>
                <a:hlinkClick r:id="rId4" tooltip="Projectcode:User:Dutchguilder (page does not exist)"/>
              </a:rPr>
              <a:t>Dutchguilder</a:t>
            </a:r>
            <a:r>
              <a:rPr lang="en-US" sz="1100" b="1">
                <a:cs typeface="Calibri"/>
              </a:rPr>
              <a:t> at the </a:t>
            </a:r>
            <a:r>
              <a:rPr lang="en-US" sz="1100" b="1">
                <a:cs typeface="Calibri"/>
                <a:hlinkClick r:id="rId5" tooltip="Projectcode: (page does not exist)"/>
              </a:rPr>
              <a:t>projectname</a:t>
            </a:r>
            <a:r>
              <a:rPr lang="en-US" sz="1100" b="1">
                <a:cs typeface="Calibri"/>
              </a:rPr>
              <a:t> project</a:t>
            </a:r>
            <a:r>
              <a:rPr lang="en-US" sz="1100">
                <a:cs typeface="Calibri"/>
              </a:rPr>
              <a:t>. This applies worldwide.</a:t>
            </a:r>
          </a:p>
          <a:p>
            <a:r>
              <a:rPr lang="en-US">
                <a:cs typeface="Calibri"/>
              </a:rPr>
              <a:t>2 week sprints</a:t>
            </a:r>
          </a:p>
          <a:p>
            <a:r>
              <a:rPr lang="en-US">
                <a:cs typeface="Calibri"/>
              </a:rPr>
              <a:t/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90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assigned specification 20% because we felt it was one of the most important parts of our project and considering we all took the software engineering track we were able to understand its importance.</a:t>
            </a:r>
          </a:p>
          <a:p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Following up with analysis we assigned it a slightly smaller number because we didn’t feel it was as important as specifications but at the same time we felt pulling out our classes and having a good understanding of the functional flow was important for scalability and maintainability in later workflows.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Design was given the same level of effort as analysis because at this point we will have already spent </a:t>
            </a:r>
            <a:r>
              <a:rPr lang="en-US" dirty="0" smtClean="0"/>
              <a:t>half of</a:t>
            </a:r>
            <a:r>
              <a:rPr lang="en-US" baseline="0" dirty="0" smtClean="0"/>
              <a:t> our</a:t>
            </a:r>
            <a:r>
              <a:rPr lang="en-US" dirty="0" smtClean="0"/>
              <a:t> </a:t>
            </a:r>
            <a:r>
              <a:rPr lang="en-US" dirty="0"/>
              <a:t>time on </a:t>
            </a:r>
            <a:r>
              <a:rPr lang="en-US" dirty="0" smtClean="0"/>
              <a:t>planning, </a:t>
            </a:r>
            <a:r>
              <a:rPr lang="en-US" dirty="0"/>
              <a:t>so continuing to make sure we keep on track and work on our design before implementation seemed appropriate.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Implementation came in at 30%. Although the largest individual assignment, we have still assigned the majority of the project to planning.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Documentation </a:t>
            </a:r>
            <a:r>
              <a:rPr lang="en-US" dirty="0" smtClean="0"/>
              <a:t>has earned </a:t>
            </a:r>
            <a:r>
              <a:rPr lang="en-US" dirty="0"/>
              <a:t>it's self 10% because as a real world software experience we understand that in order for a group to function properly, we can’t be wasting our time trying to understand what our colleague’s code is supposed to do.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And finally we have assigned our presentation 10% because our goal is to not just to deliver a piece of software but deliver a quality and engaging product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04939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like to thank you for your time, and this brings us to the conclusion of our presentation. Do we have any questions?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01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43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37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8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5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881313" y="5386388"/>
            <a:ext cx="4543425" cy="4381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6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5.png"/><Relationship Id="rId18" Type="http://schemas.openxmlformats.org/officeDocument/2006/relationships/image" Target="../media/image20.jp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23" Type="http://schemas.openxmlformats.org/officeDocument/2006/relationships/image" Target="../media/image25.jp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3" y="258683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/>
              </a:rPr>
              <a:t>                             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5366" y="5583025"/>
            <a:ext cx="9293182" cy="461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A5A5A5"/>
                </a:solidFill>
              </a:rPr>
              <a:t>Beth </a:t>
            </a:r>
            <a:r>
              <a:rPr lang="en-US" sz="2000" dirty="0" smtClean="0">
                <a:solidFill>
                  <a:srgbClr val="A5A5A5"/>
                </a:solidFill>
              </a:rPr>
              <a:t>Van Belle </a:t>
            </a:r>
            <a:r>
              <a:rPr lang="en-US" sz="2000" dirty="0">
                <a:solidFill>
                  <a:srgbClr val="A5A5A5"/>
                </a:solidFill>
              </a:rPr>
              <a:t>        Devin Gleason-Lambert          Alberto Beltran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1324" y="212582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 smtClean="0">
                <a:latin typeface="Big Caslon"/>
                <a:cs typeface="Big Caslon"/>
              </a:rPr>
              <a:t>Plan</a:t>
            </a:r>
            <a:r>
              <a:rPr lang="en-US" sz="72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72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endParaRPr lang="en-US" sz="7200" dirty="0">
              <a:solidFill>
                <a:srgbClr val="7F7F7F"/>
              </a:solidFill>
              <a:latin typeface="Big Caslon"/>
              <a:cs typeface="Big Caslo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943" y="3155917"/>
            <a:ext cx="329769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Get Stuff Done</a:t>
            </a:r>
          </a:p>
          <a:p>
            <a:pPr algn="ctr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rgbClr val="70AD47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Planit.proj6.com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1"/>
          <p:cNvGrpSpPr/>
          <p:nvPr/>
        </p:nvGrpSpPr>
        <p:grpSpPr>
          <a:xfrm>
            <a:off x="802034" y="1700697"/>
            <a:ext cx="5486400" cy="3200400"/>
            <a:chOff x="0" y="0"/>
            <a:chExt cx="5486400" cy="320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675861" y="278297"/>
              <a:ext cx="3116911" cy="51683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View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6192" y="847909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Controller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6192" y="1412453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Project Business Layer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6192" y="1976995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Project Data Layer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6192" y="2541537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Entity Framework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478226" y="4806776"/>
            <a:ext cx="3116580" cy="516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30144" y="4797720"/>
            <a:ext cx="1558290" cy="5162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MS SQL Azure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30144" y="2005673"/>
            <a:ext cx="1558290" cy="27312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.NET Framework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23772" y="1978994"/>
            <a:ext cx="1558290" cy="10852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ASP.NET</a:t>
            </a: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MVC 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2034" y="65445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Framework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Doing the first walkthrough of deploying to </a:t>
            </a:r>
            <a:r>
              <a:rPr lang="en-US" b="1" dirty="0" smtClean="0"/>
              <a:t>Azure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00" y="1930400"/>
            <a:ext cx="7011910" cy="46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GIT Bash Learning curve - Living in </a:t>
            </a:r>
            <a:r>
              <a:rPr lang="en-US" dirty="0" err="1"/>
              <a:t>GITHub</a:t>
            </a:r>
            <a:r>
              <a:rPr lang="en-US" dirty="0"/>
              <a:t> and working in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plugins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Integrating </a:t>
            </a:r>
            <a:r>
              <a:rPr lang="en-US" b="1" dirty="0" smtClean="0"/>
              <a:t>JQuery Plugin into MVC/Razor/Html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/>
              <a:t> </a:t>
            </a:r>
            <a:r>
              <a:rPr lang="en-US" sz="4000" dirty="0"/>
              <a:t>var</a:t>
            </a:r>
            <a:r>
              <a:rPr lang="en-US" sz="4000" b="1" dirty="0"/>
              <a:t> </a:t>
            </a:r>
            <a:r>
              <a:rPr lang="en-US" sz="4000" dirty="0"/>
              <a:t>items = [</a:t>
            </a:r>
          </a:p>
          <a:p>
            <a:pPr marL="0" indent="0">
              <a:buNone/>
            </a:pPr>
            <a:r>
              <a:rPr lang="en-US" sz="4000" dirty="0"/>
              <a:t>             new primitives.orgdiagram.ItemConfig({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id: 0,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parent: null,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title: "Root Project here",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description: "Project Tree",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image: "demo/images/photos/a.png"</a:t>
            </a:r>
          </a:p>
          <a:p>
            <a:pPr marL="0" indent="0">
              <a:buNone/>
            </a:pPr>
            <a:r>
              <a:rPr lang="en-US" sz="4000" dirty="0"/>
              <a:t>                }),</a:t>
            </a:r>
          </a:p>
          <a:p>
            <a:pPr marL="0" indent="0">
              <a:buNone/>
            </a:pPr>
            <a:r>
              <a:rPr lang="en-US" sz="4000" dirty="0"/>
              <a:t>             new primitives.orgdiagram.ItemConfig({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id: 2,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parent: 0,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title: "Senior Project",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description: "Fabulous",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image: "demo/images/photos/c.png"</a:t>
            </a:r>
          </a:p>
          <a:p>
            <a:pPr marL="0" indent="0">
              <a:buNone/>
            </a:pPr>
            <a:r>
              <a:rPr lang="en-US" sz="4000" dirty="0"/>
              <a:t>                </a:t>
            </a:r>
            <a:r>
              <a:rPr lang="en-US" sz="4000" dirty="0" smtClean="0"/>
              <a:t>})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            ];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var newItem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var items = [ 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@foreach(var item in Model)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</a:t>
            </a:r>
            <a:r>
              <a:rPr lang="en-US" sz="4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</a:t>
            </a:r>
            <a:r>
              <a:rPr lang="en-US" sz="4000" dirty="0"/>
              <a:t>@:newItem = new primitives.orgdiagram.ItemConfig</a:t>
            </a:r>
            <a:r>
              <a:rPr lang="en-US" sz="4000" dirty="0" smtClean="0"/>
              <a:t>({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</a:t>
            </a:r>
            <a:r>
              <a:rPr lang="en-US" sz="4000" dirty="0"/>
              <a:t>id: '@(item.ID</a:t>
            </a:r>
            <a:r>
              <a:rPr lang="en-US" sz="4000" dirty="0" smtClean="0"/>
              <a:t>)',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parent</a:t>
            </a:r>
            <a:r>
              <a:rPr lang="en-US" sz="4000" dirty="0"/>
              <a:t>: '@(item.ParentID)',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title</a:t>
            </a:r>
            <a:r>
              <a:rPr lang="en-US" sz="4000" dirty="0"/>
              <a:t>: '@(item.Title)',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description</a:t>
            </a:r>
            <a:r>
              <a:rPr lang="en-US" sz="4000" dirty="0"/>
              <a:t>: '@(item.Note)'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});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@:if('@item.ParentID' == '0')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@: {@: </a:t>
            </a:r>
            <a:r>
              <a:rPr lang="en-US" sz="4000" dirty="0"/>
              <a:t>var headparent =  0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 newItem.parent =  null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 }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@:items.push(newItem);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5" y="50685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No change is a standalone change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5" y="1827658"/>
            <a:ext cx="9509383" cy="39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261" y="2232454"/>
            <a:ext cx="8596668" cy="77435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Demo</a:t>
            </a:r>
            <a:br>
              <a:rPr lang="en-US" sz="5400" dirty="0" smtClean="0"/>
            </a:br>
            <a:r>
              <a:rPr lang="en-US" sz="5400" dirty="0" smtClean="0"/>
              <a:t>Backlog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19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103" y="2577381"/>
            <a:ext cx="6096000" cy="26798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implementation sooner.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less time </a:t>
            </a:r>
            <a:r>
              <a:rPr lang="en-US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discussing details before we’ve actually implemented anything.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backlog tools sooner.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to prioritize the work effort towards getting functionality before increasing design complexity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8653" y="98030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What we would do differently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6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359" y="2808188"/>
            <a:ext cx="7766936" cy="1646302"/>
          </a:xfrm>
        </p:spPr>
        <p:txBody>
          <a:bodyPr/>
          <a:lstStyle/>
          <a:p>
            <a:pPr lvl="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spent a lot of time upfront, developing a common vision of what we were doing. That early effort sustained us through some of the more challenging decisions.</a:t>
            </a:r>
            <a:br>
              <a:rPr lang="en-US" sz="24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9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046" y="1911287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Big Caslon"/>
                <a:cs typeface="Big Caslon"/>
              </a:rPr>
              <a:t>Plan</a:t>
            </a:r>
            <a:r>
              <a:rPr lang="en-US" sz="72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72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endParaRPr lang="en-US" sz="7200" dirty="0">
              <a:solidFill>
                <a:srgbClr val="7F7F7F"/>
              </a:solidFill>
              <a:latin typeface="Big Caslon"/>
              <a:cs typeface="Big Caslo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9267" y="3393071"/>
            <a:ext cx="240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70AD47"/>
                </a:solidFill>
              </a:rPr>
              <a:t>We’re Here to Help</a:t>
            </a:r>
          </a:p>
        </p:txBody>
      </p:sp>
    </p:spTree>
    <p:extLst>
      <p:ext uri="{BB962C8B-B14F-4D97-AF65-F5344CB8AC3E}">
        <p14:creationId xmlns:p14="http://schemas.microsoft.com/office/powerpoint/2010/main" val="26241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087" y="1238921"/>
            <a:ext cx="6033454" cy="427809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600" dirty="0" smtClean="0">
                <a:cs typeface="Calibri"/>
              </a:rPr>
              <a:t>Proposal Recap</a:t>
            </a:r>
            <a:endParaRPr lang="en-US" sz="3600" dirty="0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cs typeface="Calibri"/>
              </a:rPr>
              <a:t>Objectives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cs typeface="Calibri"/>
              </a:rPr>
              <a:t>Tools </a:t>
            </a:r>
            <a:r>
              <a:rPr lang="en-US" sz="3200" dirty="0">
                <a:cs typeface="Calibri"/>
              </a:rPr>
              <a:t>List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cs typeface="Calibri"/>
              </a:rPr>
              <a:t>Time Schedule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cs typeface="Calibri"/>
              </a:rPr>
              <a:t>Grading Scheme</a:t>
            </a:r>
          </a:p>
          <a:p>
            <a:r>
              <a:rPr lang="en-US" sz="3600" dirty="0" smtClean="0">
                <a:cs typeface="Calibri"/>
              </a:rPr>
              <a:t>Project Retrospective</a:t>
            </a:r>
            <a:endParaRPr lang="en-US" sz="3600" dirty="0">
              <a:cs typeface="Calibri"/>
            </a:endParaRPr>
          </a:p>
          <a:p>
            <a:r>
              <a:rPr lang="en-US" sz="3600" dirty="0" smtClean="0">
                <a:solidFill>
                  <a:srgbClr val="99CC00"/>
                </a:solidFill>
                <a:latin typeface="Big Caslon"/>
                <a:cs typeface="Big Caslon"/>
              </a:rPr>
              <a:t>Plan</a:t>
            </a:r>
            <a:r>
              <a:rPr lang="en-US" sz="36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36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r>
              <a:rPr lang="en-US" sz="3600" dirty="0" smtClean="0">
                <a:solidFill>
                  <a:srgbClr val="000000"/>
                </a:solidFill>
                <a:latin typeface="Trebuchet MS"/>
                <a:cs typeface="Calibri"/>
              </a:rPr>
              <a:t> Demo</a:t>
            </a:r>
          </a:p>
          <a:p>
            <a:pPr algn="ctr"/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1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009" y="677290"/>
            <a:ext cx="8596668" cy="13208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723" y="1595285"/>
            <a:ext cx="10565601" cy="44100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Team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Real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World Software Development Process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Object-Oriented Analysis and Design 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Remote/Local, Individual/Group Project Collaboration 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6C911C"/>
                </a:solidFill>
                <a:cs typeface="Calibri"/>
              </a:rPr>
              <a:t>Albert</a:t>
            </a:r>
            <a:endParaRPr lang="en-US" sz="3600" dirty="0">
              <a:solidFill>
                <a:srgbClr val="6C911C"/>
              </a:solidFill>
              <a:cs typeface="Calibri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User Interface Design  </a:t>
            </a:r>
          </a:p>
          <a:p>
            <a:pPr marL="400050" lvl="1" indent="0">
              <a:buNone/>
            </a:pPr>
            <a:r>
              <a:rPr lang="it-IT" sz="2000" dirty="0">
                <a:solidFill>
                  <a:schemeClr val="tx1"/>
                </a:solidFill>
                <a:cs typeface="Calibri"/>
              </a:rPr>
              <a:t>Learn Visual Studio / C#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Beth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Use C# in a Real Project 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Implement a Group Project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Devin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Object-Oriented Implementation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.NET Stack</a:t>
            </a:r>
          </a:p>
        </p:txBody>
      </p:sp>
    </p:spTree>
    <p:extLst>
      <p:ext uri="{BB962C8B-B14F-4D97-AF65-F5344CB8AC3E}">
        <p14:creationId xmlns:p14="http://schemas.microsoft.com/office/powerpoint/2010/main" val="39287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9" y="3466266"/>
            <a:ext cx="2506240" cy="42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9" y="1652534"/>
            <a:ext cx="3124200" cy="771525"/>
          </a:xfrm>
          <a:prstGeom prst="rect">
            <a:avLst/>
          </a:prstGeom>
        </p:spPr>
      </p:pic>
      <p:pic>
        <p:nvPicPr>
          <p:cNvPr id="4" name="Picture 3" descr="dreamweaver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619" y="3257871"/>
            <a:ext cx="2304762" cy="980952"/>
          </a:xfrm>
          <a:prstGeom prst="rect">
            <a:avLst/>
          </a:prstGeom>
        </p:spPr>
      </p:pic>
      <p:pic>
        <p:nvPicPr>
          <p:cNvPr id="7" name="Picture 6" descr="Microsoft-SQL-Server-29251b9d-e464-4992-888e-71e169bad99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430" y="554593"/>
            <a:ext cx="2743200" cy="2253035"/>
          </a:xfrm>
          <a:prstGeom prst="rect">
            <a:avLst/>
          </a:prstGeom>
        </p:spPr>
      </p:pic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698" y="3431261"/>
            <a:ext cx="2743200" cy="674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57" y="850243"/>
            <a:ext cx="1815178" cy="1815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2" y="4428241"/>
            <a:ext cx="3810281" cy="1188445"/>
          </a:xfrm>
          <a:prstGeom prst="rect">
            <a:avLst/>
          </a:prstGeom>
        </p:spPr>
      </p:pic>
      <p:pic>
        <p:nvPicPr>
          <p:cNvPr id="8" name="Picture 7" descr="6_logo_predesign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67" y="4370731"/>
            <a:ext cx="3275827" cy="1321498"/>
          </a:xfrm>
          <a:prstGeom prst="rect">
            <a:avLst/>
          </a:prstGeom>
        </p:spPr>
      </p:pic>
      <p:pic>
        <p:nvPicPr>
          <p:cNvPr id="12" name="Picture 11" descr="Pizza_Hu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5788" y="5247750"/>
            <a:ext cx="1034579" cy="10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61" y="5825247"/>
            <a:ext cx="2903606" cy="54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25413"/>
            <a:ext cx="2117869" cy="523010"/>
          </a:xfrm>
          <a:prstGeom prst="rect">
            <a:avLst/>
          </a:prstGeom>
        </p:spPr>
      </p:pic>
      <p:pic>
        <p:nvPicPr>
          <p:cNvPr id="7" name="Picture 6" descr="Microsoft-SQL-Server-29251b9d-e464-4992-888e-71e169bad99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387" y="1257016"/>
            <a:ext cx="1785034" cy="1466078"/>
          </a:xfrm>
          <a:prstGeom prst="rect">
            <a:avLst/>
          </a:prstGeom>
        </p:spPr>
      </p:pic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217" y="3121623"/>
            <a:ext cx="2123153" cy="522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83" y="667366"/>
            <a:ext cx="909966" cy="909966"/>
          </a:xfrm>
          <a:prstGeom prst="rect">
            <a:avLst/>
          </a:prstGeom>
        </p:spPr>
      </p:pic>
      <p:pic>
        <p:nvPicPr>
          <p:cNvPr id="8" name="Picture 7" descr="6_logo_predesign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7" y="4790398"/>
            <a:ext cx="2739103" cy="11049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35" y="2670652"/>
            <a:ext cx="1504384" cy="15043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8" y="1945315"/>
            <a:ext cx="2429072" cy="16193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3" y="836819"/>
            <a:ext cx="1067407" cy="444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53" y="4400701"/>
            <a:ext cx="2556616" cy="9715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" y="5640445"/>
            <a:ext cx="2981423" cy="85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89" y="2947244"/>
            <a:ext cx="2025053" cy="13084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00" y="1694162"/>
            <a:ext cx="919469" cy="9194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54" y="5339426"/>
            <a:ext cx="3552727" cy="1058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4" y="3996559"/>
            <a:ext cx="1401874" cy="10373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38" y="725413"/>
            <a:ext cx="968749" cy="9687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243" y="1606016"/>
            <a:ext cx="2381250" cy="904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60" y="3461726"/>
            <a:ext cx="1139944" cy="4331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32" y="3973916"/>
            <a:ext cx="2187468" cy="6181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41" y="4100975"/>
            <a:ext cx="2226953" cy="15899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62" y="1854922"/>
            <a:ext cx="970468" cy="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</a:t>
            </a:r>
          </a:p>
        </p:txBody>
      </p:sp>
      <p:pic>
        <p:nvPicPr>
          <p:cNvPr id="7" name="Content Placeholder 6" descr="ScreenCapture 2013-12-06 at 9.18.43 P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13" y="1806463"/>
            <a:ext cx="9311298" cy="3443400"/>
          </a:xfrm>
        </p:spPr>
      </p:pic>
    </p:spTree>
    <p:extLst>
      <p:ext uri="{BB962C8B-B14F-4D97-AF65-F5344CB8AC3E}">
        <p14:creationId xmlns:p14="http://schemas.microsoft.com/office/powerpoint/2010/main" val="34779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2" y="2217148"/>
            <a:ext cx="4033010" cy="284504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030" y="1930400"/>
            <a:ext cx="4713056" cy="32114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4" y="1612109"/>
            <a:ext cx="34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some level we expected.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7006" y="5492218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769" y="15096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52" y="2285120"/>
            <a:ext cx="1749312" cy="316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62" y="2547745"/>
            <a:ext cx="1498187" cy="357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107" y="2832073"/>
            <a:ext cx="1410168" cy="424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171" y="3164788"/>
            <a:ext cx="2066847" cy="397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106" y="3468399"/>
            <a:ext cx="1932683" cy="372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9852" y="3785872"/>
            <a:ext cx="1866603" cy="370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9545" y="1908868"/>
            <a:ext cx="5442404" cy="3219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8889" y="2138748"/>
            <a:ext cx="1509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6645" y="2912698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8531" y="3518593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4738" y="3167134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4173" y="2275169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66330" y="2017900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0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Framework</a:t>
            </a:r>
          </a:p>
          <a:p>
            <a:r>
              <a:rPr lang="en-US" b="1" dirty="0" smtClean="0"/>
              <a:t>Doing </a:t>
            </a:r>
            <a:r>
              <a:rPr lang="en-US" b="1" dirty="0"/>
              <a:t>the first walkthrough of deploying to </a:t>
            </a:r>
            <a:r>
              <a:rPr lang="en-US" b="1" dirty="0" smtClean="0"/>
              <a:t>Azure </a:t>
            </a:r>
          </a:p>
          <a:p>
            <a:endParaRPr lang="en-US" b="1" dirty="0" smtClean="0"/>
          </a:p>
          <a:p>
            <a:r>
              <a:rPr lang="en-US" b="1" dirty="0" smtClean="0"/>
              <a:t>The GIT </a:t>
            </a:r>
            <a:r>
              <a:rPr lang="en-US" b="1" dirty="0"/>
              <a:t>Bash Learning curve - Living in </a:t>
            </a:r>
            <a:r>
              <a:rPr lang="en-US" b="1" dirty="0" err="1"/>
              <a:t>GITHub</a:t>
            </a:r>
            <a:r>
              <a:rPr lang="en-US" b="1" dirty="0"/>
              <a:t> and working in GIT </a:t>
            </a:r>
            <a:endParaRPr lang="en-US" b="1" dirty="0" smtClean="0"/>
          </a:p>
          <a:p>
            <a:r>
              <a:rPr lang="en-US" b="1" dirty="0" smtClean="0"/>
              <a:t>Using </a:t>
            </a:r>
            <a:r>
              <a:rPr lang="en-US" b="1" dirty="0"/>
              <a:t>JQuery </a:t>
            </a:r>
            <a:r>
              <a:rPr lang="en-US" b="1" dirty="0" smtClean="0"/>
              <a:t>plugins</a:t>
            </a:r>
          </a:p>
          <a:p>
            <a:endParaRPr lang="en-US" b="1" dirty="0" smtClean="0"/>
          </a:p>
          <a:p>
            <a:r>
              <a:rPr lang="en-US" b="1" dirty="0" smtClean="0"/>
              <a:t>Integrating </a:t>
            </a:r>
            <a:r>
              <a:rPr lang="en-US" b="1" dirty="0"/>
              <a:t>JQuery Plugin into </a:t>
            </a:r>
            <a:r>
              <a:rPr lang="en-US" b="1" dirty="0" smtClean="0"/>
              <a:t>MVC/Razor/Html</a:t>
            </a:r>
          </a:p>
          <a:p>
            <a:r>
              <a:rPr lang="en-US" b="1" dirty="0" smtClean="0"/>
              <a:t>No change is a Stand alone change</a:t>
            </a:r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5771</TotalTime>
  <Words>839</Words>
  <Application>Microsoft Office PowerPoint</Application>
  <PresentationFormat>Widescreen</PresentationFormat>
  <Paragraphs>179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Big Caslon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Objectives</vt:lpstr>
      <vt:lpstr>Tools List</vt:lpstr>
      <vt:lpstr>PowerPoint Presentation</vt:lpstr>
      <vt:lpstr>Time Schedule</vt:lpstr>
      <vt:lpstr>Workflow</vt:lpstr>
      <vt:lpstr>Grading Scheme</vt:lpstr>
      <vt:lpstr>Retrospective</vt:lpstr>
      <vt:lpstr>Project Framework   </vt:lpstr>
      <vt:lpstr>Doing the first walkthrough of deploying to Azure </vt:lpstr>
      <vt:lpstr>The GIT Bash Learning curve - Living in GITHub and working in GIT</vt:lpstr>
      <vt:lpstr>Using JQuery plugins </vt:lpstr>
      <vt:lpstr>Integrating JQuery Plugin into MVC/Razor/Html</vt:lpstr>
      <vt:lpstr> No change is a standalone change </vt:lpstr>
      <vt:lpstr>Demo Backlog</vt:lpstr>
      <vt:lpstr>PowerPoint Presentation</vt:lpstr>
      <vt:lpstr>We spent a lot of time upfront, developing a common vision of what we were doing. That early effort sustained us through some of the more challenging decisions. </vt:lpstr>
      <vt:lpstr>Planit!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 Just Made a</dc:title>
  <dc:creator>Devin Gleason-Lambert</dc:creator>
  <cp:lastModifiedBy>Devin Gleason Lambert</cp:lastModifiedBy>
  <cp:revision>293</cp:revision>
  <dcterms:created xsi:type="dcterms:W3CDTF">2012-07-27T01:16:44Z</dcterms:created>
  <dcterms:modified xsi:type="dcterms:W3CDTF">2014-05-01T23:33:35Z</dcterms:modified>
</cp:coreProperties>
</file>