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17"/>
  </p:notesMasterIdLst>
  <p:sldIdLst>
    <p:sldId id="276" r:id="rId2"/>
    <p:sldId id="268" r:id="rId3"/>
    <p:sldId id="259" r:id="rId4"/>
    <p:sldId id="299" r:id="rId5"/>
    <p:sldId id="260" r:id="rId6"/>
    <p:sldId id="291" r:id="rId7"/>
    <p:sldId id="261" r:id="rId8"/>
    <p:sldId id="297" r:id="rId9"/>
    <p:sldId id="265" r:id="rId10"/>
    <p:sldId id="264" r:id="rId11"/>
    <p:sldId id="290" r:id="rId12"/>
    <p:sldId id="296" r:id="rId13"/>
    <p:sldId id="295" r:id="rId14"/>
    <p:sldId id="298" r:id="rId15"/>
    <p:sldId id="30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9900"/>
    <a:srgbClr val="E2F0D9"/>
    <a:srgbClr val="C5E0B4"/>
    <a:srgbClr val="70AD47"/>
    <a:srgbClr val="99CC00"/>
    <a:srgbClr val="99FF33"/>
    <a:srgbClr val="3399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750" autoAdjust="0"/>
    <p:restoredTop sz="49236" autoAdjust="0"/>
  </p:normalViewPr>
  <p:slideViewPr>
    <p:cSldViewPr snapToGrid="0">
      <p:cViewPr varScale="1">
        <p:scale>
          <a:sx n="102" d="100"/>
          <a:sy n="102" d="100"/>
        </p:scale>
        <p:origin x="150" y="336"/>
      </p:cViewPr>
      <p:guideLst>
        <p:guide orient="horz" pos="2160"/>
        <p:guide pos="384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842521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en.wikipedia.org/wiki/en:public_domain" TargetMode="External"/><Relationship Id="rId2" Type="http://schemas.openxmlformats.org/officeDocument/2006/relationships/slide" Target="../slides/slide7.xml"/><Relationship Id="rId1" Type="http://schemas.openxmlformats.org/officeDocument/2006/relationships/notesMaster" Target="../notesMasters/notesMaster1.xml"/><Relationship Id="rId5" Type="http://schemas.openxmlformats.org/officeDocument/2006/relationships/hyperlink" Target="http://commons.wikimedia.org/w/index.php?title=Projectcode:&amp;action=edit&amp;redlink=1" TargetMode="External"/><Relationship Id="rId4" Type="http://schemas.openxmlformats.org/officeDocument/2006/relationships/hyperlink" Target="http://commons.wikimedia.org/w/index.php?title=Projectcode:User:Dutchguilder&amp;action=edit&amp;redlink=1" TargetMode="Externa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en.wikipedia.org/wiki/en:public_domain" TargetMode="External"/><Relationship Id="rId2" Type="http://schemas.openxmlformats.org/officeDocument/2006/relationships/slide" Target="../slides/slide8.xml"/><Relationship Id="rId1" Type="http://schemas.openxmlformats.org/officeDocument/2006/relationships/notesMaster" Target="../notesMasters/notesMaster1.xml"/><Relationship Id="rId5" Type="http://schemas.openxmlformats.org/officeDocument/2006/relationships/hyperlink" Target="http://commons.wikimedia.org/w/index.php?title=Projectcode:&amp;action=edit&amp;redlink=1" TargetMode="External"/><Relationship Id="rId4" Type="http://schemas.openxmlformats.org/officeDocument/2006/relationships/hyperlink" Target="http://commons.wikimedia.org/w/index.php?title=Projectcode:User:Dutchguilder&amp;action=edit&amp;redlink=1" TargetMode="Externa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a:noFill/>
          <a:ln w="12700">
            <a:solidFill>
              <a:prstClr val="black"/>
            </a:solidFill>
          </a:ln>
        </p:spPr>
      </p:sp>
      <p:sp>
        <p:nvSpPr>
          <p:cNvPr id="3" name="Notes Placeholder 2"/>
          <p:cNvSpPr>
            <a:spLocks noGrp="1"/>
          </p:cNvSpPr>
          <p:nvPr>
            <p:ph type="body" idx="1"/>
          </p:nvPr>
        </p:nvSpPr>
        <p:spPr>
          <a:xfrm>
            <a:off x="685800" y="4400550"/>
            <a:ext cx="5486400" cy="3600450"/>
          </a:xfrm>
          <a:prstGeom prst="rect">
            <a:avLst/>
          </a:prstGeom>
        </p:spPr>
        <p:txBody>
          <a:bodyPr/>
          <a:lstStyle/>
          <a:p>
            <a:r>
              <a:rPr lang="en-US" dirty="0"/>
              <a:t>  </a:t>
            </a:r>
            <a:r>
              <a:rPr lang="en-US" dirty="0">
                <a:latin typeface="Trebuchet MS"/>
              </a:rPr>
              <a:t>We're creating a web based tool that simplifies planning your projects, </a:t>
            </a:r>
            <a:r>
              <a:rPr lang="en-US" sz="1906" dirty="0">
                <a:latin typeface="Trebuchet MS"/>
              </a:rPr>
              <a:t>and scheduling your time so that you stay motivated to finish.</a:t>
            </a:r>
          </a:p>
          <a:p>
            <a:r>
              <a:rPr lang="en-US" dirty="0">
                <a:latin typeface="Trebuchet MS"/>
              </a:rPr>
              <a:t/>
            </a:r>
            <a:br>
              <a:rPr lang="en-US" dirty="0">
                <a:latin typeface="Trebuchet MS"/>
              </a:rPr>
            </a:br>
            <a:endParaRPr lang="en-US" dirty="0">
              <a:latin typeface="Trebuchet MS"/>
            </a:endParaRPr>
          </a:p>
          <a:p>
            <a:r>
              <a:rPr lang="en-US" dirty="0">
                <a:latin typeface="Trebuchet MS"/>
              </a:rPr>
              <a:t>Introduce the team</a:t>
            </a:r>
          </a:p>
          <a:p>
            <a:r>
              <a:rPr lang="en-US" dirty="0">
                <a:latin typeface="Trebuchet MS"/>
              </a:rPr>
              <a:t/>
            </a:r>
            <a:br>
              <a:rPr lang="en-US" dirty="0">
                <a:latin typeface="Trebuchet MS"/>
              </a:rPr>
            </a:br>
            <a:endParaRPr lang="en-US" dirty="0">
              <a:latin typeface="Trebuchet MS"/>
            </a:endParaRPr>
          </a:p>
          <a:p>
            <a:r>
              <a:rPr lang="en-US" dirty="0"/>
              <a:t/>
            </a:r>
            <a:br>
              <a:rPr lang="en-US" dirty="0"/>
            </a:br>
            <a:endParaRPr lang="en-US" dirty="0"/>
          </a:p>
        </p:txBody>
      </p:sp>
    </p:spTree>
    <p:extLst>
      <p:ext uri="{BB962C8B-B14F-4D97-AF65-F5344CB8AC3E}">
        <p14:creationId xmlns:p14="http://schemas.microsoft.com/office/powerpoint/2010/main" val="3937265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a:noFill/>
          <a:ln w="12700">
            <a:solidFill>
              <a:prstClr val="black"/>
            </a:solidFill>
          </a:ln>
        </p:spPr>
      </p:sp>
      <p:sp>
        <p:nvSpPr>
          <p:cNvPr id="3" name="Notes Placeholder 2"/>
          <p:cNvSpPr>
            <a:spLocks noGrp="1"/>
          </p:cNvSpPr>
          <p:nvPr>
            <p:ph type="body" idx="1"/>
          </p:nvPr>
        </p:nvSpPr>
        <p:spPr>
          <a:xfrm>
            <a:off x="685800" y="4400550"/>
            <a:ext cx="5486400" cy="3600450"/>
          </a:xfrm>
          <a:prstGeom prst="rect">
            <a:avLst/>
          </a:prstGeom>
        </p:spPr>
        <p:txBody>
          <a:bodyPr/>
          <a:lstStyle/>
          <a:p>
            <a:r>
              <a:rPr lang="en-US" sz="1200" kern="1200" dirty="0" smtClean="0">
                <a:solidFill>
                  <a:schemeClr val="tx1"/>
                </a:solidFill>
                <a:effectLst/>
                <a:latin typeface="+mn-lt"/>
                <a:ea typeface="+mn-ea"/>
                <a:cs typeface="+mn-cs"/>
              </a:rPr>
              <a:t>We would like to thank you for your time, and this brings us to the conclusion of our presentation. Do we have any questions?</a:t>
            </a:r>
            <a:endParaRPr lang="en-US" sz="12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9710117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a:noFill/>
          <a:ln w="12700">
            <a:solidFill>
              <a:prstClr val="black"/>
            </a:solidFill>
          </a:ln>
        </p:spPr>
      </p:sp>
      <p:sp>
        <p:nvSpPr>
          <p:cNvPr id="3" name="Notes Placeholder 2"/>
          <p:cNvSpPr>
            <a:spLocks noGrp="1"/>
          </p:cNvSpPr>
          <p:nvPr>
            <p:ph type="body" idx="1"/>
          </p:nvPr>
        </p:nvSpPr>
        <p:spPr>
          <a:xfrm>
            <a:off x="685800" y="4400550"/>
            <a:ext cx="5486400" cy="3600450"/>
          </a:xfrm>
          <a:prstGeom prst="rect">
            <a:avLst/>
          </a:prstGeom>
        </p:spPr>
        <p:txBody>
          <a:bodyPr/>
          <a:lstStyle/>
          <a:p>
            <a:r>
              <a:rPr lang="en-US">
                <a:cs typeface="Calibri"/>
              </a:rPr>
              <a:t>Our team objectives are .. . </a:t>
            </a:r>
          </a:p>
        </p:txBody>
      </p:sp>
    </p:spTree>
    <p:extLst>
      <p:ext uri="{BB962C8B-B14F-4D97-AF65-F5344CB8AC3E}">
        <p14:creationId xmlns:p14="http://schemas.microsoft.com/office/powerpoint/2010/main" val="17390019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a:noFill/>
          <a:ln w="12700">
            <a:solidFill>
              <a:prstClr val="black"/>
            </a:solidFill>
          </a:ln>
        </p:spPr>
      </p:sp>
      <p:sp>
        <p:nvSpPr>
          <p:cNvPr id="3" name="Notes Placeholder 2"/>
          <p:cNvSpPr>
            <a:spLocks noGrp="1"/>
          </p:cNvSpPr>
          <p:nvPr>
            <p:ph type="body" idx="1"/>
          </p:nvPr>
        </p:nvSpPr>
        <p:spPr>
          <a:xfrm>
            <a:off x="685800" y="4400550"/>
            <a:ext cx="5486400" cy="3600450"/>
          </a:xfrm>
          <a:prstGeom prst="rect">
            <a:avLst/>
          </a:prstGeom>
        </p:spPr>
        <p:txBody>
          <a:bodyPr/>
          <a:lstStyle/>
          <a:p>
            <a:r>
              <a:rPr lang="en-US" sz="1200" kern="1200" dirty="0" smtClean="0">
                <a:solidFill>
                  <a:schemeClr val="tx1"/>
                </a:solidFill>
                <a:effectLst/>
                <a:latin typeface="+mn-lt"/>
                <a:ea typeface="+mn-ea"/>
                <a:cs typeface="+mn-cs"/>
              </a:rPr>
              <a:t>&lt;Devin Objectives, 4&gt;</a:t>
            </a:r>
          </a:p>
          <a:p>
            <a:r>
              <a:rPr lang="en-US" sz="1200" kern="1200" dirty="0" smtClean="0">
                <a:solidFill>
                  <a:schemeClr val="tx1"/>
                </a:solidFill>
                <a:effectLst/>
                <a:latin typeface="+mn-lt"/>
                <a:ea typeface="+mn-ea"/>
                <a:cs typeface="+mn-cs"/>
              </a:rPr>
              <a:t>My objectives for the project were pretty</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simple, I wanted to create software</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that wouldn’t be thrown away at the end of the semester. </a:t>
            </a:r>
          </a:p>
          <a:p>
            <a:r>
              <a:rPr lang="en-US" sz="1200" kern="1200" dirty="0" smtClean="0">
                <a:solidFill>
                  <a:schemeClr val="tx1"/>
                </a:solidFill>
                <a:effectLst/>
                <a:latin typeface="+mn-lt"/>
                <a:ea typeface="+mn-ea"/>
                <a:cs typeface="+mn-cs"/>
              </a:rPr>
              <a:t>&lt;Next/&gt;</a:t>
            </a:r>
          </a:p>
          <a:p>
            <a:r>
              <a:rPr lang="en-US" sz="1200" kern="1200" dirty="0" smtClean="0">
                <a:solidFill>
                  <a:schemeClr val="tx1"/>
                </a:solidFill>
                <a:effectLst/>
                <a:latin typeface="+mn-lt"/>
                <a:ea typeface="+mn-ea"/>
                <a:cs typeface="+mn-cs"/>
              </a:rPr>
              <a:t>Next</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I want to build on my knowledge of object orientation, because I believe in the methodology and my plan is to continue using it after college,</a:t>
            </a:r>
          </a:p>
          <a:p>
            <a:r>
              <a:rPr lang="en-US" sz="1200" kern="1200" dirty="0" smtClean="0">
                <a:solidFill>
                  <a:schemeClr val="tx1"/>
                </a:solidFill>
                <a:effectLst/>
                <a:latin typeface="+mn-lt"/>
                <a:ea typeface="+mn-ea"/>
                <a:cs typeface="+mn-cs"/>
              </a:rPr>
              <a:t>&lt;Next/&gt;</a:t>
            </a:r>
          </a:p>
          <a:p>
            <a:r>
              <a:rPr lang="en-US" sz="1200" kern="1200" dirty="0" smtClean="0">
                <a:solidFill>
                  <a:schemeClr val="tx1"/>
                </a:solidFill>
                <a:effectLst/>
                <a:latin typeface="+mn-lt"/>
                <a:ea typeface="+mn-ea"/>
                <a:cs typeface="+mn-cs"/>
              </a:rPr>
              <a:t>And last I want to learn and use the .NET stack because it’s a qualification I want based on the job searching I have done, </a:t>
            </a:r>
          </a:p>
          <a:p>
            <a:r>
              <a:rPr lang="en-US" sz="1200" kern="1200" dirty="0" smtClean="0">
                <a:solidFill>
                  <a:schemeClr val="tx1"/>
                </a:solidFill>
                <a:effectLst/>
                <a:latin typeface="+mn-lt"/>
                <a:ea typeface="+mn-ea"/>
                <a:cs typeface="+mn-cs"/>
              </a:rPr>
              <a:t>And honestly I just don’t want to work with open source software</a:t>
            </a:r>
          </a:p>
          <a:p>
            <a:r>
              <a:rPr lang="en-US" sz="1200" kern="1200" dirty="0" smtClean="0">
                <a:solidFill>
                  <a:schemeClr val="tx1"/>
                </a:solidFill>
                <a:effectLst/>
                <a:latin typeface="+mn-lt"/>
                <a:ea typeface="+mn-ea"/>
                <a:cs typeface="+mn-cs"/>
              </a:rPr>
              <a:t>&lt;/Devin Objectives, 4&gt;</a:t>
            </a:r>
          </a:p>
          <a:p>
            <a:endParaRPr lang="en-US" dirty="0"/>
          </a:p>
        </p:txBody>
      </p:sp>
    </p:spTree>
    <p:extLst>
      <p:ext uri="{BB962C8B-B14F-4D97-AF65-F5344CB8AC3E}">
        <p14:creationId xmlns:p14="http://schemas.microsoft.com/office/powerpoint/2010/main" val="28153350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a:noFill/>
          <a:ln w="12700">
            <a:solidFill>
              <a:prstClr val="black"/>
            </a:solidFill>
          </a:ln>
        </p:spPr>
      </p:sp>
      <p:sp>
        <p:nvSpPr>
          <p:cNvPr id="3" name="Notes Placeholder 2"/>
          <p:cNvSpPr>
            <a:spLocks noGrp="1"/>
          </p:cNvSpPr>
          <p:nvPr>
            <p:ph type="body" idx="1"/>
          </p:nvPr>
        </p:nvSpPr>
        <p:spPr>
          <a:xfrm>
            <a:off x="685800" y="4400550"/>
            <a:ext cx="5486400" cy="3600450"/>
          </a:xfrm>
          <a:prstGeom prst="rect">
            <a:avLst/>
          </a:prstGeom>
        </p:spPr>
        <p:txBody>
          <a:bodyPr/>
          <a:lstStyle/>
          <a:p>
            <a:r>
              <a:rPr lang="en-US" dirty="0">
                <a:solidFill>
                  <a:srgbClr val="FF0000"/>
                </a:solidFill>
              </a:rPr>
              <a:t>As I </a:t>
            </a:r>
            <a:r>
              <a:rPr lang="en-US" dirty="0" smtClean="0">
                <a:solidFill>
                  <a:srgbClr val="FF0000"/>
                </a:solidFill>
              </a:rPr>
              <a:t>had said </a:t>
            </a:r>
            <a:r>
              <a:rPr lang="en-US" dirty="0">
                <a:solidFill>
                  <a:srgbClr val="FF0000"/>
                </a:solidFill>
              </a:rPr>
              <a:t>previously a personal objective for me was to learn the .NET Stack</a:t>
            </a:r>
          </a:p>
          <a:p>
            <a:r>
              <a:rPr lang="en-US" dirty="0">
                <a:solidFill>
                  <a:srgbClr val="FF0000"/>
                </a:solidFill>
              </a:rPr>
              <a:t>&lt;Next&gt;</a:t>
            </a:r>
            <a:r>
              <a:rPr lang="en-US" dirty="0"/>
              <a:t> </a:t>
            </a:r>
          </a:p>
          <a:p>
            <a:r>
              <a:rPr lang="en-US" dirty="0"/>
              <a:t>and as you can see we list C#, Visual Studio, and .NET</a:t>
            </a:r>
          </a:p>
          <a:p>
            <a:r>
              <a:rPr lang="en-US" dirty="0"/>
              <a:t>&lt;Next&gt;</a:t>
            </a:r>
          </a:p>
          <a:p>
            <a:r>
              <a:rPr lang="en-US" dirty="0"/>
              <a:t>for the front end we plan on </a:t>
            </a:r>
            <a:r>
              <a:rPr lang="en-US" dirty="0" smtClean="0"/>
              <a:t>using JavaScript </a:t>
            </a:r>
            <a:r>
              <a:rPr lang="en-US" dirty="0"/>
              <a:t>and </a:t>
            </a:r>
            <a:r>
              <a:rPr lang="en-US" dirty="0" smtClean="0"/>
              <a:t>JQuery for </a:t>
            </a:r>
            <a:r>
              <a:rPr lang="en-US" dirty="0"/>
              <a:t>visually appealing </a:t>
            </a:r>
            <a:r>
              <a:rPr lang="en-US" dirty="0" smtClean="0"/>
              <a:t>dynamic web  </a:t>
            </a:r>
            <a:r>
              <a:rPr lang="en-US" dirty="0"/>
              <a:t>pages, </a:t>
            </a:r>
          </a:p>
          <a:p>
            <a:r>
              <a:rPr lang="en-US" dirty="0"/>
              <a:t>&lt;Next&gt;</a:t>
            </a:r>
          </a:p>
          <a:p>
            <a:r>
              <a:rPr lang="en-US" dirty="0"/>
              <a:t>our backend following the Microsoft stack will be SQL Server, </a:t>
            </a:r>
          </a:p>
          <a:p>
            <a:r>
              <a:rPr lang="en-US" dirty="0"/>
              <a:t>&lt;Next&gt;</a:t>
            </a:r>
          </a:p>
          <a:p>
            <a:r>
              <a:rPr lang="en-US" dirty="0"/>
              <a:t>and last for design we plan on using Dreamweaver for well laid out pages</a:t>
            </a:r>
            <a:r>
              <a:rPr lang="en-US" dirty="0" smtClean="0"/>
              <a:t>.</a:t>
            </a:r>
          </a:p>
          <a:p>
            <a:r>
              <a:rPr lang="en-US" sz="1200" kern="1200" dirty="0" smtClean="0">
                <a:solidFill>
                  <a:schemeClr val="tx1"/>
                </a:solidFill>
                <a:effectLst/>
                <a:latin typeface="+mn-lt"/>
                <a:ea typeface="+mn-ea"/>
                <a:cs typeface="+mn-cs"/>
              </a:rPr>
              <a:t>&lt;Next&gt;</a:t>
            </a:r>
          </a:p>
          <a:p>
            <a:r>
              <a:rPr lang="en-US" sz="1200" kern="1200" dirty="0" smtClean="0">
                <a:solidFill>
                  <a:schemeClr val="tx1"/>
                </a:solidFill>
                <a:effectLst/>
                <a:latin typeface="+mn-lt"/>
                <a:ea typeface="+mn-ea"/>
                <a:cs typeface="+mn-cs"/>
              </a:rPr>
              <a:t>Oh and lets not forgot Pizza and Google</a:t>
            </a:r>
            <a:endParaRPr lang="en-US" dirty="0" smtClean="0"/>
          </a:p>
          <a:p>
            <a:r>
              <a:rPr lang="en-US" dirty="0" smtClean="0"/>
              <a:t>&lt;/Devin</a:t>
            </a:r>
            <a:r>
              <a:rPr lang="en-US" baseline="0" dirty="0" smtClean="0"/>
              <a:t> Tools List, 14&gt;</a:t>
            </a:r>
            <a:endParaRPr lang="en-US" dirty="0" smtClean="0"/>
          </a:p>
          <a:p>
            <a:r>
              <a:rPr lang="en-US" dirty="0" smtClean="0"/>
              <a:t>Beth</a:t>
            </a:r>
            <a:endParaRPr lang="en-US" dirty="0"/>
          </a:p>
        </p:txBody>
      </p:sp>
    </p:spTree>
    <p:extLst>
      <p:ext uri="{BB962C8B-B14F-4D97-AF65-F5344CB8AC3E}">
        <p14:creationId xmlns:p14="http://schemas.microsoft.com/office/powerpoint/2010/main" val="38611094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a:noFill/>
          <a:ln w="12700">
            <a:solidFill>
              <a:prstClr val="black"/>
            </a:solidFill>
          </a:ln>
        </p:spPr>
      </p:sp>
      <p:sp>
        <p:nvSpPr>
          <p:cNvPr id="3" name="Notes Placeholder 2"/>
          <p:cNvSpPr>
            <a:spLocks noGrp="1"/>
          </p:cNvSpPr>
          <p:nvPr>
            <p:ph type="body" idx="1"/>
          </p:nvPr>
        </p:nvSpPr>
        <p:spPr>
          <a:xfrm>
            <a:off x="685800" y="4400550"/>
            <a:ext cx="5486400" cy="3600450"/>
          </a:xfrm>
          <a:prstGeom prst="rect">
            <a:avLst/>
          </a:prstGeom>
        </p:spPr>
        <p:txBody>
          <a:bodyPr/>
          <a:lstStyle/>
          <a:p>
            <a:r>
              <a:rPr lang="en-US" dirty="0">
                <a:solidFill>
                  <a:srgbClr val="FF0000"/>
                </a:solidFill>
              </a:rPr>
              <a:t>As I </a:t>
            </a:r>
            <a:r>
              <a:rPr lang="en-US" dirty="0" smtClean="0">
                <a:solidFill>
                  <a:srgbClr val="FF0000"/>
                </a:solidFill>
              </a:rPr>
              <a:t>had said </a:t>
            </a:r>
            <a:r>
              <a:rPr lang="en-US" dirty="0">
                <a:solidFill>
                  <a:srgbClr val="FF0000"/>
                </a:solidFill>
              </a:rPr>
              <a:t>previously a personal objective for me was to learn the .NET Stack</a:t>
            </a:r>
          </a:p>
          <a:p>
            <a:r>
              <a:rPr lang="en-US" dirty="0">
                <a:solidFill>
                  <a:srgbClr val="FF0000"/>
                </a:solidFill>
              </a:rPr>
              <a:t>&lt;Next&gt;</a:t>
            </a:r>
            <a:r>
              <a:rPr lang="en-US" dirty="0"/>
              <a:t> </a:t>
            </a:r>
          </a:p>
          <a:p>
            <a:r>
              <a:rPr lang="en-US" dirty="0"/>
              <a:t>and as you can see we list C#, Visual Studio, and .NET</a:t>
            </a:r>
          </a:p>
          <a:p>
            <a:r>
              <a:rPr lang="en-US" dirty="0"/>
              <a:t>&lt;Next&gt;</a:t>
            </a:r>
          </a:p>
          <a:p>
            <a:r>
              <a:rPr lang="en-US" dirty="0"/>
              <a:t>for the front end we plan on </a:t>
            </a:r>
            <a:r>
              <a:rPr lang="en-US" dirty="0" smtClean="0"/>
              <a:t>using JavaScript </a:t>
            </a:r>
            <a:r>
              <a:rPr lang="en-US" dirty="0"/>
              <a:t>and </a:t>
            </a:r>
            <a:r>
              <a:rPr lang="en-US" dirty="0" smtClean="0"/>
              <a:t>JQuery for </a:t>
            </a:r>
            <a:r>
              <a:rPr lang="en-US" dirty="0"/>
              <a:t>visually appealing </a:t>
            </a:r>
            <a:r>
              <a:rPr lang="en-US" dirty="0" smtClean="0"/>
              <a:t>dynamic web  </a:t>
            </a:r>
            <a:r>
              <a:rPr lang="en-US" dirty="0"/>
              <a:t>pages, </a:t>
            </a:r>
          </a:p>
          <a:p>
            <a:r>
              <a:rPr lang="en-US" dirty="0"/>
              <a:t>&lt;Next&gt;</a:t>
            </a:r>
          </a:p>
          <a:p>
            <a:r>
              <a:rPr lang="en-US" dirty="0"/>
              <a:t>our backend following the Microsoft stack will be SQL Server, </a:t>
            </a:r>
          </a:p>
          <a:p>
            <a:r>
              <a:rPr lang="en-US" dirty="0"/>
              <a:t>&lt;Next&gt;</a:t>
            </a:r>
          </a:p>
          <a:p>
            <a:r>
              <a:rPr lang="en-US" dirty="0"/>
              <a:t>and last for design we plan on using Dreamweaver for well laid out pages</a:t>
            </a:r>
            <a:r>
              <a:rPr lang="en-US" dirty="0" smtClean="0"/>
              <a:t>.</a:t>
            </a:r>
          </a:p>
          <a:p>
            <a:r>
              <a:rPr lang="en-US" sz="1200" kern="1200" dirty="0" smtClean="0">
                <a:solidFill>
                  <a:schemeClr val="tx1"/>
                </a:solidFill>
                <a:effectLst/>
                <a:latin typeface="+mn-lt"/>
                <a:ea typeface="+mn-ea"/>
                <a:cs typeface="+mn-cs"/>
              </a:rPr>
              <a:t>&lt;Next&gt;</a:t>
            </a:r>
          </a:p>
          <a:p>
            <a:r>
              <a:rPr lang="en-US" sz="1200" kern="1200" dirty="0" smtClean="0">
                <a:solidFill>
                  <a:schemeClr val="tx1"/>
                </a:solidFill>
                <a:effectLst/>
                <a:latin typeface="+mn-lt"/>
                <a:ea typeface="+mn-ea"/>
                <a:cs typeface="+mn-cs"/>
              </a:rPr>
              <a:t>Oh and lets not forgot Pizza and Google</a:t>
            </a:r>
            <a:endParaRPr lang="en-US" dirty="0" smtClean="0"/>
          </a:p>
          <a:p>
            <a:r>
              <a:rPr lang="en-US" dirty="0" smtClean="0"/>
              <a:t>&lt;/Devin</a:t>
            </a:r>
            <a:r>
              <a:rPr lang="en-US" baseline="0" dirty="0" smtClean="0"/>
              <a:t> Tools List, 14&gt;</a:t>
            </a:r>
            <a:endParaRPr lang="en-US" dirty="0" smtClean="0"/>
          </a:p>
          <a:p>
            <a:r>
              <a:rPr lang="en-US" dirty="0" smtClean="0"/>
              <a:t>Beth</a:t>
            </a:r>
            <a:endParaRPr lang="en-US" dirty="0"/>
          </a:p>
        </p:txBody>
      </p:sp>
    </p:spTree>
    <p:extLst>
      <p:ext uri="{BB962C8B-B14F-4D97-AF65-F5344CB8AC3E}">
        <p14:creationId xmlns:p14="http://schemas.microsoft.com/office/powerpoint/2010/main" val="31452668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a:noFill/>
          <a:ln w="12700">
            <a:solidFill>
              <a:prstClr val="black"/>
            </a:solidFill>
          </a:ln>
        </p:spPr>
      </p:sp>
      <p:sp>
        <p:nvSpPr>
          <p:cNvPr id="3" name="Notes Placeholder 2"/>
          <p:cNvSpPr>
            <a:spLocks noGrp="1"/>
          </p:cNvSpPr>
          <p:nvPr>
            <p:ph type="body" idx="1"/>
          </p:nvPr>
        </p:nvSpPr>
        <p:spPr>
          <a:xfrm>
            <a:off x="685800" y="4400550"/>
            <a:ext cx="5486400" cy="3600450"/>
          </a:xfrm>
          <a:prstGeom prst="rect">
            <a:avLst/>
          </a:prstGeom>
        </p:spPr>
        <p:txBody>
          <a:bodyPr/>
          <a:lstStyle/>
          <a:p>
            <a:r>
              <a:rPr lang="en-US">
                <a:cs typeface="Calibri"/>
              </a:rPr>
              <a:t>workflow chart - </a:t>
            </a:r>
            <a:r>
              <a:rPr lang="en-US" sz="1100">
                <a:cs typeface="Calibri"/>
              </a:rPr>
              <a:t>This work has been released into the </a:t>
            </a:r>
            <a:r>
              <a:rPr lang="en-US" sz="1100" b="1">
                <a:cs typeface="Calibri"/>
                <a:hlinkClick r:id="rId3" tooltip="w:en:public domain"/>
              </a:rPr>
              <a:t>public domain</a:t>
            </a:r>
            <a:r>
              <a:rPr lang="en-US" sz="1100">
                <a:cs typeface="Calibri"/>
              </a:rPr>
              <a:t> by its author, </a:t>
            </a:r>
            <a:r>
              <a:rPr lang="en-US" sz="1100" b="1">
                <a:cs typeface="Calibri"/>
                <a:hlinkClick r:id="rId4" tooltip="Projectcode:User:Dutchguilder (page does not exist)"/>
              </a:rPr>
              <a:t>Dutchguilder</a:t>
            </a:r>
            <a:r>
              <a:rPr lang="en-US" sz="1100" b="1">
                <a:cs typeface="Calibri"/>
              </a:rPr>
              <a:t> at the </a:t>
            </a:r>
            <a:r>
              <a:rPr lang="en-US" sz="1100" b="1">
                <a:cs typeface="Calibri"/>
                <a:hlinkClick r:id="rId5" tooltip="Projectcode: (page does not exist)"/>
              </a:rPr>
              <a:t>projectname</a:t>
            </a:r>
            <a:r>
              <a:rPr lang="en-US" sz="1100" b="1">
                <a:cs typeface="Calibri"/>
              </a:rPr>
              <a:t> project</a:t>
            </a:r>
            <a:r>
              <a:rPr lang="en-US" sz="1100">
                <a:cs typeface="Calibri"/>
              </a:rPr>
              <a:t>. This applies worldwide.</a:t>
            </a:r>
          </a:p>
          <a:p>
            <a:r>
              <a:rPr lang="en-US">
                <a:cs typeface="Calibri"/>
              </a:rPr>
              <a:t>2 week sprints</a:t>
            </a:r>
          </a:p>
          <a:p>
            <a:r>
              <a:rPr lang="en-US">
                <a:cs typeface="Calibri"/>
              </a:rPr>
              <a:t/>
            </a:r>
            <a:br>
              <a:rPr lang="en-US">
                <a:cs typeface="Calibri"/>
              </a:rPr>
            </a:br>
            <a:endParaRPr lang="en-US">
              <a:cs typeface="Calibri"/>
            </a:endParaRPr>
          </a:p>
        </p:txBody>
      </p:sp>
    </p:spTree>
    <p:extLst>
      <p:ext uri="{BB962C8B-B14F-4D97-AF65-F5344CB8AC3E}">
        <p14:creationId xmlns:p14="http://schemas.microsoft.com/office/powerpoint/2010/main" val="1709608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a:noFill/>
          <a:ln w="12700">
            <a:solidFill>
              <a:prstClr val="black"/>
            </a:solidFill>
          </a:ln>
        </p:spPr>
      </p:sp>
      <p:sp>
        <p:nvSpPr>
          <p:cNvPr id="3" name="Notes Placeholder 2"/>
          <p:cNvSpPr>
            <a:spLocks noGrp="1"/>
          </p:cNvSpPr>
          <p:nvPr>
            <p:ph type="body" idx="1"/>
          </p:nvPr>
        </p:nvSpPr>
        <p:spPr>
          <a:xfrm>
            <a:off x="685800" y="4400550"/>
            <a:ext cx="5486400" cy="3600450"/>
          </a:xfrm>
          <a:prstGeom prst="rect">
            <a:avLst/>
          </a:prstGeom>
        </p:spPr>
        <p:txBody>
          <a:bodyPr/>
          <a:lstStyle/>
          <a:p>
            <a:r>
              <a:rPr lang="en-US">
                <a:cs typeface="Calibri"/>
              </a:rPr>
              <a:t>workflow chart - </a:t>
            </a:r>
            <a:r>
              <a:rPr lang="en-US" sz="1100">
                <a:cs typeface="Calibri"/>
              </a:rPr>
              <a:t>This work has been released into the </a:t>
            </a:r>
            <a:r>
              <a:rPr lang="en-US" sz="1100" b="1">
                <a:cs typeface="Calibri"/>
                <a:hlinkClick r:id="rId3" tooltip="w:en:public domain"/>
              </a:rPr>
              <a:t>public domain</a:t>
            </a:r>
            <a:r>
              <a:rPr lang="en-US" sz="1100">
                <a:cs typeface="Calibri"/>
              </a:rPr>
              <a:t> by its author, </a:t>
            </a:r>
            <a:r>
              <a:rPr lang="en-US" sz="1100" b="1">
                <a:cs typeface="Calibri"/>
                <a:hlinkClick r:id="rId4" tooltip="Projectcode:User:Dutchguilder (page does not exist)"/>
              </a:rPr>
              <a:t>Dutchguilder</a:t>
            </a:r>
            <a:r>
              <a:rPr lang="en-US" sz="1100" b="1">
                <a:cs typeface="Calibri"/>
              </a:rPr>
              <a:t> at the </a:t>
            </a:r>
            <a:r>
              <a:rPr lang="en-US" sz="1100" b="1">
                <a:cs typeface="Calibri"/>
                <a:hlinkClick r:id="rId5" tooltip="Projectcode: (page does not exist)"/>
              </a:rPr>
              <a:t>projectname</a:t>
            </a:r>
            <a:r>
              <a:rPr lang="en-US" sz="1100" b="1">
                <a:cs typeface="Calibri"/>
              </a:rPr>
              <a:t> project</a:t>
            </a:r>
            <a:r>
              <a:rPr lang="en-US" sz="1100">
                <a:cs typeface="Calibri"/>
              </a:rPr>
              <a:t>. This applies worldwide.</a:t>
            </a:r>
          </a:p>
          <a:p>
            <a:r>
              <a:rPr lang="en-US">
                <a:cs typeface="Calibri"/>
              </a:rPr>
              <a:t>2 week sprints</a:t>
            </a:r>
          </a:p>
          <a:p>
            <a:r>
              <a:rPr lang="en-US">
                <a:cs typeface="Calibri"/>
              </a:rPr>
              <a:t/>
            </a:r>
            <a:br>
              <a:rPr lang="en-US">
                <a:cs typeface="Calibri"/>
              </a:rPr>
            </a:br>
            <a:endParaRPr lang="en-US">
              <a:cs typeface="Calibri"/>
            </a:endParaRPr>
          </a:p>
        </p:txBody>
      </p:sp>
    </p:spTree>
    <p:extLst>
      <p:ext uri="{BB962C8B-B14F-4D97-AF65-F5344CB8AC3E}">
        <p14:creationId xmlns:p14="http://schemas.microsoft.com/office/powerpoint/2010/main" val="28279033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a:noFill/>
          <a:ln w="12700">
            <a:solidFill>
              <a:prstClr val="black"/>
            </a:solidFill>
          </a:ln>
        </p:spPr>
      </p:sp>
      <p:sp>
        <p:nvSpPr>
          <p:cNvPr id="3" name="Notes Placeholder 2"/>
          <p:cNvSpPr>
            <a:spLocks noGrp="1"/>
          </p:cNvSpPr>
          <p:nvPr>
            <p:ph type="body" idx="1"/>
          </p:nvPr>
        </p:nvSpPr>
        <p:spPr>
          <a:xfrm>
            <a:off x="685800" y="4400550"/>
            <a:ext cx="5486400" cy="3600450"/>
          </a:xfrm>
          <a:prstGeom prst="rect">
            <a:avLst/>
          </a:prstGeom>
        </p:spPr>
        <p:txBody>
          <a:bodyPr/>
          <a:lstStyle/>
          <a:p>
            <a:r>
              <a:rPr lang="en-US">
                <a:cs typeface="Calibri"/>
              </a:rPr>
              <a:t>website</a:t>
            </a:r>
          </a:p>
          <a:p>
            <a:r>
              <a:rPr lang="en-US">
                <a:cs typeface="Calibri"/>
              </a:rPr>
              <a:t>functionality</a:t>
            </a:r>
          </a:p>
          <a:p>
            <a:r>
              <a:rPr lang="en-US">
                <a:cs typeface="Calibri"/>
              </a:rPr>
              <a:t>From Beth:</a:t>
            </a:r>
          </a:p>
          <a:p>
            <a:r>
              <a:rPr lang="en-US">
                <a:cs typeface="Calibri"/>
              </a:rPr>
              <a:t>If you explain at the beginning that there are uncertainties and show how there is a range of time that you expect these things to be done in, then when you reevaluate you should be more certain and have a better view of how long it's going to take so that the time range should be more narrow.  We need to acknowledge during the presentation that the first couple of sprints are experimental and will have a better feel of what we can acomplish. </a:t>
            </a:r>
          </a:p>
          <a:p>
            <a:r>
              <a:rPr lang="en-US">
                <a:cs typeface="Calibri"/>
              </a:rPr>
              <a:t/>
            </a:r>
            <a:br>
              <a:rPr lang="en-US">
                <a:cs typeface="Calibri"/>
              </a:rPr>
            </a:br>
            <a:endParaRPr lang="en-US">
              <a:cs typeface="Calibri"/>
            </a:endParaRPr>
          </a:p>
        </p:txBody>
      </p:sp>
    </p:spTree>
    <p:extLst>
      <p:ext uri="{BB962C8B-B14F-4D97-AF65-F5344CB8AC3E}">
        <p14:creationId xmlns:p14="http://schemas.microsoft.com/office/powerpoint/2010/main" val="28584882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a:noFill/>
          <a:ln w="12700">
            <a:solidFill>
              <a:prstClr val="black"/>
            </a:solidFill>
          </a:ln>
        </p:spPr>
      </p:sp>
      <p:sp>
        <p:nvSpPr>
          <p:cNvPr id="3" name="Notes Placeholder 2"/>
          <p:cNvSpPr>
            <a:spLocks noGrp="1"/>
          </p:cNvSpPr>
          <p:nvPr>
            <p:ph type="body" idx="1"/>
          </p:nvPr>
        </p:nvSpPr>
        <p:spPr>
          <a:xfrm>
            <a:off x="685800" y="4400550"/>
            <a:ext cx="5486400" cy="3600450"/>
          </a:xfrm>
          <a:prstGeom prst="rect">
            <a:avLst/>
          </a:prstGeom>
        </p:spPr>
        <p:txBody>
          <a:bodyPr/>
          <a:lstStyle/>
          <a:p>
            <a:r>
              <a:rPr lang="en-US" dirty="0" smtClean="0"/>
              <a:t>We </a:t>
            </a:r>
            <a:r>
              <a:rPr lang="en-US" dirty="0"/>
              <a:t>assigned specification 20% because we felt it was one of the most important parts of our project and considering we all took the software engineering track we were able to understand its importance.</a:t>
            </a:r>
          </a:p>
          <a:p>
            <a:endParaRPr lang="en-US" dirty="0">
              <a:solidFill>
                <a:srgbClr val="FF0000"/>
              </a:solidFill>
              <a:latin typeface="Times New Roman"/>
              <a:cs typeface="Times New Roman"/>
            </a:endParaRPr>
          </a:p>
          <a:p>
            <a:r>
              <a:rPr lang="en-US" dirty="0"/>
              <a:t>&lt;Next/&gt;</a:t>
            </a:r>
          </a:p>
          <a:p>
            <a:r>
              <a:rPr lang="en-US" dirty="0"/>
              <a:t>Following up with analysis we assigned it a slightly smaller number because we didn’t feel it was as important as specifications but at the same time we felt pulling out our classes and having a good understanding of the functional flow was important for scalability and maintainability in later workflows.</a:t>
            </a:r>
          </a:p>
          <a:p>
            <a:endParaRPr lang="en-US" dirty="0">
              <a:latin typeface="Times New Roman"/>
              <a:cs typeface="Times New Roman"/>
            </a:endParaRPr>
          </a:p>
          <a:p>
            <a:r>
              <a:rPr lang="en-US" dirty="0"/>
              <a:t>&lt;Next/&gt;</a:t>
            </a:r>
          </a:p>
          <a:p>
            <a:r>
              <a:rPr lang="en-US" dirty="0"/>
              <a:t>Design was given the same level of effort as analysis because at this point we will have already spent </a:t>
            </a:r>
            <a:r>
              <a:rPr lang="en-US" dirty="0" smtClean="0"/>
              <a:t>half of</a:t>
            </a:r>
            <a:r>
              <a:rPr lang="en-US" baseline="0" dirty="0" smtClean="0"/>
              <a:t> our</a:t>
            </a:r>
            <a:r>
              <a:rPr lang="en-US" dirty="0" smtClean="0"/>
              <a:t> </a:t>
            </a:r>
            <a:r>
              <a:rPr lang="en-US" dirty="0"/>
              <a:t>time on </a:t>
            </a:r>
            <a:r>
              <a:rPr lang="en-US" dirty="0" smtClean="0"/>
              <a:t>planning, </a:t>
            </a:r>
            <a:r>
              <a:rPr lang="en-US" dirty="0"/>
              <a:t>so continuing to make sure we keep on track and work on our design before implementation seemed appropriate. </a:t>
            </a:r>
          </a:p>
          <a:p>
            <a:endParaRPr lang="en-US" dirty="0">
              <a:latin typeface="Times New Roman"/>
              <a:cs typeface="Times New Roman"/>
            </a:endParaRPr>
          </a:p>
          <a:p>
            <a:r>
              <a:rPr lang="en-US" dirty="0"/>
              <a:t>&lt;Next/&gt;</a:t>
            </a:r>
          </a:p>
          <a:p>
            <a:r>
              <a:rPr lang="en-US" dirty="0"/>
              <a:t>Implementation came in at 30%. Although the largest individual assignment, we have still assigned the majority of the project to planning.</a:t>
            </a:r>
          </a:p>
          <a:p>
            <a:endParaRPr lang="en-US" dirty="0">
              <a:latin typeface="Times New Roman"/>
              <a:cs typeface="Times New Roman"/>
            </a:endParaRPr>
          </a:p>
          <a:p>
            <a:r>
              <a:rPr lang="en-US" dirty="0"/>
              <a:t>&lt;Next/&gt;</a:t>
            </a:r>
          </a:p>
          <a:p>
            <a:r>
              <a:rPr lang="en-US" dirty="0"/>
              <a:t>Documentation </a:t>
            </a:r>
            <a:r>
              <a:rPr lang="en-US" dirty="0" smtClean="0"/>
              <a:t>has earned </a:t>
            </a:r>
            <a:r>
              <a:rPr lang="en-US" dirty="0"/>
              <a:t>it's self 10% because as a real world software experience we understand that in order for a group to function properly, we can’t be wasting our time trying to understand what our colleague’s code is supposed to do.</a:t>
            </a:r>
          </a:p>
          <a:p>
            <a:endParaRPr lang="en-US" dirty="0">
              <a:latin typeface="Times New Roman"/>
              <a:cs typeface="Times New Roman"/>
            </a:endParaRPr>
          </a:p>
          <a:p>
            <a:r>
              <a:rPr lang="en-US" dirty="0"/>
              <a:t>&lt;Next/&gt;</a:t>
            </a:r>
          </a:p>
          <a:p>
            <a:r>
              <a:rPr lang="en-US" dirty="0"/>
              <a:t>And finally we have assigned our presentation 10% because our goal is to not just to deliver a piece of software but deliver a quality and engaging product presentation. </a:t>
            </a:r>
          </a:p>
        </p:txBody>
      </p:sp>
    </p:spTree>
    <p:extLst>
      <p:ext uri="{BB962C8B-B14F-4D97-AF65-F5344CB8AC3E}">
        <p14:creationId xmlns:p14="http://schemas.microsoft.com/office/powerpoint/2010/main" val="30493967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1FA7AC5-6045-4418-8E60-F48788734473}" type="datetimeFigureOut">
              <a:rPr lang="en-US" smtClean="0"/>
              <a:t>5/1/2014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29520539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1FA7AC5-6045-4418-8E60-F48788734473}" type="datetimeFigureOut">
              <a:rPr lang="en-US" smtClean="0"/>
              <a:t>5/1/2014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42605953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1FA7AC5-6045-4418-8E60-F48788734473}" type="datetimeFigureOut">
              <a:rPr lang="en-US" smtClean="0"/>
              <a:t>5/1/2014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1CAF9-4461-454A-B702-D536C3775752}"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2524395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1FA7AC5-6045-4418-8E60-F48788734473}" type="datetimeFigureOut">
              <a:rPr lang="en-US" smtClean="0"/>
              <a:t>5/1/2014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13814813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1FA7AC5-6045-4418-8E60-F48788734473}" type="datetimeFigureOut">
              <a:rPr lang="en-US" smtClean="0"/>
              <a:t>5/1/2014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1CAF9-4461-454A-B702-D536C3775752}"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137370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1FA7AC5-6045-4418-8E60-F48788734473}" type="datetimeFigureOut">
              <a:rPr lang="en-US" smtClean="0"/>
              <a:t>5/1/2014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25604382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1FA7AC5-6045-4418-8E60-F48788734473}" type="datetimeFigureOut">
              <a:rPr lang="en-US" smtClean="0"/>
              <a:t>5/1/2014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18289535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1FA7AC5-6045-4418-8E60-F48788734473}" type="datetimeFigureOut">
              <a:rPr lang="en-US" smtClean="0"/>
              <a:t>5/1/2014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254354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userDrawn="1">
  <p:cSld name="1_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1FA7AC5-6045-4418-8E60-F48788734473}" type="datetimeFigureOut">
              <a:rPr lang="en-US" smtClean="0"/>
              <a:t>5/1/2014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1CAF9-4461-454A-B702-D536C3775752}" type="slidenum">
              <a:rPr lang="en-US" smtClean="0"/>
              <a:t>‹#›</a:t>
            </a:fld>
            <a:endParaRPr lang="en-US"/>
          </a:p>
        </p:txBody>
      </p:sp>
      <p:sp>
        <p:nvSpPr>
          <p:cNvPr id="9" name="Text Placeholder 8"/>
          <p:cNvSpPr>
            <a:spLocks noGrp="1"/>
          </p:cNvSpPr>
          <p:nvPr>
            <p:ph type="body" sz="quarter" idx="13"/>
          </p:nvPr>
        </p:nvSpPr>
        <p:spPr>
          <a:xfrm>
            <a:off x="2881313" y="5386388"/>
            <a:ext cx="4543425" cy="43815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55596080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1FA7AC5-6045-4418-8E60-F48788734473}" type="datetimeFigureOut">
              <a:rPr lang="en-US" smtClean="0"/>
              <a:t>5/1/2014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2839831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1FA7AC5-6045-4418-8E60-F48788734473}" type="datetimeFigureOut">
              <a:rPr lang="en-US" smtClean="0"/>
              <a:t>5/1/2014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10933467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1FA7AC5-6045-4418-8E60-F48788734473}" type="datetimeFigureOut">
              <a:rPr lang="en-US" smtClean="0"/>
              <a:t>5/1/2014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27045649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1FA7AC5-6045-4418-8E60-F48788734473}" type="datetimeFigureOut">
              <a:rPr lang="en-US" smtClean="0"/>
              <a:t>5/1/2014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27247235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1FA7AC5-6045-4418-8E60-F48788734473}" type="datetimeFigureOut">
              <a:rPr lang="en-US" smtClean="0"/>
              <a:t>5/1/2014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6992054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FA7AC5-6045-4418-8E60-F48788734473}" type="datetimeFigureOut">
              <a:rPr lang="en-US" smtClean="0"/>
              <a:t>5/1/2014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2791815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1FA7AC5-6045-4418-8E60-F48788734473}" type="datetimeFigureOut">
              <a:rPr lang="en-US" smtClean="0"/>
              <a:t>5/1/2014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26713327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1FA7AC5-6045-4418-8E60-F48788734473}" type="datetimeFigureOut">
              <a:rPr lang="en-US" smtClean="0"/>
              <a:t>5/1/2014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20461430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1FA7AC5-6045-4418-8E60-F48788734473}" type="datetimeFigureOut">
              <a:rPr lang="en-US" smtClean="0"/>
              <a:t>5/1/2014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8C71CAF9-4461-454A-B702-D536C3775752}" type="slidenum">
              <a:rPr lang="en-US" smtClean="0"/>
              <a:t>‹#›</a:t>
            </a:fld>
            <a:endParaRPr lang="en-US"/>
          </a:p>
        </p:txBody>
      </p:sp>
    </p:spTree>
    <p:extLst>
      <p:ext uri="{BB962C8B-B14F-4D97-AF65-F5344CB8AC3E}">
        <p14:creationId xmlns:p14="http://schemas.microsoft.com/office/powerpoint/2010/main" val="2798591484"/>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 Id="rId9" Type="http://schemas.openxmlformats.org/officeDocument/2006/relationships/image" Target="../media/image36.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4.jpe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jpg"/><Relationship Id="rId4" Type="http://schemas.openxmlformats.org/officeDocument/2006/relationships/image" Target="../media/image2.png"/><Relationship Id="rId9" Type="http://schemas.openxmlformats.org/officeDocument/2006/relationships/image" Target="../media/image7.png"/></Relationships>
</file>

<file path=ppt/slides/_rels/slide6.xml.rels><?xml version="1.0" encoding="UTF-8" standalone="yes"?>
<Relationships xmlns="http://schemas.openxmlformats.org/package/2006/relationships"><Relationship Id="rId8" Type="http://schemas.openxmlformats.org/officeDocument/2006/relationships/image" Target="../media/image8.jpg"/><Relationship Id="rId13" Type="http://schemas.openxmlformats.org/officeDocument/2006/relationships/image" Target="../media/image15.png"/><Relationship Id="rId18" Type="http://schemas.openxmlformats.org/officeDocument/2006/relationships/image" Target="../media/image20.jpg"/><Relationship Id="rId3" Type="http://schemas.openxmlformats.org/officeDocument/2006/relationships/image" Target="../media/image1.png"/><Relationship Id="rId21" Type="http://schemas.openxmlformats.org/officeDocument/2006/relationships/image" Target="../media/image23.png"/><Relationship Id="rId7" Type="http://schemas.openxmlformats.org/officeDocument/2006/relationships/image" Target="../media/image10.png"/><Relationship Id="rId12" Type="http://schemas.openxmlformats.org/officeDocument/2006/relationships/image" Target="../media/image14.png"/><Relationship Id="rId17" Type="http://schemas.openxmlformats.org/officeDocument/2006/relationships/image" Target="../media/image19.png"/><Relationship Id="rId2" Type="http://schemas.openxmlformats.org/officeDocument/2006/relationships/notesSlide" Target="../notesSlides/notesSlide5.xml"/><Relationship Id="rId16" Type="http://schemas.openxmlformats.org/officeDocument/2006/relationships/image" Target="../media/image18.png"/><Relationship Id="rId20"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3.png"/><Relationship Id="rId5" Type="http://schemas.openxmlformats.org/officeDocument/2006/relationships/image" Target="../media/image4.jpeg"/><Relationship Id="rId15" Type="http://schemas.openxmlformats.org/officeDocument/2006/relationships/image" Target="../media/image17.png"/><Relationship Id="rId23" Type="http://schemas.openxmlformats.org/officeDocument/2006/relationships/image" Target="../media/image25.jpg"/><Relationship Id="rId10" Type="http://schemas.openxmlformats.org/officeDocument/2006/relationships/image" Target="../media/image12.jpeg"/><Relationship Id="rId19" Type="http://schemas.openxmlformats.org/officeDocument/2006/relationships/image" Target="../media/image21.png"/><Relationship Id="rId4" Type="http://schemas.openxmlformats.org/officeDocument/2006/relationships/image" Target="../media/image2.png"/><Relationship Id="rId9" Type="http://schemas.openxmlformats.org/officeDocument/2006/relationships/image" Target="../media/image11.jpg"/><Relationship Id="rId14" Type="http://schemas.openxmlformats.org/officeDocument/2006/relationships/image" Target="../media/image16.png"/><Relationship Id="rId22" Type="http://schemas.openxmlformats.org/officeDocument/2006/relationships/image" Target="../media/image24.jpeg"/></Relationships>
</file>

<file path=ppt/slides/_rels/slide7.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93623" y="2586833"/>
            <a:ext cx="8596668" cy="3880773"/>
          </a:xfrm>
        </p:spPr>
        <p:txBody>
          <a:bodyPr>
            <a:normAutofit/>
          </a:bodyPr>
          <a:lstStyle/>
          <a:p>
            <a:pPr marL="0" indent="0">
              <a:buNone/>
            </a:pPr>
            <a:endParaRPr lang="en-US" dirty="0">
              <a:solidFill>
                <a:schemeClr val="tx1"/>
              </a:solidFill>
            </a:endParaRPr>
          </a:p>
          <a:p>
            <a:pPr marL="0" indent="0">
              <a:buNone/>
            </a:pPr>
            <a:r>
              <a:rPr lang="en-US" dirty="0">
                <a:solidFill>
                  <a:schemeClr val="tx1"/>
                </a:solidFill>
                <a:cs typeface="Calibri"/>
              </a:rPr>
              <a:t>                              </a:t>
            </a:r>
          </a:p>
          <a:p>
            <a:pPr marL="0" indent="0">
              <a:buNone/>
            </a:pPr>
            <a:endParaRPr lang="en-US" dirty="0">
              <a:solidFill>
                <a:srgbClr val="000000"/>
              </a:solidFill>
              <a:latin typeface="Trebuchet MS"/>
              <a:cs typeface="Calibri"/>
            </a:endParaRPr>
          </a:p>
          <a:p>
            <a:pPr marL="0" indent="0">
              <a:buNone/>
            </a:pPr>
            <a:endParaRPr lang="en-US" dirty="0">
              <a:solidFill>
                <a:schemeClr val="tx1"/>
              </a:solidFill>
            </a:endParaRPr>
          </a:p>
          <a:p>
            <a:pPr marL="0" indent="0">
              <a:buNone/>
            </a:pPr>
            <a:endParaRPr lang="en-US" sz="2000" dirty="0"/>
          </a:p>
        </p:txBody>
      </p:sp>
      <p:sp>
        <p:nvSpPr>
          <p:cNvPr id="4" name="Subtitle 2"/>
          <p:cNvSpPr txBox="1">
            <a:spLocks/>
          </p:cNvSpPr>
          <p:nvPr/>
        </p:nvSpPr>
        <p:spPr>
          <a:xfrm>
            <a:off x="545366" y="5583025"/>
            <a:ext cx="9293182" cy="461963"/>
          </a:xfrm>
          <a:prstGeom prst="rect">
            <a:avLst/>
          </a:prstGeom>
        </p:spPr>
        <p:txBody>
          <a:bodyPr vert="horz" lIns="91440" tIns="45720" rIns="91440" bIns="45720" rtlCol="0" anchor="t">
            <a:norm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algn="ctr"/>
            <a:r>
              <a:rPr lang="en-US" sz="2000" dirty="0">
                <a:solidFill>
                  <a:srgbClr val="A5A5A5"/>
                </a:solidFill>
              </a:rPr>
              <a:t>Beth </a:t>
            </a:r>
            <a:r>
              <a:rPr lang="en-US" sz="2000" dirty="0" smtClean="0">
                <a:solidFill>
                  <a:srgbClr val="A5A5A5"/>
                </a:solidFill>
              </a:rPr>
              <a:t>Van Belle </a:t>
            </a:r>
            <a:r>
              <a:rPr lang="en-US" sz="2000" dirty="0">
                <a:solidFill>
                  <a:srgbClr val="A5A5A5"/>
                </a:solidFill>
              </a:rPr>
              <a:t>        Devin Gleason-Lambert          Alberto Beltran</a:t>
            </a:r>
          </a:p>
        </p:txBody>
      </p:sp>
      <p:sp>
        <p:nvSpPr>
          <p:cNvPr id="5" name="Title 1"/>
          <p:cNvSpPr txBox="1">
            <a:spLocks/>
          </p:cNvSpPr>
          <p:nvPr/>
        </p:nvSpPr>
        <p:spPr>
          <a:xfrm>
            <a:off x="1051324" y="2125825"/>
            <a:ext cx="7766936" cy="1646302"/>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7200" dirty="0" err="1" smtClean="0">
                <a:latin typeface="Big Caslon"/>
                <a:cs typeface="Big Caslon"/>
              </a:rPr>
              <a:t>Plan</a:t>
            </a:r>
            <a:r>
              <a:rPr lang="en-US" sz="7200" i="1" dirty="0" err="1" smtClean="0">
                <a:solidFill>
                  <a:srgbClr val="7F7F7F"/>
                </a:solidFill>
                <a:latin typeface="Big Caslon"/>
                <a:cs typeface="Big Caslon"/>
              </a:rPr>
              <a:t>it</a:t>
            </a:r>
            <a:r>
              <a:rPr lang="en-US" sz="7200" dirty="0" smtClean="0">
                <a:solidFill>
                  <a:srgbClr val="7F7F7F"/>
                </a:solidFill>
                <a:latin typeface="Big Caslon"/>
                <a:cs typeface="Big Caslon"/>
              </a:rPr>
              <a:t>!</a:t>
            </a:r>
            <a:endParaRPr lang="en-US" sz="7200" dirty="0">
              <a:solidFill>
                <a:srgbClr val="7F7F7F"/>
              </a:solidFill>
              <a:latin typeface="Big Caslon"/>
              <a:cs typeface="Big Caslon"/>
            </a:endParaRPr>
          </a:p>
        </p:txBody>
      </p:sp>
      <p:sp>
        <p:nvSpPr>
          <p:cNvPr id="6" name="Rectangle 5"/>
          <p:cNvSpPr/>
          <p:nvPr/>
        </p:nvSpPr>
        <p:spPr>
          <a:xfrm>
            <a:off x="3822147" y="3155917"/>
            <a:ext cx="2225289" cy="1077218"/>
          </a:xfrm>
          <a:prstGeom prst="rect">
            <a:avLst/>
          </a:prstGeom>
        </p:spPr>
        <p:txBody>
          <a:bodyPr wrap="none">
            <a:spAutoFit/>
          </a:bodyPr>
          <a:lstStyle/>
          <a:p>
            <a:pPr algn="ctr"/>
            <a:r>
              <a:rPr lang="en-US" sz="2400" dirty="0" smtClean="0">
                <a:solidFill>
                  <a:schemeClr val="bg1">
                    <a:lumMod val="50000"/>
                  </a:schemeClr>
                </a:solidFill>
              </a:rPr>
              <a:t>Get Stuff Done</a:t>
            </a:r>
          </a:p>
          <a:p>
            <a:pPr algn="ctr"/>
            <a:endParaRPr lang="en-US" sz="2000" dirty="0" smtClean="0">
              <a:solidFill>
                <a:schemeClr val="bg1">
                  <a:lumMod val="50000"/>
                </a:schemeClr>
              </a:solidFill>
            </a:endParaRPr>
          </a:p>
          <a:p>
            <a:pPr algn="ctr"/>
            <a:endParaRPr lang="en-US" sz="2000" dirty="0" smtClean="0">
              <a:solidFill>
                <a:srgbClr val="70AD47"/>
              </a:solidFill>
            </a:endParaRPr>
          </a:p>
        </p:txBody>
      </p:sp>
    </p:spTree>
    <p:extLst>
      <p:ext uri="{BB962C8B-B14F-4D97-AF65-F5344CB8AC3E}">
        <p14:creationId xmlns:p14="http://schemas.microsoft.com/office/powerpoint/2010/main" val="13328223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Grading Scheme</a:t>
            </a:r>
          </a:p>
        </p:txBody>
      </p:sp>
      <p:sp>
        <p:nvSpPr>
          <p:cNvPr id="3" name="Content Placeholder 2"/>
          <p:cNvSpPr>
            <a:spLocks noGrp="1"/>
          </p:cNvSpPr>
          <p:nvPr>
            <p:ph idx="1"/>
          </p:nvPr>
        </p:nvSpPr>
        <p:spPr>
          <a:xfrm>
            <a:off x="790769" y="1509637"/>
            <a:ext cx="10515600" cy="4351338"/>
          </a:xfrm>
        </p:spPr>
        <p:txBody>
          <a:bodyPr/>
          <a:lstStyle/>
          <a:p>
            <a:pPr marL="0" indent="0">
              <a:buNone/>
            </a:pPr>
            <a:endParaRPr lang="en-US" dirty="0">
              <a:solidFill>
                <a:srgbClr val="000000"/>
              </a:solidFill>
              <a:latin typeface="Calibri"/>
              <a:cs typeface="Calibri"/>
            </a:endParaRPr>
          </a:p>
        </p:txBody>
      </p:sp>
      <p:pic>
        <p:nvPicPr>
          <p:cNvPr id="4" name="Picture 3"/>
          <p:cNvPicPr>
            <a:picLocks noChangeAspect="1"/>
          </p:cNvPicPr>
          <p:nvPr/>
        </p:nvPicPr>
        <p:blipFill>
          <a:blip r:embed="rId3"/>
          <a:stretch>
            <a:fillRect/>
          </a:stretch>
        </p:blipFill>
        <p:spPr>
          <a:xfrm>
            <a:off x="7089852" y="2285120"/>
            <a:ext cx="1749312" cy="316989"/>
          </a:xfrm>
          <a:prstGeom prst="rect">
            <a:avLst/>
          </a:prstGeom>
        </p:spPr>
      </p:pic>
      <p:pic>
        <p:nvPicPr>
          <p:cNvPr id="7" name="Picture 6"/>
          <p:cNvPicPr>
            <a:picLocks noChangeAspect="1"/>
          </p:cNvPicPr>
          <p:nvPr/>
        </p:nvPicPr>
        <p:blipFill>
          <a:blip r:embed="rId4"/>
          <a:stretch>
            <a:fillRect/>
          </a:stretch>
        </p:blipFill>
        <p:spPr>
          <a:xfrm>
            <a:off x="7081062" y="2547745"/>
            <a:ext cx="1498187" cy="357974"/>
          </a:xfrm>
          <a:prstGeom prst="rect">
            <a:avLst/>
          </a:prstGeom>
        </p:spPr>
      </p:pic>
      <p:pic>
        <p:nvPicPr>
          <p:cNvPr id="9" name="Picture 8"/>
          <p:cNvPicPr>
            <a:picLocks noChangeAspect="1"/>
          </p:cNvPicPr>
          <p:nvPr/>
        </p:nvPicPr>
        <p:blipFill>
          <a:blip r:embed="rId5"/>
          <a:stretch>
            <a:fillRect/>
          </a:stretch>
        </p:blipFill>
        <p:spPr>
          <a:xfrm>
            <a:off x="7098107" y="2832073"/>
            <a:ext cx="1410168" cy="424420"/>
          </a:xfrm>
          <a:prstGeom prst="rect">
            <a:avLst/>
          </a:prstGeom>
        </p:spPr>
      </p:pic>
      <p:pic>
        <p:nvPicPr>
          <p:cNvPr id="10" name="Picture 9"/>
          <p:cNvPicPr>
            <a:picLocks noChangeAspect="1"/>
          </p:cNvPicPr>
          <p:nvPr/>
        </p:nvPicPr>
        <p:blipFill>
          <a:blip r:embed="rId6"/>
          <a:stretch>
            <a:fillRect/>
          </a:stretch>
        </p:blipFill>
        <p:spPr>
          <a:xfrm>
            <a:off x="7120171" y="3164788"/>
            <a:ext cx="2066847" cy="397964"/>
          </a:xfrm>
          <a:prstGeom prst="rect">
            <a:avLst/>
          </a:prstGeom>
        </p:spPr>
      </p:pic>
      <p:pic>
        <p:nvPicPr>
          <p:cNvPr id="11" name="Picture 10"/>
          <p:cNvPicPr>
            <a:picLocks noChangeAspect="1"/>
          </p:cNvPicPr>
          <p:nvPr/>
        </p:nvPicPr>
        <p:blipFill>
          <a:blip r:embed="rId7"/>
          <a:stretch>
            <a:fillRect/>
          </a:stretch>
        </p:blipFill>
        <p:spPr>
          <a:xfrm>
            <a:off x="7098106" y="3468399"/>
            <a:ext cx="1932683" cy="372132"/>
          </a:xfrm>
          <a:prstGeom prst="rect">
            <a:avLst/>
          </a:prstGeom>
        </p:spPr>
      </p:pic>
      <p:pic>
        <p:nvPicPr>
          <p:cNvPr id="12" name="Picture 11"/>
          <p:cNvPicPr>
            <a:picLocks noChangeAspect="1"/>
          </p:cNvPicPr>
          <p:nvPr/>
        </p:nvPicPr>
        <p:blipFill>
          <a:blip r:embed="rId8"/>
          <a:stretch>
            <a:fillRect/>
          </a:stretch>
        </p:blipFill>
        <p:spPr>
          <a:xfrm>
            <a:off x="7089852" y="3785872"/>
            <a:ext cx="1866603" cy="370673"/>
          </a:xfrm>
          <a:prstGeom prst="rect">
            <a:avLst/>
          </a:prstGeom>
        </p:spPr>
      </p:pic>
      <p:pic>
        <p:nvPicPr>
          <p:cNvPr id="13" name="Picture 12"/>
          <p:cNvPicPr>
            <a:picLocks noChangeAspect="1"/>
          </p:cNvPicPr>
          <p:nvPr/>
        </p:nvPicPr>
        <p:blipFill>
          <a:blip r:embed="rId9"/>
          <a:stretch>
            <a:fillRect/>
          </a:stretch>
        </p:blipFill>
        <p:spPr>
          <a:xfrm>
            <a:off x="1229545" y="1908868"/>
            <a:ext cx="5442404" cy="3219450"/>
          </a:xfrm>
          <a:prstGeom prst="rect">
            <a:avLst/>
          </a:prstGeom>
        </p:spPr>
      </p:pic>
      <p:sp>
        <p:nvSpPr>
          <p:cNvPr id="5" name="Rectangle 4"/>
          <p:cNvSpPr/>
          <p:nvPr/>
        </p:nvSpPr>
        <p:spPr>
          <a:xfrm>
            <a:off x="4138889" y="2138748"/>
            <a:ext cx="1509681" cy="461665"/>
          </a:xfrm>
          <a:prstGeom prst="rect">
            <a:avLst/>
          </a:prstGeom>
          <a:noFill/>
        </p:spPr>
        <p:txBody>
          <a:bodyPr wrap="square" lIns="91440" tIns="45720" rIns="91440" bIns="45720">
            <a:spAutoFit/>
          </a:bodyPr>
          <a:lstStyle/>
          <a:p>
            <a:pPr algn="ctr"/>
            <a:r>
              <a:rPr lang="en-US" sz="2400" b="0" cap="none" spc="0" dirty="0" smtClean="0">
                <a:ln w="0"/>
                <a:solidFill>
                  <a:schemeClr val="tx1"/>
                </a:solidFill>
                <a:effectLst>
                  <a:outerShdw blurRad="38100" dist="19050" dir="2700000" algn="tl" rotWithShape="0">
                    <a:schemeClr val="dk1">
                      <a:alpha val="40000"/>
                    </a:schemeClr>
                  </a:outerShdw>
                </a:effectLst>
              </a:rPr>
              <a:t>20%</a:t>
            </a:r>
            <a:endParaRPr lang="en-US" sz="2400" b="0" cap="none" spc="0" dirty="0">
              <a:ln w="0"/>
              <a:solidFill>
                <a:schemeClr val="tx1"/>
              </a:solidFill>
              <a:effectLst>
                <a:outerShdw blurRad="38100" dist="19050" dir="2700000" algn="tl" rotWithShape="0">
                  <a:schemeClr val="dk1">
                    <a:alpha val="40000"/>
                  </a:schemeClr>
                </a:outerShdw>
              </a:effectLst>
            </a:endParaRPr>
          </a:p>
        </p:txBody>
      </p:sp>
      <p:sp>
        <p:nvSpPr>
          <p:cNvPr id="6" name="Rectangle 5"/>
          <p:cNvSpPr/>
          <p:nvPr/>
        </p:nvSpPr>
        <p:spPr>
          <a:xfrm>
            <a:off x="5426645" y="2912698"/>
            <a:ext cx="692167" cy="461665"/>
          </a:xfrm>
          <a:prstGeom prst="rect">
            <a:avLst/>
          </a:prstGeom>
          <a:noFill/>
        </p:spPr>
        <p:txBody>
          <a:bodyPr wrap="none" lIns="91440" tIns="45720" rIns="91440" bIns="45720">
            <a:spAutoFit/>
          </a:bodyPr>
          <a:lstStyle/>
          <a:p>
            <a:pPr algn="ctr"/>
            <a:r>
              <a:rPr lang="en-US" sz="2400" b="0" cap="none" spc="0" dirty="0" smtClean="0">
                <a:ln w="0"/>
                <a:solidFill>
                  <a:schemeClr val="tx1"/>
                </a:solidFill>
                <a:effectLst>
                  <a:outerShdw blurRad="38100" dist="19050" dir="2700000" algn="tl" rotWithShape="0">
                    <a:schemeClr val="dk1">
                      <a:alpha val="40000"/>
                    </a:schemeClr>
                  </a:outerShdw>
                </a:effectLst>
              </a:rPr>
              <a:t>15%</a:t>
            </a:r>
            <a:endParaRPr lang="en-US" sz="2400" b="0" cap="none" spc="0" dirty="0">
              <a:ln w="0"/>
              <a:solidFill>
                <a:schemeClr val="tx1"/>
              </a:solidFill>
              <a:effectLst>
                <a:outerShdw blurRad="38100" dist="19050" dir="2700000" algn="tl" rotWithShape="0">
                  <a:schemeClr val="dk1">
                    <a:alpha val="40000"/>
                  </a:schemeClr>
                </a:outerShdw>
              </a:effectLst>
            </a:endParaRPr>
          </a:p>
        </p:txBody>
      </p:sp>
      <p:sp>
        <p:nvSpPr>
          <p:cNvPr id="8" name="Rectangle 7"/>
          <p:cNvSpPr/>
          <p:nvPr/>
        </p:nvSpPr>
        <p:spPr>
          <a:xfrm>
            <a:off x="4418531" y="3518593"/>
            <a:ext cx="692167" cy="461665"/>
          </a:xfrm>
          <a:prstGeom prst="rect">
            <a:avLst/>
          </a:prstGeom>
          <a:noFill/>
        </p:spPr>
        <p:txBody>
          <a:bodyPr wrap="none" lIns="91440" tIns="45720" rIns="91440" bIns="45720">
            <a:spAutoFit/>
          </a:bodyPr>
          <a:lstStyle/>
          <a:p>
            <a:pPr algn="ctr"/>
            <a:r>
              <a:rPr lang="en-US" sz="2400" b="0" cap="none" spc="0" dirty="0" smtClean="0">
                <a:ln w="0"/>
                <a:solidFill>
                  <a:schemeClr val="tx1"/>
                </a:solidFill>
                <a:effectLst>
                  <a:outerShdw blurRad="38100" dist="19050" dir="2700000" algn="tl" rotWithShape="0">
                    <a:schemeClr val="dk1">
                      <a:alpha val="40000"/>
                    </a:schemeClr>
                  </a:outerShdw>
                </a:effectLst>
              </a:rPr>
              <a:t>15%</a:t>
            </a:r>
            <a:endParaRPr lang="en-US" sz="2400" b="0" cap="none" spc="0" dirty="0">
              <a:ln w="0"/>
              <a:solidFill>
                <a:schemeClr val="tx1"/>
              </a:solidFill>
              <a:effectLst>
                <a:outerShdw blurRad="38100" dist="19050" dir="2700000" algn="tl" rotWithShape="0">
                  <a:schemeClr val="dk1">
                    <a:alpha val="40000"/>
                  </a:schemeClr>
                </a:outerShdw>
              </a:effectLst>
            </a:endParaRPr>
          </a:p>
        </p:txBody>
      </p:sp>
      <p:sp>
        <p:nvSpPr>
          <p:cNvPr id="14" name="Rectangle 13"/>
          <p:cNvSpPr/>
          <p:nvPr/>
        </p:nvSpPr>
        <p:spPr>
          <a:xfrm>
            <a:off x="2414738" y="3167134"/>
            <a:ext cx="692167" cy="461665"/>
          </a:xfrm>
          <a:prstGeom prst="rect">
            <a:avLst/>
          </a:prstGeom>
          <a:noFill/>
        </p:spPr>
        <p:txBody>
          <a:bodyPr wrap="none" lIns="91440" tIns="45720" rIns="91440" bIns="45720">
            <a:spAutoFit/>
          </a:bodyPr>
          <a:lstStyle/>
          <a:p>
            <a:pPr algn="ctr"/>
            <a:r>
              <a:rPr lang="en-US" sz="2400" b="0" cap="none" spc="0" dirty="0" smtClean="0">
                <a:ln w="0"/>
                <a:solidFill>
                  <a:schemeClr val="tx1"/>
                </a:solidFill>
                <a:effectLst>
                  <a:outerShdw blurRad="38100" dist="19050" dir="2700000" algn="tl" rotWithShape="0">
                    <a:schemeClr val="dk1">
                      <a:alpha val="40000"/>
                    </a:schemeClr>
                  </a:outerShdw>
                </a:effectLst>
              </a:rPr>
              <a:t>30%</a:t>
            </a:r>
            <a:endParaRPr lang="en-US" sz="2400" b="0" cap="none" spc="0" dirty="0">
              <a:ln w="0"/>
              <a:solidFill>
                <a:schemeClr val="tx1"/>
              </a:solidFill>
              <a:effectLst>
                <a:outerShdw blurRad="38100" dist="19050" dir="2700000" algn="tl" rotWithShape="0">
                  <a:schemeClr val="dk1">
                    <a:alpha val="40000"/>
                  </a:schemeClr>
                </a:outerShdw>
              </a:effectLst>
            </a:endParaRPr>
          </a:p>
        </p:txBody>
      </p:sp>
      <p:sp>
        <p:nvSpPr>
          <p:cNvPr id="15" name="Rectangle 14"/>
          <p:cNvSpPr/>
          <p:nvPr/>
        </p:nvSpPr>
        <p:spPr>
          <a:xfrm>
            <a:off x="2254173" y="2275169"/>
            <a:ext cx="692167" cy="461665"/>
          </a:xfrm>
          <a:prstGeom prst="rect">
            <a:avLst/>
          </a:prstGeom>
          <a:noFill/>
        </p:spPr>
        <p:txBody>
          <a:bodyPr wrap="none" lIns="91440" tIns="45720" rIns="91440" bIns="45720">
            <a:spAutoFit/>
          </a:bodyPr>
          <a:lstStyle/>
          <a:p>
            <a:pPr algn="ctr"/>
            <a:r>
              <a:rPr lang="en-US" sz="2400" b="0" cap="none" spc="0" dirty="0" smtClean="0">
                <a:ln w="0"/>
                <a:solidFill>
                  <a:schemeClr val="tx1"/>
                </a:solidFill>
                <a:effectLst>
                  <a:outerShdw blurRad="38100" dist="19050" dir="2700000" algn="tl" rotWithShape="0">
                    <a:schemeClr val="dk1">
                      <a:alpha val="40000"/>
                    </a:schemeClr>
                  </a:outerShdw>
                </a:effectLst>
              </a:rPr>
              <a:t>10%</a:t>
            </a:r>
            <a:endParaRPr lang="en-US" sz="2400" b="0" cap="none" spc="0" dirty="0">
              <a:ln w="0"/>
              <a:solidFill>
                <a:schemeClr val="tx1"/>
              </a:solidFill>
              <a:effectLst>
                <a:outerShdw blurRad="38100" dist="19050" dir="2700000" algn="tl" rotWithShape="0">
                  <a:schemeClr val="dk1">
                    <a:alpha val="40000"/>
                  </a:schemeClr>
                </a:outerShdw>
              </a:effectLst>
            </a:endParaRPr>
          </a:p>
        </p:txBody>
      </p:sp>
      <p:sp>
        <p:nvSpPr>
          <p:cNvPr id="16" name="Rectangle 15"/>
          <p:cNvSpPr/>
          <p:nvPr/>
        </p:nvSpPr>
        <p:spPr>
          <a:xfrm>
            <a:off x="3166330" y="2017900"/>
            <a:ext cx="692167" cy="461665"/>
          </a:xfrm>
          <a:prstGeom prst="rect">
            <a:avLst/>
          </a:prstGeom>
          <a:noFill/>
        </p:spPr>
        <p:txBody>
          <a:bodyPr wrap="none" lIns="91440" tIns="45720" rIns="91440" bIns="45720">
            <a:spAutoFit/>
          </a:bodyPr>
          <a:lstStyle/>
          <a:p>
            <a:pPr algn="ctr"/>
            <a:r>
              <a:rPr lang="en-US" sz="2400" b="0" cap="none" spc="0" dirty="0" smtClean="0">
                <a:ln w="0"/>
                <a:solidFill>
                  <a:schemeClr val="tx1"/>
                </a:solidFill>
                <a:effectLst>
                  <a:outerShdw blurRad="38100" dist="19050" dir="2700000" algn="tl" rotWithShape="0">
                    <a:schemeClr val="dk1">
                      <a:alpha val="40000"/>
                    </a:schemeClr>
                  </a:outerShdw>
                </a:effectLst>
              </a:rPr>
              <a:t>10%</a:t>
            </a:r>
            <a:endParaRPr lang="en-US" sz="2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315062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50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25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fade">
                                      <p:cBhvr>
                                        <p:cTn id="24" dur="500"/>
                                        <p:tgtEl>
                                          <p:spTgt spid="9"/>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500"/>
                                        <p:tgtEl>
                                          <p:spTgt spid="10"/>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fade">
                                      <p:cBhvr>
                                        <p:cTn id="35" dur="500"/>
                                        <p:tgtEl>
                                          <p:spTgt spid="14"/>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11"/>
                                        </p:tgtEl>
                                        <p:attrNameLst>
                                          <p:attrName>style.visibility</p:attrName>
                                        </p:attrNameLst>
                                      </p:cBhvr>
                                      <p:to>
                                        <p:strVal val="visible"/>
                                      </p:to>
                                    </p:set>
                                    <p:animEffect transition="in" filter="fade">
                                      <p:cBhvr>
                                        <p:cTn id="40" dur="500"/>
                                        <p:tgtEl>
                                          <p:spTgt spid="11"/>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5"/>
                                        </p:tgtEl>
                                        <p:attrNameLst>
                                          <p:attrName>style.visibility</p:attrName>
                                        </p:attrNameLst>
                                      </p:cBhvr>
                                      <p:to>
                                        <p:strVal val="visible"/>
                                      </p:to>
                                    </p:set>
                                    <p:animEffect transition="in" filter="fade">
                                      <p:cBhvr>
                                        <p:cTn id="43" dur="500"/>
                                        <p:tgtEl>
                                          <p:spTgt spid="15"/>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12"/>
                                        </p:tgtEl>
                                        <p:attrNameLst>
                                          <p:attrName>style.visibility</p:attrName>
                                        </p:attrNameLst>
                                      </p:cBhvr>
                                      <p:to>
                                        <p:strVal val="visible"/>
                                      </p:to>
                                    </p:set>
                                    <p:animEffect transition="in" filter="fade">
                                      <p:cBhvr>
                                        <p:cTn id="48" dur="500"/>
                                        <p:tgtEl>
                                          <p:spTgt spid="12"/>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16"/>
                                        </p:tgtEl>
                                        <p:attrNameLst>
                                          <p:attrName>style.visibility</p:attrName>
                                        </p:attrNameLst>
                                      </p:cBhvr>
                                      <p:to>
                                        <p:strVal val="visible"/>
                                      </p:to>
                                    </p:set>
                                    <p:animEffect transition="in" filter="fade">
                                      <p:cBhvr>
                                        <p:cTn id="51"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8" grpId="0"/>
      <p:bldP spid="14" grpId="0"/>
      <p:bldP spid="15" grpId="0"/>
      <p:bldP spid="1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98046" y="1911287"/>
            <a:ext cx="7766936" cy="1646302"/>
          </a:xfrm>
        </p:spPr>
        <p:txBody>
          <a:bodyPr>
            <a:normAutofit/>
          </a:bodyPr>
          <a:lstStyle/>
          <a:p>
            <a:pPr algn="ctr"/>
            <a:r>
              <a:rPr lang="en-US" sz="7200" dirty="0" smtClean="0">
                <a:latin typeface="Big Caslon"/>
                <a:cs typeface="Big Caslon"/>
              </a:rPr>
              <a:t>Plan</a:t>
            </a:r>
            <a:r>
              <a:rPr lang="en-US" sz="7200" i="1" dirty="0" smtClean="0">
                <a:solidFill>
                  <a:srgbClr val="7F7F7F"/>
                </a:solidFill>
                <a:latin typeface="Big Caslon"/>
                <a:cs typeface="Big Caslon"/>
              </a:rPr>
              <a:t>it</a:t>
            </a:r>
            <a:r>
              <a:rPr lang="en-US" sz="7200" dirty="0" smtClean="0">
                <a:solidFill>
                  <a:srgbClr val="7F7F7F"/>
                </a:solidFill>
                <a:latin typeface="Big Caslon"/>
                <a:cs typeface="Big Caslon"/>
              </a:rPr>
              <a:t>!</a:t>
            </a:r>
            <a:endParaRPr lang="en-US" sz="7200" dirty="0">
              <a:solidFill>
                <a:srgbClr val="7F7F7F"/>
              </a:solidFill>
              <a:latin typeface="Big Caslon"/>
              <a:cs typeface="Big Caslon"/>
            </a:endParaRPr>
          </a:p>
        </p:txBody>
      </p:sp>
      <p:sp>
        <p:nvSpPr>
          <p:cNvPr id="6" name="Rectangle 5"/>
          <p:cNvSpPr/>
          <p:nvPr/>
        </p:nvSpPr>
        <p:spPr>
          <a:xfrm>
            <a:off x="3919267" y="3393071"/>
            <a:ext cx="2405850" cy="400110"/>
          </a:xfrm>
          <a:prstGeom prst="rect">
            <a:avLst/>
          </a:prstGeom>
        </p:spPr>
        <p:txBody>
          <a:bodyPr wrap="none">
            <a:spAutoFit/>
          </a:bodyPr>
          <a:lstStyle/>
          <a:p>
            <a:pPr algn="ctr"/>
            <a:r>
              <a:rPr lang="en-US" sz="2000" dirty="0">
                <a:solidFill>
                  <a:srgbClr val="70AD47"/>
                </a:solidFill>
              </a:rPr>
              <a:t>We’re Here to Help</a:t>
            </a:r>
          </a:p>
        </p:txBody>
      </p:sp>
    </p:spTree>
    <p:extLst>
      <p:ext uri="{BB962C8B-B14F-4D97-AF65-F5344CB8AC3E}">
        <p14:creationId xmlns:p14="http://schemas.microsoft.com/office/powerpoint/2010/main" val="262417597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a:bodyPr>
          <a:lstStyle/>
          <a:p>
            <a:r>
              <a:rPr lang="en-US" b="1" dirty="0" smtClean="0"/>
              <a:t>Doing </a:t>
            </a:r>
            <a:r>
              <a:rPr lang="en-US" b="1" dirty="0"/>
              <a:t>the first walkthrough of deploying to </a:t>
            </a:r>
            <a:r>
              <a:rPr lang="en-US" b="1" dirty="0" smtClean="0"/>
              <a:t>Azure Devin</a:t>
            </a:r>
            <a:endParaRPr lang="en-US" dirty="0"/>
          </a:p>
          <a:p>
            <a:r>
              <a:rPr lang="en-US" b="1" dirty="0"/>
              <a:t>Integrating JQuery plugins into MVC </a:t>
            </a:r>
            <a:r>
              <a:rPr lang="en-US" b="1" dirty="0" smtClean="0"/>
              <a:t>project Albert</a:t>
            </a:r>
          </a:p>
          <a:p>
            <a:r>
              <a:rPr lang="en-US" b="1" dirty="0" smtClean="0"/>
              <a:t>The </a:t>
            </a:r>
            <a:r>
              <a:rPr lang="en-US" b="1" dirty="0"/>
              <a:t>GIT Bash Learning curve - Living in </a:t>
            </a:r>
            <a:r>
              <a:rPr lang="en-US" b="1" dirty="0" err="1"/>
              <a:t>GITHub</a:t>
            </a:r>
            <a:r>
              <a:rPr lang="en-US" b="1" dirty="0"/>
              <a:t> and working in </a:t>
            </a:r>
            <a:r>
              <a:rPr lang="en-US" b="1" dirty="0" smtClean="0"/>
              <a:t>GIT Albert</a:t>
            </a:r>
            <a:endParaRPr lang="en-US" dirty="0"/>
          </a:p>
          <a:p>
            <a:r>
              <a:rPr lang="en-US" b="1" dirty="0"/>
              <a:t>Database </a:t>
            </a:r>
            <a:endParaRPr lang="en-US" dirty="0"/>
          </a:p>
          <a:p>
            <a:r>
              <a:rPr lang="en-US" b="1" dirty="0"/>
              <a:t>Integrating the MVC “free” User Authentication</a:t>
            </a:r>
            <a:endParaRPr lang="en-US" dirty="0"/>
          </a:p>
          <a:p>
            <a:r>
              <a:rPr lang="en-US" b="1" dirty="0" smtClean="0"/>
              <a:t>Sprints</a:t>
            </a:r>
            <a:r>
              <a:rPr lang="en-US" b="1" dirty="0"/>
              <a:t>, deadlines, formal testing and documentation – not so much….</a:t>
            </a:r>
            <a:endParaRPr lang="en-US" dirty="0"/>
          </a:p>
          <a:p>
            <a:r>
              <a:rPr lang="en-US" b="1" dirty="0"/>
              <a:t>Scheduling, Teamwork and meetings</a:t>
            </a:r>
            <a:endParaRPr lang="en-US" dirty="0"/>
          </a:p>
          <a:p>
            <a:r>
              <a:rPr lang="en-US" b="1" dirty="0"/>
              <a:t>Beta Testing by Family and </a:t>
            </a:r>
            <a:r>
              <a:rPr lang="en-US" b="1"/>
              <a:t>Friends</a:t>
            </a:r>
            <a:r>
              <a:rPr lang="en-US"/>
              <a:t> </a:t>
            </a:r>
            <a:r>
              <a:rPr lang="en-US" smtClean="0"/>
              <a:t>Devin</a:t>
            </a:r>
            <a:endParaRPr lang="en-US" dirty="0"/>
          </a:p>
          <a:p>
            <a:r>
              <a:rPr lang="en-US" b="1" dirty="0"/>
              <a:t>What would we do differently?</a:t>
            </a:r>
            <a:endParaRPr lang="en-US" dirty="0"/>
          </a:p>
          <a:p>
            <a:endParaRPr lang="en-US" dirty="0"/>
          </a:p>
        </p:txBody>
      </p:sp>
    </p:spTree>
    <p:extLst>
      <p:ext uri="{BB962C8B-B14F-4D97-AF65-F5344CB8AC3E}">
        <p14:creationId xmlns:p14="http://schemas.microsoft.com/office/powerpoint/2010/main" val="21161375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74357"/>
          </a:xfrm>
        </p:spPr>
        <p:txBody>
          <a:bodyPr>
            <a:noAutofit/>
          </a:bodyPr>
          <a:lstStyle/>
          <a:p>
            <a:r>
              <a:rPr lang="en-US" sz="5400" dirty="0" smtClean="0"/>
              <a:t>Backlog</a:t>
            </a:r>
            <a:endParaRPr lang="en-US" sz="5400" dirty="0"/>
          </a:p>
        </p:txBody>
      </p:sp>
    </p:spTree>
    <p:extLst>
      <p:ext uri="{BB962C8B-B14F-4D97-AF65-F5344CB8AC3E}">
        <p14:creationId xmlns:p14="http://schemas.microsoft.com/office/powerpoint/2010/main" val="42219751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
            </a:r>
            <a:br>
              <a:rPr lang="en-US" dirty="0"/>
            </a:br>
            <a:r>
              <a:rPr lang="en-US" b="1" dirty="0"/>
              <a:t>No change is a standalone change Beth</a:t>
            </a:r>
            <a:r>
              <a:rPr lang="en-US" dirty="0"/>
              <a:t/>
            </a:r>
            <a:br>
              <a:rPr lang="en-US" dirty="0"/>
            </a:b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1650468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Integrating javascript code into MVC/Razor/Html Model Beth</a:t>
            </a:r>
            <a:endParaRPr lang="en-US" dirty="0"/>
          </a:p>
        </p:txBody>
      </p:sp>
      <p:sp>
        <p:nvSpPr>
          <p:cNvPr id="3" name="Content Placeholder 2"/>
          <p:cNvSpPr>
            <a:spLocks noGrp="1"/>
          </p:cNvSpPr>
          <p:nvPr>
            <p:ph sz="half" idx="1"/>
          </p:nvPr>
        </p:nvSpPr>
        <p:spPr/>
        <p:txBody>
          <a:bodyPr>
            <a:normAutofit fontScale="25000" lnSpcReduction="20000"/>
          </a:bodyPr>
          <a:lstStyle/>
          <a:p>
            <a:pPr marL="0" indent="0">
              <a:buNone/>
            </a:pPr>
            <a:r>
              <a:rPr lang="en-US" sz="4000" b="1" dirty="0"/>
              <a:t> </a:t>
            </a:r>
            <a:r>
              <a:rPr lang="en-US" sz="4000" dirty="0"/>
              <a:t>var</a:t>
            </a:r>
            <a:r>
              <a:rPr lang="en-US" sz="4000" b="1" dirty="0"/>
              <a:t> </a:t>
            </a:r>
            <a:r>
              <a:rPr lang="en-US" sz="4000" dirty="0"/>
              <a:t>items = [</a:t>
            </a:r>
          </a:p>
          <a:p>
            <a:pPr marL="0" indent="0">
              <a:buNone/>
            </a:pPr>
            <a:r>
              <a:rPr lang="en-US" sz="4000" dirty="0"/>
              <a:t>             new primitives.orgdiagram.ItemConfig({</a:t>
            </a:r>
          </a:p>
          <a:p>
            <a:pPr marL="0" indent="0">
              <a:buNone/>
            </a:pPr>
            <a:r>
              <a:rPr lang="en-US" sz="4000" dirty="0"/>
              <a:t>                    id: 0,</a:t>
            </a:r>
          </a:p>
          <a:p>
            <a:pPr marL="0" indent="0">
              <a:buNone/>
            </a:pPr>
            <a:r>
              <a:rPr lang="en-US" sz="4000" dirty="0"/>
              <a:t>                    parent: null,</a:t>
            </a:r>
          </a:p>
          <a:p>
            <a:pPr marL="0" indent="0">
              <a:buNone/>
            </a:pPr>
            <a:r>
              <a:rPr lang="en-US" sz="4000" dirty="0"/>
              <a:t>                    title: "Root Project here",</a:t>
            </a:r>
          </a:p>
          <a:p>
            <a:pPr marL="0" indent="0">
              <a:buNone/>
            </a:pPr>
            <a:r>
              <a:rPr lang="en-US" sz="4000" dirty="0"/>
              <a:t>                    description: "Project Tree",</a:t>
            </a:r>
          </a:p>
          <a:p>
            <a:pPr marL="0" indent="0">
              <a:buNone/>
            </a:pPr>
            <a:r>
              <a:rPr lang="en-US" sz="4000" dirty="0"/>
              <a:t>                    image: "demo/images/photos/a.png"</a:t>
            </a:r>
          </a:p>
          <a:p>
            <a:pPr marL="0" indent="0">
              <a:buNone/>
            </a:pPr>
            <a:r>
              <a:rPr lang="en-US" sz="4000" dirty="0"/>
              <a:t>                }),</a:t>
            </a:r>
          </a:p>
          <a:p>
            <a:pPr marL="0" indent="0">
              <a:buNone/>
            </a:pPr>
            <a:r>
              <a:rPr lang="en-US" sz="4000" dirty="0"/>
              <a:t>             new primitives.orgdiagram.ItemConfig({</a:t>
            </a:r>
          </a:p>
          <a:p>
            <a:pPr marL="0" indent="0">
              <a:buNone/>
            </a:pPr>
            <a:r>
              <a:rPr lang="en-US" sz="4000" dirty="0"/>
              <a:t>                    id: 2,</a:t>
            </a:r>
          </a:p>
          <a:p>
            <a:pPr marL="0" indent="0">
              <a:buNone/>
            </a:pPr>
            <a:r>
              <a:rPr lang="en-US" sz="4000" dirty="0"/>
              <a:t>                    parent: 0,</a:t>
            </a:r>
          </a:p>
          <a:p>
            <a:pPr marL="0" indent="0">
              <a:buNone/>
            </a:pPr>
            <a:r>
              <a:rPr lang="en-US" sz="4000" dirty="0"/>
              <a:t>                    title: "Senior Project",</a:t>
            </a:r>
          </a:p>
          <a:p>
            <a:pPr marL="0" indent="0">
              <a:buNone/>
            </a:pPr>
            <a:r>
              <a:rPr lang="en-US" sz="4000" dirty="0"/>
              <a:t>                    description: "Fabulous",</a:t>
            </a:r>
          </a:p>
          <a:p>
            <a:pPr marL="0" indent="0">
              <a:buNone/>
            </a:pPr>
            <a:r>
              <a:rPr lang="en-US" sz="4000" dirty="0"/>
              <a:t>                    image: "demo/images/photos/c.png"</a:t>
            </a:r>
          </a:p>
          <a:p>
            <a:pPr marL="0" indent="0">
              <a:buNone/>
            </a:pPr>
            <a:r>
              <a:rPr lang="en-US" sz="4000" dirty="0"/>
              <a:t>                </a:t>
            </a:r>
            <a:r>
              <a:rPr lang="en-US" sz="4000" dirty="0" smtClean="0"/>
              <a:t>})</a:t>
            </a:r>
            <a:endParaRPr lang="en-US" sz="4000" dirty="0"/>
          </a:p>
          <a:p>
            <a:pPr marL="0" indent="0">
              <a:buNone/>
            </a:pPr>
            <a:r>
              <a:rPr lang="en-US" sz="4000" dirty="0"/>
              <a:t>            ];</a:t>
            </a:r>
          </a:p>
          <a:p>
            <a:pPr marL="0" indent="0">
              <a:buNone/>
            </a:pPr>
            <a:r>
              <a:rPr lang="en-US" dirty="0"/>
              <a:t> </a:t>
            </a:r>
          </a:p>
          <a:p>
            <a:endParaRPr lang="en-US" dirty="0"/>
          </a:p>
        </p:txBody>
      </p:sp>
      <p:sp>
        <p:nvSpPr>
          <p:cNvPr id="4" name="Content Placeholder 3"/>
          <p:cNvSpPr>
            <a:spLocks noGrp="1"/>
          </p:cNvSpPr>
          <p:nvPr>
            <p:ph sz="half" idx="2"/>
          </p:nvPr>
        </p:nvSpPr>
        <p:spPr/>
        <p:txBody>
          <a:bodyPr>
            <a:normAutofit fontScale="25000" lnSpcReduction="20000"/>
          </a:bodyPr>
          <a:lstStyle/>
          <a:p>
            <a:pPr marL="0" indent="0">
              <a:lnSpc>
                <a:spcPct val="120000"/>
              </a:lnSpc>
              <a:spcBef>
                <a:spcPts val="600"/>
              </a:spcBef>
              <a:buNone/>
            </a:pPr>
            <a:r>
              <a:rPr lang="en-US" sz="4000" dirty="0"/>
              <a:t>var newItem ;</a:t>
            </a:r>
          </a:p>
          <a:p>
            <a:pPr marL="0" indent="0">
              <a:lnSpc>
                <a:spcPct val="120000"/>
              </a:lnSpc>
              <a:spcBef>
                <a:spcPts val="600"/>
              </a:spcBef>
              <a:buNone/>
            </a:pPr>
            <a:r>
              <a:rPr lang="en-US" sz="4000" dirty="0"/>
              <a:t>var items = [ ];</a:t>
            </a:r>
          </a:p>
          <a:p>
            <a:pPr marL="0" indent="0">
              <a:lnSpc>
                <a:spcPct val="120000"/>
              </a:lnSpc>
              <a:spcBef>
                <a:spcPts val="600"/>
              </a:spcBef>
              <a:buNone/>
            </a:pPr>
            <a:r>
              <a:rPr lang="en-US" sz="4000" dirty="0"/>
              <a:t> @foreach(var item in Model)</a:t>
            </a:r>
          </a:p>
          <a:p>
            <a:pPr marL="0" indent="0">
              <a:lnSpc>
                <a:spcPct val="120000"/>
              </a:lnSpc>
              <a:spcBef>
                <a:spcPts val="600"/>
              </a:spcBef>
              <a:buNone/>
            </a:pPr>
            <a:r>
              <a:rPr lang="en-US" sz="4000" dirty="0" smtClean="0"/>
              <a:t>   </a:t>
            </a:r>
            <a:r>
              <a:rPr lang="en-US" sz="4000" dirty="0"/>
              <a:t>{</a:t>
            </a:r>
          </a:p>
          <a:p>
            <a:pPr marL="0" indent="0">
              <a:lnSpc>
                <a:spcPct val="120000"/>
              </a:lnSpc>
              <a:spcBef>
                <a:spcPts val="600"/>
              </a:spcBef>
              <a:buNone/>
            </a:pPr>
            <a:r>
              <a:rPr lang="en-US" sz="4000" dirty="0" smtClean="0"/>
              <a:t>    </a:t>
            </a:r>
            <a:r>
              <a:rPr lang="en-US" sz="4000" dirty="0"/>
              <a:t>@:newItem = new primitives.orgdiagram.ItemConfig</a:t>
            </a:r>
            <a:r>
              <a:rPr lang="en-US" sz="4000" dirty="0" smtClean="0"/>
              <a:t>({</a:t>
            </a:r>
          </a:p>
          <a:p>
            <a:pPr marL="0" indent="0">
              <a:lnSpc>
                <a:spcPct val="120000"/>
              </a:lnSpc>
              <a:spcBef>
                <a:spcPts val="600"/>
              </a:spcBef>
              <a:buNone/>
            </a:pPr>
            <a:r>
              <a:rPr lang="en-US" sz="4000" dirty="0" smtClean="0"/>
              <a:t>          </a:t>
            </a:r>
            <a:r>
              <a:rPr lang="en-US" sz="4000" dirty="0"/>
              <a:t>id: '@(item.ID</a:t>
            </a:r>
            <a:r>
              <a:rPr lang="en-US" sz="4000" dirty="0" smtClean="0"/>
              <a:t>)',</a:t>
            </a:r>
          </a:p>
          <a:p>
            <a:pPr marL="0" indent="0">
              <a:lnSpc>
                <a:spcPct val="120000"/>
              </a:lnSpc>
              <a:spcBef>
                <a:spcPts val="600"/>
              </a:spcBef>
              <a:buNone/>
            </a:pPr>
            <a:r>
              <a:rPr lang="en-US" sz="4000" dirty="0" smtClean="0"/>
              <a:t>          parent</a:t>
            </a:r>
            <a:r>
              <a:rPr lang="en-US" sz="4000" dirty="0"/>
              <a:t>: '@(item.ParentID)', </a:t>
            </a:r>
            <a:endParaRPr lang="en-US" sz="4000" dirty="0" smtClean="0"/>
          </a:p>
          <a:p>
            <a:pPr marL="0" indent="0">
              <a:lnSpc>
                <a:spcPct val="120000"/>
              </a:lnSpc>
              <a:spcBef>
                <a:spcPts val="600"/>
              </a:spcBef>
              <a:buNone/>
            </a:pPr>
            <a:r>
              <a:rPr lang="en-US" sz="4000" dirty="0" smtClean="0"/>
              <a:t>          title</a:t>
            </a:r>
            <a:r>
              <a:rPr lang="en-US" sz="4000" dirty="0"/>
              <a:t>: '@(item.Title)', </a:t>
            </a:r>
            <a:endParaRPr lang="en-US" sz="4000" dirty="0" smtClean="0"/>
          </a:p>
          <a:p>
            <a:pPr marL="0" indent="0">
              <a:lnSpc>
                <a:spcPct val="120000"/>
              </a:lnSpc>
              <a:spcBef>
                <a:spcPts val="600"/>
              </a:spcBef>
              <a:buNone/>
            </a:pPr>
            <a:r>
              <a:rPr lang="en-US" sz="4000" dirty="0" smtClean="0"/>
              <a:t>          description</a:t>
            </a:r>
            <a:r>
              <a:rPr lang="en-US" sz="4000" dirty="0"/>
              <a:t>: '@(item.Note)' </a:t>
            </a:r>
            <a:endParaRPr lang="en-US" sz="4000" dirty="0" smtClean="0"/>
          </a:p>
          <a:p>
            <a:pPr marL="0" indent="0">
              <a:lnSpc>
                <a:spcPct val="120000"/>
              </a:lnSpc>
              <a:spcBef>
                <a:spcPts val="600"/>
              </a:spcBef>
              <a:buNone/>
            </a:pPr>
            <a:r>
              <a:rPr lang="en-US" sz="4000" dirty="0" smtClean="0"/>
              <a:t>    });</a:t>
            </a:r>
            <a:endParaRPr lang="en-US" sz="4000" dirty="0"/>
          </a:p>
          <a:p>
            <a:pPr marL="0" indent="0">
              <a:lnSpc>
                <a:spcPct val="120000"/>
              </a:lnSpc>
              <a:spcBef>
                <a:spcPts val="600"/>
              </a:spcBef>
              <a:buNone/>
            </a:pPr>
            <a:r>
              <a:rPr lang="en-US" sz="4000" dirty="0"/>
              <a:t> @:if('@item.ParentID' == '0') </a:t>
            </a:r>
            <a:endParaRPr lang="en-US" sz="4000" dirty="0" smtClean="0"/>
          </a:p>
          <a:p>
            <a:pPr marL="0" indent="0">
              <a:lnSpc>
                <a:spcPct val="120000"/>
              </a:lnSpc>
              <a:spcBef>
                <a:spcPts val="600"/>
              </a:spcBef>
              <a:buNone/>
            </a:pPr>
            <a:r>
              <a:rPr lang="en-US" sz="4000" dirty="0" smtClean="0"/>
              <a:t> @: {@: </a:t>
            </a:r>
            <a:r>
              <a:rPr lang="en-US" sz="4000" dirty="0"/>
              <a:t>var headparent =  0 ;</a:t>
            </a:r>
          </a:p>
          <a:p>
            <a:pPr marL="0" indent="0">
              <a:lnSpc>
                <a:spcPct val="120000"/>
              </a:lnSpc>
              <a:spcBef>
                <a:spcPts val="600"/>
              </a:spcBef>
              <a:buNone/>
            </a:pPr>
            <a:r>
              <a:rPr lang="en-US" sz="4000" dirty="0"/>
              <a:t> @: newItem.parent =  null ;</a:t>
            </a:r>
          </a:p>
          <a:p>
            <a:pPr marL="0" indent="0">
              <a:lnSpc>
                <a:spcPct val="120000"/>
              </a:lnSpc>
              <a:spcBef>
                <a:spcPts val="600"/>
              </a:spcBef>
              <a:buNone/>
            </a:pPr>
            <a:r>
              <a:rPr lang="en-US" sz="4000" dirty="0"/>
              <a:t> @: } </a:t>
            </a:r>
          </a:p>
          <a:p>
            <a:pPr marL="0" indent="0">
              <a:lnSpc>
                <a:spcPct val="120000"/>
              </a:lnSpc>
              <a:spcBef>
                <a:spcPts val="600"/>
              </a:spcBef>
              <a:buNone/>
            </a:pPr>
            <a:r>
              <a:rPr lang="en-US" sz="4000" dirty="0"/>
              <a:t> @:items.push(newItem);</a:t>
            </a:r>
          </a:p>
          <a:p>
            <a:pPr marL="0" indent="0">
              <a:lnSpc>
                <a:spcPct val="120000"/>
              </a:lnSpc>
              <a:spcBef>
                <a:spcPts val="600"/>
              </a:spcBef>
              <a:buNone/>
            </a:pPr>
            <a:r>
              <a:rPr lang="en-US" sz="4000" dirty="0"/>
              <a:t> }</a:t>
            </a:r>
          </a:p>
          <a:p>
            <a:pPr marL="0" indent="0">
              <a:lnSpc>
                <a:spcPct val="120000"/>
              </a:lnSpc>
              <a:spcBef>
                <a:spcPts val="600"/>
              </a:spcBef>
              <a:buNone/>
            </a:pPr>
            <a:endParaRPr lang="en-US" dirty="0"/>
          </a:p>
        </p:txBody>
      </p:sp>
    </p:spTree>
    <p:extLst>
      <p:ext uri="{BB962C8B-B14F-4D97-AF65-F5344CB8AC3E}">
        <p14:creationId xmlns:p14="http://schemas.microsoft.com/office/powerpoint/2010/main" val="1174634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159363" y="1121892"/>
            <a:ext cx="6033454" cy="5599674"/>
          </a:xfrm>
          <a:prstGeom prst="rect">
            <a:avLst/>
          </a:prstGeom>
        </p:spPr>
        <p:txBody>
          <a:bodyPr rtlCol="0">
            <a:spAutoFit/>
          </a:bodyPr>
          <a:lstStyle/>
          <a:p>
            <a:pPr algn="ctr"/>
            <a:endParaRPr lang="en-US" sz="3600" dirty="0">
              <a:cs typeface="Calibri"/>
            </a:endParaRPr>
          </a:p>
          <a:p>
            <a:pPr algn="ctr"/>
            <a:r>
              <a:rPr lang="en-US" sz="3600" dirty="0">
                <a:cs typeface="Calibri"/>
              </a:rPr>
              <a:t>Objectives</a:t>
            </a:r>
          </a:p>
          <a:p>
            <a:pPr algn="ctr"/>
            <a:r>
              <a:rPr lang="en-US" sz="3600" dirty="0">
                <a:cs typeface="Calibri"/>
              </a:rPr>
              <a:t>Problem Specification</a:t>
            </a:r>
          </a:p>
          <a:p>
            <a:pPr algn="ctr"/>
            <a:r>
              <a:rPr lang="en-US" sz="3600" dirty="0">
                <a:cs typeface="Calibri"/>
              </a:rPr>
              <a:t>Solution Process/Design</a:t>
            </a:r>
          </a:p>
          <a:p>
            <a:pPr algn="ctr"/>
            <a:r>
              <a:rPr lang="en-US" sz="3600" dirty="0">
                <a:cs typeface="Calibri"/>
              </a:rPr>
              <a:t>Tools List</a:t>
            </a:r>
          </a:p>
          <a:p>
            <a:pPr algn="ctr"/>
            <a:r>
              <a:rPr lang="en-US" sz="3600" dirty="0">
                <a:cs typeface="Calibri"/>
              </a:rPr>
              <a:t>Time Schedule</a:t>
            </a:r>
          </a:p>
          <a:p>
            <a:pPr algn="ctr"/>
            <a:r>
              <a:rPr lang="en-US" sz="3600" dirty="0">
                <a:cs typeface="Calibri"/>
              </a:rPr>
              <a:t>List of Deliverables</a:t>
            </a:r>
          </a:p>
          <a:p>
            <a:pPr algn="ctr"/>
            <a:r>
              <a:rPr lang="en-US" sz="3600" dirty="0">
                <a:cs typeface="Calibri"/>
              </a:rPr>
              <a:t>Grading Scheme</a:t>
            </a:r>
          </a:p>
          <a:p>
            <a:endParaRPr lang="en-US" sz="3388" dirty="0">
              <a:solidFill>
                <a:srgbClr val="000000"/>
              </a:solidFill>
              <a:latin typeface="Trebuchet MS"/>
              <a:cs typeface="Calibri"/>
            </a:endParaRPr>
          </a:p>
          <a:p>
            <a:pPr algn="ctr"/>
            <a:endParaRPr lang="en-US" sz="3600" dirty="0">
              <a:cs typeface="Calibri"/>
            </a:endParaRPr>
          </a:p>
        </p:txBody>
      </p:sp>
      <p:sp>
        <p:nvSpPr>
          <p:cNvPr id="4" name="Title 1"/>
          <p:cNvSpPr txBox="1">
            <a:spLocks/>
          </p:cNvSpPr>
          <p:nvPr/>
        </p:nvSpPr>
        <p:spPr>
          <a:xfrm>
            <a:off x="617009" y="677290"/>
            <a:ext cx="8596668" cy="1320800"/>
          </a:xfrm>
          <a:prstGeom prst="rect">
            <a:avLst/>
          </a:prstGeom>
        </p:spPr>
        <p:txBody>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smtClean="0"/>
              <a:t>Quick Recap of the Proposal</a:t>
            </a:r>
            <a:endParaRPr lang="en-US" dirty="0"/>
          </a:p>
        </p:txBody>
      </p:sp>
    </p:spTree>
    <p:extLst>
      <p:ext uri="{BB962C8B-B14F-4D97-AF65-F5344CB8AC3E}">
        <p14:creationId xmlns:p14="http://schemas.microsoft.com/office/powerpoint/2010/main" val="133413498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7009" y="677290"/>
            <a:ext cx="8596668" cy="1320800"/>
          </a:xfrm>
        </p:spPr>
        <p:txBody>
          <a:bodyPr/>
          <a:lstStyle/>
          <a:p>
            <a:r>
              <a:rPr lang="en-US" dirty="0"/>
              <a:t>Objectives</a:t>
            </a:r>
          </a:p>
        </p:txBody>
      </p:sp>
      <p:sp>
        <p:nvSpPr>
          <p:cNvPr id="3" name="Content Placeholder 2"/>
          <p:cNvSpPr>
            <a:spLocks noGrp="1"/>
          </p:cNvSpPr>
          <p:nvPr>
            <p:ph idx="1"/>
          </p:nvPr>
        </p:nvSpPr>
        <p:spPr>
          <a:xfrm>
            <a:off x="1688723" y="1595285"/>
            <a:ext cx="10565601" cy="4410077"/>
          </a:xfrm>
        </p:spPr>
        <p:txBody>
          <a:bodyPr>
            <a:normAutofit fontScale="70000" lnSpcReduction="20000"/>
          </a:bodyPr>
          <a:lstStyle/>
          <a:p>
            <a:pPr marL="0" indent="0">
              <a:buNone/>
            </a:pPr>
            <a:r>
              <a:rPr lang="en-US" sz="3600" dirty="0">
                <a:solidFill>
                  <a:srgbClr val="6C911C"/>
                </a:solidFill>
                <a:cs typeface="Calibri"/>
              </a:rPr>
              <a:t>Team</a:t>
            </a:r>
          </a:p>
          <a:p>
            <a:pPr marL="400050" lvl="1" indent="0">
              <a:buNone/>
            </a:pPr>
            <a:r>
              <a:rPr lang="en-US" sz="2000" dirty="0">
                <a:solidFill>
                  <a:srgbClr val="000000"/>
                </a:solidFill>
                <a:cs typeface="Calibri"/>
              </a:rPr>
              <a:t>Real </a:t>
            </a:r>
            <a:r>
              <a:rPr lang="en-US" sz="2000" dirty="0">
                <a:solidFill>
                  <a:schemeClr val="tx1"/>
                </a:solidFill>
                <a:cs typeface="Calibri"/>
              </a:rPr>
              <a:t>World Software Development Process</a:t>
            </a:r>
          </a:p>
          <a:p>
            <a:pPr marL="400050" lvl="1" indent="0">
              <a:buNone/>
            </a:pPr>
            <a:r>
              <a:rPr lang="en-US" sz="2000" dirty="0">
                <a:solidFill>
                  <a:schemeClr val="tx1"/>
                </a:solidFill>
                <a:cs typeface="Calibri"/>
              </a:rPr>
              <a:t>Object-Oriented Analysis and Design </a:t>
            </a:r>
          </a:p>
          <a:p>
            <a:pPr marL="400050" lvl="1" indent="0">
              <a:buNone/>
            </a:pPr>
            <a:r>
              <a:rPr lang="en-US" sz="2000" dirty="0">
                <a:solidFill>
                  <a:schemeClr val="tx1"/>
                </a:solidFill>
                <a:cs typeface="Calibri"/>
              </a:rPr>
              <a:t>Remote/Local, Individual/Group Project Collaboration </a:t>
            </a:r>
          </a:p>
          <a:p>
            <a:pPr marL="0" indent="0">
              <a:buNone/>
            </a:pPr>
            <a:r>
              <a:rPr lang="en-US" sz="3600" dirty="0" smtClean="0">
                <a:solidFill>
                  <a:srgbClr val="6C911C"/>
                </a:solidFill>
                <a:cs typeface="Calibri"/>
              </a:rPr>
              <a:t>Albert</a:t>
            </a:r>
            <a:endParaRPr lang="en-US" sz="3600" dirty="0">
              <a:solidFill>
                <a:srgbClr val="6C911C"/>
              </a:solidFill>
              <a:cs typeface="Calibri"/>
            </a:endParaRPr>
          </a:p>
          <a:p>
            <a:pPr marL="400050" lvl="1" indent="0">
              <a:buNone/>
            </a:pPr>
            <a:r>
              <a:rPr lang="en-US" sz="2000" dirty="0">
                <a:solidFill>
                  <a:schemeClr val="tx1"/>
                </a:solidFill>
                <a:cs typeface="Calibri"/>
              </a:rPr>
              <a:t>User Interface Design  </a:t>
            </a:r>
          </a:p>
          <a:p>
            <a:pPr marL="400050" lvl="1" indent="0">
              <a:buNone/>
            </a:pPr>
            <a:r>
              <a:rPr lang="it-IT" sz="2000" dirty="0">
                <a:solidFill>
                  <a:schemeClr val="tx1"/>
                </a:solidFill>
                <a:cs typeface="Calibri"/>
              </a:rPr>
              <a:t>Learn Visual Studio / C# </a:t>
            </a:r>
          </a:p>
          <a:p>
            <a:pPr marL="0" indent="0">
              <a:buNone/>
            </a:pPr>
            <a:r>
              <a:rPr lang="en-US" sz="3600" dirty="0">
                <a:solidFill>
                  <a:srgbClr val="6C911C"/>
                </a:solidFill>
                <a:cs typeface="Calibri"/>
              </a:rPr>
              <a:t>Beth</a:t>
            </a:r>
          </a:p>
          <a:p>
            <a:pPr marL="400050" lvl="1" indent="0">
              <a:buNone/>
            </a:pPr>
            <a:r>
              <a:rPr lang="en-US" sz="2000" dirty="0">
                <a:solidFill>
                  <a:schemeClr val="tx1"/>
                </a:solidFill>
                <a:cs typeface="Calibri"/>
              </a:rPr>
              <a:t>Use C# in a Real Project </a:t>
            </a:r>
          </a:p>
          <a:p>
            <a:pPr marL="400050" lvl="1" indent="0">
              <a:buNone/>
            </a:pPr>
            <a:r>
              <a:rPr lang="en-US" sz="2000" dirty="0">
                <a:solidFill>
                  <a:schemeClr val="tx1"/>
                </a:solidFill>
                <a:cs typeface="Calibri"/>
              </a:rPr>
              <a:t>Implement a Group Project</a:t>
            </a:r>
          </a:p>
          <a:p>
            <a:pPr marL="0" indent="0">
              <a:buNone/>
            </a:pPr>
            <a:r>
              <a:rPr lang="en-US" sz="3600" dirty="0">
                <a:solidFill>
                  <a:srgbClr val="6C911C"/>
                </a:solidFill>
                <a:cs typeface="Calibri"/>
              </a:rPr>
              <a:t>Devin</a:t>
            </a:r>
          </a:p>
          <a:p>
            <a:pPr marL="400050" lvl="1" indent="0">
              <a:buNone/>
            </a:pPr>
            <a:r>
              <a:rPr lang="en-US" sz="2000" dirty="0">
                <a:solidFill>
                  <a:schemeClr val="tx1"/>
                </a:solidFill>
                <a:cs typeface="Calibri"/>
              </a:rPr>
              <a:t>Object-Oriented Implementation </a:t>
            </a:r>
          </a:p>
          <a:p>
            <a:pPr marL="400050" lvl="1" indent="0">
              <a:buNone/>
            </a:pPr>
            <a:r>
              <a:rPr lang="en-US" sz="2000" dirty="0">
                <a:solidFill>
                  <a:schemeClr val="tx1"/>
                </a:solidFill>
                <a:cs typeface="Calibri"/>
              </a:rPr>
              <a:t>.NET Stack</a:t>
            </a:r>
          </a:p>
        </p:txBody>
      </p:sp>
    </p:spTree>
    <p:extLst>
      <p:ext uri="{BB962C8B-B14F-4D97-AF65-F5344CB8AC3E}">
        <p14:creationId xmlns:p14="http://schemas.microsoft.com/office/powerpoint/2010/main" val="39287450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pPr marL="0" indent="0">
              <a:buNone/>
            </a:pPr>
            <a:endParaRPr lang="en-US" dirty="0"/>
          </a:p>
        </p:txBody>
      </p:sp>
      <p:grpSp>
        <p:nvGrpSpPr>
          <p:cNvPr id="4" name="Canvas 1"/>
          <p:cNvGrpSpPr/>
          <p:nvPr/>
        </p:nvGrpSpPr>
        <p:grpSpPr>
          <a:xfrm>
            <a:off x="2117125" y="2430162"/>
            <a:ext cx="5486400" cy="3200400"/>
            <a:chOff x="0" y="0"/>
            <a:chExt cx="5486400" cy="3200400"/>
          </a:xfrm>
        </p:grpSpPr>
        <p:sp>
          <p:nvSpPr>
            <p:cNvPr id="5" name="Rectangle 4"/>
            <p:cNvSpPr/>
            <p:nvPr/>
          </p:nvSpPr>
          <p:spPr>
            <a:xfrm>
              <a:off x="0" y="0"/>
              <a:ext cx="5486400" cy="3200400"/>
            </a:xfrm>
            <a:prstGeom prst="rect">
              <a:avLst/>
            </a:prstGeom>
          </p:spPr>
        </p:sp>
        <p:sp>
          <p:nvSpPr>
            <p:cNvPr id="6" name="Rounded Rectangle 5"/>
            <p:cNvSpPr/>
            <p:nvPr/>
          </p:nvSpPr>
          <p:spPr>
            <a:xfrm>
              <a:off x="675861" y="278297"/>
              <a:ext cx="3116911" cy="516834"/>
            </a:xfrm>
            <a:prstGeom prst="roundRect">
              <a:avLst/>
            </a:prstGeom>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100">
                  <a:effectLst/>
                  <a:ea typeface="Calibri" panose="020F0502020204030204" pitchFamily="34" charset="0"/>
                  <a:cs typeface="Times New Roman" panose="02020603050405020304" pitchFamily="18" charset="0"/>
                </a:rPr>
                <a:t>View</a:t>
              </a:r>
            </a:p>
          </p:txBody>
        </p:sp>
        <p:sp>
          <p:nvSpPr>
            <p:cNvPr id="7" name="Rounded Rectangle 6"/>
            <p:cNvSpPr/>
            <p:nvPr/>
          </p:nvSpPr>
          <p:spPr>
            <a:xfrm>
              <a:off x="676192" y="847909"/>
              <a:ext cx="3116580" cy="516255"/>
            </a:xfrm>
            <a:prstGeom prst="roundRect">
              <a:avLst/>
            </a:prstGeom>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6000"/>
                </a:lnSpc>
                <a:spcBef>
                  <a:spcPts val="0"/>
                </a:spcBef>
                <a:spcAft>
                  <a:spcPts val="800"/>
                </a:spcAft>
              </a:pPr>
              <a:r>
                <a:rPr lang="en-US" sz="1100">
                  <a:effectLst/>
                  <a:latin typeface="Times New Roman" panose="02020603050405020304" pitchFamily="18" charset="0"/>
                  <a:ea typeface="Calibri" panose="020F0502020204030204" pitchFamily="34" charset="0"/>
                </a:rPr>
                <a:t>Action Controller</a:t>
              </a:r>
              <a:endParaRPr lang="en-US" sz="1200">
                <a:effectLst/>
                <a:latin typeface="Times New Roman" panose="02020603050405020304" pitchFamily="18" charset="0"/>
                <a:ea typeface="Times New Roman" panose="02020603050405020304" pitchFamily="18" charset="0"/>
              </a:endParaRPr>
            </a:p>
          </p:txBody>
        </p:sp>
        <p:sp>
          <p:nvSpPr>
            <p:cNvPr id="8" name="Rounded Rectangle 7"/>
            <p:cNvSpPr/>
            <p:nvPr/>
          </p:nvSpPr>
          <p:spPr>
            <a:xfrm>
              <a:off x="676192" y="1412453"/>
              <a:ext cx="3116580" cy="516255"/>
            </a:xfrm>
            <a:prstGeom prst="roundRect">
              <a:avLst/>
            </a:prstGeom>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6000"/>
                </a:lnSpc>
                <a:spcBef>
                  <a:spcPts val="0"/>
                </a:spcBef>
                <a:spcAft>
                  <a:spcPts val="800"/>
                </a:spcAft>
              </a:pPr>
              <a:r>
                <a:rPr lang="en-US" sz="1100">
                  <a:effectLst/>
                  <a:latin typeface="Times New Roman" panose="02020603050405020304" pitchFamily="18" charset="0"/>
                  <a:ea typeface="Calibri" panose="020F0502020204030204" pitchFamily="34" charset="0"/>
                </a:rPr>
                <a:t>Project Business Layer</a:t>
              </a:r>
              <a:endParaRPr lang="en-US" sz="1200">
                <a:effectLst/>
                <a:latin typeface="Times New Roman" panose="02020603050405020304" pitchFamily="18" charset="0"/>
                <a:ea typeface="Times New Roman" panose="02020603050405020304" pitchFamily="18" charset="0"/>
              </a:endParaRPr>
            </a:p>
          </p:txBody>
        </p:sp>
        <p:sp>
          <p:nvSpPr>
            <p:cNvPr id="9" name="Rounded Rectangle 8"/>
            <p:cNvSpPr/>
            <p:nvPr/>
          </p:nvSpPr>
          <p:spPr>
            <a:xfrm>
              <a:off x="676192" y="1976995"/>
              <a:ext cx="3116580" cy="516255"/>
            </a:xfrm>
            <a:prstGeom prst="roundRect">
              <a:avLst/>
            </a:prstGeom>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6000"/>
                </a:lnSpc>
                <a:spcBef>
                  <a:spcPts val="0"/>
                </a:spcBef>
                <a:spcAft>
                  <a:spcPts val="800"/>
                </a:spcAft>
              </a:pPr>
              <a:r>
                <a:rPr lang="en-US" sz="1100">
                  <a:effectLst/>
                  <a:latin typeface="Times New Roman" panose="02020603050405020304" pitchFamily="18" charset="0"/>
                  <a:ea typeface="Calibri" panose="020F0502020204030204" pitchFamily="34" charset="0"/>
                </a:rPr>
                <a:t>Project Data Layer</a:t>
              </a:r>
              <a:endParaRPr lang="en-US" sz="1200">
                <a:effectLst/>
                <a:latin typeface="Times New Roman" panose="02020603050405020304" pitchFamily="18" charset="0"/>
                <a:ea typeface="Times New Roman" panose="02020603050405020304" pitchFamily="18" charset="0"/>
              </a:endParaRPr>
            </a:p>
          </p:txBody>
        </p:sp>
        <p:sp>
          <p:nvSpPr>
            <p:cNvPr id="10" name="Rounded Rectangle 9"/>
            <p:cNvSpPr/>
            <p:nvPr/>
          </p:nvSpPr>
          <p:spPr>
            <a:xfrm>
              <a:off x="676192" y="2541537"/>
              <a:ext cx="3116580" cy="516255"/>
            </a:xfrm>
            <a:prstGeom prst="roundRect">
              <a:avLst/>
            </a:prstGeom>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6000"/>
                </a:lnSpc>
                <a:spcBef>
                  <a:spcPts val="0"/>
                </a:spcBef>
                <a:spcAft>
                  <a:spcPts val="800"/>
                </a:spcAft>
              </a:pPr>
              <a:r>
                <a:rPr lang="en-US" sz="1100">
                  <a:effectLst/>
                  <a:latin typeface="Times New Roman" panose="02020603050405020304" pitchFamily="18" charset="0"/>
                  <a:ea typeface="Calibri" panose="020F0502020204030204" pitchFamily="34" charset="0"/>
                </a:rPr>
                <a:t>Database</a:t>
              </a:r>
              <a:endParaRPr lang="en-US" sz="1200">
                <a:effectLst/>
                <a:latin typeface="Times New Roman" panose="02020603050405020304" pitchFamily="18" charset="0"/>
                <a:ea typeface="Times New Roman" panose="02020603050405020304" pitchFamily="18" charset="0"/>
              </a:endParaRPr>
            </a:p>
          </p:txBody>
        </p:sp>
      </p:grpSp>
    </p:spTree>
    <p:extLst>
      <p:ext uri="{BB962C8B-B14F-4D97-AF65-F5344CB8AC3E}">
        <p14:creationId xmlns:p14="http://schemas.microsoft.com/office/powerpoint/2010/main" val="37320722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Tools List</a:t>
            </a:r>
          </a:p>
        </p:txBody>
      </p:sp>
      <p:sp>
        <p:nvSpPr>
          <p:cNvPr id="3" name="Content Placeholder 2"/>
          <p:cNvSpPr>
            <a:spLocks noGrp="1"/>
          </p:cNvSpPr>
          <p:nvPr>
            <p:ph idx="1"/>
          </p:nvPr>
        </p:nvSpPr>
        <p:spPr/>
        <p:txBody>
          <a:bodyPr/>
          <a:lstStyle/>
          <a:p>
            <a:pPr marL="0" indent="0">
              <a:buNone/>
            </a:pPr>
            <a:endParaRPr lang="en-US" dirty="0"/>
          </a:p>
          <a:p>
            <a:endParaRPr lang="en-US" dirty="0"/>
          </a:p>
          <a:p>
            <a:endParaRPr lang="en-US" dirty="0"/>
          </a:p>
          <a:p>
            <a:endParaRPr lang="en-US" dirty="0">
              <a:latin typeface="Helvetica"/>
              <a:cs typeface="Helvetica"/>
            </a:endParaRPr>
          </a:p>
        </p:txBody>
      </p:sp>
      <p:pic>
        <p:nvPicPr>
          <p:cNvPr id="5" name="Picture 4"/>
          <p:cNvPicPr/>
          <p:nvPr/>
        </p:nvPicPr>
        <p:blipFill>
          <a:blip r:embed="rId3">
            <a:extLst>
              <a:ext uri="{28A0092B-C50C-407E-A947-70E740481C1C}">
                <a14:useLocalDpi xmlns:a14="http://schemas.microsoft.com/office/drawing/2010/main" val="0"/>
              </a:ext>
            </a:extLst>
          </a:blip>
          <a:srcRect/>
          <a:stretch>
            <a:fillRect/>
          </a:stretch>
        </p:blipFill>
        <p:spPr bwMode="auto">
          <a:xfrm>
            <a:off x="913309" y="3466266"/>
            <a:ext cx="2506240" cy="423424"/>
          </a:xfrm>
          <a:prstGeom prst="rect">
            <a:avLst/>
          </a:prstGeom>
          <a:noFill/>
          <a:ln>
            <a:noFill/>
          </a:ln>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9279" y="1652534"/>
            <a:ext cx="3124200" cy="771525"/>
          </a:xfrm>
          <a:prstGeom prst="rect">
            <a:avLst/>
          </a:prstGeom>
        </p:spPr>
      </p:pic>
      <p:pic>
        <p:nvPicPr>
          <p:cNvPr id="4" name="Picture 3" descr="dreamweaver_logo.png"/>
          <p:cNvPicPr>
            <a:picLocks noChangeAspect="1"/>
          </p:cNvPicPr>
          <p:nvPr/>
        </p:nvPicPr>
        <p:blipFill>
          <a:blip r:embed="rId5"/>
          <a:stretch>
            <a:fillRect/>
          </a:stretch>
        </p:blipFill>
        <p:spPr>
          <a:xfrm>
            <a:off x="7266619" y="3257871"/>
            <a:ext cx="2304762" cy="980952"/>
          </a:xfrm>
          <a:prstGeom prst="rect">
            <a:avLst/>
          </a:prstGeom>
        </p:spPr>
      </p:pic>
      <p:pic>
        <p:nvPicPr>
          <p:cNvPr id="7" name="Picture 6" descr="Microsoft-SQL-Server-29251b9d-e464-4992-888e-71e169bad992.jpg"/>
          <p:cNvPicPr>
            <a:picLocks noChangeAspect="1"/>
          </p:cNvPicPr>
          <p:nvPr/>
        </p:nvPicPr>
        <p:blipFill>
          <a:blip r:embed="rId6"/>
          <a:stretch>
            <a:fillRect/>
          </a:stretch>
        </p:blipFill>
        <p:spPr>
          <a:xfrm>
            <a:off x="6486430" y="554593"/>
            <a:ext cx="2743200" cy="2253035"/>
          </a:xfrm>
          <a:prstGeom prst="rect">
            <a:avLst/>
          </a:prstGeom>
        </p:spPr>
      </p:pic>
      <p:pic>
        <p:nvPicPr>
          <p:cNvPr id="9" name="Picture 8" descr="jquery_logo_color_onwhite.png"/>
          <p:cNvPicPr>
            <a:picLocks noChangeAspect="1"/>
          </p:cNvPicPr>
          <p:nvPr/>
        </p:nvPicPr>
        <p:blipFill>
          <a:blip r:embed="rId7"/>
          <a:stretch>
            <a:fillRect/>
          </a:stretch>
        </p:blipFill>
        <p:spPr>
          <a:xfrm>
            <a:off x="3821698" y="3431261"/>
            <a:ext cx="2743200" cy="674618"/>
          </a:xfrm>
          <a:prstGeom prst="rect">
            <a:avLst/>
          </a:prstGeom>
        </p:spPr>
      </p:pic>
      <p:pic>
        <p:nvPicPr>
          <p:cNvPr id="10" name="Picture 9"/>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226357" y="850243"/>
            <a:ext cx="1815178" cy="1815178"/>
          </a:xfrm>
          <a:prstGeom prst="rect">
            <a:avLst/>
          </a:prstGeom>
        </p:spPr>
      </p:pic>
      <p:pic>
        <p:nvPicPr>
          <p:cNvPr id="11" name="Picture 10"/>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18882" y="4428241"/>
            <a:ext cx="3810281" cy="1188445"/>
          </a:xfrm>
          <a:prstGeom prst="rect">
            <a:avLst/>
          </a:prstGeom>
        </p:spPr>
      </p:pic>
      <p:pic>
        <p:nvPicPr>
          <p:cNvPr id="8" name="Picture 7" descr="6_logo_predesign.jpg"/>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808467" y="4370731"/>
            <a:ext cx="3275827" cy="1321498"/>
          </a:xfrm>
          <a:prstGeom prst="rect">
            <a:avLst/>
          </a:prstGeom>
        </p:spPr>
      </p:pic>
      <p:pic>
        <p:nvPicPr>
          <p:cNvPr id="12" name="Picture 11" descr="Pizza_Hut.png"/>
          <p:cNvPicPr>
            <a:picLocks noChangeAspect="1"/>
          </p:cNvPicPr>
          <p:nvPr/>
        </p:nvPicPr>
        <p:blipFill>
          <a:blip r:embed="rId11"/>
          <a:stretch>
            <a:fillRect/>
          </a:stretch>
        </p:blipFill>
        <p:spPr>
          <a:xfrm>
            <a:off x="4715788" y="5247750"/>
            <a:ext cx="1034579" cy="1034579"/>
          </a:xfrm>
          <a:prstGeom prst="rect">
            <a:avLst/>
          </a:prstGeom>
        </p:spPr>
      </p:pic>
    </p:spTree>
    <p:extLst>
      <p:ext uri="{BB962C8B-B14F-4D97-AF65-F5344CB8AC3E}">
        <p14:creationId xmlns:p14="http://schemas.microsoft.com/office/powerpoint/2010/main" val="385622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0-#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500" fill="hold"/>
                                        <p:tgtEl>
                                          <p:spTgt spid="11"/>
                                        </p:tgtEl>
                                        <p:attrNameLst>
                                          <p:attrName>ppt_x</p:attrName>
                                        </p:attrNameLst>
                                      </p:cBhvr>
                                      <p:tavLst>
                                        <p:tav tm="0">
                                          <p:val>
                                            <p:strVal val="0-#ppt_w/2"/>
                                          </p:val>
                                        </p:tav>
                                        <p:tav tm="100000">
                                          <p:val>
                                            <p:strVal val="#ppt_x"/>
                                          </p:val>
                                        </p:tav>
                                      </p:tavLst>
                                    </p:anim>
                                    <p:anim calcmode="lin" valueType="num">
                                      <p:cBhvr additive="base">
                                        <p:cTn id="16"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7" presetClass="entr" presetSubtype="0"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1000"/>
                                        <p:tgtEl>
                                          <p:spTgt spid="10"/>
                                        </p:tgtEl>
                                      </p:cBhvr>
                                    </p:animEffect>
                                    <p:anim calcmode="lin" valueType="num">
                                      <p:cBhvr>
                                        <p:cTn id="22" dur="1000" fill="hold"/>
                                        <p:tgtEl>
                                          <p:spTgt spid="10"/>
                                        </p:tgtEl>
                                        <p:attrNameLst>
                                          <p:attrName>ppt_x</p:attrName>
                                        </p:attrNameLst>
                                      </p:cBhvr>
                                      <p:tavLst>
                                        <p:tav tm="0">
                                          <p:val>
                                            <p:strVal val="#ppt_x"/>
                                          </p:val>
                                        </p:tav>
                                        <p:tav tm="100000">
                                          <p:val>
                                            <p:strVal val="#ppt_x"/>
                                          </p:val>
                                        </p:tav>
                                      </p:tavLst>
                                    </p:anim>
                                    <p:anim calcmode="lin" valueType="num">
                                      <p:cBhvr>
                                        <p:cTn id="23" dur="1000" fill="hold"/>
                                        <p:tgtEl>
                                          <p:spTgt spid="10"/>
                                        </p:tgtEl>
                                        <p:attrNameLst>
                                          <p:attrName>ppt_y</p:attrName>
                                        </p:attrNameLst>
                                      </p:cBhvr>
                                      <p:tavLst>
                                        <p:tav tm="0">
                                          <p:val>
                                            <p:strVal val="#ppt_y-.1"/>
                                          </p:val>
                                        </p:tav>
                                        <p:tav tm="100000">
                                          <p:val>
                                            <p:strVal val="#ppt_y"/>
                                          </p:val>
                                        </p:tav>
                                      </p:tavLst>
                                    </p:anim>
                                  </p:childTnLst>
                                </p:cTn>
                              </p:par>
                              <p:par>
                                <p:cTn id="24" presetID="47" presetClass="entr" presetSubtype="0" fill="hold" nodeType="with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fade">
                                      <p:cBhvr>
                                        <p:cTn id="26" dur="1000"/>
                                        <p:tgtEl>
                                          <p:spTgt spid="9"/>
                                        </p:tgtEl>
                                      </p:cBhvr>
                                    </p:animEffect>
                                    <p:anim calcmode="lin" valueType="num">
                                      <p:cBhvr>
                                        <p:cTn id="27" dur="1000" fill="hold"/>
                                        <p:tgtEl>
                                          <p:spTgt spid="9"/>
                                        </p:tgtEl>
                                        <p:attrNameLst>
                                          <p:attrName>ppt_x</p:attrName>
                                        </p:attrNameLst>
                                      </p:cBhvr>
                                      <p:tavLst>
                                        <p:tav tm="0">
                                          <p:val>
                                            <p:strVal val="#ppt_x"/>
                                          </p:val>
                                        </p:tav>
                                        <p:tav tm="100000">
                                          <p:val>
                                            <p:strVal val="#ppt_x"/>
                                          </p:val>
                                        </p:tav>
                                      </p:tavLst>
                                    </p:anim>
                                    <p:anim calcmode="lin" valueType="num">
                                      <p:cBhvr>
                                        <p:cTn id="28"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7"/>
                                        </p:tgtEl>
                                        <p:attrNameLst>
                                          <p:attrName>style.visibility</p:attrName>
                                        </p:attrNameLst>
                                      </p:cBhvr>
                                      <p:to>
                                        <p:strVal val="visible"/>
                                      </p:to>
                                    </p:set>
                                    <p:anim calcmode="lin" valueType="num">
                                      <p:cBhvr additive="base">
                                        <p:cTn id="33" dur="500" fill="hold"/>
                                        <p:tgtEl>
                                          <p:spTgt spid="7"/>
                                        </p:tgtEl>
                                        <p:attrNameLst>
                                          <p:attrName>ppt_x</p:attrName>
                                        </p:attrNameLst>
                                      </p:cBhvr>
                                      <p:tavLst>
                                        <p:tav tm="0">
                                          <p:val>
                                            <p:strVal val="#ppt_x"/>
                                          </p:val>
                                        </p:tav>
                                        <p:tav tm="100000">
                                          <p:val>
                                            <p:strVal val="#ppt_x"/>
                                          </p:val>
                                        </p:tav>
                                      </p:tavLst>
                                    </p:anim>
                                    <p:anim calcmode="lin" valueType="num">
                                      <p:cBhvr additive="base">
                                        <p:cTn id="3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2" fill="hold" nodeType="clickEffect">
                                  <p:stCondLst>
                                    <p:cond delay="0"/>
                                  </p:stCondLst>
                                  <p:childTnLst>
                                    <p:set>
                                      <p:cBhvr>
                                        <p:cTn id="38" dur="1" fill="hold">
                                          <p:stCondLst>
                                            <p:cond delay="0"/>
                                          </p:stCondLst>
                                        </p:cTn>
                                        <p:tgtEl>
                                          <p:spTgt spid="4"/>
                                        </p:tgtEl>
                                        <p:attrNameLst>
                                          <p:attrName>style.visibility</p:attrName>
                                        </p:attrNameLst>
                                      </p:cBhvr>
                                      <p:to>
                                        <p:strVal val="visible"/>
                                      </p:to>
                                    </p:set>
                                    <p:anim calcmode="lin" valueType="num">
                                      <p:cBhvr additive="base">
                                        <p:cTn id="39" dur="500" fill="hold"/>
                                        <p:tgtEl>
                                          <p:spTgt spid="4"/>
                                        </p:tgtEl>
                                        <p:attrNameLst>
                                          <p:attrName>ppt_x</p:attrName>
                                        </p:attrNameLst>
                                      </p:cBhvr>
                                      <p:tavLst>
                                        <p:tav tm="0">
                                          <p:val>
                                            <p:strVal val="1+#ppt_w/2"/>
                                          </p:val>
                                        </p:tav>
                                        <p:tav tm="100000">
                                          <p:val>
                                            <p:strVal val="#ppt_x"/>
                                          </p:val>
                                        </p:tav>
                                      </p:tavLst>
                                    </p:anim>
                                    <p:anim calcmode="lin" valueType="num">
                                      <p:cBhvr additive="base">
                                        <p:cTn id="40"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8"/>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endParaRPr lang="en-US" dirty="0"/>
          </a:p>
          <a:p>
            <a:endParaRPr lang="en-US" dirty="0"/>
          </a:p>
          <a:p>
            <a:endParaRPr lang="en-US" dirty="0"/>
          </a:p>
          <a:p>
            <a:endParaRPr lang="en-US" dirty="0">
              <a:latin typeface="Helvetica"/>
              <a:cs typeface="Helvetica"/>
            </a:endParaRPr>
          </a:p>
        </p:txBody>
      </p:sp>
      <p:pic>
        <p:nvPicPr>
          <p:cNvPr id="5" name="Picture 4"/>
          <p:cNvPicPr/>
          <p:nvPr/>
        </p:nvPicPr>
        <p:blipFill>
          <a:blip r:embed="rId3">
            <a:extLst>
              <a:ext uri="{28A0092B-C50C-407E-A947-70E740481C1C}">
                <a14:useLocalDpi xmlns:a14="http://schemas.microsoft.com/office/drawing/2010/main" val="0"/>
              </a:ext>
            </a:extLst>
          </a:blip>
          <a:srcRect/>
          <a:stretch>
            <a:fillRect/>
          </a:stretch>
        </p:blipFill>
        <p:spPr bwMode="auto">
          <a:xfrm>
            <a:off x="4260761" y="5825247"/>
            <a:ext cx="2903606" cy="549171"/>
          </a:xfrm>
          <a:prstGeom prst="rect">
            <a:avLst/>
          </a:prstGeom>
          <a:noFill/>
          <a:ln>
            <a:noFill/>
          </a:ln>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7334" y="725413"/>
            <a:ext cx="2117869" cy="523010"/>
          </a:xfrm>
          <a:prstGeom prst="rect">
            <a:avLst/>
          </a:prstGeom>
        </p:spPr>
      </p:pic>
      <p:pic>
        <p:nvPicPr>
          <p:cNvPr id="7" name="Picture 6" descr="Microsoft-SQL-Server-29251b9d-e464-4992-888e-71e169bad992.jpg"/>
          <p:cNvPicPr>
            <a:picLocks noChangeAspect="1"/>
          </p:cNvPicPr>
          <p:nvPr/>
        </p:nvPicPr>
        <p:blipFill>
          <a:blip r:embed="rId5"/>
          <a:stretch>
            <a:fillRect/>
          </a:stretch>
        </p:blipFill>
        <p:spPr>
          <a:xfrm>
            <a:off x="7719387" y="1257016"/>
            <a:ext cx="1785034" cy="1466078"/>
          </a:xfrm>
          <a:prstGeom prst="rect">
            <a:avLst/>
          </a:prstGeom>
        </p:spPr>
      </p:pic>
      <p:pic>
        <p:nvPicPr>
          <p:cNvPr id="9" name="Picture 8" descr="jquery_logo_color_onwhite.png"/>
          <p:cNvPicPr>
            <a:picLocks noChangeAspect="1"/>
          </p:cNvPicPr>
          <p:nvPr/>
        </p:nvPicPr>
        <p:blipFill>
          <a:blip r:embed="rId6"/>
          <a:stretch>
            <a:fillRect/>
          </a:stretch>
        </p:blipFill>
        <p:spPr>
          <a:xfrm>
            <a:off x="9629217" y="3187612"/>
            <a:ext cx="2123153" cy="522134"/>
          </a:xfrm>
          <a:prstGeom prst="rect">
            <a:avLst/>
          </a:prstGeom>
        </p:spPr>
      </p:pic>
      <p:pic>
        <p:nvPicPr>
          <p:cNvPr id="10" name="Picture 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732783" y="667366"/>
            <a:ext cx="909966" cy="909966"/>
          </a:xfrm>
          <a:prstGeom prst="rect">
            <a:avLst/>
          </a:prstGeom>
        </p:spPr>
      </p:pic>
      <p:pic>
        <p:nvPicPr>
          <p:cNvPr id="8" name="Picture 7" descr="6_logo_predesign.jp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648477" y="4790398"/>
            <a:ext cx="2739103" cy="1104979"/>
          </a:xfrm>
          <a:prstGeom prst="rect">
            <a:avLst/>
          </a:prstGeom>
        </p:spPr>
      </p:pic>
      <p:pic>
        <p:nvPicPr>
          <p:cNvPr id="13" name="Picture 12"/>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370935" y="2670652"/>
            <a:ext cx="1504384" cy="1504384"/>
          </a:xfrm>
          <a:prstGeom prst="rect">
            <a:avLst/>
          </a:prstGeom>
        </p:spPr>
      </p:pic>
      <p:pic>
        <p:nvPicPr>
          <p:cNvPr id="14" name="Picture 13"/>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261108" y="1945315"/>
            <a:ext cx="2429072" cy="1619381"/>
          </a:xfrm>
          <a:prstGeom prst="rect">
            <a:avLst/>
          </a:prstGeom>
        </p:spPr>
      </p:pic>
      <p:pic>
        <p:nvPicPr>
          <p:cNvPr id="15" name="Picture 14"/>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0312923" y="836819"/>
            <a:ext cx="1067407" cy="444006"/>
          </a:xfrm>
          <a:prstGeom prst="rect">
            <a:avLst/>
          </a:prstGeom>
        </p:spPr>
      </p:pic>
      <p:pic>
        <p:nvPicPr>
          <p:cNvPr id="16" name="Picture 15"/>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8922453" y="4334712"/>
            <a:ext cx="2556616" cy="971514"/>
          </a:xfrm>
          <a:prstGeom prst="rect">
            <a:avLst/>
          </a:prstGeom>
        </p:spPr>
      </p:pic>
      <p:pic>
        <p:nvPicPr>
          <p:cNvPr id="17" name="Picture 16"/>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322119" y="5640445"/>
            <a:ext cx="2981423" cy="858650"/>
          </a:xfrm>
          <a:prstGeom prst="rect">
            <a:avLst/>
          </a:prstGeom>
        </p:spPr>
      </p:pic>
      <p:pic>
        <p:nvPicPr>
          <p:cNvPr id="18" name="Picture 17"/>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4468989" y="2947244"/>
            <a:ext cx="2025053" cy="1308496"/>
          </a:xfrm>
          <a:prstGeom prst="rect">
            <a:avLst/>
          </a:prstGeom>
        </p:spPr>
      </p:pic>
      <p:pic>
        <p:nvPicPr>
          <p:cNvPr id="19" name="Picture 18"/>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10559600" y="1694162"/>
            <a:ext cx="919469" cy="919469"/>
          </a:xfrm>
          <a:prstGeom prst="rect">
            <a:avLst/>
          </a:prstGeom>
        </p:spPr>
      </p:pic>
      <p:pic>
        <p:nvPicPr>
          <p:cNvPr id="20" name="Picture 19"/>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8278854" y="5339426"/>
            <a:ext cx="3552727" cy="1058713"/>
          </a:xfrm>
          <a:prstGeom prst="rect">
            <a:avLst/>
          </a:prstGeom>
        </p:spPr>
      </p:pic>
      <p:pic>
        <p:nvPicPr>
          <p:cNvPr id="21" name="Picture 20"/>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817774" y="3996559"/>
            <a:ext cx="1401874" cy="1037387"/>
          </a:xfrm>
          <a:prstGeom prst="rect">
            <a:avLst/>
          </a:prstGeom>
        </p:spPr>
      </p:pic>
      <p:pic>
        <p:nvPicPr>
          <p:cNvPr id="22" name="Picture 21"/>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6750638" y="725413"/>
            <a:ext cx="968749" cy="968749"/>
          </a:xfrm>
          <a:prstGeom prst="rect">
            <a:avLst/>
          </a:prstGeom>
        </p:spPr>
      </p:pic>
      <p:pic>
        <p:nvPicPr>
          <p:cNvPr id="24" name="Picture 23"/>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3963243" y="1606016"/>
            <a:ext cx="2381250" cy="904875"/>
          </a:xfrm>
          <a:prstGeom prst="rect">
            <a:avLst/>
          </a:prstGeom>
        </p:spPr>
      </p:pic>
      <p:pic>
        <p:nvPicPr>
          <p:cNvPr id="25" name="Picture 24"/>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2936460" y="3461726"/>
            <a:ext cx="1139944" cy="433179"/>
          </a:xfrm>
          <a:prstGeom prst="rect">
            <a:avLst/>
          </a:prstGeom>
        </p:spPr>
      </p:pic>
      <p:pic>
        <p:nvPicPr>
          <p:cNvPr id="27" name="Picture 26"/>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6373432" y="3973916"/>
            <a:ext cx="2187468" cy="618197"/>
          </a:xfrm>
          <a:prstGeom prst="rect">
            <a:avLst/>
          </a:prstGeom>
        </p:spPr>
      </p:pic>
      <p:pic>
        <p:nvPicPr>
          <p:cNvPr id="28" name="Picture 27"/>
          <p:cNvPicPr>
            <a:picLocks noChangeAspect="1"/>
          </p:cNvPicPr>
          <p:nvPr/>
        </p:nvPicPr>
        <p:blipFill>
          <a:blip r:embed="rId22" cstate="print">
            <a:extLst>
              <a:ext uri="{28A0092B-C50C-407E-A947-70E740481C1C}">
                <a14:useLocalDpi xmlns:a14="http://schemas.microsoft.com/office/drawing/2010/main" val="0"/>
              </a:ext>
            </a:extLst>
          </a:blip>
          <a:stretch>
            <a:fillRect/>
          </a:stretch>
        </p:blipFill>
        <p:spPr>
          <a:xfrm>
            <a:off x="3022841" y="4100975"/>
            <a:ext cx="2226953" cy="1589941"/>
          </a:xfrm>
          <a:prstGeom prst="rect">
            <a:avLst/>
          </a:prstGeom>
        </p:spPr>
      </p:pic>
      <p:pic>
        <p:nvPicPr>
          <p:cNvPr id="30" name="Picture 29"/>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2784662" y="1854922"/>
            <a:ext cx="970468" cy="970468"/>
          </a:xfrm>
          <a:prstGeom prst="rect">
            <a:avLst/>
          </a:prstGeom>
        </p:spPr>
      </p:pic>
    </p:spTree>
    <p:extLst>
      <p:ext uri="{BB962C8B-B14F-4D97-AF65-F5344CB8AC3E}">
        <p14:creationId xmlns:p14="http://schemas.microsoft.com/office/powerpoint/2010/main" val="946111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0-#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47"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1000"/>
                                        <p:tgtEl>
                                          <p:spTgt spid="10"/>
                                        </p:tgtEl>
                                      </p:cBhvr>
                                    </p:animEffect>
                                    <p:anim calcmode="lin" valueType="num">
                                      <p:cBhvr>
                                        <p:cTn id="18" dur="1000" fill="hold"/>
                                        <p:tgtEl>
                                          <p:spTgt spid="10"/>
                                        </p:tgtEl>
                                        <p:attrNameLst>
                                          <p:attrName>ppt_x</p:attrName>
                                        </p:attrNameLst>
                                      </p:cBhvr>
                                      <p:tavLst>
                                        <p:tav tm="0">
                                          <p:val>
                                            <p:strVal val="#ppt_x"/>
                                          </p:val>
                                        </p:tav>
                                        <p:tav tm="100000">
                                          <p:val>
                                            <p:strVal val="#ppt_x"/>
                                          </p:val>
                                        </p:tav>
                                      </p:tavLst>
                                    </p:anim>
                                    <p:anim calcmode="lin" valueType="num">
                                      <p:cBhvr>
                                        <p:cTn id="19" dur="1000" fill="hold"/>
                                        <p:tgtEl>
                                          <p:spTgt spid="10"/>
                                        </p:tgtEl>
                                        <p:attrNameLst>
                                          <p:attrName>ppt_y</p:attrName>
                                        </p:attrNameLst>
                                      </p:cBhvr>
                                      <p:tavLst>
                                        <p:tav tm="0">
                                          <p:val>
                                            <p:strVal val="#ppt_y-.1"/>
                                          </p:val>
                                        </p:tav>
                                        <p:tav tm="100000">
                                          <p:val>
                                            <p:strVal val="#ppt_y"/>
                                          </p:val>
                                        </p:tav>
                                      </p:tavLst>
                                    </p:anim>
                                  </p:childTnLst>
                                </p:cTn>
                              </p:par>
                              <p:par>
                                <p:cTn id="20" presetID="47" presetClass="entr" presetSubtype="0" fill="hold"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1000"/>
                                        <p:tgtEl>
                                          <p:spTgt spid="9"/>
                                        </p:tgtEl>
                                      </p:cBhvr>
                                    </p:animEffect>
                                    <p:anim calcmode="lin" valueType="num">
                                      <p:cBhvr>
                                        <p:cTn id="23" dur="1000" fill="hold"/>
                                        <p:tgtEl>
                                          <p:spTgt spid="9"/>
                                        </p:tgtEl>
                                        <p:attrNameLst>
                                          <p:attrName>ppt_x</p:attrName>
                                        </p:attrNameLst>
                                      </p:cBhvr>
                                      <p:tavLst>
                                        <p:tav tm="0">
                                          <p:val>
                                            <p:strVal val="#ppt_x"/>
                                          </p:val>
                                        </p:tav>
                                        <p:tav tm="100000">
                                          <p:val>
                                            <p:strVal val="#ppt_x"/>
                                          </p:val>
                                        </p:tav>
                                      </p:tavLst>
                                    </p:anim>
                                    <p:anim calcmode="lin" valueType="num">
                                      <p:cBhvr>
                                        <p:cTn id="24"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7"/>
                                        </p:tgtEl>
                                        <p:attrNameLst>
                                          <p:attrName>style.visibility</p:attrName>
                                        </p:attrNameLst>
                                      </p:cBhvr>
                                      <p:to>
                                        <p:strVal val="visible"/>
                                      </p:to>
                                    </p:set>
                                    <p:anim calcmode="lin" valueType="num">
                                      <p:cBhvr additive="base">
                                        <p:cTn id="29" dur="500" fill="hold"/>
                                        <p:tgtEl>
                                          <p:spTgt spid="7"/>
                                        </p:tgtEl>
                                        <p:attrNameLst>
                                          <p:attrName>ppt_x</p:attrName>
                                        </p:attrNameLst>
                                      </p:cBhvr>
                                      <p:tavLst>
                                        <p:tav tm="0">
                                          <p:val>
                                            <p:strVal val="#ppt_x"/>
                                          </p:val>
                                        </p:tav>
                                        <p:tav tm="100000">
                                          <p:val>
                                            <p:strVal val="#ppt_x"/>
                                          </p:val>
                                        </p:tav>
                                      </p:tavLst>
                                    </p:anim>
                                    <p:anim calcmode="lin" valueType="num">
                                      <p:cBhvr additive="base">
                                        <p:cTn id="3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Time Schedule</a:t>
            </a:r>
          </a:p>
        </p:txBody>
      </p:sp>
      <p:pic>
        <p:nvPicPr>
          <p:cNvPr id="7" name="Content Placeholder 6" descr="ScreenCapture 2013-12-06 at 9.18.43 PM.jpg"/>
          <p:cNvPicPr>
            <a:picLocks noGrp="1" noChangeAspect="1"/>
          </p:cNvPicPr>
          <p:nvPr>
            <p:ph idx="1"/>
          </p:nvPr>
        </p:nvPicPr>
        <p:blipFill>
          <a:blip r:embed="rId3"/>
          <a:stretch>
            <a:fillRect/>
          </a:stretch>
        </p:blipFill>
        <p:spPr>
          <a:xfrm>
            <a:off x="239713" y="1806463"/>
            <a:ext cx="9311298" cy="3443400"/>
          </a:xfrm>
        </p:spPr>
      </p:pic>
    </p:spTree>
    <p:extLst>
      <p:ext uri="{BB962C8B-B14F-4D97-AF65-F5344CB8AC3E}">
        <p14:creationId xmlns:p14="http://schemas.microsoft.com/office/powerpoint/2010/main" val="34779207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Workflow</a:t>
            </a:r>
            <a:endParaRPr lang="en-US" dirty="0"/>
          </a:p>
        </p:txBody>
      </p:sp>
      <p:pic>
        <p:nvPicPr>
          <p:cNvPr id="8" name="Content Placeholder 7"/>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424422" y="2217148"/>
            <a:ext cx="4033010" cy="2845045"/>
          </a:xfrm>
        </p:spPr>
      </p:pic>
      <p:pic>
        <p:nvPicPr>
          <p:cNvPr id="9" name="Picture 8"/>
          <p:cNvPicPr>
            <a:picLocks noChangeAspect="1"/>
          </p:cNvPicPr>
          <p:nvPr/>
        </p:nvPicPr>
        <p:blipFill>
          <a:blip r:embed="rId4"/>
          <a:stretch>
            <a:fillRect/>
          </a:stretch>
        </p:blipFill>
        <p:spPr>
          <a:xfrm>
            <a:off x="4663030" y="1930400"/>
            <a:ext cx="4713056" cy="3211482"/>
          </a:xfrm>
          <a:prstGeom prst="rect">
            <a:avLst/>
          </a:prstGeom>
        </p:spPr>
      </p:pic>
      <p:sp>
        <p:nvSpPr>
          <p:cNvPr id="10" name="TextBox 9"/>
          <p:cNvSpPr txBox="1"/>
          <p:nvPr/>
        </p:nvSpPr>
        <p:spPr>
          <a:xfrm>
            <a:off x="677334" y="1612109"/>
            <a:ext cx="3411582" cy="369332"/>
          </a:xfrm>
          <a:prstGeom prst="rect">
            <a:avLst/>
          </a:prstGeom>
          <a:noFill/>
        </p:spPr>
        <p:txBody>
          <a:bodyPr wrap="square" rtlCol="0">
            <a:spAutoFit/>
          </a:bodyPr>
          <a:lstStyle/>
          <a:p>
            <a:r>
              <a:rPr lang="en-US" dirty="0" smtClean="0"/>
              <a:t>On some level we expected.</a:t>
            </a:r>
            <a:endParaRPr lang="en-US" dirty="0"/>
          </a:p>
        </p:txBody>
      </p:sp>
      <p:sp>
        <p:nvSpPr>
          <p:cNvPr id="11" name="TextBox 10"/>
          <p:cNvSpPr txBox="1"/>
          <p:nvPr/>
        </p:nvSpPr>
        <p:spPr>
          <a:xfrm>
            <a:off x="6157006" y="5492218"/>
            <a:ext cx="2837468" cy="369332"/>
          </a:xfrm>
          <a:prstGeom prst="rect">
            <a:avLst/>
          </a:prstGeom>
          <a:noFill/>
        </p:spPr>
        <p:txBody>
          <a:bodyPr wrap="square" rtlCol="0">
            <a:spAutoFit/>
          </a:bodyPr>
          <a:lstStyle/>
          <a:p>
            <a:r>
              <a:rPr lang="en-US" dirty="0" smtClean="0"/>
              <a:t>What happened.</a:t>
            </a:r>
            <a:endParaRPr lang="en-US" dirty="0"/>
          </a:p>
        </p:txBody>
      </p:sp>
    </p:spTree>
    <p:extLst>
      <p:ext uri="{BB962C8B-B14F-4D97-AF65-F5344CB8AC3E}">
        <p14:creationId xmlns:p14="http://schemas.microsoft.com/office/powerpoint/2010/main" val="419726692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List of Deliverables</a:t>
            </a:r>
          </a:p>
        </p:txBody>
      </p:sp>
      <p:pic>
        <p:nvPicPr>
          <p:cNvPr id="4" name="Content Placeholder 3" descr="Picture1.png"/>
          <p:cNvPicPr>
            <a:picLocks noGrp="1" noChangeAspect="1"/>
          </p:cNvPicPr>
          <p:nvPr>
            <p:ph idx="1"/>
          </p:nvPr>
        </p:nvPicPr>
        <p:blipFill>
          <a:blip r:embed="rId3"/>
          <a:stretch>
            <a:fillRect/>
          </a:stretch>
        </p:blipFill>
        <p:spPr>
          <a:xfrm>
            <a:off x="500213" y="1739006"/>
            <a:ext cx="8547008" cy="3940171"/>
          </a:xfrm>
        </p:spPr>
      </p:pic>
    </p:spTree>
    <p:extLst>
      <p:ext uri="{BB962C8B-B14F-4D97-AF65-F5344CB8AC3E}">
        <p14:creationId xmlns:p14="http://schemas.microsoft.com/office/powerpoint/2010/main" val="2599566711"/>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5712</TotalTime>
  <Words>841</Words>
  <Application>Microsoft Office PowerPoint</Application>
  <PresentationFormat>Widescreen</PresentationFormat>
  <Paragraphs>166</Paragraphs>
  <Slides>15</Slides>
  <Notes>10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Big Caslon</vt:lpstr>
      <vt:lpstr>Calibri</vt:lpstr>
      <vt:lpstr>Helvetica</vt:lpstr>
      <vt:lpstr>Times New Roman</vt:lpstr>
      <vt:lpstr>Trebuchet MS</vt:lpstr>
      <vt:lpstr>Wingdings 3</vt:lpstr>
      <vt:lpstr>Facet</vt:lpstr>
      <vt:lpstr>PowerPoint Presentation</vt:lpstr>
      <vt:lpstr>PowerPoint Presentation</vt:lpstr>
      <vt:lpstr>Objectives</vt:lpstr>
      <vt:lpstr>PowerPoint Presentation</vt:lpstr>
      <vt:lpstr>Tools List</vt:lpstr>
      <vt:lpstr>PowerPoint Presentation</vt:lpstr>
      <vt:lpstr>Time Schedule</vt:lpstr>
      <vt:lpstr>Workflow</vt:lpstr>
      <vt:lpstr>List of Deliverables</vt:lpstr>
      <vt:lpstr>Grading Scheme</vt:lpstr>
      <vt:lpstr>Planit!</vt:lpstr>
      <vt:lpstr>PowerPoint Presentation</vt:lpstr>
      <vt:lpstr>Backlog</vt:lpstr>
      <vt:lpstr> No change is a standalone change Beth </vt:lpstr>
      <vt:lpstr>Integrating javascript code into MVC/Razor/Html Model Beth</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Albert Just Made a</dc:title>
  <dc:creator>Devin Gleason-Lambert</dc:creator>
  <cp:lastModifiedBy>Alberto D. Beltran</cp:lastModifiedBy>
  <cp:revision>278</cp:revision>
  <dcterms:created xsi:type="dcterms:W3CDTF">2012-07-27T01:16:44Z</dcterms:created>
  <dcterms:modified xsi:type="dcterms:W3CDTF">2014-05-01T16:58:46Z</dcterms:modified>
</cp:coreProperties>
</file>