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16"/>
  </p:notesMasterIdLst>
  <p:sldIdLst>
    <p:sldId id="257" r:id="rId2"/>
    <p:sldId id="275" r:id="rId3"/>
    <p:sldId id="286" r:id="rId4"/>
    <p:sldId id="296" r:id="rId5"/>
    <p:sldId id="297" r:id="rId6"/>
    <p:sldId id="304" r:id="rId7"/>
    <p:sldId id="305" r:id="rId8"/>
    <p:sldId id="298" r:id="rId9"/>
    <p:sldId id="299" r:id="rId10"/>
    <p:sldId id="300" r:id="rId11"/>
    <p:sldId id="301" r:id="rId12"/>
    <p:sldId id="302" r:id="rId13"/>
    <p:sldId id="303" r:id="rId14"/>
    <p:sldId id="295"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9223" autoAdjust="0"/>
  </p:normalViewPr>
  <p:slideViewPr>
    <p:cSldViewPr>
      <p:cViewPr varScale="1">
        <p:scale>
          <a:sx n="81" d="100"/>
          <a:sy n="81" d="100"/>
        </p:scale>
        <p:origin x="821"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1/26/2020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dirty="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1/26/2020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1/26/2020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1/26/2020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r>
              <a:rPr lang="en-US" noProof="0" dirty="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1/26/2020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1/26/2020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a:t>Click icon to add chart</a:t>
            </a:r>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1/26/2020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1/26/2020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1/26/2020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1/26/2020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1/26/2020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1/26/2020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1/26/2020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1/26/2020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1/26/2020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1/26/2020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researchgate.net/publication/8152785_Robust_Image-Adaptive_Data_Hiding_Using_Erasure_and_Error_Correc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researchgate.net/publication/224363097_Correction_of_Insertions_and_Deletions_in_Selective_Watermark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752600"/>
          </a:xfrm>
        </p:spPr>
        <p:txBody>
          <a:bodyPr/>
          <a:lstStyle/>
          <a:p>
            <a:pPr algn="ctr"/>
            <a:r>
              <a:rPr lang="en-US" sz="5400">
                <a:latin typeface="Times New Roman" pitchFamily="18" charset="0"/>
                <a:cs typeface="Times New Roman" pitchFamily="18" charset="0"/>
              </a:rPr>
              <a:t>Robust Video Data </a:t>
            </a:r>
            <a:r>
              <a:rPr lang="en-US" sz="5400" dirty="0">
                <a:latin typeface="Times New Roman" pitchFamily="18" charset="0"/>
                <a:cs typeface="Times New Roman" pitchFamily="18" charset="0"/>
              </a:rPr>
              <a:t>Hiding Using FZDH and Selective Embedding</a:t>
            </a:r>
            <a:endParaRPr lang="en-IN" dirty="0">
              <a:effectLst>
                <a:outerShdw blurRad="38100" dist="38100" dir="2700000" algn="tl">
                  <a:srgbClr val="000000">
                    <a:alpha val="43137"/>
                  </a:srgbClr>
                </a:outerShdw>
              </a:effectLst>
            </a:endParaRPr>
          </a:p>
        </p:txBody>
      </p:sp>
      <p:sp>
        <p:nvSpPr>
          <p:cNvPr id="6147" name="Subtitle 4"/>
          <p:cNvSpPr>
            <a:spLocks noGrp="1"/>
          </p:cNvSpPr>
          <p:nvPr>
            <p:ph type="subTitle" idx="1"/>
          </p:nvPr>
        </p:nvSpPr>
        <p:spPr>
          <a:xfrm>
            <a:off x="685800" y="4114800"/>
            <a:ext cx="7848600" cy="1676400"/>
          </a:xfrm>
        </p:spPr>
        <p:txBody>
          <a:bodyPr>
            <a:normAutofit/>
          </a:bodyPr>
          <a:lstStyle/>
          <a:p>
            <a:pPr eaLnBrk="1" hangingPunct="1"/>
            <a:r>
              <a:rPr lang="en-US" sz="2000" b="1" dirty="0">
                <a:latin typeface="Times New Roman" pitchFamily="18" charset="0"/>
                <a:cs typeface="Times New Roman" pitchFamily="18" charset="0"/>
              </a:rPr>
              <a:t>Batch No: A-07				        Project Guide:</a:t>
            </a:r>
          </a:p>
          <a:p>
            <a:pPr eaLnBrk="1" hangingPunct="1"/>
            <a:r>
              <a:rPr lang="en-US" sz="1600" dirty="0">
                <a:latin typeface="Times New Roman" pitchFamily="18" charset="0"/>
                <a:cs typeface="Times New Roman" pitchFamily="18" charset="0"/>
              </a:rPr>
              <a:t>D.R.Gowthami	      164G1A0527                                  Mrs.T.Kavitha,</a:t>
            </a:r>
            <a:r>
              <a:rPr lang="en-US" sz="1300" dirty="0">
                <a:latin typeface="Times New Roman" pitchFamily="18" charset="0"/>
                <a:cs typeface="Times New Roman" pitchFamily="18" charset="0"/>
              </a:rPr>
              <a:t>M.Tech.</a:t>
            </a:r>
            <a:endParaRPr lang="en-US" sz="1300" baseline="-25000" dirty="0">
              <a:latin typeface="Times New Roman" pitchFamily="18" charset="0"/>
              <a:cs typeface="Times New Roman" pitchFamily="18" charset="0"/>
            </a:endParaRPr>
          </a:p>
          <a:p>
            <a:r>
              <a:rPr lang="en-US" sz="1600" dirty="0">
                <a:latin typeface="Times New Roman" pitchFamily="18" charset="0"/>
                <a:cs typeface="Times New Roman" pitchFamily="18" charset="0"/>
              </a:rPr>
              <a:t>K.Meena 	                        164G1A0555                                      Assistant Professor`</a:t>
            </a:r>
          </a:p>
          <a:p>
            <a:r>
              <a:rPr lang="en-US" sz="1600" dirty="0">
                <a:latin typeface="Times New Roman" pitchFamily="18" charset="0"/>
                <a:cs typeface="Times New Roman" pitchFamily="18" charset="0"/>
              </a:rPr>
              <a:t>P.Bhargavi                        164G1A0513</a:t>
            </a:r>
          </a:p>
          <a:p>
            <a:endParaRPr lang="en-IN" sz="1600" dirty="0">
              <a:latin typeface="Times New Roman" pitchFamily="18" charset="0"/>
              <a:cs typeface="Times New Roman" pitchFamily="18" charset="0"/>
            </a:endParaRPr>
          </a:p>
          <a:p>
            <a:pPr eaLnBrk="1" hangingPunct="1"/>
            <a:endParaRPr lang="en-US" sz="1600" dirty="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4000">
        <p14:gallery dir="l"/>
      </p:transition>
    </mc:Choice>
    <mc:Fallback xmlns="">
      <p:transition spd="slow" advTm="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Proposed System</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User cannot find the original data.</a:t>
            </a:r>
          </a:p>
          <a:p>
            <a:pPr>
              <a:buFont typeface="Wingdings" pitchFamily="2" charset="2"/>
              <a:buChar char="v"/>
            </a:pPr>
            <a:r>
              <a:rPr lang="en-US" sz="2400" dirty="0">
                <a:latin typeface="Times New Roman" pitchFamily="18" charset="0"/>
                <a:cs typeface="Times New Roman" pitchFamily="18" charset="0"/>
              </a:rPr>
              <a:t>It is not easily cracked.</a:t>
            </a:r>
          </a:p>
          <a:p>
            <a:pPr>
              <a:buFont typeface="Wingdings" pitchFamily="2" charset="2"/>
              <a:buChar char="v"/>
            </a:pPr>
            <a:r>
              <a:rPr lang="en-US" sz="2400" dirty="0">
                <a:latin typeface="Times New Roman" pitchFamily="18" charset="0"/>
                <a:cs typeface="Times New Roman" pitchFamily="18" charset="0"/>
              </a:rPr>
              <a:t>To increase the Security.</a:t>
            </a:r>
          </a:p>
        </p:txBody>
      </p:sp>
    </p:spTree>
    <p:extLst>
      <p:ext uri="{BB962C8B-B14F-4D97-AF65-F5344CB8AC3E}">
        <p14:creationId xmlns:p14="http://schemas.microsoft.com/office/powerpoint/2010/main" val="14697876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Planning</a:t>
            </a:r>
          </a:p>
        </p:txBody>
      </p:sp>
      <p:sp>
        <p:nvSpPr>
          <p:cNvPr id="3" name="Content Placeholder 2"/>
          <p:cNvSpPr>
            <a:spLocks noGrp="1"/>
          </p:cNvSpPr>
          <p:nvPr>
            <p:ph idx="1"/>
          </p:nvPr>
        </p:nvSpPr>
        <p:spPr/>
        <p:txBody>
          <a:bodyPr/>
          <a:lstStyle/>
          <a:p>
            <a:pPr marL="0" indent="0">
              <a:buNone/>
            </a:pPr>
            <a:r>
              <a:rPr lang="en-US" sz="3200" dirty="0">
                <a:latin typeface="Times New Roman" pitchFamily="18" charset="0"/>
                <a:cs typeface="Times New Roman" pitchFamily="18" charset="0"/>
              </a:rPr>
              <a:t>Time Schedule:</a:t>
            </a:r>
          </a:p>
          <a:p>
            <a:pPr>
              <a:buFont typeface="Wingdings" pitchFamily="2" charset="2"/>
              <a:buChar char="§"/>
            </a:pPr>
            <a:r>
              <a:rPr lang="en-US" sz="2400" dirty="0">
                <a:latin typeface="Times New Roman" pitchFamily="18" charset="0"/>
                <a:cs typeface="Times New Roman" pitchFamily="18" charset="0"/>
              </a:rPr>
              <a:t>Week 1:Software Installation and Requirements</a:t>
            </a:r>
          </a:p>
          <a:p>
            <a:pPr>
              <a:buFont typeface="Wingdings" pitchFamily="2" charset="2"/>
              <a:buChar char="§"/>
            </a:pPr>
            <a:r>
              <a:rPr lang="en-US" sz="2400" dirty="0">
                <a:latin typeface="Times New Roman" pitchFamily="18" charset="0"/>
                <a:cs typeface="Times New Roman" pitchFamily="18" charset="0"/>
              </a:rPr>
              <a:t>Week 2:Analysis and Design  </a:t>
            </a:r>
          </a:p>
          <a:p>
            <a:pPr>
              <a:buFont typeface="Wingdings" pitchFamily="2" charset="2"/>
              <a:buChar char="§"/>
            </a:pPr>
            <a:r>
              <a:rPr lang="en-US" sz="2400" dirty="0">
                <a:latin typeface="Times New Roman" pitchFamily="18" charset="0"/>
                <a:cs typeface="Times New Roman" pitchFamily="18" charset="0"/>
              </a:rPr>
              <a:t>Week 3:Implementation</a:t>
            </a:r>
          </a:p>
          <a:p>
            <a:pPr>
              <a:buFont typeface="Wingdings" pitchFamily="2" charset="2"/>
              <a:buChar char="§"/>
            </a:pPr>
            <a:r>
              <a:rPr lang="en-US" sz="2400" dirty="0">
                <a:latin typeface="Times New Roman" pitchFamily="18" charset="0"/>
                <a:cs typeface="Times New Roman" pitchFamily="18" charset="0"/>
              </a:rPr>
              <a:t>Week 4:Testing  </a:t>
            </a:r>
          </a:p>
          <a:p>
            <a:pPr>
              <a:buFont typeface="Wingdings" pitchFamily="2" charset="2"/>
              <a:buChar char="§"/>
            </a:pPr>
            <a:r>
              <a:rPr lang="en-US" sz="2400" dirty="0">
                <a:latin typeface="Times New Roman" pitchFamily="18" charset="0"/>
                <a:cs typeface="Times New Roman" pitchFamily="18" charset="0"/>
              </a:rPr>
              <a:t>Week 5:Documentation and Verification</a:t>
            </a:r>
          </a:p>
          <a:p>
            <a:pPr>
              <a:buFont typeface="Wingdings" pitchFamily="2" charset="2"/>
              <a:buChar char="§"/>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28553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pPr marL="0" indent="0">
              <a:buNone/>
            </a:pPr>
            <a:r>
              <a:rPr lang="en-US" sz="2800" dirty="0">
                <a:latin typeface="Times New Roman" pitchFamily="18" charset="0"/>
                <a:cs typeface="Times New Roman" pitchFamily="18" charset="0"/>
              </a:rPr>
              <a:t>Software Requirements</a:t>
            </a:r>
          </a:p>
          <a:p>
            <a:pPr>
              <a:buFont typeface="Wingdings" pitchFamily="2" charset="2"/>
              <a:buChar char="v"/>
            </a:pPr>
            <a:r>
              <a:rPr lang="en-US" sz="2400" dirty="0">
                <a:latin typeface="Times New Roman" pitchFamily="18" charset="0"/>
                <a:cs typeface="Times New Roman" pitchFamily="18" charset="0"/>
              </a:rPr>
              <a:t>Operating System: Windows</a:t>
            </a:r>
          </a:p>
          <a:p>
            <a:pPr>
              <a:buFont typeface="Wingdings" pitchFamily="2" charset="2"/>
              <a:buChar char="v"/>
            </a:pPr>
            <a:r>
              <a:rPr lang="en-US" sz="2400" dirty="0">
                <a:latin typeface="Times New Roman" pitchFamily="18" charset="0"/>
                <a:cs typeface="Times New Roman" pitchFamily="18" charset="0"/>
              </a:rPr>
              <a:t>Front End :JAVA</a:t>
            </a:r>
          </a:p>
          <a:p>
            <a:pPr>
              <a:buFont typeface="Wingdings" pitchFamily="2" charset="2"/>
              <a:buChar char="v"/>
            </a:pPr>
            <a:r>
              <a:rPr lang="en-US" sz="2400" dirty="0">
                <a:latin typeface="Times New Roman" pitchFamily="18" charset="0"/>
                <a:cs typeface="Times New Roman" pitchFamily="18" charset="0"/>
              </a:rPr>
              <a:t> Tool :Eclipse    </a:t>
            </a:r>
          </a:p>
        </p:txBody>
      </p:sp>
    </p:spTree>
    <p:extLst>
      <p:ext uri="{BB962C8B-B14F-4D97-AF65-F5344CB8AC3E}">
        <p14:creationId xmlns:p14="http://schemas.microsoft.com/office/powerpoint/2010/main" val="29861514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Queries posted in Review-1</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What is Frame?</a:t>
            </a:r>
          </a:p>
          <a:p>
            <a:pPr>
              <a:buFont typeface="Wingdings" pitchFamily="2" charset="2"/>
              <a:buChar char="v"/>
            </a:pPr>
            <a:r>
              <a:rPr lang="en-US" sz="2400" dirty="0">
                <a:latin typeface="Times New Roman" pitchFamily="18" charset="0"/>
                <a:cs typeface="Times New Roman" pitchFamily="18" charset="0"/>
              </a:rPr>
              <a:t>How many frames will be generated per second?</a:t>
            </a:r>
          </a:p>
          <a:p>
            <a:pPr>
              <a:buFont typeface="Wingdings" pitchFamily="2" charset="2"/>
              <a:buChar char="v"/>
            </a:pPr>
            <a:r>
              <a:rPr lang="en-US" sz="2400" dirty="0">
                <a:latin typeface="Times New Roman" pitchFamily="18" charset="0"/>
                <a:cs typeface="Times New Roman" pitchFamily="18" charset="0"/>
              </a:rPr>
              <a:t>Which algorithm is used to generate secret key?</a:t>
            </a:r>
          </a:p>
          <a:p>
            <a:pPr marL="0" indent="0">
              <a:buNone/>
            </a:pPr>
            <a:r>
              <a:rPr lang="en-US" sz="2400" dirty="0">
                <a:latin typeface="Times New Roman" pitchFamily="18" charset="0"/>
                <a:cs typeface="Times New Roman" pitchFamily="18" charset="0"/>
              </a:rPr>
              <a:t> </a:t>
            </a:r>
          </a:p>
          <a:p>
            <a:pPr>
              <a:buFont typeface="Wingdings" pitchFamily="2" charset="2"/>
              <a:buChar char="v"/>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005028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a:effectLst>
                  <a:outerShdw blurRad="38100" dist="38100" dir="2700000" algn="tl">
                    <a:srgbClr val="000000">
                      <a:alpha val="43137"/>
                    </a:srgbClr>
                  </a:outerShdw>
                </a:effectLst>
              </a:rPr>
              <a:t>  Thank you</a:t>
            </a: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Abstract </a:t>
            </a:r>
            <a:br>
              <a:rPr lang="en-US" dirty="0">
                <a:effectLst>
                  <a:outerShdw blurRad="38100" dist="38100" dir="2700000" algn="tl">
                    <a:srgbClr val="000000">
                      <a:alpha val="43137"/>
                    </a:srgbClr>
                  </a:outerShdw>
                </a:effectLst>
              </a:rPr>
            </a:b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8195" name="Content Placeholder 2"/>
          <p:cNvSpPr>
            <a:spLocks noGrp="1"/>
          </p:cNvSpPr>
          <p:nvPr>
            <p:ph idx="1"/>
          </p:nvPr>
        </p:nvSpPr>
        <p:spPr>
          <a:xfrm>
            <a:off x="304800" y="1066800"/>
            <a:ext cx="8458200" cy="5064125"/>
          </a:xfrm>
        </p:spPr>
        <p:txBody>
          <a:bodyPr/>
          <a:lstStyle/>
          <a:p>
            <a:pPr marL="0" indent="0" algn="just">
              <a:buNone/>
            </a:pPr>
            <a:r>
              <a:rPr lang="en-IN" sz="2400" b="1" dirty="0"/>
              <a:t> </a:t>
            </a:r>
            <a:endParaRPr lang="en-US" sz="2400" dirty="0"/>
          </a:p>
          <a:p>
            <a:pPr algn="just">
              <a:buFont typeface="Wingdings" pitchFamily="2" charset="2"/>
              <a:buChar char="v"/>
            </a:pPr>
            <a:r>
              <a:rPr lang="en-IN" sz="2400" dirty="0">
                <a:latin typeface="Times New Roman" pitchFamily="18" charset="0"/>
                <a:cs typeface="Times New Roman" pitchFamily="18" charset="0"/>
              </a:rPr>
              <a:t>Video Data Hiding is still an important research topic due to Design Complexities involved.</a:t>
            </a:r>
          </a:p>
          <a:p>
            <a:pPr algn="just">
              <a:buFont typeface="Wingdings" pitchFamily="2" charset="2"/>
              <a:buChar char="v"/>
            </a:pPr>
            <a:r>
              <a:rPr lang="en-IN" sz="2400" dirty="0">
                <a:latin typeface="Times New Roman" pitchFamily="18" charset="0"/>
                <a:cs typeface="Times New Roman" pitchFamily="18" charset="0"/>
              </a:rPr>
              <a:t>We propose a new video data hiding method that makes use of erasure correction capability of repeat accumulate codes and superiority of FZDH.</a:t>
            </a:r>
          </a:p>
          <a:p>
            <a:pPr algn="just">
              <a:buFont typeface="Wingdings" pitchFamily="2" charset="2"/>
              <a:buChar char="v"/>
            </a:pPr>
            <a:r>
              <a:rPr lang="en-IN" sz="2400" dirty="0">
                <a:latin typeface="Times New Roman" pitchFamily="18" charset="0"/>
                <a:cs typeface="Times New Roman" pitchFamily="18" charset="0"/>
              </a:rPr>
              <a:t>Selective Embedding is utilized in the proposed method to determine host signal samples suitable for data hiding. </a:t>
            </a:r>
          </a:p>
          <a:p>
            <a:pPr algn="just"/>
            <a:endParaRPr lang="en-IN" sz="2400" dirty="0"/>
          </a:p>
          <a:p>
            <a:pPr algn="just"/>
            <a:endParaRPr lang="en-IN" sz="2400" dirty="0"/>
          </a:p>
          <a:p>
            <a:pPr algn="just"/>
            <a:endParaRPr lang="en-IN" sz="2400" dirty="0"/>
          </a:p>
          <a:p>
            <a:pPr algn="just">
              <a:buFont typeface="Wingdings" pitchFamily="2" charset="2"/>
              <a:buChar char="q"/>
            </a:pPr>
            <a:endParaRPr lang="en-IN" sz="22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Existing System</a:t>
            </a: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8195" name="Content Placeholder 2"/>
          <p:cNvSpPr>
            <a:spLocks noGrp="1"/>
          </p:cNvSpPr>
          <p:nvPr>
            <p:ph idx="1"/>
          </p:nvPr>
        </p:nvSpPr>
        <p:spPr>
          <a:xfrm>
            <a:off x="381000" y="1600200"/>
            <a:ext cx="8458200" cy="4530725"/>
          </a:xfrm>
        </p:spPr>
        <p:txBody>
          <a:bodyPr/>
          <a:lstStyle/>
          <a:p>
            <a:pPr algn="just">
              <a:buFont typeface="Wingdings" pitchFamily="2" charset="2"/>
              <a:buChar char="v"/>
            </a:pPr>
            <a:r>
              <a:rPr lang="en-IN" sz="2400" dirty="0">
                <a:latin typeface="Times New Roman" pitchFamily="18" charset="0"/>
                <a:cs typeface="Times New Roman" pitchFamily="18" charset="0"/>
              </a:rPr>
              <a:t>In special domain, the hiding process such as Least Significant Bit(LSB) replacement, is done in special domain while transform domain method, hide data in another domain such as wavelet domain.</a:t>
            </a:r>
          </a:p>
          <a:p>
            <a:pPr algn="just">
              <a:buFont typeface="Wingdings" pitchFamily="2" charset="2"/>
              <a:buChar char="v"/>
            </a:pPr>
            <a:r>
              <a:rPr lang="en-IN" sz="2400" dirty="0">
                <a:latin typeface="Times New Roman" pitchFamily="18" charset="0"/>
                <a:cs typeface="Times New Roman" pitchFamily="18" charset="0"/>
              </a:rPr>
              <a:t>Least Significant Bit is the simplest form of steganography. LSB is based on inserting data in the least significant bit of pixels,which lead to a slight change on the cover image that is not noticeable to human eye. Since this method can be easily cracked,it is more vulnerable to attacks.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In order to limit perceivable distortion while hiding large amounts of data ,hiding schemes must use image adaptive criteria in addition to statistical criteria based on theory.</a:t>
            </a:r>
          </a:p>
          <a:p>
            <a:pPr>
              <a:buFont typeface="Wingdings" pitchFamily="2" charset="2"/>
              <a:buChar char="v"/>
            </a:pPr>
            <a:r>
              <a:rPr lang="en-US" sz="2400" dirty="0">
                <a:latin typeface="Times New Roman" pitchFamily="18" charset="0"/>
                <a:cs typeface="Times New Roman" pitchFamily="18" charset="0"/>
              </a:rPr>
              <a:t>The use of local criteria to choose where to hide data can potentially cause de synchronization of the encoder and decoder. This synchronization problem is solved by the use of powerful, but simple-to-implement ,erasures and errors correcting codes, which also provide robustness against a variety of attacks.</a:t>
            </a: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388483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Common forward error correction is designed to correct substitution errors only. There is no detection of insertions or deletions. Such systems are usually employed in di</a:t>
            </a:r>
            <a:r>
              <a:rPr lang="en-US" sz="2400" dirty="0">
                <a:solidFill>
                  <a:srgbClr val="FF0000"/>
                </a:solidFill>
                <a:latin typeface="Times New Roman" pitchFamily="18" charset="0"/>
                <a:cs typeface="Times New Roman" pitchFamily="18" charset="0"/>
              </a:rPr>
              <a:t>gital water </a:t>
            </a:r>
            <a:r>
              <a:rPr lang="en-US" sz="2400" dirty="0">
                <a:latin typeface="Times New Roman" pitchFamily="18" charset="0"/>
                <a:cs typeface="Times New Roman" pitchFamily="18" charset="0"/>
              </a:rPr>
              <a:t>marketing schemes. </a:t>
            </a:r>
          </a:p>
          <a:p>
            <a:pPr>
              <a:buFont typeface="Wingdings" pitchFamily="2" charset="2"/>
              <a:buChar char="v"/>
            </a:pPr>
            <a:r>
              <a:rPr lang="en-US" sz="2400" dirty="0">
                <a:latin typeface="Times New Roman" pitchFamily="18" charset="0"/>
                <a:cs typeface="Times New Roman" pitchFamily="18" charset="0"/>
              </a:rPr>
              <a:t> There are few techniques that are able to handle this kind of error. We analyze these techniques ,they are namely concatenated coding, dynamic programming ,and punctured channel coding </a:t>
            </a:r>
          </a:p>
        </p:txBody>
      </p:sp>
    </p:spTree>
    <p:extLst>
      <p:ext uri="{BB962C8B-B14F-4D97-AF65-F5344CB8AC3E}">
        <p14:creationId xmlns:p14="http://schemas.microsoft.com/office/powerpoint/2010/main" val="26349151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522D-160F-46F9-87AC-A26887278946}"/>
              </a:ext>
            </a:extLst>
          </p:cNvPr>
          <p:cNvSpPr>
            <a:spLocks noGrp="1"/>
          </p:cNvSpPr>
          <p:nvPr>
            <p:ph type="title"/>
          </p:nvPr>
        </p:nvSpPr>
        <p:spPr/>
        <p:txBody>
          <a:bodyPr/>
          <a:lstStyle/>
          <a:p>
            <a:r>
              <a:rPr lang="en-IN" sz="4000" dirty="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83CC244B-36F9-40EC-A9D9-E491C919833F}"/>
              </a:ext>
            </a:extLst>
          </p:cNvPr>
          <p:cNvSpPr>
            <a:spLocks noGrp="1"/>
          </p:cNvSpPr>
          <p:nvPr>
            <p:ph idx="1"/>
          </p:nvPr>
        </p:nvSpPr>
        <p:spPr/>
        <p:txBody>
          <a:bodyPr/>
          <a:lstStyle/>
          <a:p>
            <a:pPr>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1.K. Solanki, N. Jacobsen, U. Madhow, B. S. Manjunath, and S. Chandrasekaran, “Robust image-adaptive data hiding using erasure and error correction,” </a:t>
            </a:r>
            <a:r>
              <a:rPr lang="en-IN" sz="2400" b="1" i="1" dirty="0">
                <a:latin typeface="Times New Roman" panose="02020603050405020304" pitchFamily="18" charset="0"/>
                <a:cs typeface="Times New Roman" panose="02020603050405020304" pitchFamily="18" charset="0"/>
              </a:rPr>
              <a:t>IEEE Trans. Image Process.</a:t>
            </a:r>
            <a:r>
              <a:rPr lang="en-IN" sz="2400" b="1" dirty="0">
                <a:latin typeface="Times New Roman" panose="02020603050405020304" pitchFamily="18" charset="0"/>
                <a:cs typeface="Times New Roman" panose="02020603050405020304" pitchFamily="18" charset="0"/>
              </a:rPr>
              <a:t>, vol. 13, no. 12, pp. 1627–1639, Dec. 2004.</a:t>
            </a:r>
          </a:p>
          <a:p>
            <a:pPr>
              <a:buFont typeface="Wingdings" panose="05000000000000000000" pitchFamily="2" charset="2"/>
              <a:buChar char="v"/>
            </a:pPr>
            <a:r>
              <a:rPr lang="en-IN" sz="2400" dirty="0">
                <a:hlinkClick r:id="rId2"/>
              </a:rPr>
              <a:t>https://www.researchgate.net/publication/8152785_Robust_Image-Adaptive_Data_Hiding_Using_Erasure_and_Error_Correction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7645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F57B-1FA3-4161-8638-528417DFE3B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3F2EF13-0376-4B97-8B14-98D1D9160A4B}"/>
              </a:ext>
            </a:extLst>
          </p:cNvPr>
          <p:cNvSpPr>
            <a:spLocks noGrp="1"/>
          </p:cNvSpPr>
          <p:nvPr>
            <p:ph idx="1"/>
          </p:nvPr>
        </p:nvSpPr>
        <p:spPr/>
        <p:txBody>
          <a:bodyPr/>
          <a:lstStyle/>
          <a:p>
            <a:pP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2.M. Schlauweg, D. Profrock, and E. Muller, “Correction of insertions and deletions in selective watermarking,” in </a:t>
            </a:r>
            <a:r>
              <a:rPr lang="en-US" sz="2400" b="1" i="1" dirty="0">
                <a:latin typeface="Times New Roman" panose="02020603050405020304" pitchFamily="18" charset="0"/>
                <a:cs typeface="Times New Roman" panose="02020603050405020304" pitchFamily="18" charset="0"/>
              </a:rPr>
              <a:t>Proc. IEEE Int. Conf. SITIS</a:t>
            </a:r>
            <a:r>
              <a:rPr lang="en-US" sz="2400" b="1" dirty="0">
                <a:latin typeface="Times New Roman" panose="02020603050405020304" pitchFamily="18" charset="0"/>
                <a:cs typeface="Times New Roman" panose="02020603050405020304" pitchFamily="18" charset="0"/>
              </a:rPr>
              <a:t>, Nov.–Dec. 2008, pp. 277–284</a:t>
            </a:r>
          </a:p>
          <a:p>
            <a:pPr>
              <a:buFont typeface="Wingdings" panose="05000000000000000000" pitchFamily="2" charset="2"/>
              <a:buChar char="v"/>
            </a:pPr>
            <a:r>
              <a:rPr lang="en-IN" sz="2400" dirty="0">
                <a:hlinkClick r:id="rId2"/>
              </a:rPr>
              <a:t>https://www.researchgate.net/publication/224363097_Correction_of_Insertions_and_Deletions_in_Selective_Watermarking</a:t>
            </a: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063449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Problem Statement </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Least Significant Bit(LSB) is the simplest form of steganography.LSB is based on inserting data in the least significant bit of pixels, which lead to slight change on the cover image that is not noticeable to human eye. Since this method can be easily cracked, it is more vulnerable to attacks.</a:t>
            </a:r>
          </a:p>
        </p:txBody>
      </p:sp>
    </p:spTree>
    <p:extLst>
      <p:ext uri="{BB962C8B-B14F-4D97-AF65-F5344CB8AC3E}">
        <p14:creationId xmlns:p14="http://schemas.microsoft.com/office/powerpoint/2010/main" val="1615398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In this project, we propose a new block base selective embedding type data hiding framework that encapsulates FZDH.</a:t>
            </a:r>
          </a:p>
          <a:p>
            <a:pPr>
              <a:buFont typeface="Wingdings" pitchFamily="2" charset="2"/>
              <a:buChar char="v"/>
            </a:pPr>
            <a:r>
              <a:rPr lang="en-US" sz="2400" dirty="0">
                <a:latin typeface="Times New Roman" pitchFamily="18" charset="0"/>
                <a:cs typeface="Times New Roman" pitchFamily="18" charset="0"/>
              </a:rPr>
              <a:t>To provide security for the data we use DES algorithm. By means of simple rules applied to the frame markers, we introduce certain level of  robustness against frame drop, repeat and  insert attacks.</a:t>
            </a:r>
          </a:p>
          <a:p>
            <a:pPr>
              <a:buFont typeface="Wingdings" pitchFamily="2" charset="2"/>
              <a:buChar char="v"/>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697788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0</TotalTime>
  <Words>655</Words>
  <Application>Microsoft Office PowerPoint</Application>
  <PresentationFormat>On-screen Show (4:3)</PresentationFormat>
  <Paragraphs>66</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Garamond</vt:lpstr>
      <vt:lpstr>Jokerman</vt:lpstr>
      <vt:lpstr>Times New Roman</vt:lpstr>
      <vt:lpstr>Wingdings</vt:lpstr>
      <vt:lpstr>Theme1</vt:lpstr>
      <vt:lpstr>Robust Video Data Hiding Using FZDH and Selective Embedding</vt:lpstr>
      <vt:lpstr>Abstract   </vt:lpstr>
      <vt:lpstr>Existing System </vt:lpstr>
      <vt:lpstr>Literature Survey</vt:lpstr>
      <vt:lpstr>Literature Survey</vt:lpstr>
      <vt:lpstr>Literature Survey</vt:lpstr>
      <vt:lpstr>PowerPoint Presentation</vt:lpstr>
      <vt:lpstr> Problem Statement </vt:lpstr>
      <vt:lpstr>Proposed System</vt:lpstr>
      <vt:lpstr>Advantages of Proposed System</vt:lpstr>
      <vt:lpstr>Project Planning</vt:lpstr>
      <vt:lpstr>Requirements</vt:lpstr>
      <vt:lpstr>Queries posted in Review-1</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k meena</cp:lastModifiedBy>
  <cp:revision>262</cp:revision>
  <dcterms:created xsi:type="dcterms:W3CDTF">2006-08-16T00:00:00Z</dcterms:created>
  <dcterms:modified xsi:type="dcterms:W3CDTF">2020-01-26T16:28:18Z</dcterms:modified>
</cp:coreProperties>
</file>