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7" r:id="rId2"/>
    <p:sldId id="258" r:id="rId3"/>
    <p:sldId id="267" r:id="rId4"/>
    <p:sldId id="269" r:id="rId5"/>
    <p:sldId id="280" r:id="rId6"/>
    <p:sldId id="270" r:id="rId7"/>
    <p:sldId id="268" r:id="rId8"/>
    <p:sldId id="274" r:id="rId9"/>
    <p:sldId id="275" r:id="rId10"/>
    <p:sldId id="276" r:id="rId11"/>
    <p:sldId id="277" r:id="rId12"/>
    <p:sldId id="278" r:id="rId13"/>
    <p:sldId id="279" r:id="rId14"/>
    <p:sldId id="266" r:id="rId15"/>
  </p:sldIdLst>
  <p:sldSz cx="18288000" cy="10287000"/>
  <p:notesSz cx="6858000" cy="9144000"/>
  <p:embeddedFontLst>
    <p:embeddedFont>
      <p:font typeface="Alfa Slab One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8" y="5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1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42f3c7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42f3c7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096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643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82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880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b42f3c7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b42f3c7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62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4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8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41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01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88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28f45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28f45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25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556600" y="5502325"/>
            <a:ext cx="1174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335850"/>
            <a:ext cx="17041200" cy="39600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00"/>
              <a:buNone/>
              <a:defRPr sz="223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3400" y="6448500"/>
            <a:ext cx="17041200" cy="21432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400" y="4961100"/>
            <a:ext cx="16228800" cy="4891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None/>
              <a:defRPr sz="1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23400" y="1263600"/>
            <a:ext cx="5616000" cy="15114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623400" y="2981750"/>
            <a:ext cx="5616000" cy="6156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980500" y="1052700"/>
            <a:ext cx="11367600" cy="8181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0"/>
              <a:buNone/>
              <a:defRPr sz="9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9144000" y="20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31000" y="2751199"/>
            <a:ext cx="8090400" cy="31038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31000" y="5962251"/>
            <a:ext cx="8090400" cy="2691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39000" y="8467450"/>
            <a:ext cx="11997600" cy="11976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100"/>
              <a:buFont typeface="Alfa Slab One"/>
              <a:buNone/>
              <a:defRPr sz="61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t" anchorCtr="0">
            <a:noAutofit/>
          </a:bodyPr>
          <a:lstStyle>
            <a:lvl1pPr marL="457200" lvl="0" indent="-463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23400" y="5902155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600" dirty="0"/>
              <a:t>Setting Up Your Development Environment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EE84EDEA-F3F2-400F-B234-1B9CEB05D0DC}"/>
              </a:ext>
            </a:extLst>
          </p:cNvPr>
          <p:cNvSpPr txBox="1">
            <a:spLocks/>
          </p:cNvSpPr>
          <p:nvPr/>
        </p:nvSpPr>
        <p:spPr>
          <a:xfrm>
            <a:off x="0" y="9262750"/>
            <a:ext cx="18288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5400" tIns="185400" rIns="185400" bIns="18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roxima Nova"/>
              <a:buChar char="●"/>
              <a:defRPr sz="37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●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Char char="○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Proxima Nova"/>
              <a:buChar char="■"/>
              <a:defRPr sz="2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400"/>
              <a:t>Learn </a:t>
            </a:r>
            <a:r>
              <a:rPr lang="en-US" sz="2400">
                <a:solidFill>
                  <a:schemeClr val="accent3"/>
                </a:solidFill>
              </a:rPr>
              <a:t>Full Stack</a:t>
            </a:r>
            <a:r>
              <a:rPr lang="en-US" sz="2400"/>
              <a:t> Web Development</a:t>
            </a:r>
          </a:p>
          <a:p>
            <a:pPr marL="0" indent="0" algn="ctr">
              <a:lnSpc>
                <a:spcPct val="100000"/>
              </a:lnSpc>
              <a:buFont typeface="Proxima Nova"/>
              <a:buNone/>
            </a:pPr>
            <a:r>
              <a:rPr lang="en-US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lang="en-US"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First Python Program: “Hello World!”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45400"/>
            <a:ext cx="10158154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buFontTx/>
              <a:buChar char="-"/>
            </a:pPr>
            <a:r>
              <a:rPr lang="en-US" dirty="0"/>
              <a:t>To run the program we will use our Terminal/Command prompt. </a:t>
            </a:r>
          </a:p>
          <a:p>
            <a:pPr marL="571500" indent="-571500">
              <a:spcBef>
                <a:spcPts val="600"/>
              </a:spcBef>
              <a:buFontTx/>
              <a:buChar char="-"/>
            </a:pPr>
            <a:r>
              <a:rPr lang="en-US" dirty="0"/>
              <a:t>Terminal/Command prompt allows us to write commands directly to our computer as opposed to using the graphical user interface.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/>
              <a:t>Example: To create a new directory earlier you probably used your mouse, clicked on your desktop, selected “New Folder”, entered a name, and pressed enter. The same thing can be done with one command in the terminal: “</a:t>
            </a:r>
            <a:r>
              <a:rPr lang="en-US" dirty="0" err="1"/>
              <a:t>mkdir</a:t>
            </a:r>
            <a:r>
              <a:rPr lang="en-US" dirty="0"/>
              <a:t> workspace”</a:t>
            </a:r>
          </a:p>
          <a:p>
            <a:pPr marL="571500" indent="-571500">
              <a:spcBef>
                <a:spcPts val="600"/>
              </a:spcBef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MacOs</a:t>
            </a:r>
            <a:r>
              <a:rPr lang="en-US" dirty="0"/>
              <a:t>: Search for “terminal” app</a:t>
            </a:r>
          </a:p>
          <a:p>
            <a:pPr marL="571500" indent="-571500">
              <a:spcBef>
                <a:spcPts val="600"/>
              </a:spcBef>
              <a:buFontTx/>
              <a:buChar char="-"/>
            </a:pPr>
            <a:r>
              <a:rPr lang="en-US" dirty="0"/>
              <a:t>In Windows: Search for “command prompt”</a:t>
            </a:r>
          </a:p>
          <a:p>
            <a:pPr marL="571500" lvl="0" indent="-571500"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FD3B6-9850-4D99-B8FB-631D52EAC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154" y="1145400"/>
            <a:ext cx="7881636" cy="59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2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First Python Program: “Hello World!”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45400"/>
            <a:ext cx="18042316" cy="91416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buFontTx/>
              <a:buChar char="-"/>
            </a:pPr>
            <a:r>
              <a:rPr lang="en-US" dirty="0"/>
              <a:t>Terminal Commands We Will Use: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/>
              <a:t>“</a:t>
            </a:r>
            <a:r>
              <a:rPr lang="en-US" b="1" dirty="0">
                <a:solidFill>
                  <a:schemeClr val="accent3"/>
                </a:solidFill>
              </a:rPr>
              <a:t>cd</a:t>
            </a:r>
            <a:r>
              <a:rPr lang="en-US" dirty="0"/>
              <a:t>” – Change Directory. Requires “cd” followed by a space, followed by the directory name to change to</a:t>
            </a:r>
          </a:p>
          <a:p>
            <a:pPr marL="1485900" lvl="2" indent="-571500">
              <a:spcBef>
                <a:spcPts val="600"/>
              </a:spcBef>
              <a:buFontTx/>
              <a:buChar char="-"/>
            </a:pPr>
            <a:r>
              <a:rPr lang="en-US" dirty="0"/>
              <a:t>Example: “</a:t>
            </a:r>
            <a:r>
              <a:rPr lang="en-US" dirty="0">
                <a:solidFill>
                  <a:schemeClr val="accent3"/>
                </a:solidFill>
              </a:rPr>
              <a:t>cd Desktop</a:t>
            </a:r>
            <a:r>
              <a:rPr lang="en-US" dirty="0"/>
              <a:t>”</a:t>
            </a:r>
          </a:p>
          <a:p>
            <a:pPr marL="1485900" lvl="2" indent="-571500">
              <a:spcBef>
                <a:spcPts val="600"/>
              </a:spcBef>
              <a:buFontTx/>
              <a:buChar char="-"/>
            </a:pPr>
            <a:r>
              <a:rPr lang="en-US" dirty="0"/>
              <a:t>Example: “</a:t>
            </a:r>
            <a:r>
              <a:rPr lang="en-US" dirty="0">
                <a:solidFill>
                  <a:schemeClr val="accent3"/>
                </a:solidFill>
              </a:rPr>
              <a:t>cd ..</a:t>
            </a:r>
            <a:r>
              <a:rPr lang="en-US" dirty="0"/>
              <a:t>” The “dot </a:t>
            </a:r>
            <a:r>
              <a:rPr lang="en-US" dirty="0" err="1"/>
              <a:t>dot</a:t>
            </a:r>
            <a:r>
              <a:rPr lang="en-US" dirty="0"/>
              <a:t>” here is a special case that says “go up one directory”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/>
              <a:t>“</a:t>
            </a:r>
            <a:r>
              <a:rPr lang="en-US" b="1" dirty="0" err="1">
                <a:solidFill>
                  <a:schemeClr val="accent3"/>
                </a:solidFill>
              </a:rPr>
              <a:t>mkdir</a:t>
            </a:r>
            <a:r>
              <a:rPr lang="en-US" dirty="0"/>
              <a:t>” – Make Directory. Requires “</a:t>
            </a:r>
            <a:r>
              <a:rPr lang="en-US" dirty="0" err="1"/>
              <a:t>mkdir</a:t>
            </a:r>
            <a:r>
              <a:rPr lang="en-US" dirty="0"/>
              <a:t>” followed by a space, followed by the directory name create</a:t>
            </a:r>
          </a:p>
          <a:p>
            <a:pPr marL="1485900" lvl="2" indent="-571500">
              <a:spcBef>
                <a:spcPts val="600"/>
              </a:spcBef>
              <a:buFontTx/>
              <a:buChar char="-"/>
            </a:pPr>
            <a:r>
              <a:rPr lang="en-US" dirty="0"/>
              <a:t>Example: “</a:t>
            </a:r>
            <a:r>
              <a:rPr lang="en-US" dirty="0" err="1">
                <a:solidFill>
                  <a:schemeClr val="accent3"/>
                </a:solidFill>
              </a:rPr>
              <a:t>mkdir</a:t>
            </a:r>
            <a:r>
              <a:rPr lang="en-US" dirty="0">
                <a:solidFill>
                  <a:schemeClr val="accent3"/>
                </a:solidFill>
              </a:rPr>
              <a:t> workspace</a:t>
            </a:r>
            <a:r>
              <a:rPr lang="en-US" dirty="0"/>
              <a:t>”</a:t>
            </a:r>
          </a:p>
          <a:p>
            <a:pPr marL="1485900" lvl="2" indent="-571500">
              <a:spcBef>
                <a:spcPts val="600"/>
              </a:spcBef>
              <a:buFontTx/>
              <a:buChar char="-"/>
            </a:pPr>
            <a:r>
              <a:rPr lang="en-US" dirty="0"/>
              <a:t>Example: “</a:t>
            </a:r>
            <a:r>
              <a:rPr lang="en-US" dirty="0" err="1">
                <a:solidFill>
                  <a:schemeClr val="accent3"/>
                </a:solidFill>
              </a:rPr>
              <a:t>mkdir</a:t>
            </a:r>
            <a:r>
              <a:rPr lang="en-US" dirty="0">
                <a:solidFill>
                  <a:schemeClr val="accent3"/>
                </a:solidFill>
              </a:rPr>
              <a:t> python</a:t>
            </a:r>
            <a:r>
              <a:rPr lang="en-US" dirty="0"/>
              <a:t>”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/>
              <a:t>“</a:t>
            </a:r>
            <a:r>
              <a:rPr lang="en-US" b="1" dirty="0" err="1">
                <a:solidFill>
                  <a:schemeClr val="accent3"/>
                </a:solidFill>
              </a:rPr>
              <a:t>dir</a:t>
            </a:r>
            <a:r>
              <a:rPr lang="en-US" dirty="0"/>
              <a:t>” (“</a:t>
            </a:r>
            <a:r>
              <a:rPr lang="en-US" b="1" dirty="0">
                <a:solidFill>
                  <a:schemeClr val="accent3"/>
                </a:solidFill>
              </a:rPr>
              <a:t>ls</a:t>
            </a:r>
            <a:r>
              <a:rPr lang="en-US" dirty="0"/>
              <a:t>” in MacOS) – List the contents of the directory. Does not require anything following the command.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/>
              <a:t>“</a:t>
            </a:r>
            <a:r>
              <a:rPr lang="en-US" b="1" dirty="0">
                <a:solidFill>
                  <a:schemeClr val="accent3"/>
                </a:solidFill>
              </a:rPr>
              <a:t>python</a:t>
            </a:r>
            <a:r>
              <a:rPr lang="en-US" dirty="0"/>
              <a:t>” – Python command (requires Python executable to be on your PATH, remember when we clicked “Add Python 3.8 To Path”?</a:t>
            </a:r>
          </a:p>
          <a:p>
            <a:pPr marL="1485900" lvl="2" indent="-571500">
              <a:spcBef>
                <a:spcPts val="600"/>
              </a:spcBef>
              <a:buFontTx/>
              <a:buChar char="-"/>
            </a:pPr>
            <a:r>
              <a:rPr lang="en-US" dirty="0"/>
              <a:t>Has many different commands you can use with python.</a:t>
            </a:r>
          </a:p>
          <a:p>
            <a:pPr marL="1485900" lvl="2" indent="-571500">
              <a:spcBef>
                <a:spcPts val="600"/>
              </a:spcBef>
              <a:buFontTx/>
              <a:buChar char="-"/>
            </a:pPr>
            <a:r>
              <a:rPr lang="en-US" dirty="0"/>
              <a:t>We will use “python” followed by a space, followed by our file name.</a:t>
            </a:r>
          </a:p>
          <a:p>
            <a:pPr marL="1485900" lvl="2" indent="-571500">
              <a:spcBef>
                <a:spcPts val="600"/>
              </a:spcBef>
              <a:buFontTx/>
              <a:buChar char="-"/>
            </a:pPr>
            <a:r>
              <a:rPr lang="en-US" dirty="0"/>
              <a:t>Example: “</a:t>
            </a:r>
            <a:r>
              <a:rPr lang="en-US" dirty="0">
                <a:solidFill>
                  <a:schemeClr val="accent3"/>
                </a:solidFill>
              </a:rPr>
              <a:t>python hello_world.py</a:t>
            </a:r>
            <a:r>
              <a:rPr lang="en-US" dirty="0"/>
              <a:t>” – </a:t>
            </a:r>
            <a:r>
              <a:rPr lang="en-US" dirty="0">
                <a:solidFill>
                  <a:schemeClr val="accent3"/>
                </a:solidFill>
              </a:rPr>
              <a:t>Note: This assumes your terminal/command prompt is already in the directory “hello_world.py” is saved in. You have to “cd” (change directory) to it BEFORE running the python command!</a:t>
            </a:r>
          </a:p>
          <a:p>
            <a:pPr marL="1485900" lvl="2" indent="-571500"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571500" lvl="0" indent="-571500"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61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First Python Program: “Hello World!”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45400"/>
            <a:ext cx="18042316" cy="91416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buFontTx/>
              <a:buChar char="-"/>
            </a:pPr>
            <a:r>
              <a:rPr lang="en-US" dirty="0"/>
              <a:t>Lets do it!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/>
              <a:t>Note: this assumes you saved “hello_world.py” in Desktop/workspace/python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/>
              <a:t>“cd” to your desktop: ex “</a:t>
            </a:r>
            <a:r>
              <a:rPr lang="en-US" dirty="0">
                <a:solidFill>
                  <a:schemeClr val="accent3"/>
                </a:solidFill>
              </a:rPr>
              <a:t>cd Desktop</a:t>
            </a:r>
            <a:r>
              <a:rPr lang="en-US" dirty="0"/>
              <a:t>”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/>
              <a:t>Then “cd” to your workspace: ex “</a:t>
            </a:r>
            <a:r>
              <a:rPr lang="en-US" dirty="0">
                <a:solidFill>
                  <a:schemeClr val="accent3"/>
                </a:solidFill>
              </a:rPr>
              <a:t>cd workspace</a:t>
            </a:r>
            <a:r>
              <a:rPr lang="en-US" dirty="0"/>
              <a:t>”</a:t>
            </a:r>
          </a:p>
          <a:p>
            <a:pPr marL="1485900" lvl="2" indent="-571500">
              <a:spcBef>
                <a:spcPts val="600"/>
              </a:spcBef>
              <a:buFontTx/>
              <a:buChar char="-"/>
            </a:pPr>
            <a:r>
              <a:rPr lang="en-US" dirty="0"/>
              <a:t>The above two lines can be combined into one command: “cd Desktop/workspace”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/>
              <a:t>Then “</a:t>
            </a:r>
            <a:r>
              <a:rPr lang="en-US" dirty="0" err="1">
                <a:solidFill>
                  <a:schemeClr val="accent3"/>
                </a:solidFill>
              </a:rPr>
              <a:t>dir</a:t>
            </a:r>
            <a:r>
              <a:rPr lang="en-US" dirty="0"/>
              <a:t>” (“ls” MacOS) to list the contents of the directory. </a:t>
            </a:r>
            <a:r>
              <a:rPr lang="en-US" dirty="0">
                <a:solidFill>
                  <a:schemeClr val="accent3"/>
                </a:solidFill>
              </a:rPr>
              <a:t>Verify hello_world.py is listed! </a:t>
            </a:r>
          </a:p>
          <a:p>
            <a:pPr marL="1485900" lvl="2" indent="-5715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If it is not, the next command will not work. Find where you saved hello_world.py and “cd” to that directory.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/>
              <a:t>Then “</a:t>
            </a:r>
            <a:r>
              <a:rPr lang="en-US" dirty="0">
                <a:solidFill>
                  <a:schemeClr val="accent3"/>
                </a:solidFill>
              </a:rPr>
              <a:t>python hello_world.py</a:t>
            </a:r>
            <a:r>
              <a:rPr lang="en-US" dirty="0"/>
              <a:t>” to run your program!</a:t>
            </a:r>
          </a:p>
          <a:p>
            <a:pPr marL="1485900" lvl="2" indent="-571500"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571500" lvl="0" indent="-571500"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14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First Python Program: “Hello World!”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45400"/>
            <a:ext cx="18042316" cy="91416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914400" lvl="2" indent="0">
              <a:spcBef>
                <a:spcPts val="600"/>
              </a:spcBef>
              <a:buNone/>
            </a:pPr>
            <a:endParaRPr lang="en-US" dirty="0"/>
          </a:p>
          <a:p>
            <a:pPr marL="571500" lvl="0" indent="-571500"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54914514-9E67-4BD4-83B8-724574FA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645" y="1145400"/>
            <a:ext cx="10075025" cy="90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9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623400" y="1191950"/>
            <a:ext cx="17041200" cy="39156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 To Program With Python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623400" y="6331646"/>
            <a:ext cx="17041200" cy="14670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Learn </a:t>
            </a:r>
            <a:r>
              <a:rPr lang="en" sz="4800">
                <a:solidFill>
                  <a:schemeClr val="accent3"/>
                </a:solidFill>
              </a:rPr>
              <a:t>Full Stack</a:t>
            </a:r>
            <a:r>
              <a:rPr lang="en" sz="4800"/>
              <a:t> Web Development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4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US" dirty="0"/>
              <a:t>Development Environment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?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 algn="l" rtl="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know that </a:t>
            </a:r>
            <a:r>
              <a:rPr lang="en-US" dirty="0">
                <a:solidFill>
                  <a:schemeClr val="accent3"/>
                </a:solidFill>
              </a:rPr>
              <a:t>source 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is plain text file, so we need a </a:t>
            </a:r>
            <a:r>
              <a:rPr lang="en-US" dirty="0">
                <a:solidFill>
                  <a:schemeClr val="accent3"/>
                </a:solidFill>
              </a:rPr>
              <a:t>text editor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We also need to download the programming language to run our programs.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SHOULD save all your programs in an organized </a:t>
            </a:r>
            <a:r>
              <a:rPr lang="en-US" dirty="0">
                <a:solidFill>
                  <a:schemeClr val="accent3"/>
                </a:solidFill>
              </a:rPr>
              <a:t>repository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on your computer.</a:t>
            </a:r>
          </a:p>
          <a:p>
            <a:pPr marL="571500" lvl="0" indent="-571500" algn="l" rtl="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All the tools you use for testing and debugging your program is known as your </a:t>
            </a:r>
            <a:r>
              <a:rPr lang="en-US" dirty="0">
                <a:solidFill>
                  <a:schemeClr val="accent3"/>
                </a:solidFill>
              </a:rPr>
              <a:t>development environment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Example: Visual Studio Code (text editor) and Python 3.8 (Python version)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Example: Notepad++ (text editor) and Python 2.7 (Python version)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Our Development Environment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4" y="1210250"/>
            <a:ext cx="1775839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 algn="l" rtl="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My Development Environment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Text editor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Visual Studio Code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Python Version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3.8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Repository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Desktop/workspace/</a:t>
            </a:r>
          </a:p>
          <a:p>
            <a:pPr marL="1028700" lvl="1" indent="-571500">
              <a:spcBef>
                <a:spcPts val="0"/>
              </a:spcBef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Text editor alternatives: atom, notepad++, brackets,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pycharm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Python alternatives: Use Python 3.8. If you use different version than me things might not work as shown.</a:t>
            </a: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Repository alternatives: Any place that is easy to find on your computer.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 </a:t>
            </a:r>
            <a:r>
              <a:rPr lang="en" sz="2400">
                <a:solidFill>
                  <a:schemeClr val="accent3"/>
                </a:solidFill>
              </a:rPr>
              <a:t>Full Stack</a:t>
            </a:r>
            <a:r>
              <a:rPr lang="en" sz="2400"/>
              <a:t> Web Development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9028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Installing Visual Studio Code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16559680" cy="6337706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Download from </a:t>
            </a:r>
            <a:r>
              <a:rPr lang="en-US" dirty="0">
                <a:hlinkClick r:id="rId3"/>
              </a:rPr>
              <a:t>https://code.visualstudio.com/</a:t>
            </a:r>
            <a:endParaRPr lang="en-US" dirty="0"/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Windows, Linux, and MacOS version available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 marL="571500" indent="-571500">
              <a:spcBef>
                <a:spcPts val="600"/>
              </a:spcBef>
              <a:buFontTx/>
              <a:buChar char="-"/>
            </a:pPr>
            <a:endParaRPr lang="en-US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3430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Installing Python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9460470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Download from </a:t>
            </a:r>
            <a:r>
              <a:rPr lang="en-US" dirty="0">
                <a:hlinkClick r:id="rId3"/>
              </a:rPr>
              <a:t>https://www.python.org/</a:t>
            </a:r>
            <a:endParaRPr lang="en-US" dirty="0"/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 marL="571500" indent="-571500">
              <a:spcBef>
                <a:spcPts val="600"/>
              </a:spcBef>
              <a:buFontTx/>
              <a:buChar char="-"/>
            </a:pPr>
            <a:r>
              <a:rPr lang="en-US" dirty="0"/>
              <a:t>Following the one screen prompts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/>
              <a:t>Make sure the “Add Python 3.8 to PATH” is checked.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/>
              <a:t>Write down the install path, you may need this in the future!</a:t>
            </a:r>
          </a:p>
          <a:p>
            <a:pPr marL="1485900" lvl="2" indent="-571500">
              <a:spcBef>
                <a:spcPts val="600"/>
              </a:spcBef>
              <a:buFontTx/>
              <a:buChar char="-"/>
            </a:pPr>
            <a:r>
              <a:rPr lang="en-US" dirty="0"/>
              <a:t>Note: you may need to enable “view hidden files/folders” to see this directory in the future.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571500" indent="-571500">
              <a:spcBef>
                <a:spcPts val="600"/>
              </a:spcBef>
              <a:buFontTx/>
              <a:buChar char="-"/>
            </a:pPr>
            <a:endParaRPr lang="en-US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95413C-D659-4E88-BEF3-8ACA3B2D5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245" y="1928000"/>
            <a:ext cx="8695980" cy="534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9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Creating Your Repository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5775" y="1210250"/>
            <a:ext cx="10548106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 SHOULD save all your programs in an organized </a:t>
            </a:r>
            <a:r>
              <a:rPr lang="en-US" dirty="0">
                <a:solidFill>
                  <a:schemeClr val="accent3"/>
                </a:solidFill>
              </a:rPr>
              <a:t>repository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on your computer.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 personally like creating a new directory on the desktop called “workspace”.</a:t>
            </a:r>
          </a:p>
          <a:p>
            <a:pPr marL="571500" lvl="0" indent="-571500">
              <a:spcBef>
                <a:spcPts val="32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Your repository can be located anywhere on your computer as long as it is easy for you to find and navigate to.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571500" indent="-571500">
              <a:spcBef>
                <a:spcPts val="600"/>
              </a:spcBef>
              <a:buFontTx/>
              <a:buChar char="-"/>
            </a:pPr>
            <a:endParaRPr lang="en-US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0" y="9262750"/>
            <a:ext cx="18288000" cy="1024200"/>
          </a:xfrm>
          <a:prstGeom prst="rect">
            <a:avLst/>
          </a:prstGeom>
        </p:spPr>
        <p:txBody>
          <a:bodyPr spcFirstLastPara="1" wrap="square" lIns="185400" tIns="185400" rIns="185400" bIns="1854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Learn </a:t>
            </a:r>
            <a:r>
              <a:rPr lang="en" sz="2400" dirty="0">
                <a:solidFill>
                  <a:schemeClr val="accent3"/>
                </a:solidFill>
              </a:rPr>
              <a:t>Full Stack</a:t>
            </a:r>
            <a:r>
              <a:rPr lang="en" sz="2400" dirty="0"/>
              <a:t> Web Development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www.projectfullstack.com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66D4A-B039-4621-B392-56D1C240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642" y="1210250"/>
            <a:ext cx="5832273" cy="74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1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First Python Program: “Hello World!”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0" y="1145400"/>
            <a:ext cx="12552946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Open visual studio code</a:t>
            </a:r>
          </a:p>
          <a:p>
            <a:pPr marL="571500" lvl="0" indent="-5715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the top left navbar, click “File”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is one spot where you can open files/folders or create new files/folders</a:t>
            </a:r>
          </a:p>
          <a:p>
            <a:pPr marL="571500" indent="-5715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Select “Open Folder…” then browse to your workspace. and select “Select Folder”</a:t>
            </a: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91705-EEBA-4E60-B617-26053350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288" y="427649"/>
            <a:ext cx="4350712" cy="7801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670068-D12D-4786-AB21-065FF1601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73" y="4574930"/>
            <a:ext cx="7481454" cy="55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0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First Python Program: “Hello World!”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-1" y="1145400"/>
            <a:ext cx="1752322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will open your “workspace” in the visual studio code explorer.</a:t>
            </a:r>
          </a:p>
          <a:p>
            <a:pPr marL="571500" lvl="0" indent="-5715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Hover your mouse over the “WORKSPACE” list item in the explorer and click the “New File” Icon.</a:t>
            </a:r>
          </a:p>
          <a:p>
            <a:pPr marL="571500" lvl="0" indent="-571500">
              <a:spcBef>
                <a:spcPts val="600"/>
              </a:spcBef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Type “hello_world.py” as the new file name and press enter</a:t>
            </a:r>
          </a:p>
          <a:p>
            <a:pPr marL="571500" lvl="0" indent="-571500"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9B52F-41A7-475F-94A1-BC75B400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2" y="4163403"/>
            <a:ext cx="6151417" cy="5746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72C60E-3F4E-4737-BFA4-A614BA960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1811" y="4049741"/>
            <a:ext cx="6151417" cy="58600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1E52B76-9575-4D53-94FF-01740FF12D63}"/>
              </a:ext>
            </a:extLst>
          </p:cNvPr>
          <p:cNvSpPr/>
          <p:nvPr/>
        </p:nvSpPr>
        <p:spPr>
          <a:xfrm>
            <a:off x="7624620" y="6068291"/>
            <a:ext cx="2959331" cy="15295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7041200" cy="11454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First Python Program: “Hello World!”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-1" y="1145400"/>
            <a:ext cx="17523229" cy="7269900"/>
          </a:xfrm>
          <a:prstGeom prst="rect">
            <a:avLst/>
          </a:prstGeom>
        </p:spPr>
        <p:txBody>
          <a:bodyPr spcFirstLastPara="1" wrap="square" lIns="185400" tIns="185400" rIns="185400" bIns="185400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buFontTx/>
              <a:buChar char="-"/>
            </a:pPr>
            <a:r>
              <a:rPr lang="en-US" dirty="0"/>
              <a:t>Your file should open as a tab in Visual Studio Code.</a:t>
            </a:r>
          </a:p>
          <a:p>
            <a:pPr marL="571500" lvl="0" indent="-571500">
              <a:spcBef>
                <a:spcPts val="600"/>
              </a:spcBef>
              <a:buFontTx/>
              <a:buChar char="-"/>
            </a:pPr>
            <a:r>
              <a:rPr lang="en-US" dirty="0"/>
              <a:t>TYPE (do not copy and paste) the line below as line 1 in hello_world.py:</a:t>
            </a:r>
          </a:p>
          <a:p>
            <a:pPr marL="1028700" lvl="1" indent="-571500">
              <a:spcBef>
                <a:spcPts val="600"/>
              </a:spcBef>
              <a:buFontTx/>
              <a:buChar char="-"/>
            </a:pPr>
            <a:r>
              <a:rPr lang="en-US" dirty="0"/>
              <a:t>print(“Hello World!”)</a:t>
            </a:r>
          </a:p>
          <a:p>
            <a:pPr marL="571500" indent="-571500">
              <a:spcBef>
                <a:spcPts val="600"/>
              </a:spcBef>
              <a:buFontTx/>
              <a:buChar char="-"/>
            </a:pPr>
            <a:r>
              <a:rPr lang="en-US" dirty="0"/>
              <a:t>Save the file: Click file on the top navbar, select “Save”</a:t>
            </a:r>
          </a:p>
          <a:p>
            <a:pPr marL="571500" lvl="0" indent="-571500">
              <a:spcBef>
                <a:spcPts val="600"/>
              </a:spcBef>
              <a:buFontTx/>
              <a:buChar char="-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5400" tIns="185400" rIns="185400" bIns="185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FDDB9-0197-41D1-9909-AAABECF6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956" y="4174078"/>
            <a:ext cx="13771822" cy="59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78271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1081</Words>
  <Application>Microsoft Office PowerPoint</Application>
  <PresentationFormat>Custom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Alfa Slab One</vt:lpstr>
      <vt:lpstr>Roboto</vt:lpstr>
      <vt:lpstr>Arial</vt:lpstr>
      <vt:lpstr>Proxima Nova</vt:lpstr>
      <vt:lpstr>Gameday</vt:lpstr>
      <vt:lpstr>Learn To Program With Python 3</vt:lpstr>
      <vt:lpstr>What is a Development Environment?</vt:lpstr>
      <vt:lpstr>Our Development Environment</vt:lpstr>
      <vt:lpstr>Installing Visual Studio Code</vt:lpstr>
      <vt:lpstr>Installing Python</vt:lpstr>
      <vt:lpstr>Creating Your Repository</vt:lpstr>
      <vt:lpstr>First Python Program: “Hello World!”</vt:lpstr>
      <vt:lpstr>First Python Program: “Hello World!”</vt:lpstr>
      <vt:lpstr>First Python Program: “Hello World!”</vt:lpstr>
      <vt:lpstr>First Python Program: “Hello World!”</vt:lpstr>
      <vt:lpstr>First Python Program: “Hello World!”</vt:lpstr>
      <vt:lpstr>First Python Program: “Hello World!”</vt:lpstr>
      <vt:lpstr>First Python Program: “Hello World!”</vt:lpstr>
      <vt:lpstr>Learn To Program With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Program With Python 3</dc:title>
  <cp:lastModifiedBy>Jonathon Shallow</cp:lastModifiedBy>
  <cp:revision>23</cp:revision>
  <dcterms:modified xsi:type="dcterms:W3CDTF">2020-04-06T13:23:21Z</dcterms:modified>
</cp:coreProperties>
</file>