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86" r:id="rId2"/>
    <p:sldId id="258" r:id="rId3"/>
    <p:sldId id="287" r:id="rId4"/>
    <p:sldId id="289" r:id="rId5"/>
    <p:sldId id="292" r:id="rId6"/>
    <p:sldId id="291" r:id="rId7"/>
    <p:sldId id="293" r:id="rId8"/>
    <p:sldId id="294" r:id="rId9"/>
    <p:sldId id="295" r:id="rId10"/>
    <p:sldId id="298" r:id="rId11"/>
    <p:sldId id="299" r:id="rId12"/>
    <p:sldId id="301" r:id="rId13"/>
    <p:sldId id="302" r:id="rId14"/>
    <p:sldId id="266" r:id="rId15"/>
  </p:sldIdLst>
  <p:sldSz cx="18288000" cy="10287000"/>
  <p:notesSz cx="6858000" cy="9144000"/>
  <p:embeddedFontLst>
    <p:embeddedFont>
      <p:font typeface="Alfa Slab One" panose="020B0604020202020204" charset="0"/>
      <p:regular r:id="rId17"/>
    </p:embeddedFont>
    <p:embeddedFont>
      <p:font typeface="Proxima Nova" panose="020B0604020202020204" charset="0"/>
      <p:regular r:id="rId18"/>
      <p:bold r:id="rId19"/>
      <p:italic r:id="rId20"/>
      <p:bold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 snapToGrid="0">
      <p:cViewPr varScale="1">
        <p:scale>
          <a:sx n="55" d="100"/>
          <a:sy n="55" d="100"/>
        </p:scale>
        <p:origin x="648" y="53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1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b42f3c75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b42f3c75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719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4892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939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296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550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b42f3c75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b42f3c75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043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350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888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1020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832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824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21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8556600" y="5502325"/>
            <a:ext cx="11748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23400" y="6331646"/>
            <a:ext cx="17041200" cy="1467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623400" y="2335850"/>
            <a:ext cx="17041200" cy="39600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3400" y="6448500"/>
            <a:ext cx="17041200" cy="21432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63550" algn="ctr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1pPr>
            <a:lvl2pPr marL="914400" lvl="1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23400" y="4961100"/>
            <a:ext cx="16228800" cy="48918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623400" y="1263600"/>
            <a:ext cx="5616000" cy="15114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623400" y="2981750"/>
            <a:ext cx="5616000" cy="6156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980500" y="1052700"/>
            <a:ext cx="11367600" cy="81816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9144000" y="200"/>
            <a:ext cx="9144000" cy="1028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10059350" y="8991000"/>
            <a:ext cx="936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531000" y="2751199"/>
            <a:ext cx="8090400" cy="31038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531000" y="5962251"/>
            <a:ext cx="8090400" cy="2691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9879000" y="1448400"/>
            <a:ext cx="7674000" cy="7390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marL="457200" lvl="0" indent="-463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Char char="●"/>
              <a:defRPr>
                <a:solidFill>
                  <a:schemeClr val="lt1"/>
                </a:solidFill>
              </a:defRPr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639000" y="8467450"/>
            <a:ext cx="11997600" cy="11976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63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4064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le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string-method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jectFullStack/Learn-To-Program-Python3/blob/master/exercises/working_with_strings.tx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introduction.html#string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python.org/3/library/stdtypes.html#string-methods" TargetMode="External"/><Relationship Id="rId4" Type="http://schemas.openxmlformats.org/officeDocument/2006/relationships/hyperlink" Target="https://docs.python.org/3/library/stdtypes.html#text-sequence-type-st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Learn To Program With Python 3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23400" y="6331646"/>
            <a:ext cx="17041200" cy="1467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600" dirty="0"/>
              <a:t>Working With Strings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5" name="Google Shape;74;p15">
            <a:extLst>
              <a:ext uri="{FF2B5EF4-FFF2-40B4-BE49-F238E27FC236}">
                <a16:creationId xmlns:a16="http://schemas.microsoft.com/office/drawing/2014/main" id="{BF503B02-B281-4CE9-B7B9-B16FD59C8405}"/>
              </a:ext>
            </a:extLst>
          </p:cNvPr>
          <p:cNvSpPr txBox="1">
            <a:spLocks/>
          </p:cNvSpPr>
          <p:nvPr/>
        </p:nvSpPr>
        <p:spPr>
          <a:xfrm>
            <a:off x="0" y="9262750"/>
            <a:ext cx="182880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ctr">
              <a:lnSpc>
                <a:spcPct val="100000"/>
              </a:lnSpc>
              <a:buFont typeface="Proxima Nova"/>
              <a:buNone/>
            </a:pPr>
            <a:r>
              <a:rPr lang="en-US" sz="2400"/>
              <a:t>Learn </a:t>
            </a:r>
            <a:r>
              <a:rPr lang="en-US" sz="2400">
                <a:solidFill>
                  <a:schemeClr val="accent3"/>
                </a:solidFill>
              </a:rPr>
              <a:t>Full Stack</a:t>
            </a:r>
            <a:r>
              <a:rPr lang="en-US" sz="2400"/>
              <a:t> Web Development</a:t>
            </a:r>
          </a:p>
          <a:p>
            <a:pPr marL="0" indent="0" algn="ctr">
              <a:lnSpc>
                <a:spcPct val="100000"/>
              </a:lnSpc>
              <a:buFont typeface="Proxima Nova"/>
              <a:buNone/>
            </a:pPr>
            <a:r>
              <a:rPr lang="en-US" sz="20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lang="en-US"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62810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Zero Based Index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12469091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Use “brackets” to “subscript” or access an index</a:t>
            </a:r>
          </a:p>
          <a:p>
            <a:pPr marL="1485900" lvl="2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“Caution!”[0] – Access the zero index in the string “Caution!”</a:t>
            </a:r>
          </a:p>
          <a:p>
            <a:pPr marL="1485900" lvl="2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“Caution!”[1] – Access the one index in the string “Caution!” 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Note: Indexing is used widely in programming for more advanced data types such as lists. </a:t>
            </a:r>
            <a:r>
              <a:rPr lang="en-US" dirty="0">
                <a:solidFill>
                  <a:schemeClr val="accent3"/>
                </a:solidFill>
              </a:rPr>
              <a:t>We will see more of this in the future.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3C5A67-D509-4929-A5EC-2357666F2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1864" y="572700"/>
            <a:ext cx="5446136" cy="5171079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274A629-8490-42E5-98A4-FDD78894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390791"/>
              </p:ext>
            </p:extLst>
          </p:nvPr>
        </p:nvGraphicFramePr>
        <p:xfrm>
          <a:off x="307927" y="6316740"/>
          <a:ext cx="11190851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8693">
                  <a:extLst>
                    <a:ext uri="{9D8B030D-6E8A-4147-A177-3AD203B41FA5}">
                      <a16:colId xmlns:a16="http://schemas.microsoft.com/office/drawing/2014/main" val="3425998094"/>
                    </a:ext>
                  </a:extLst>
                </a:gridCol>
                <a:gridCol w="1598693">
                  <a:extLst>
                    <a:ext uri="{9D8B030D-6E8A-4147-A177-3AD203B41FA5}">
                      <a16:colId xmlns:a16="http://schemas.microsoft.com/office/drawing/2014/main" val="2404894047"/>
                    </a:ext>
                  </a:extLst>
                </a:gridCol>
                <a:gridCol w="1598693">
                  <a:extLst>
                    <a:ext uri="{9D8B030D-6E8A-4147-A177-3AD203B41FA5}">
                      <a16:colId xmlns:a16="http://schemas.microsoft.com/office/drawing/2014/main" val="3940576829"/>
                    </a:ext>
                  </a:extLst>
                </a:gridCol>
                <a:gridCol w="1598693">
                  <a:extLst>
                    <a:ext uri="{9D8B030D-6E8A-4147-A177-3AD203B41FA5}">
                      <a16:colId xmlns:a16="http://schemas.microsoft.com/office/drawing/2014/main" val="1657137686"/>
                    </a:ext>
                  </a:extLst>
                </a:gridCol>
                <a:gridCol w="1598693">
                  <a:extLst>
                    <a:ext uri="{9D8B030D-6E8A-4147-A177-3AD203B41FA5}">
                      <a16:colId xmlns:a16="http://schemas.microsoft.com/office/drawing/2014/main" val="603461948"/>
                    </a:ext>
                  </a:extLst>
                </a:gridCol>
                <a:gridCol w="1598693">
                  <a:extLst>
                    <a:ext uri="{9D8B030D-6E8A-4147-A177-3AD203B41FA5}">
                      <a16:colId xmlns:a16="http://schemas.microsoft.com/office/drawing/2014/main" val="342138861"/>
                    </a:ext>
                  </a:extLst>
                </a:gridCol>
                <a:gridCol w="1598693">
                  <a:extLst>
                    <a:ext uri="{9D8B030D-6E8A-4147-A177-3AD203B41FA5}">
                      <a16:colId xmlns:a16="http://schemas.microsoft.com/office/drawing/2014/main" val="54505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40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513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833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Len() built-in function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12469091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built-in function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len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() will return the length of a string</a:t>
            </a:r>
          </a:p>
          <a:p>
            <a:pPr marL="1485900" lvl="2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Documentation: </a:t>
            </a:r>
            <a:r>
              <a:rPr lang="en-US" dirty="0">
                <a:hlinkClick r:id="rId3"/>
              </a:rPr>
              <a:t>https://docs.python.org/3/library/functions.html#len</a:t>
            </a:r>
            <a:endParaRPr lang="en-US" dirty="0"/>
          </a:p>
          <a:p>
            <a:pPr marL="1485900" lvl="2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6F1F26-9F94-427A-8BE3-D22036A21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218" y="4110037"/>
            <a:ext cx="6799582" cy="384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22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String Methods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17539855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There are many methods (also known as functions) that ALL STRINGS have access to.</a:t>
            </a:r>
          </a:p>
          <a:p>
            <a:pPr marL="1485900" lvl="2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hlinkClick r:id="rId3"/>
              </a:rPr>
              <a:t>https://docs.python.org/3/library/stdtypes.html#string-methods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syntax is “some string”.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some_method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()</a:t>
            </a:r>
          </a:p>
          <a:p>
            <a:pPr marL="1485900" lvl="2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string itself</a:t>
            </a:r>
          </a:p>
          <a:p>
            <a:pPr marL="1485900" lvl="2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A Period</a:t>
            </a:r>
          </a:p>
          <a:p>
            <a:pPr marL="1485900" lvl="2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method call –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method name followed by parentheses and any arguments the method needs</a:t>
            </a:r>
          </a:p>
          <a:p>
            <a:pPr marL="914400" lvl="2" indent="0">
              <a:spcAft>
                <a:spcPts val="600"/>
              </a:spcAft>
              <a:buNone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7C593C-A47C-4CEC-8B72-6303BD342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63" y="5143500"/>
            <a:ext cx="10088601" cy="26831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0E7937-EE34-49F7-8ADD-07FDD07D8A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6167" y="8114161"/>
            <a:ext cx="11095665" cy="121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56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lvl="0"/>
            <a:r>
              <a:rPr lang="en-US" dirty="0"/>
              <a:t>Working With String Exercises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17539855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Use the link below to find some practice exercises that deal with working with strings. 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hlinkClick r:id="rId3"/>
              </a:rPr>
              <a:t>https://github.com/ProjectFullStack/Learn-To-Program-Python3/blob/master/exercises/working_with_strings.txt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914400" lvl="2" indent="0">
              <a:spcAft>
                <a:spcPts val="600"/>
              </a:spcAft>
              <a:buNone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18553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Learn To Program With Python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3"/>
          <p:cNvSpPr txBox="1">
            <a:spLocks noGrp="1"/>
          </p:cNvSpPr>
          <p:nvPr>
            <p:ph type="subTitle" idx="1"/>
          </p:nvPr>
        </p:nvSpPr>
        <p:spPr>
          <a:xfrm>
            <a:off x="623400" y="6331646"/>
            <a:ext cx="17041200" cy="1467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Learn </a:t>
            </a:r>
            <a:r>
              <a:rPr lang="en" sz="4800">
                <a:solidFill>
                  <a:schemeClr val="accent3"/>
                </a:solidFill>
              </a:rPr>
              <a:t>Full Stack</a:t>
            </a:r>
            <a:r>
              <a:rPr lang="en" sz="4800"/>
              <a:t> Web Development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4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46" name="Google Shape;146;p2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Working With Strings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Documentation: 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/>
              <a:t>Python Docs Informal Tutorial: </a:t>
            </a:r>
            <a:r>
              <a:rPr lang="en-US" dirty="0">
                <a:hlinkClick r:id="rId3"/>
              </a:rPr>
              <a:t>https://docs.python.org/3/tutorial/introduction.html#strings</a:t>
            </a:r>
            <a:endParaRPr lang="en-US" dirty="0"/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/>
              <a:t>Python Docs Built-In Types: </a:t>
            </a:r>
            <a:r>
              <a:rPr lang="en-US" dirty="0">
                <a:hlinkClick r:id="rId4"/>
              </a:rPr>
              <a:t>https://docs.python.org/3/library/stdtypes.html#text-sequence-type-str</a:t>
            </a:r>
            <a:endParaRPr lang="en-US" dirty="0"/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/>
              <a:t>Python Docs String Methods: </a:t>
            </a:r>
            <a:r>
              <a:rPr lang="en-US" dirty="0">
                <a:hlinkClick r:id="rId5"/>
              </a:rPr>
              <a:t>https://docs.python.org/3/library/stdtypes.html#string-methods</a:t>
            </a:r>
            <a:endParaRPr lang="en-US" dirty="0"/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0" lvl="0" indent="0">
              <a:spcBef>
                <a:spcPts val="3200"/>
              </a:spcBef>
              <a:spcAft>
                <a:spcPts val="600"/>
              </a:spcAft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Working With Strings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Textual data in Python is handled with </a:t>
            </a:r>
            <a:r>
              <a:rPr lang="en-US" dirty="0">
                <a:solidFill>
                  <a:schemeClr val="accent3"/>
                </a:solidFill>
              </a:rPr>
              <a:t>str objects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or strings.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Strings are </a:t>
            </a:r>
            <a:r>
              <a:rPr lang="en-US" dirty="0">
                <a:solidFill>
                  <a:schemeClr val="accent3"/>
                </a:solidFill>
              </a:rPr>
              <a:t>immutable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sequences of Unicode code points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String literals are written in a variety of ways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Single quotes: 'allows embedded "double" quotes'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Double quotes: "allows embedded 'single' quotes".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Triple quoted: '''Three single quotes''', """Three double quotes"""</a:t>
            </a:r>
          </a:p>
          <a:p>
            <a:pPr marL="0" lvl="0" indent="0">
              <a:spcBef>
                <a:spcPts val="3200"/>
              </a:spcBef>
              <a:spcAft>
                <a:spcPts val="600"/>
              </a:spcAft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8256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Escape Character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backslash “\” can be used an </a:t>
            </a:r>
            <a:r>
              <a:rPr lang="en-US" dirty="0">
                <a:solidFill>
                  <a:schemeClr val="accent3"/>
                </a:solidFill>
              </a:rPr>
              <a:t>escape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character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This tells the compiler to change its normal behavior, such as ignoring a quotation mark in a string instead of assuming it is the end of the string.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This is very common in programming is used in many different languages.</a:t>
            </a:r>
          </a:p>
          <a:p>
            <a:pPr marL="0" lvl="0" indent="0">
              <a:spcBef>
                <a:spcPts val="3200"/>
              </a:spcBef>
              <a:spcAft>
                <a:spcPts val="600"/>
              </a:spcAft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74687B-8599-4D57-9549-DB72BCFB3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569" y="5692003"/>
            <a:ext cx="13802861" cy="459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6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New Line Character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backslash followed by an n “\n” can be used to create a new line, such as pressing enter normally does in a text editor 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7A2297-AE63-460D-AE29-F63DFC2E2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65" y="3161820"/>
            <a:ext cx="16358635" cy="404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1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Escaping the Escape Character – Raw Strings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Sometimes you may want to use a backslash but NOT escape a character or create a new line.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In this case you can use raw strings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Raw strings are denoted by putting the ‘r’ (for raw) character in FRONT of your OPENING quotation mark</a:t>
            </a:r>
          </a:p>
          <a:p>
            <a:pPr marL="0" lvl="0" indent="0">
              <a:spcBef>
                <a:spcPts val="3200"/>
              </a:spcBef>
              <a:spcAft>
                <a:spcPts val="600"/>
              </a:spcAft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4885A-CFC7-4BB9-AA19-C78A86D4D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311" y="6907987"/>
            <a:ext cx="15469378" cy="306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4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Spanning Multiple Lines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Strings can span multiple lines by using triple-quotes (“””…””” or ‘’’…’’’)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Any new lines (when you press enter) are automatically included in the string (and don’t need an explicit \n newline character)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6BC37F-BF9E-4D57-9B94-12237E309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120" y="4316123"/>
            <a:ext cx="15086158" cy="425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89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Spanning Multiple Lines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Another way to span multiple lines, is that two or more strings next to each other are AUTOMATICALLY </a:t>
            </a:r>
            <a:r>
              <a:rPr lang="en-US" dirty="0">
                <a:solidFill>
                  <a:schemeClr val="accent3"/>
                </a:solidFill>
              </a:rPr>
              <a:t>concatenated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(joined together)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Note: this method only works with two string literals, not with variables or expressions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BC01D5-01D5-43E9-8798-2A0C03A26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01" y="3713382"/>
            <a:ext cx="16913272" cy="243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7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Zero Based Index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What is the first character in the following string “Caution! Wet Floor”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In Python, strings can be indexed (subscripted), </a:t>
            </a:r>
            <a:r>
              <a:rPr lang="en-US" dirty="0">
                <a:solidFill>
                  <a:schemeClr val="accent3"/>
                </a:solidFill>
              </a:rPr>
              <a:t>with the first character having index 0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Zero-based indexing is normal in programming! 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Index 0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in “</a:t>
            </a:r>
            <a:r>
              <a:rPr lang="en-US" dirty="0">
                <a:solidFill>
                  <a:schemeClr val="accent3"/>
                </a:solidFill>
              </a:rPr>
              <a:t>C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aution! Wet Floor” is the character “C”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Index 1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in “C</a:t>
            </a:r>
            <a:r>
              <a:rPr lang="en-US" dirty="0">
                <a:solidFill>
                  <a:schemeClr val="accent3"/>
                </a:solidFill>
              </a:rPr>
              <a:t>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ution! Wet Floor” is the character “a”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Index 2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in “Ca</a:t>
            </a:r>
            <a:r>
              <a:rPr lang="en-US" dirty="0">
                <a:solidFill>
                  <a:schemeClr val="accent3"/>
                </a:solidFill>
              </a:rPr>
              <a:t>u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tion! Wet Floor” is the character “u”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Index 3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in “Cau</a:t>
            </a:r>
            <a:r>
              <a:rPr lang="en-US" dirty="0">
                <a:solidFill>
                  <a:schemeClr val="accent3"/>
                </a:solidFill>
              </a:rPr>
              <a:t>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ion! Wet Floor” is the character “t”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59208955"/>
      </p:ext>
    </p:extLst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865</Words>
  <Application>Microsoft Office PowerPoint</Application>
  <PresentationFormat>Custom</PresentationFormat>
  <Paragraphs>116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Alfa Slab One</vt:lpstr>
      <vt:lpstr>Roboto</vt:lpstr>
      <vt:lpstr>Proxima Nova</vt:lpstr>
      <vt:lpstr>Arial</vt:lpstr>
      <vt:lpstr>Gameday</vt:lpstr>
      <vt:lpstr>Learn To Program With Python 3</vt:lpstr>
      <vt:lpstr>Working With Strings</vt:lpstr>
      <vt:lpstr>Working With Strings</vt:lpstr>
      <vt:lpstr>Escape Character</vt:lpstr>
      <vt:lpstr>New Line Character</vt:lpstr>
      <vt:lpstr>Escaping the Escape Character – Raw Strings</vt:lpstr>
      <vt:lpstr>Spanning Multiple Lines</vt:lpstr>
      <vt:lpstr>Spanning Multiple Lines</vt:lpstr>
      <vt:lpstr>Zero Based Index</vt:lpstr>
      <vt:lpstr>Zero Based Index</vt:lpstr>
      <vt:lpstr>Len() built-in function</vt:lpstr>
      <vt:lpstr>String Methods</vt:lpstr>
      <vt:lpstr>Working With String Exercises</vt:lpstr>
      <vt:lpstr>Learn To Program With Python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To Program With Python 3</dc:title>
  <dc:creator>jon</dc:creator>
  <cp:lastModifiedBy>Jonathon Shallow</cp:lastModifiedBy>
  <cp:revision>67</cp:revision>
  <dcterms:modified xsi:type="dcterms:W3CDTF">2020-04-18T11:08:53Z</dcterms:modified>
</cp:coreProperties>
</file>