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86" r:id="rId2"/>
    <p:sldId id="291" r:id="rId3"/>
    <p:sldId id="296" r:id="rId4"/>
    <p:sldId id="258" r:id="rId5"/>
    <p:sldId id="290" r:id="rId6"/>
    <p:sldId id="289" r:id="rId7"/>
    <p:sldId id="288" r:id="rId8"/>
    <p:sldId id="292" r:id="rId9"/>
    <p:sldId id="287" r:id="rId10"/>
    <p:sldId id="293" r:id="rId11"/>
    <p:sldId id="294" r:id="rId12"/>
    <p:sldId id="295" r:id="rId13"/>
    <p:sldId id="299" r:id="rId14"/>
    <p:sldId id="297" r:id="rId15"/>
    <p:sldId id="298" r:id="rId16"/>
    <p:sldId id="300" r:id="rId17"/>
    <p:sldId id="302" r:id="rId18"/>
    <p:sldId id="303" r:id="rId19"/>
    <p:sldId id="304" r:id="rId20"/>
    <p:sldId id="305" r:id="rId21"/>
    <p:sldId id="266" r:id="rId22"/>
  </p:sldIdLst>
  <p:sldSz cx="18288000" cy="10287000"/>
  <p:notesSz cx="6858000" cy="9144000"/>
  <p:embeddedFontLst>
    <p:embeddedFont>
      <p:font typeface="Alfa Slab One" panose="020B0604020202020204" charset="0"/>
      <p:regular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1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33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156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13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3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00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567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515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36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7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615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997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4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77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12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rol_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tutorial/controlflow.html#defining-function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Control Flow - Functions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BF503B02-B281-4CE9-B7B9-B16FD59C8405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28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Flow - Functions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" y="1168582"/>
            <a:ext cx="493784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142BC-62B7-4D47-8559-07A70867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65" y="1037420"/>
            <a:ext cx="13250165" cy="92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79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will talk about the syntax of functions in a second, but first….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to write a function that prints three lines of your favorite song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241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80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In computer programming, a function is a sequence of program instructions that performs a specific task, packaged as a unit. This unit can then be used in programs wherever that particular task should be performed.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Think of functions of “mini programs inside your program”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Used to keep large programs organized in smaller easy to manage (and debug) sections.</a:t>
            </a:r>
          </a:p>
          <a:p>
            <a:pPr marL="1028700" lvl="1" indent="-571500">
              <a:spcAft>
                <a:spcPts val="600"/>
              </a:spcAft>
              <a:buFontTx/>
              <a:buChar char="-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Eliminates repetitive code, makes our program smaller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324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Syntax - Signature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80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“def” keyword defines a new function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“def” must be followed by the function name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name is like a variable name, you can name it whatever you want and refer to the function in other parts of your code using that name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function name must be followed by a parenthesized list of parameters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List of parameters can be empty () or a comma-separated list (parameter1, parameter2) of </a:t>
            </a:r>
            <a:r>
              <a:rPr lang="en-US" dirty="0">
                <a:solidFill>
                  <a:schemeClr val="accent3"/>
                </a:solidFill>
              </a:rPr>
              <a:t>expressions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colon : must follow the list of parameters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syntax is commonly known as the “</a:t>
            </a:r>
            <a:r>
              <a:rPr lang="en-US" dirty="0">
                <a:solidFill>
                  <a:schemeClr val="accent3"/>
                </a:solidFill>
              </a:rPr>
              <a:t>function signature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948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Syntax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7010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“def” keyword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function name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parenthesized list of parameters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Colon terminates the function signature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4D6F2-37C1-4111-AE4D-FC6569CF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73" y="1458623"/>
            <a:ext cx="10810243" cy="6590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68AB18-32E6-4BCE-AB06-7AD4AA1D9539}"/>
              </a:ext>
            </a:extLst>
          </p:cNvPr>
          <p:cNvSpPr txBox="1"/>
          <p:nvPr/>
        </p:nvSpPr>
        <p:spPr>
          <a:xfrm>
            <a:off x="8749144" y="3692273"/>
            <a:ext cx="39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E014D-CC13-4197-B082-E10D6C548AA3}"/>
              </a:ext>
            </a:extLst>
          </p:cNvPr>
          <p:cNvSpPr txBox="1"/>
          <p:nvPr/>
        </p:nvSpPr>
        <p:spPr>
          <a:xfrm>
            <a:off x="10463643" y="3692272"/>
            <a:ext cx="39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8198B-D3BF-4676-8779-29CBD7E1B835}"/>
              </a:ext>
            </a:extLst>
          </p:cNvPr>
          <p:cNvSpPr txBox="1"/>
          <p:nvPr/>
        </p:nvSpPr>
        <p:spPr>
          <a:xfrm flipH="1">
            <a:off x="13407735" y="3692272"/>
            <a:ext cx="68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4540-E8FD-4164-BCDC-122AC4588CE5}"/>
              </a:ext>
            </a:extLst>
          </p:cNvPr>
          <p:cNvSpPr txBox="1"/>
          <p:nvPr/>
        </p:nvSpPr>
        <p:spPr>
          <a:xfrm flipH="1">
            <a:off x="15250389" y="3803109"/>
            <a:ext cx="68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</a:rPr>
              <a:t>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72B289-7CD7-48B5-AA56-35DDF36702F9}"/>
              </a:ext>
            </a:extLst>
          </p:cNvPr>
          <p:cNvCxnSpPr/>
          <p:nvPr/>
        </p:nvCxnSpPr>
        <p:spPr>
          <a:xfrm>
            <a:off x="8298873" y="4793673"/>
            <a:ext cx="752301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0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Syntax - Body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800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sequence of instructions you want the function to perform are known as the “function body”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statements that form the body of the function start at the next line (after the function signature ending colon) and</a:t>
            </a:r>
            <a:r>
              <a:rPr lang="en-US" b="1" u="sng" dirty="0">
                <a:solidFill>
                  <a:schemeClr val="accent3"/>
                </a:solidFill>
              </a:rPr>
              <a:t> must be indented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Indentation throughout your program can be done using tabs or spaces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But you can not mix the two!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 Tip: Never use tabs for indentation, </a:t>
            </a:r>
            <a:r>
              <a:rPr lang="en-US" b="1" dirty="0">
                <a:solidFill>
                  <a:schemeClr val="accent3"/>
                </a:solidFill>
              </a:rPr>
              <a:t>always use four spaces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781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Syntax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" y="1168582"/>
            <a:ext cx="5403272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Each line in the function body is indented by four spaces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4D6F2-37C1-4111-AE4D-FC6569CF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88" y="1209084"/>
            <a:ext cx="12310028" cy="750526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4AD99F-D104-4FB3-9D3E-FF462EB1D188}"/>
              </a:ext>
            </a:extLst>
          </p:cNvPr>
          <p:cNvCxnSpPr/>
          <p:nvPr/>
        </p:nvCxnSpPr>
        <p:spPr>
          <a:xfrm flipV="1">
            <a:off x="-720436" y="1163782"/>
            <a:ext cx="0" cy="4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4B6BAD-4904-44CD-8B3D-6745DD152890}"/>
              </a:ext>
            </a:extLst>
          </p:cNvPr>
          <p:cNvCxnSpPr/>
          <p:nvPr/>
        </p:nvCxnSpPr>
        <p:spPr>
          <a:xfrm>
            <a:off x="7370618" y="5320145"/>
            <a:ext cx="9282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60E13-6B8A-40F3-9051-75DF26231D57}"/>
              </a:ext>
            </a:extLst>
          </p:cNvPr>
          <p:cNvCxnSpPr/>
          <p:nvPr/>
        </p:nvCxnSpPr>
        <p:spPr>
          <a:xfrm>
            <a:off x="7370617" y="6068290"/>
            <a:ext cx="9282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C452B2-74BE-4827-8EC6-3AB19023ACE1}"/>
              </a:ext>
            </a:extLst>
          </p:cNvPr>
          <p:cNvCxnSpPr/>
          <p:nvPr/>
        </p:nvCxnSpPr>
        <p:spPr>
          <a:xfrm>
            <a:off x="7370617" y="6705600"/>
            <a:ext cx="9282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DAC28F-1129-4A55-871F-D0E692F4F50C}"/>
              </a:ext>
            </a:extLst>
          </p:cNvPr>
          <p:cNvCxnSpPr/>
          <p:nvPr/>
        </p:nvCxnSpPr>
        <p:spPr>
          <a:xfrm>
            <a:off x="7370617" y="7315200"/>
            <a:ext cx="9282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47C5A1-D6C7-4A07-AB51-43795755AFC6}"/>
              </a:ext>
            </a:extLst>
          </p:cNvPr>
          <p:cNvSpPr txBox="1"/>
          <p:nvPr/>
        </p:nvSpPr>
        <p:spPr>
          <a:xfrm>
            <a:off x="7606144" y="496171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005E40-DA4A-416A-B455-7A914728B658}"/>
              </a:ext>
            </a:extLst>
          </p:cNvPr>
          <p:cNvSpPr txBox="1"/>
          <p:nvPr/>
        </p:nvSpPr>
        <p:spPr>
          <a:xfrm>
            <a:off x="7633852" y="565444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6502B-4E1B-45B9-BA9D-38FAB00C47C6}"/>
              </a:ext>
            </a:extLst>
          </p:cNvPr>
          <p:cNvSpPr txBox="1"/>
          <p:nvPr/>
        </p:nvSpPr>
        <p:spPr>
          <a:xfrm>
            <a:off x="7647704" y="632475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204BA-321A-4B24-9B40-F08A005FE2C3}"/>
              </a:ext>
            </a:extLst>
          </p:cNvPr>
          <p:cNvSpPr txBox="1"/>
          <p:nvPr/>
        </p:nvSpPr>
        <p:spPr>
          <a:xfrm>
            <a:off x="7689266" y="69172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938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Syntax – Calling Functions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24890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When you want to use a function you “</a:t>
            </a:r>
            <a:r>
              <a:rPr lang="en-US" dirty="0">
                <a:solidFill>
                  <a:schemeClr val="accent3"/>
                </a:solidFill>
              </a:rPr>
              <a:t>call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 it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function call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is similar to the function signature EXCEPT: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do not use the “def” keyword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(you are calling an already defined function, not defining a new one)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do not include the colon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(again, you are calling an already defined function, not defining a new one)</a:t>
            </a: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still include the parenthesized parameter list</a:t>
            </a:r>
          </a:p>
          <a:p>
            <a:pPr marL="1885950" lvl="3" indent="-514350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This is what actually makes the </a:t>
            </a:r>
            <a:r>
              <a:rPr lang="en-US" u="sng" dirty="0">
                <a:solidFill>
                  <a:schemeClr val="accent3"/>
                </a:solidFill>
              </a:rPr>
              <a:t>function call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execute</a:t>
            </a:r>
          </a:p>
          <a:p>
            <a:pPr marL="2343150" lvl="4" indent="-5143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Changes the </a:t>
            </a:r>
            <a:r>
              <a:rPr lang="en-US" dirty="0">
                <a:solidFill>
                  <a:schemeClr val="accent3"/>
                </a:solidFill>
              </a:rPr>
              <a:t>control flow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“pointer” to move to the function body</a:t>
            </a:r>
          </a:p>
          <a:p>
            <a:pPr marL="1885950" lvl="3" indent="-51435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Whatever expressions you include in the parameter list will be used inside the function body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69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Syntax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7010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Function Call </a:t>
            </a:r>
          </a:p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parameters in the function signature take on the value of the passed in parameters (</a:t>
            </a:r>
            <a:r>
              <a:rPr lang="en-US" dirty="0">
                <a:solidFill>
                  <a:schemeClr val="accent3"/>
                </a:solidFill>
              </a:rPr>
              <a:t>arguments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 from the function call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4D6F2-37C1-4111-AE4D-FC6569CF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34" y="1209084"/>
            <a:ext cx="10311482" cy="66682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4AD99F-D104-4FB3-9D3E-FF462EB1D188}"/>
              </a:ext>
            </a:extLst>
          </p:cNvPr>
          <p:cNvCxnSpPr/>
          <p:nvPr/>
        </p:nvCxnSpPr>
        <p:spPr>
          <a:xfrm flipV="1">
            <a:off x="-720436" y="1163782"/>
            <a:ext cx="0" cy="4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B98DD7-09C6-42DD-9E8D-AA02A686C1B5}"/>
              </a:ext>
            </a:extLst>
          </p:cNvPr>
          <p:cNvCxnSpPr>
            <a:cxnSpLocks/>
          </p:cNvCxnSpPr>
          <p:nvPr/>
        </p:nvCxnSpPr>
        <p:spPr>
          <a:xfrm>
            <a:off x="6289964" y="1969668"/>
            <a:ext cx="2646218" cy="553949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43D458-AAC4-4C44-AB0E-A2C8DFF57427}"/>
              </a:ext>
            </a:extLst>
          </p:cNvPr>
          <p:cNvCxnSpPr>
            <a:cxnSpLocks/>
          </p:cNvCxnSpPr>
          <p:nvPr/>
        </p:nvCxnSpPr>
        <p:spPr>
          <a:xfrm>
            <a:off x="3948545" y="1969668"/>
            <a:ext cx="2341419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9779C9-8C31-4D63-80C7-992E45FB561B}"/>
              </a:ext>
            </a:extLst>
          </p:cNvPr>
          <p:cNvCxnSpPr>
            <a:cxnSpLocks/>
          </p:cNvCxnSpPr>
          <p:nvPr/>
        </p:nvCxnSpPr>
        <p:spPr>
          <a:xfrm flipV="1">
            <a:off x="12441382" y="4543226"/>
            <a:ext cx="623454" cy="2855102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63C8E0-2B78-4DD4-B1C8-3255157A29AA}"/>
              </a:ext>
            </a:extLst>
          </p:cNvPr>
          <p:cNvCxnSpPr>
            <a:cxnSpLocks/>
          </p:cNvCxnSpPr>
          <p:nvPr/>
        </p:nvCxnSpPr>
        <p:spPr>
          <a:xfrm>
            <a:off x="14935200" y="4739416"/>
            <a:ext cx="0" cy="173516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DFDF6E-874D-49B7-91A4-77CA02025602}"/>
              </a:ext>
            </a:extLst>
          </p:cNvPr>
          <p:cNvSpPr txBox="1"/>
          <p:nvPr/>
        </p:nvSpPr>
        <p:spPr>
          <a:xfrm>
            <a:off x="14935200" y="564761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“Juan”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D4E1B9-A2D1-4FE9-A25B-81DD463BC61B}"/>
              </a:ext>
            </a:extLst>
          </p:cNvPr>
          <p:cNvSpPr txBox="1"/>
          <p:nvPr/>
        </p:nvSpPr>
        <p:spPr>
          <a:xfrm>
            <a:off x="13244946" y="361589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“Juan”</a:t>
            </a:r>
          </a:p>
        </p:txBody>
      </p:sp>
    </p:spTree>
    <p:extLst>
      <p:ext uri="{BB962C8B-B14F-4D97-AF65-F5344CB8AC3E}">
        <p14:creationId xmlns:p14="http://schemas.microsoft.com/office/powerpoint/2010/main" val="74717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Syntax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" y="1168582"/>
            <a:ext cx="7550723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742950" lvl="0" indent="-742950">
              <a:spcBef>
                <a:spcPts val="3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When using a function with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multiple parameters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takes on the value of the calling </a:t>
            </a:r>
            <a:r>
              <a:rPr lang="en-US" dirty="0">
                <a:solidFill>
                  <a:schemeClr val="accent3"/>
                </a:solidFill>
              </a:rPr>
              <a:t>arguments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POSITIONAL ORDER</a:t>
            </a:r>
          </a:p>
          <a:p>
            <a:pPr marL="1200150" lvl="1" indent="-7429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persons_name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 is the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first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positional parameter – takes on the value of the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first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argument in the calling function – “Juan”</a:t>
            </a:r>
          </a:p>
          <a:p>
            <a:pPr marL="1200150" lvl="1" indent="-7429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persons_age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” is the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second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positional parameter – takes on the value of the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second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argument – “33”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4AD99F-D104-4FB3-9D3E-FF462EB1D188}"/>
              </a:ext>
            </a:extLst>
          </p:cNvPr>
          <p:cNvCxnSpPr/>
          <p:nvPr/>
        </p:nvCxnSpPr>
        <p:spPr>
          <a:xfrm flipV="1">
            <a:off x="-720436" y="1163782"/>
            <a:ext cx="0" cy="4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502D1C2-0A44-4B6A-B4FF-3BA22ADC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527" y="3080866"/>
            <a:ext cx="10377056" cy="43881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0693A1-50BC-4FCF-B613-CCFEC9DE99F5}"/>
              </a:ext>
            </a:extLst>
          </p:cNvPr>
          <p:cNvCxnSpPr/>
          <p:nvPr/>
        </p:nvCxnSpPr>
        <p:spPr>
          <a:xfrm flipV="1">
            <a:off x="12385964" y="4749871"/>
            <a:ext cx="762000" cy="2410691"/>
          </a:xfrm>
          <a:prstGeom prst="straightConnector1">
            <a:avLst/>
          </a:prstGeom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84847B-878B-4E83-812D-DC5CF02D2B3B}"/>
              </a:ext>
            </a:extLst>
          </p:cNvPr>
          <p:cNvCxnSpPr>
            <a:cxnSpLocks/>
          </p:cNvCxnSpPr>
          <p:nvPr/>
        </p:nvCxnSpPr>
        <p:spPr>
          <a:xfrm flipV="1">
            <a:off x="13612091" y="4749871"/>
            <a:ext cx="1510145" cy="2410691"/>
          </a:xfrm>
          <a:prstGeom prst="straightConnector1">
            <a:avLst/>
          </a:prstGeom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6E7E67-3621-4058-AC5E-4B5111D3B2EB}"/>
              </a:ext>
            </a:extLst>
          </p:cNvPr>
          <p:cNvSpPr txBox="1"/>
          <p:nvPr/>
        </p:nvSpPr>
        <p:spPr>
          <a:xfrm>
            <a:off x="12801601" y="4018436"/>
            <a:ext cx="169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“Juan”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65A3C-8BD4-4344-91A0-B1DC8EB2D2C4}"/>
              </a:ext>
            </a:extLst>
          </p:cNvPr>
          <p:cNvSpPr txBox="1"/>
          <p:nvPr/>
        </p:nvSpPr>
        <p:spPr>
          <a:xfrm>
            <a:off x="15122236" y="4068732"/>
            <a:ext cx="169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“33”</a:t>
            </a:r>
          </a:p>
        </p:txBody>
      </p:sp>
    </p:spTree>
    <p:extLst>
      <p:ext uri="{BB962C8B-B14F-4D97-AF65-F5344CB8AC3E}">
        <p14:creationId xmlns:p14="http://schemas.microsoft.com/office/powerpoint/2010/main" val="29835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79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Wikipedia “Control Flow” - </a:t>
            </a:r>
            <a:r>
              <a:rPr lang="en-US" sz="4800" dirty="0">
                <a:hlinkClick r:id="rId3"/>
              </a:rPr>
              <a:t>https://en.wikipedia.org/wiki/Control_flow</a:t>
            </a:r>
            <a:endParaRPr lang="en-US" sz="4800" dirty="0"/>
          </a:p>
          <a:p>
            <a:pPr marL="57150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sz="4800" dirty="0"/>
              <a:t>Python docs tutorial on functions: </a:t>
            </a:r>
            <a:r>
              <a:rPr lang="en-US" sz="4800" dirty="0">
                <a:hlinkClick r:id="rId4"/>
              </a:rPr>
              <a:t>https://docs.python.org/3/tutorial/controlflow.html#defining-functions</a:t>
            </a:r>
            <a:endParaRPr lang="en-US" sz="4800" dirty="0"/>
          </a:p>
          <a:p>
            <a:pPr marL="0" lvl="0" indent="0">
              <a:spcBef>
                <a:spcPts val="3200"/>
              </a:spcBef>
              <a:spcAft>
                <a:spcPts val="600"/>
              </a:spcAft>
              <a:buNone/>
            </a:pP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9026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79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Write a function that prints the same thing twice, it will need one parameter (the value to print)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Write a function to square a number (multiply it by itself), it will only need one parameter (the number to square). The function should print the result.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Write a function to exponentiate a number, it will need two parameters. The function should print the result of the first parameter raised to the power of the second parameter.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007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Flow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79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sz="4800" dirty="0"/>
              <a:t>In computer science, control flow is the </a:t>
            </a:r>
            <a:r>
              <a:rPr lang="en-US" sz="4800" dirty="0">
                <a:solidFill>
                  <a:schemeClr val="accent3"/>
                </a:solidFill>
              </a:rPr>
              <a:t>order in which individual statements, instructions or function calls of a program are executed or evaluated.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467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Flow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79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Previously we have said to “think like the compiler”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Line by line, character by character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“Line by Line” assumes a </a:t>
            </a:r>
            <a:r>
              <a:rPr lang="en-US" dirty="0">
                <a:solidFill>
                  <a:schemeClr val="accent3"/>
                </a:solidFill>
              </a:rPr>
              <a:t>linear control flow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each line is executed immediately after the line above it.</a:t>
            </a:r>
          </a:p>
          <a:p>
            <a:pPr marL="571500" indent="-571500"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can, and will, regularly change that.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Flow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79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Think of it as there being a “pointer” pointing to the current line to be executed.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compiler will execute the line that “pointer” is on, and then move the pointer to the next line and execute that line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It will continue doing this until the end of the program.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When we first start a program, the “pointer” points at the first line and code (and goes line by line from there)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can tell the pointer to move to a different line of code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can tell it to “jump” or “go to” different lines of your program.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solidFill>
                  <a:schemeClr val="accent3"/>
                </a:solidFill>
              </a:rPr>
              <a:t>It then resumes the normal behavior – line by line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9612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Control Flow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82879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Functions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reusable blocks of code referred to by a name (like a variable)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Conditionals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execute a block of code only during certain conditions</a:t>
            </a:r>
          </a:p>
          <a:p>
            <a:pPr lvl="1" indent="-457200"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If Statements (and “else” or “else if” statements)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Loops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- continuously execute a block of code until an exit condition is met</a:t>
            </a:r>
          </a:p>
          <a:p>
            <a:pPr lvl="1" indent="-457200">
              <a:spcAft>
                <a:spcPts val="600"/>
              </a:spcAft>
            </a:pP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While loops</a:t>
            </a:r>
          </a:p>
          <a:p>
            <a:pPr lvl="1" indent="-457200">
              <a:spcAft>
                <a:spcPts val="600"/>
              </a:spcAft>
            </a:pP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For loops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Break / Continue statements 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Pass statements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2783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Control Flow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68582"/>
            <a:ext cx="17622981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spcAft>
                <a:spcPts val="24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Previously we have used patterns like this.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expect this to execute line by line, we </a:t>
            </a: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are not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altering the control flow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5C483-175B-47D2-9FB6-C638237B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45" y="3880929"/>
            <a:ext cx="14753915" cy="54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6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Flow - Functions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" y="1168582"/>
            <a:ext cx="681169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7E18C-304A-45F2-AED6-26676490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56" y="1458623"/>
            <a:ext cx="11633760" cy="65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Flow - Functions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" y="1168582"/>
            <a:ext cx="493784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Try it!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6AA16-BF52-43F0-B4F6-3DD3A4C8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46" y="1603230"/>
            <a:ext cx="13245359" cy="56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94469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1292</Words>
  <Application>Microsoft Office PowerPoint</Application>
  <PresentationFormat>Custom</PresentationFormat>
  <Paragraphs>169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</vt:lpstr>
      <vt:lpstr>Proxima Nova</vt:lpstr>
      <vt:lpstr>Alfa Slab One</vt:lpstr>
      <vt:lpstr>Arial</vt:lpstr>
      <vt:lpstr>Gameday</vt:lpstr>
      <vt:lpstr>Learn To Program With Python 3</vt:lpstr>
      <vt:lpstr>Documentation</vt:lpstr>
      <vt:lpstr>Control Flow</vt:lpstr>
      <vt:lpstr>Control Flow</vt:lpstr>
      <vt:lpstr>Control Flow</vt:lpstr>
      <vt:lpstr>Types of Control Flow</vt:lpstr>
      <vt:lpstr>Linear Control Flow</vt:lpstr>
      <vt:lpstr>Control Flow - Functions</vt:lpstr>
      <vt:lpstr>Control Flow - Functions</vt:lpstr>
      <vt:lpstr>Control Flow - Functions</vt:lpstr>
      <vt:lpstr>Exercise!</vt:lpstr>
      <vt:lpstr>Functions</vt:lpstr>
      <vt:lpstr>Function Syntax - Signature</vt:lpstr>
      <vt:lpstr>Function Syntax</vt:lpstr>
      <vt:lpstr>Function Syntax - Body</vt:lpstr>
      <vt:lpstr>Function Syntax</vt:lpstr>
      <vt:lpstr>Function Syntax – Calling Functions</vt:lpstr>
      <vt:lpstr>Function Syntax</vt:lpstr>
      <vt:lpstr>Function Syntax</vt:lpstr>
      <vt:lpstr>Exercise!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dc:creator>jon</dc:creator>
  <cp:lastModifiedBy>Jonathon Shallow</cp:lastModifiedBy>
  <cp:revision>87</cp:revision>
  <dcterms:modified xsi:type="dcterms:W3CDTF">2020-04-26T07:14:57Z</dcterms:modified>
</cp:coreProperties>
</file>