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4" r:id="rId6"/>
    <p:sldId id="265" r:id="rId7"/>
    <p:sldId id="262" r:id="rId8"/>
    <p:sldId id="263" r:id="rId9"/>
    <p:sldId id="261" r:id="rId10"/>
    <p:sldId id="269" r:id="rId11"/>
    <p:sldId id="270" r:id="rId12"/>
    <p:sldId id="271" r:id="rId13"/>
    <p:sldId id="266" r:id="rId14"/>
    <p:sldId id="267" r:id="rId15"/>
    <p:sldId id="272" r:id="rId16"/>
    <p:sldId id="268"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98" autoAdjust="0"/>
    <p:restoredTop sz="94660"/>
  </p:normalViewPr>
  <p:slideViewPr>
    <p:cSldViewPr>
      <p:cViewPr varScale="1">
        <p:scale>
          <a:sx n="82" d="100"/>
          <a:sy n="82" d="100"/>
        </p:scale>
        <p:origin x="1392"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044101F-DEA1-4724-AD26-E2385C784FDC}"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7B048-DAEA-4484-B95B-4BBE8A80AB3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44101F-DEA1-4724-AD26-E2385C784FDC}"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7B048-DAEA-4484-B95B-4BBE8A80AB3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44101F-DEA1-4724-AD26-E2385C784FDC}"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7B048-DAEA-4484-B95B-4BBE8A80AB3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44101F-DEA1-4724-AD26-E2385C784FDC}"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7B048-DAEA-4484-B95B-4BBE8A80AB3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44101F-DEA1-4724-AD26-E2385C784FDC}"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7B048-DAEA-4484-B95B-4BBE8A80AB3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44101F-DEA1-4724-AD26-E2385C784FDC}" type="datetimeFigureOut">
              <a:rPr lang="en-US" smtClean="0"/>
              <a:pPr/>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A7B048-DAEA-4484-B95B-4BBE8A80AB3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44101F-DEA1-4724-AD26-E2385C784FDC}" type="datetimeFigureOut">
              <a:rPr lang="en-US" smtClean="0"/>
              <a:pPr/>
              <a:t>12/10/2020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A7B048-DAEA-4484-B95B-4BBE8A80AB3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044101F-DEA1-4724-AD26-E2385C784FDC}" type="datetimeFigureOut">
              <a:rPr lang="en-US" smtClean="0"/>
              <a:pPr/>
              <a:t>12/10/2020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A7B048-DAEA-4484-B95B-4BBE8A80AB3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44101F-DEA1-4724-AD26-E2385C784FDC}" type="datetimeFigureOut">
              <a:rPr lang="en-US" smtClean="0"/>
              <a:pPr/>
              <a:t>12/10/2020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A7B048-DAEA-4484-B95B-4BBE8A80AB3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44101F-DEA1-4724-AD26-E2385C784FDC}" type="datetimeFigureOut">
              <a:rPr lang="en-US" smtClean="0"/>
              <a:pPr/>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A7B048-DAEA-4484-B95B-4BBE8A80AB3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44101F-DEA1-4724-AD26-E2385C784FDC}" type="datetimeFigureOut">
              <a:rPr lang="en-US" smtClean="0"/>
              <a:pPr/>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A7B048-DAEA-4484-B95B-4BBE8A80AB3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44101F-DEA1-4724-AD26-E2385C784FDC}" type="datetimeFigureOut">
              <a:rPr lang="en-US" smtClean="0"/>
              <a:pPr/>
              <a:t>12/10/2020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A7B048-DAEA-4484-B95B-4BBE8A80AB3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692696"/>
            <a:ext cx="8501122" cy="2736304"/>
          </a:xfrm>
        </p:spPr>
        <p:txBody>
          <a:bodyPr>
            <a:noAutofit/>
            <a:scene3d>
              <a:camera prst="orthographicFront"/>
              <a:lightRig rig="harsh" dir="t"/>
            </a:scene3d>
            <a:sp3d extrusionH="57150" prstMaterial="matte">
              <a:bevelT w="63500" h="12700" prst="angle"/>
              <a:contourClr>
                <a:schemeClr val="bg1">
                  <a:lumMod val="65000"/>
                </a:schemeClr>
              </a:contourClr>
            </a:sp3d>
          </a:bodyPr>
          <a:lstStyle/>
          <a:p>
            <a:r>
              <a:rPr lang="en-US" sz="7200" b="1" dirty="0">
                <a:ln/>
                <a:solidFill>
                  <a:srgbClr val="FF0000"/>
                </a:solidFill>
              </a:rPr>
              <a:t>Autonomous Vehicle: A Brief Introduction</a:t>
            </a:r>
          </a:p>
        </p:txBody>
      </p:sp>
      <p:sp>
        <p:nvSpPr>
          <p:cNvPr id="3" name="Subtitle 2"/>
          <p:cNvSpPr>
            <a:spLocks noGrp="1"/>
          </p:cNvSpPr>
          <p:nvPr>
            <p:ph type="subTitle" idx="1"/>
          </p:nvPr>
        </p:nvSpPr>
        <p:spPr>
          <a:xfrm>
            <a:off x="1475656" y="3429000"/>
            <a:ext cx="6400800" cy="2952328"/>
          </a:xfrm>
        </p:spPr>
        <p:txBody>
          <a:bodyPr>
            <a:noAutofit/>
            <a:scene3d>
              <a:camera prst="orthographicFront"/>
              <a:lightRig rig="harsh" dir="t"/>
            </a:scene3d>
            <a:sp3d extrusionH="57150" prstMaterial="matte">
              <a:bevelT w="63500" h="12700" prst="angle"/>
              <a:contourClr>
                <a:schemeClr val="bg1">
                  <a:lumMod val="65000"/>
                </a:schemeClr>
              </a:contourClr>
            </a:sp3d>
          </a:bodyPr>
          <a:lstStyle/>
          <a:p>
            <a:r>
              <a:rPr lang="en-US" b="1" dirty="0">
                <a:ln/>
                <a:solidFill>
                  <a:srgbClr val="00B050"/>
                </a:solidFill>
              </a:rPr>
              <a:t>Presented by </a:t>
            </a:r>
          </a:p>
          <a:p>
            <a:r>
              <a:rPr lang="en-US" b="1" dirty="0">
                <a:ln/>
                <a:solidFill>
                  <a:srgbClr val="0070C0"/>
                </a:solidFill>
              </a:rPr>
              <a:t>Anisha Sen</a:t>
            </a:r>
          </a:p>
          <a:p>
            <a:r>
              <a:rPr lang="en-US" b="1" dirty="0">
                <a:ln/>
                <a:solidFill>
                  <a:srgbClr val="00B050"/>
                </a:solidFill>
              </a:rPr>
              <a:t>Junior Research Fellow</a:t>
            </a:r>
          </a:p>
          <a:p>
            <a:r>
              <a:rPr lang="en-US" b="1" dirty="0">
                <a:ln/>
                <a:solidFill>
                  <a:srgbClr val="00B050"/>
                </a:solidFill>
              </a:rPr>
              <a:t>Indian Institute of Astrophysics, Bangalore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015" y="80167"/>
            <a:ext cx="8948347" cy="646331"/>
          </a:xfrm>
          <a:prstGeom prst="rect">
            <a:avLst/>
          </a:prstGeom>
        </p:spPr>
        <p:txBody>
          <a:bodyPr wrap="none">
            <a:spAutoFit/>
          </a:bodyPr>
          <a:lstStyle/>
          <a:p>
            <a:r>
              <a:rPr lang="en-US" sz="3600" b="1" dirty="0">
                <a:solidFill>
                  <a:srgbClr val="FF0000"/>
                </a:solidFill>
              </a:rPr>
              <a:t>The algorithm to make a vehicle autonomous </a:t>
            </a:r>
            <a:endParaRPr lang="en-US" sz="3600" dirty="0">
              <a:solidFill>
                <a:srgbClr val="FF0000"/>
              </a:solidFill>
            </a:endParaRPr>
          </a:p>
        </p:txBody>
      </p:sp>
      <p:sp>
        <p:nvSpPr>
          <p:cNvPr id="3" name="Rectangle 2"/>
          <p:cNvSpPr/>
          <p:nvPr/>
        </p:nvSpPr>
        <p:spPr>
          <a:xfrm>
            <a:off x="368246" y="726498"/>
            <a:ext cx="3857652" cy="5909310"/>
          </a:xfrm>
          <a:prstGeom prst="rect">
            <a:avLst/>
          </a:prstGeom>
        </p:spPr>
        <p:txBody>
          <a:bodyPr wrap="square">
            <a:spAutoFit/>
          </a:bodyPr>
          <a:lstStyle/>
          <a:p>
            <a:r>
              <a:rPr lang="en-US" dirty="0"/>
              <a:t>The algorithm the autonomous cars need to follow usually works in this way: first, it creates an internal map of its environment and locates itself within it as precisely as possible, then it searches obstacles that would need to be avoided and, lastly, it plans the path it will need to follow. These processes are constantly done, many times per second. </a:t>
            </a:r>
          </a:p>
          <a:p>
            <a:r>
              <a:rPr lang="en-US" dirty="0"/>
              <a:t>First, to map the environment, as said, a laser rangefinder or a camera (or cameras) are used. The laser sensor creates a 3D model of its environment, which is accurate until 100m distance by sending laser beams and calculating the distance taking into account the time the light took to return. Here we can see an image of how the entourage of the car could look if using one of these sensors: </a:t>
            </a:r>
          </a:p>
        </p:txBody>
      </p:sp>
      <p:pic>
        <p:nvPicPr>
          <p:cNvPr id="1026" name="Picture 2"/>
          <p:cNvPicPr>
            <a:picLocks noChangeAspect="1" noChangeArrowheads="1"/>
          </p:cNvPicPr>
          <p:nvPr/>
        </p:nvPicPr>
        <p:blipFill>
          <a:blip r:embed="rId2"/>
          <a:srcRect/>
          <a:stretch>
            <a:fillRect/>
          </a:stretch>
        </p:blipFill>
        <p:spPr bwMode="auto">
          <a:xfrm>
            <a:off x="4519642" y="863833"/>
            <a:ext cx="4267200" cy="4857784"/>
          </a:xfrm>
          <a:prstGeom prst="rect">
            <a:avLst/>
          </a:prstGeom>
          <a:noFill/>
          <a:ln w="9525">
            <a:noFill/>
            <a:miter lim="800000"/>
            <a:headEnd/>
            <a:tailEnd/>
          </a:ln>
          <a:effectLst/>
        </p:spPr>
      </p:pic>
      <p:sp>
        <p:nvSpPr>
          <p:cNvPr id="5" name="Rectangle 4"/>
          <p:cNvSpPr/>
          <p:nvPr/>
        </p:nvSpPr>
        <p:spPr>
          <a:xfrm>
            <a:off x="4519642" y="5772184"/>
            <a:ext cx="4572000" cy="646331"/>
          </a:xfrm>
          <a:prstGeom prst="rect">
            <a:avLst/>
          </a:prstGeom>
        </p:spPr>
        <p:txBody>
          <a:bodyPr>
            <a:spAutoFit/>
          </a:bodyPr>
          <a:lstStyle/>
          <a:p>
            <a:r>
              <a:rPr lang="en-US" b="1" dirty="0"/>
              <a:t>Representation of the information received by a LIDAR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04664"/>
            <a:ext cx="9144000" cy="5909310"/>
          </a:xfrm>
          <a:prstGeom prst="rect">
            <a:avLst/>
          </a:prstGeom>
        </p:spPr>
        <p:txBody>
          <a:bodyPr wrap="square">
            <a:spAutoFit/>
          </a:bodyPr>
          <a:lstStyle/>
          <a:p>
            <a:r>
              <a:rPr lang="en-US" dirty="0"/>
              <a:t>The camera can detect colors and textures in images, but images are in 2D, so it’s not easy to know if an obstacle is small or it’s far, for example. However, if another camera is used, the car can detect depth by comparing the images of both cameras by stereo vision. This is how human vision works. On the other hand, they can’t see at night (car lights might not be enough) and computer vision may not detect obstacles like a LIDAR would. LIDARs are very expensive, but computer vision loads a lot the processor. There is a strong debate on which system is better suited for an autonomous car. </a:t>
            </a:r>
          </a:p>
          <a:p>
            <a:r>
              <a:rPr lang="en-US" dirty="0"/>
              <a:t>Since the GPS can have an error as big as some meters, the information of the position must be refined by fusing it with the information of the inertial sensor and the camera. This way, the knowledge of the positioning will be much more exact. To remove uncertainty from the GPS signal, a map is constantly updated internally to have already a previous map from the same location, with the current and predicted location of the obstacles near it. This map is updated with the vehicle’s movement. </a:t>
            </a:r>
          </a:p>
          <a:p>
            <a:r>
              <a:rPr lang="en-US" dirty="0"/>
              <a:t>Once the car has a map of its entourage, it tries to deduce where the obstacles will be in the future, so it can avoid them. This feature is very important since, without it, autonomous cars could be very dangerous and there would be no point on having them. Knowing where the other vehicles, people, etc… will be in the future allows the vehicle to take more intelligent decisions and react more conveniently in each situation, adapting its path planning to the conditions of its surroundings. </a:t>
            </a:r>
          </a:p>
          <a:p>
            <a:r>
              <a:rPr lang="en-US" dirty="0"/>
              <a:t>Once the map is updated and the obstacles are detected, the path planning comes. This part of the algorithm is focused on deciding the fastest and safest path between all of the possible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751344"/>
            <a:ext cx="7786742" cy="2862322"/>
          </a:xfrm>
          <a:prstGeom prst="rect">
            <a:avLst/>
          </a:prstGeom>
        </p:spPr>
        <p:txBody>
          <a:bodyPr wrap="square">
            <a:spAutoFit/>
          </a:bodyPr>
          <a:lstStyle/>
          <a:p>
            <a:r>
              <a:rPr lang="en-US" dirty="0"/>
              <a:t>ones (based on its speed, direction, angular position, the obstacles and the rules of the road), eliminating the ones which are not feasible or safe enough. </a:t>
            </a:r>
          </a:p>
          <a:p>
            <a:r>
              <a:rPr lang="en-US" dirty="0"/>
              <a:t>Finally, when every decision has been taken (which, altogether may take 50ms or less), throttle, brake and steering signals are sent to the actuators by the onboard computer to achieve the desired actions and continue the way to its destination. </a:t>
            </a:r>
          </a:p>
          <a:p>
            <a:r>
              <a:rPr lang="en-US" dirty="0"/>
              <a:t>All these processes need to be repeated constantly until the destination has been reached. </a:t>
            </a:r>
          </a:p>
          <a:p>
            <a:r>
              <a:rPr lang="en-US" dirty="0"/>
              <a:t>Below these lines, a couple of images taken from Google’s webpage for their autonomous car can be seen, where all this process is explained and also some aspects about their concept of what an autonomous car should be like.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6263" y="148216"/>
            <a:ext cx="7491474" cy="923330"/>
          </a:xfrm>
          <a:prstGeom prst="rect">
            <a:avLst/>
          </a:prstGeom>
          <a:noFill/>
        </p:spPr>
        <p:txBody>
          <a:bodyPr wrap="none" rtlCol="0">
            <a:spAutoFit/>
          </a:bodyPr>
          <a:lstStyle/>
          <a:p>
            <a:r>
              <a:rPr lang="en-US" sz="3600" b="1" dirty="0">
                <a:solidFill>
                  <a:srgbClr val="FF0000"/>
                </a:solidFill>
              </a:rPr>
              <a:t>Human brain and autonomous vehicle</a:t>
            </a:r>
          </a:p>
          <a:p>
            <a:endParaRPr lang="en-US" dirty="0"/>
          </a:p>
        </p:txBody>
      </p:sp>
      <p:pic>
        <p:nvPicPr>
          <p:cNvPr id="2050" name="Picture 2"/>
          <p:cNvPicPr>
            <a:picLocks noChangeAspect="1" noChangeArrowheads="1"/>
          </p:cNvPicPr>
          <p:nvPr/>
        </p:nvPicPr>
        <p:blipFill>
          <a:blip r:embed="rId2"/>
          <a:srcRect/>
          <a:stretch>
            <a:fillRect/>
          </a:stretch>
        </p:blipFill>
        <p:spPr bwMode="auto">
          <a:xfrm>
            <a:off x="142844" y="1162034"/>
            <a:ext cx="8881140" cy="5572164"/>
          </a:xfrm>
          <a:prstGeom prst="rect">
            <a:avLst/>
          </a:prstGeom>
          <a:noFill/>
          <a:ln w="9525">
            <a:noFill/>
            <a:miter lim="800000"/>
            <a:headEnd/>
            <a:tailEnd/>
          </a:ln>
          <a:effectLst/>
        </p:spPr>
      </p:pic>
      <p:sp>
        <p:nvSpPr>
          <p:cNvPr id="5" name="Rectangle 4"/>
          <p:cNvSpPr/>
          <p:nvPr/>
        </p:nvSpPr>
        <p:spPr>
          <a:xfrm>
            <a:off x="7929586" y="6429396"/>
            <a:ext cx="1214414" cy="214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4553" y="46365"/>
            <a:ext cx="7334893" cy="646331"/>
          </a:xfrm>
          <a:prstGeom prst="rect">
            <a:avLst/>
          </a:prstGeom>
          <a:noFill/>
        </p:spPr>
        <p:txBody>
          <a:bodyPr wrap="none" rtlCol="0">
            <a:spAutoFit/>
          </a:bodyPr>
          <a:lstStyle/>
          <a:p>
            <a:r>
              <a:rPr lang="en-US" sz="3600" b="1" dirty="0">
                <a:solidFill>
                  <a:srgbClr val="FF0000"/>
                </a:solidFill>
              </a:rPr>
              <a:t>Risk/Issues with Autonomous Vehicle</a:t>
            </a:r>
          </a:p>
        </p:txBody>
      </p:sp>
      <p:sp>
        <p:nvSpPr>
          <p:cNvPr id="3" name="Rectangle 2">
            <a:extLst>
              <a:ext uri="{FF2B5EF4-FFF2-40B4-BE49-F238E27FC236}">
                <a16:creationId xmlns:a16="http://schemas.microsoft.com/office/drawing/2014/main" id="{96F54F08-712C-4BCC-8F0F-A8ABD0D56F7D}"/>
              </a:ext>
            </a:extLst>
          </p:cNvPr>
          <p:cNvSpPr/>
          <p:nvPr/>
        </p:nvSpPr>
        <p:spPr>
          <a:xfrm>
            <a:off x="251520" y="980728"/>
            <a:ext cx="8640960" cy="5184576"/>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marL="285750" indent="-285750">
              <a:buFont typeface="Arial" panose="020B0604020202020204" pitchFamily="34" charset="0"/>
              <a:buChar char="•"/>
            </a:pPr>
            <a:r>
              <a:rPr lang="en-US" sz="2000" b="0" i="0" dirty="0">
                <a:solidFill>
                  <a:schemeClr val="tx1"/>
                </a:solidFill>
                <a:effectLst/>
                <a:latin typeface="Open Sans"/>
              </a:rPr>
              <a:t>Self-driving cars may not be able to navigate through heavy rain or snowstorm that could hide or distort the painted lines on roads and highways. This can make autonomous navigation systems, if not useless, at least, erratic.</a:t>
            </a:r>
            <a:endParaRPr lang="en-IN" sz="2000" b="1" dirty="0">
              <a:solidFill>
                <a:schemeClr val="tx1"/>
              </a:solidFill>
              <a:latin typeface="Open Sans"/>
            </a:endParaRPr>
          </a:p>
          <a:p>
            <a:pPr marL="285750" indent="-285750">
              <a:buFont typeface="Arial" panose="020B0604020202020204" pitchFamily="34" charset="0"/>
              <a:buChar char="•"/>
            </a:pPr>
            <a:r>
              <a:rPr lang="en-US" sz="2000" b="0" i="0" dirty="0">
                <a:solidFill>
                  <a:schemeClr val="tx1"/>
                </a:solidFill>
                <a:effectLst/>
                <a:latin typeface="Open Sans"/>
              </a:rPr>
              <a:t>Self-driving cars can be hacked just as any other computing device. Any skilled hacker could soon figure out a way to take control of a vehicle’s steering or acceleration. This can compromise the safety of the riders in a variety of ways.</a:t>
            </a:r>
            <a:endParaRPr lang="en-IN" sz="2000" b="1" i="0" dirty="0">
              <a:solidFill>
                <a:schemeClr val="tx1"/>
              </a:solidFill>
              <a:effectLst/>
              <a:latin typeface="Open Sans"/>
            </a:endParaRPr>
          </a:p>
          <a:p>
            <a:pPr marL="285750" indent="-285750">
              <a:buFont typeface="Arial" panose="020B0604020202020204" pitchFamily="34" charset="0"/>
              <a:buChar char="•"/>
            </a:pPr>
            <a:r>
              <a:rPr lang="en-IN" sz="2000" b="1" i="0" dirty="0">
                <a:solidFill>
                  <a:schemeClr val="tx1"/>
                </a:solidFill>
                <a:effectLst/>
                <a:latin typeface="Open Sans"/>
              </a:rPr>
              <a:t> </a:t>
            </a:r>
            <a:r>
              <a:rPr lang="en-US" sz="2000" b="0" i="0" dirty="0">
                <a:solidFill>
                  <a:schemeClr val="tx1"/>
                </a:solidFill>
                <a:effectLst/>
                <a:latin typeface="Open Sans"/>
              </a:rPr>
              <a:t>There is also a possibility of terror attacks where the terrorist could gain control of an autonomous vehicle and use it as a weapon.</a:t>
            </a:r>
          </a:p>
          <a:p>
            <a:pPr marL="285750" indent="-285750" algn="l" fontAlgn="base">
              <a:buFont typeface="Arial" panose="020B0604020202020204" pitchFamily="34" charset="0"/>
              <a:buChar char="•"/>
            </a:pPr>
            <a:r>
              <a:rPr lang="en-US" sz="2000" b="0" i="0" dirty="0">
                <a:solidFill>
                  <a:schemeClr val="tx1"/>
                </a:solidFill>
                <a:effectLst/>
                <a:latin typeface="Open Sans"/>
              </a:rPr>
              <a:t>Constant exposure to EMF can play a part in health conditions including headaches, migraines, inner agitation, chronic exhaustion, sleeplessness, and susceptibility to infection. Autonomous cars are high-tech vehicles, which means it was designed to function through the use of different electronic devices – all emitting EMF radiation.</a:t>
            </a:r>
          </a:p>
          <a:p>
            <a:pPr marL="285750" indent="-285750" algn="l" fontAlgn="base">
              <a:buFont typeface="Arial" panose="020B0604020202020204" pitchFamily="34" charset="0"/>
              <a:buChar char="•"/>
            </a:pPr>
            <a:endParaRPr lang="en-US" sz="2000" b="0" i="0" dirty="0">
              <a:solidFill>
                <a:schemeClr val="tx1"/>
              </a:solidFill>
              <a:effectLst/>
              <a:latin typeface="Open Sans"/>
            </a:endParaRPr>
          </a:p>
          <a:p>
            <a:pPr marL="285750" indent="-285750">
              <a:buFont typeface="Arial" panose="020B0604020202020204" pitchFamily="34" charset="0"/>
              <a:buChar char="•"/>
            </a:pPr>
            <a:endParaRPr lang="en-US" sz="2000" dirty="0">
              <a:solidFill>
                <a:schemeClr val="tx1"/>
              </a:solidFill>
              <a:latin typeface="Open Sans"/>
            </a:endParaRPr>
          </a:p>
          <a:p>
            <a:pPr marL="285750" indent="-285750">
              <a:buFont typeface="Arial" panose="020B0604020202020204" pitchFamily="34" charset="0"/>
              <a:buChar char="•"/>
            </a:pPr>
            <a:endParaRPr lang="en-IN" sz="2000" b="1"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
        <p:nvSpPr>
          <p:cNvPr id="3" name="Cloud Callout 2"/>
          <p:cNvSpPr/>
          <p:nvPr/>
        </p:nvSpPr>
        <p:spPr>
          <a:xfrm>
            <a:off x="3714744" y="-142900"/>
            <a:ext cx="1643074" cy="1214422"/>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1720" y="116632"/>
            <a:ext cx="5375574" cy="923330"/>
          </a:xfrm>
          <a:prstGeom prst="rect">
            <a:avLst/>
          </a:prstGeom>
          <a:noFill/>
        </p:spPr>
        <p:txBody>
          <a:bodyPr wrap="none" rtlCol="0">
            <a:spAutoFit/>
          </a:bodyPr>
          <a:lstStyle/>
          <a:p>
            <a:r>
              <a:rPr lang="en-US" sz="3600" b="1" dirty="0">
                <a:solidFill>
                  <a:srgbClr val="FF0000"/>
                </a:solidFill>
              </a:rPr>
              <a:t>Future Planning or Projects</a:t>
            </a:r>
          </a:p>
          <a:p>
            <a:endParaRPr lang="en-US" dirty="0"/>
          </a:p>
        </p:txBody>
      </p:sp>
      <p:sp>
        <p:nvSpPr>
          <p:cNvPr id="3" name="Rectangle 2">
            <a:extLst>
              <a:ext uri="{FF2B5EF4-FFF2-40B4-BE49-F238E27FC236}">
                <a16:creationId xmlns:a16="http://schemas.microsoft.com/office/drawing/2014/main" id="{D117F673-536B-4450-9D4B-ACB6684E37D1}"/>
              </a:ext>
            </a:extLst>
          </p:cNvPr>
          <p:cNvSpPr/>
          <p:nvPr/>
        </p:nvSpPr>
        <p:spPr>
          <a:xfrm>
            <a:off x="251520" y="1268760"/>
            <a:ext cx="8640960" cy="5256584"/>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algn="l"/>
            <a:r>
              <a:rPr lang="en-US" b="0" i="0" dirty="0">
                <a:solidFill>
                  <a:srgbClr val="303030"/>
                </a:solidFill>
                <a:effectLst/>
                <a:latin typeface="Lato"/>
              </a:rPr>
              <a:t>Going forward, more automakers will start to add highway-only SAE Level 3 capability to their cars. Slowly over time, the caveats that are present with this functionality in today’s cars will disappear. At some point in time, this Level 3 operation will transition to SAE Level 4—but only on highways.</a:t>
            </a:r>
          </a:p>
          <a:p>
            <a:pPr algn="l"/>
            <a:r>
              <a:rPr lang="en-US" b="0" i="0" dirty="0">
                <a:solidFill>
                  <a:srgbClr val="303030"/>
                </a:solidFill>
                <a:effectLst/>
                <a:latin typeface="Lato"/>
              </a:rPr>
              <a:t>It may be a decade or more before we see SAE Level 3 or 4 operation on normal streets due to liability reasons. Until the </a:t>
            </a:r>
            <a:r>
              <a:rPr lang="en-US" b="0" i="0" dirty="0" err="1">
                <a:solidFill>
                  <a:srgbClr val="303030"/>
                </a:solidFill>
                <a:effectLst/>
                <a:latin typeface="Lato"/>
              </a:rPr>
              <a:t>robotaxi</a:t>
            </a:r>
            <a:r>
              <a:rPr lang="en-US" b="0" i="0" dirty="0">
                <a:solidFill>
                  <a:srgbClr val="303030"/>
                </a:solidFill>
                <a:effectLst/>
                <a:latin typeface="Lato"/>
              </a:rPr>
              <a:t>-style SAE Level 4 operation that’s been successfully demonstrated by Waymo and others can be replicated universally on all roads, in all towns and cities, under any weather or traffic conditions, the risks are too great for carmakers to incorporate this functionality in their vehicles. (In 2018, an Uber self-driving car accidentally killed a pedestrian in Arizona—an incident that sent shock waves through the self-driving vehicle industry and led to a re-examination of many testing particles.)</a:t>
            </a:r>
          </a:p>
          <a:p>
            <a:r>
              <a:rPr lang="en-US" b="0" i="0" dirty="0">
                <a:solidFill>
                  <a:srgbClr val="303030"/>
                </a:solidFill>
                <a:effectLst/>
                <a:latin typeface="Lato"/>
              </a:rPr>
              <a:t>However, it’s possible that in the medium-term future, some automakers may allow SAE Level 4 or 5 functionality to be “switched on” in certain geographic areas at certain hours of the day or in specific weather conditions (clear, sunny skies, for instance). While the “Vision Zero” goal of zero fatalities from traffic accidents may never be achieved in reality, it’s possible—even likely—that we will one day get very close to it.</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9792" y="0"/>
            <a:ext cx="2729978" cy="646331"/>
          </a:xfrm>
          <a:prstGeom prst="rect">
            <a:avLst/>
          </a:prstGeom>
          <a:noFill/>
        </p:spPr>
        <p:txBody>
          <a:bodyPr wrap="none" rtlCol="0">
            <a:spAutoFit/>
          </a:bodyPr>
          <a:lstStyle/>
          <a:p>
            <a:r>
              <a:rPr lang="en-US" sz="3600" b="1" dirty="0">
                <a:solidFill>
                  <a:srgbClr val="FF0000"/>
                </a:solidFill>
              </a:rPr>
              <a:t>CONCLUSION</a:t>
            </a:r>
          </a:p>
        </p:txBody>
      </p:sp>
      <p:sp>
        <p:nvSpPr>
          <p:cNvPr id="3" name="Rectangle 2">
            <a:extLst>
              <a:ext uri="{FF2B5EF4-FFF2-40B4-BE49-F238E27FC236}">
                <a16:creationId xmlns:a16="http://schemas.microsoft.com/office/drawing/2014/main" id="{F986E72E-EF88-498C-B31D-0EAD4F665638}"/>
              </a:ext>
            </a:extLst>
          </p:cNvPr>
          <p:cNvSpPr/>
          <p:nvPr/>
        </p:nvSpPr>
        <p:spPr>
          <a:xfrm>
            <a:off x="359532" y="1124744"/>
            <a:ext cx="8424936" cy="5184576"/>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r>
              <a:rPr lang="en-US" sz="2000" dirty="0">
                <a:solidFill>
                  <a:srgbClr val="303030"/>
                </a:solidFill>
                <a:latin typeface="Lato"/>
              </a:rPr>
              <a:t>I</a:t>
            </a:r>
            <a:r>
              <a:rPr lang="en-US" sz="2000" b="0" i="0" dirty="0">
                <a:solidFill>
                  <a:srgbClr val="303030"/>
                </a:solidFill>
                <a:effectLst/>
                <a:latin typeface="Lato"/>
              </a:rPr>
              <a:t>t’s been a long journey research- and development-wise to get to the level we’re at currently regarding self-driving vehicle technology. Many millions of kilometers have been driven in test vehicles, and billions of kilometers have been run in simulations to get autonomous vehicle platforms to the state they’re in today. While some industry observers were predicting we’d all be driving SAE Level 5-capable autonomous cars by now, progress has been slower on several fronts than many researchers expected. Component costs, technology constraints, and simply the sheer number of potential scenarios that a vehicle can encounter when traveling on public roads have all been limiting factors that have impeded the rapid achievement of universal SAE Level 5 functionality. But if the recent past is anything to go by, it’s quite possible that by 2025, we’ll be well on our way to the long-envisioned dream of fully self-driving cars where the word “drive” will only apply to machinery, and the occupants in a vehicle will all be passengers.</a:t>
            </a:r>
            <a:endParaRPr lang="en-IN" sz="2000" dirty="0"/>
          </a:p>
        </p:txBody>
      </p:sp>
    </p:spTree>
    <p:extLst>
      <p:ext uri="{BB962C8B-B14F-4D97-AF65-F5344CB8AC3E}">
        <p14:creationId xmlns:p14="http://schemas.microsoft.com/office/powerpoint/2010/main" val="2019720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7B01AD-2FF9-4E4E-BF23-4D12E4FFDD01}"/>
              </a:ext>
            </a:extLst>
          </p:cNvPr>
          <p:cNvSpPr/>
          <p:nvPr/>
        </p:nvSpPr>
        <p:spPr>
          <a:xfrm>
            <a:off x="1417835" y="2348880"/>
            <a:ext cx="6308330" cy="156966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9600" b="1" dirty="0">
                <a:ln/>
                <a:solidFill>
                  <a:schemeClr val="accent3"/>
                </a:solidFill>
              </a:rPr>
              <a:t>THANK YOU</a:t>
            </a:r>
          </a:p>
        </p:txBody>
      </p:sp>
    </p:spTree>
    <p:extLst>
      <p:ext uri="{BB962C8B-B14F-4D97-AF65-F5344CB8AC3E}">
        <p14:creationId xmlns:p14="http://schemas.microsoft.com/office/powerpoint/2010/main" val="952046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38138"/>
          </a:xfrm>
        </p:spPr>
        <p:txBody>
          <a:bodyPr>
            <a:noAutofit/>
          </a:bodyPr>
          <a:lstStyle/>
          <a:p>
            <a:r>
              <a:rPr lang="en-US" sz="3600" b="1" cap="all" dirty="0">
                <a:solidFill>
                  <a:srgbClr val="FF0000"/>
                </a:solidFill>
              </a:rPr>
              <a:t>WHAT IS AN AUTONOMOUS VEHICLE?</a:t>
            </a:r>
            <a:br>
              <a:rPr lang="en-US" sz="3600" b="1" cap="all" dirty="0">
                <a:solidFill>
                  <a:srgbClr val="FF0000"/>
                </a:solidFill>
              </a:rPr>
            </a:br>
            <a:endParaRPr lang="en-US" sz="3600"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b="1" dirty="0"/>
              <a:t>An autonomous vehicle, or a driverless vehicle, is one that is able to operate itself and perform necessary functions without any human intervention, through ability to sense its surroundings.</a:t>
            </a:r>
          </a:p>
          <a:p>
            <a:r>
              <a:rPr lang="en-US" dirty="0"/>
              <a:t>An autonomous vehicle utilizes a fully automated driving system in order to allow the vehicle to respond to external conditions that a human driver would manage.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FF0000"/>
                </a:solidFill>
              </a:rPr>
              <a:t>What are the Advantages?</a:t>
            </a:r>
            <a:br>
              <a:rPr lang="en-US" sz="3600" b="1" dirty="0">
                <a:solidFill>
                  <a:srgbClr val="FF0000"/>
                </a:solidFill>
              </a:rPr>
            </a:br>
            <a:endParaRPr lang="en-US" sz="3600" dirty="0">
              <a:solidFill>
                <a:srgbClr val="FF0000"/>
              </a:solidFill>
            </a:endParaRPr>
          </a:p>
        </p:txBody>
      </p:sp>
      <p:sp>
        <p:nvSpPr>
          <p:cNvPr id="3" name="Content Placeholder 2"/>
          <p:cNvSpPr>
            <a:spLocks noGrp="1"/>
          </p:cNvSpPr>
          <p:nvPr>
            <p:ph idx="1"/>
          </p:nvPr>
        </p:nvSpPr>
        <p:spPr/>
        <p:txBody>
          <a:bodyPr>
            <a:normAutofit fontScale="62500" lnSpcReduction="20000"/>
          </a:bodyPr>
          <a:lstStyle/>
          <a:p>
            <a:r>
              <a:rPr lang="en-US" dirty="0"/>
              <a:t>Autonomous vehicle technology may be able to provide certain advantages compared to human-driven vehicles. One such potential advantage is that they could provide increased safety on the road – vehicle crashes cause many deaths every year, and automated vehicles could potentially decrease the number of casualties as the software used in them is likely to make fewer errors in comparison to humans. A decrease in the number of accidents could also reduce traffic congestion, which is a further potential advantage posed by autonomous vehicles. Autonomous driving can also achieve this by the removal of human behaviors that cause blockages on the road, specifically stop-and-go traffic.</a:t>
            </a:r>
          </a:p>
          <a:p>
            <a:r>
              <a:rPr lang="en-US" dirty="0"/>
              <a:t>Another possible advantage of automated driving is that people who are not able to drive – due to factors like age and disabilities – could be able to use automated cars as more convenient transport systems.</a:t>
            </a:r>
          </a:p>
          <a:p>
            <a:r>
              <a:rPr lang="en-US" dirty="0"/>
              <a:t>Additional advantages that come with an autonomous car are elimination of driving fatigue and being able to sleep during overnight journeys.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857224" y="1428736"/>
            <a:ext cx="7358114" cy="5048285"/>
          </a:xfrm>
          <a:prstGeom prst="rect">
            <a:avLst/>
          </a:prstGeom>
          <a:noFill/>
          <a:ln w="9525">
            <a:noFill/>
            <a:miter lim="800000"/>
            <a:headEnd/>
            <a:tailEnd/>
          </a:ln>
          <a:effectLst/>
        </p:spPr>
      </p:pic>
      <p:sp>
        <p:nvSpPr>
          <p:cNvPr id="4" name="TextBox 3"/>
          <p:cNvSpPr txBox="1"/>
          <p:nvPr/>
        </p:nvSpPr>
        <p:spPr>
          <a:xfrm>
            <a:off x="1115616" y="342858"/>
            <a:ext cx="7461472" cy="646331"/>
          </a:xfrm>
          <a:prstGeom prst="rect">
            <a:avLst/>
          </a:prstGeom>
          <a:noFill/>
        </p:spPr>
        <p:txBody>
          <a:bodyPr wrap="square" rtlCol="0">
            <a:spAutoFit/>
          </a:bodyPr>
          <a:lstStyle/>
          <a:p>
            <a:r>
              <a:rPr lang="en-US" dirty="0"/>
              <a:t> </a:t>
            </a:r>
            <a:r>
              <a:rPr lang="en-US" sz="3600" b="1" dirty="0">
                <a:solidFill>
                  <a:srgbClr val="FF0000"/>
                </a:solidFill>
              </a:rPr>
              <a:t>How an Autonomous Vehicle works?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214282" y="764704"/>
            <a:ext cx="6357982" cy="5777856"/>
          </a:xfrm>
          <a:prstGeom prst="rect">
            <a:avLst/>
          </a:prstGeom>
          <a:noFill/>
          <a:ln w="9525">
            <a:noFill/>
            <a:miter lim="800000"/>
            <a:headEnd/>
            <a:tailEnd/>
          </a:ln>
          <a:effectLst/>
        </p:spPr>
      </p:pic>
      <p:sp>
        <p:nvSpPr>
          <p:cNvPr id="3" name="Rectangle 2"/>
          <p:cNvSpPr/>
          <p:nvPr/>
        </p:nvSpPr>
        <p:spPr>
          <a:xfrm>
            <a:off x="6643702" y="642918"/>
            <a:ext cx="2286016" cy="4955203"/>
          </a:xfrm>
          <a:prstGeom prst="rect">
            <a:avLst/>
          </a:prstGeom>
        </p:spPr>
        <p:txBody>
          <a:bodyPr wrap="square">
            <a:spAutoFit/>
          </a:bodyPr>
          <a:lstStyle/>
          <a:p>
            <a:endParaRPr lang="en-US" dirty="0"/>
          </a:p>
          <a:p>
            <a:endParaRPr lang="en-US" dirty="0"/>
          </a:p>
          <a:p>
            <a:r>
              <a:rPr lang="en-US" sz="2000" b="1" dirty="0"/>
              <a:t>•Global Positioning System (GPS) </a:t>
            </a:r>
          </a:p>
          <a:p>
            <a:r>
              <a:rPr lang="en-US" sz="2000" b="1" dirty="0"/>
              <a:t>•Light Detection and    Ranging (LIDAR) </a:t>
            </a:r>
          </a:p>
          <a:p>
            <a:r>
              <a:rPr lang="en-US" sz="2000" b="1" dirty="0"/>
              <a:t>•Cameras (Video) </a:t>
            </a:r>
          </a:p>
          <a:p>
            <a:r>
              <a:rPr lang="en-US" sz="2000" b="1" dirty="0"/>
              <a:t>•Ultrasonic Sensors </a:t>
            </a:r>
          </a:p>
          <a:p>
            <a:r>
              <a:rPr lang="en-US" sz="2000" b="1" dirty="0"/>
              <a:t>•Central Computer </a:t>
            </a:r>
          </a:p>
          <a:p>
            <a:r>
              <a:rPr lang="en-US" sz="2000" b="1" dirty="0"/>
              <a:t>•Radar Sensors </a:t>
            </a:r>
          </a:p>
          <a:p>
            <a:r>
              <a:rPr lang="en-US" sz="2000" b="1" dirty="0"/>
              <a:t>•Dedicated Short-Range Communications-Based Receiver (not pictured) </a:t>
            </a:r>
          </a:p>
        </p:txBody>
      </p:sp>
      <p:sp>
        <p:nvSpPr>
          <p:cNvPr id="4" name="Rectangle 3"/>
          <p:cNvSpPr/>
          <p:nvPr/>
        </p:nvSpPr>
        <p:spPr>
          <a:xfrm>
            <a:off x="1785918" y="6211669"/>
            <a:ext cx="6215106" cy="646331"/>
          </a:xfrm>
          <a:prstGeom prst="rect">
            <a:avLst/>
          </a:prstGeom>
        </p:spPr>
        <p:txBody>
          <a:bodyPr wrap="square">
            <a:spAutoFit/>
          </a:bodyPr>
          <a:lstStyle/>
          <a:p>
            <a:endParaRPr lang="en-US" dirty="0"/>
          </a:p>
          <a:p>
            <a:r>
              <a:rPr lang="en-US" i="1" dirty="0"/>
              <a:t>Source: The Economist, “How does a self-driving car work?” </a:t>
            </a:r>
            <a:endParaRPr lang="en-US" dirty="0"/>
          </a:p>
        </p:txBody>
      </p:sp>
      <p:sp>
        <p:nvSpPr>
          <p:cNvPr id="5" name="Rectangle 4"/>
          <p:cNvSpPr/>
          <p:nvPr/>
        </p:nvSpPr>
        <p:spPr>
          <a:xfrm>
            <a:off x="357158" y="0"/>
            <a:ext cx="8786842" cy="584775"/>
          </a:xfrm>
          <a:prstGeom prst="rect">
            <a:avLst/>
          </a:prstGeom>
        </p:spPr>
        <p:txBody>
          <a:bodyPr wrap="square">
            <a:spAutoFit/>
          </a:bodyPr>
          <a:lstStyle/>
          <a:p>
            <a:r>
              <a:rPr lang="en-US" sz="3200" dirty="0">
                <a:solidFill>
                  <a:srgbClr val="FF0000"/>
                </a:solidFill>
              </a:rPr>
              <a:t>Basic Physical Ecosystem of an Autonomous Vehicle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97346"/>
            <a:ext cx="8856984" cy="6155531"/>
          </a:xfrm>
          <a:prstGeom prst="rect">
            <a:avLst/>
          </a:prstGeom>
        </p:spPr>
        <p:txBody>
          <a:bodyPr wrap="square">
            <a:spAutoFit/>
          </a:bodyPr>
          <a:lstStyle/>
          <a:p>
            <a:r>
              <a:rPr lang="en-US" sz="3200" b="1" dirty="0">
                <a:solidFill>
                  <a:srgbClr val="FF0000"/>
                </a:solidFill>
              </a:rPr>
              <a:t>Key Physical Components of Autonomous Vehicles</a:t>
            </a:r>
          </a:p>
          <a:p>
            <a:r>
              <a:rPr lang="en-US" sz="2400" dirty="0"/>
              <a:t>                                               (Hardwires)</a:t>
            </a:r>
          </a:p>
          <a:p>
            <a:endParaRPr lang="en-US" dirty="0"/>
          </a:p>
          <a:p>
            <a:r>
              <a:rPr lang="en-US" sz="2000" dirty="0"/>
              <a:t>• </a:t>
            </a:r>
            <a:r>
              <a:rPr lang="en-US" sz="2000" b="1" dirty="0"/>
              <a:t>Cameras</a:t>
            </a:r>
            <a:r>
              <a:rPr lang="en-US" sz="2000" dirty="0"/>
              <a:t> – Provide real-time obstacle detection to facilitate lane departure and track roadway information (like road signs).</a:t>
            </a:r>
          </a:p>
          <a:p>
            <a:r>
              <a:rPr lang="en-US" sz="2000" dirty="0"/>
              <a:t> • </a:t>
            </a:r>
            <a:r>
              <a:rPr lang="en-US" sz="2000" b="1" dirty="0"/>
              <a:t>Rada</a:t>
            </a:r>
            <a:r>
              <a:rPr lang="en-US" sz="2000" dirty="0"/>
              <a:t>r(</a:t>
            </a:r>
            <a:r>
              <a:rPr lang="en-US" sz="2000" b="1" dirty="0"/>
              <a:t>Ra</a:t>
            </a:r>
            <a:r>
              <a:rPr lang="en-US" sz="2000" dirty="0"/>
              <a:t>dio </a:t>
            </a:r>
            <a:r>
              <a:rPr lang="en-US" sz="2000" b="1" dirty="0"/>
              <a:t>D</a:t>
            </a:r>
            <a:r>
              <a:rPr lang="en-US" sz="2000" dirty="0"/>
              <a:t>etection </a:t>
            </a:r>
            <a:r>
              <a:rPr lang="en-US" sz="2000" b="1" dirty="0"/>
              <a:t>a</a:t>
            </a:r>
            <a:r>
              <a:rPr lang="en-US" sz="2000" dirty="0"/>
              <a:t>nd </a:t>
            </a:r>
            <a:r>
              <a:rPr lang="en-US" sz="2000" b="1" dirty="0"/>
              <a:t>R</a:t>
            </a:r>
            <a:r>
              <a:rPr lang="en-US" sz="2000" dirty="0"/>
              <a:t>anging) – Radio waves detect short &amp; long-range depth. </a:t>
            </a:r>
          </a:p>
          <a:p>
            <a:r>
              <a:rPr lang="en-US" sz="2000" dirty="0"/>
              <a:t>• </a:t>
            </a:r>
            <a:r>
              <a:rPr lang="en-US" sz="2000" b="1" dirty="0"/>
              <a:t>LIDAR </a:t>
            </a:r>
            <a:r>
              <a:rPr lang="en-US" sz="2000" dirty="0"/>
              <a:t>– Measures distance by illuminating target with pulsed laser light and measuring reflected pulses with sensors to create 3-D map of area.</a:t>
            </a:r>
          </a:p>
          <a:p>
            <a:r>
              <a:rPr lang="en-US" sz="2000" dirty="0"/>
              <a:t> • </a:t>
            </a:r>
            <a:r>
              <a:rPr lang="en-US" sz="2000" b="1" dirty="0"/>
              <a:t>GPS</a:t>
            </a:r>
            <a:r>
              <a:rPr lang="en-US" sz="2000" dirty="0"/>
              <a:t> – Triangulates position of car using satellites. Current GPS technology is limited to a certain distance. Advanced GPS is in development. </a:t>
            </a:r>
          </a:p>
          <a:p>
            <a:r>
              <a:rPr lang="en-US" sz="2000" dirty="0"/>
              <a:t>• </a:t>
            </a:r>
            <a:r>
              <a:rPr lang="en-US" sz="2000" b="1" dirty="0"/>
              <a:t>Ultrasonic Sensors </a:t>
            </a:r>
            <a:r>
              <a:rPr lang="en-US" sz="2000" dirty="0"/>
              <a:t>– Uses high-frequency sound waves and bounce-back to calculate distance. Best in close range. </a:t>
            </a:r>
          </a:p>
          <a:p>
            <a:r>
              <a:rPr lang="en-US" sz="2000" dirty="0"/>
              <a:t>• </a:t>
            </a:r>
            <a:r>
              <a:rPr lang="en-US" sz="2000" b="1" dirty="0"/>
              <a:t>Central Computer </a:t>
            </a:r>
            <a:r>
              <a:rPr lang="en-US" sz="2000" dirty="0"/>
              <a:t>– “Brain” of the vehicle. Receives information from various components and helps direct vehicle overall. </a:t>
            </a:r>
          </a:p>
          <a:p>
            <a:r>
              <a:rPr lang="en-US" sz="2000" b="1" dirty="0"/>
              <a:t>• DRSC </a:t>
            </a:r>
            <a:r>
              <a:rPr lang="en-US" sz="2000" dirty="0"/>
              <a:t>- Based Receiver – Communications device permitting vehicle to communicate with other vehicles (V2V) using DSRC, a wireless communication standard that enables reliable data transmission in active safety applications. NHTSA has promoted the use of DSRC.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07504" y="692696"/>
            <a:ext cx="8928992" cy="6048672"/>
          </a:xfrm>
          <a:prstGeom prst="rect">
            <a:avLst/>
          </a:prstGeom>
          <a:noFill/>
          <a:ln w="9525">
            <a:noFill/>
            <a:miter lim="800000"/>
            <a:headEnd/>
            <a:tailEnd/>
          </a:ln>
          <a:effectLst/>
        </p:spPr>
      </p:pic>
      <p:sp>
        <p:nvSpPr>
          <p:cNvPr id="3" name="TextBox 2"/>
          <p:cNvSpPr txBox="1"/>
          <p:nvPr/>
        </p:nvSpPr>
        <p:spPr>
          <a:xfrm>
            <a:off x="1907704" y="188640"/>
            <a:ext cx="5461640" cy="584775"/>
          </a:xfrm>
          <a:prstGeom prst="rect">
            <a:avLst/>
          </a:prstGeom>
          <a:noFill/>
        </p:spPr>
        <p:txBody>
          <a:bodyPr wrap="square" rtlCol="0">
            <a:spAutoFit/>
          </a:bodyPr>
          <a:lstStyle/>
          <a:p>
            <a:r>
              <a:rPr lang="en-US" sz="3200" b="1" dirty="0">
                <a:solidFill>
                  <a:srgbClr val="FF0000"/>
                </a:solidFill>
              </a:rPr>
              <a:t>History of Autonomous vehicle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71736" y="357166"/>
            <a:ext cx="4769062" cy="707886"/>
          </a:xfrm>
          <a:prstGeom prst="rect">
            <a:avLst/>
          </a:prstGeom>
          <a:noFill/>
        </p:spPr>
        <p:txBody>
          <a:bodyPr wrap="none" rtlCol="0">
            <a:spAutoFit/>
          </a:bodyPr>
          <a:lstStyle/>
          <a:p>
            <a:r>
              <a:rPr lang="en-US" sz="4000" b="1" dirty="0">
                <a:solidFill>
                  <a:srgbClr val="FF0000"/>
                </a:solidFill>
              </a:rPr>
              <a:t>Recent Achievements</a:t>
            </a:r>
          </a:p>
        </p:txBody>
      </p:sp>
      <p:sp>
        <p:nvSpPr>
          <p:cNvPr id="3" name="Rectangle 2"/>
          <p:cNvSpPr/>
          <p:nvPr/>
        </p:nvSpPr>
        <p:spPr>
          <a:xfrm>
            <a:off x="467544" y="1351508"/>
            <a:ext cx="8429684" cy="4154984"/>
          </a:xfrm>
          <a:prstGeom prst="rect">
            <a:avLst/>
          </a:prstGeom>
        </p:spPr>
        <p:txBody>
          <a:bodyPr wrap="square">
            <a:spAutoFit/>
          </a:bodyPr>
          <a:lstStyle/>
          <a:p>
            <a:r>
              <a:rPr lang="en-US" sz="2400" dirty="0"/>
              <a:t>January 2018 – Toyota announces “e-Palette” concept vehicle which is a fully electric autonomous vehicle that can be customized by a partner for applications such as food deliveries (Pizza Hut), ride-sharing (Uber), or store fronts (Amazon). </a:t>
            </a:r>
          </a:p>
          <a:p>
            <a:r>
              <a:rPr lang="en-US" sz="2400" dirty="0"/>
              <a:t>•January 2018 – </a:t>
            </a:r>
            <a:r>
              <a:rPr lang="en-US" sz="2400" dirty="0" err="1"/>
              <a:t>Udelv</a:t>
            </a:r>
            <a:r>
              <a:rPr lang="en-US" sz="2400" dirty="0"/>
              <a:t>, a Bay Area tech company, completed the first delivery of goods by a self-driving car when it delivered groceries in San Mateo. </a:t>
            </a:r>
          </a:p>
          <a:p>
            <a:r>
              <a:rPr lang="en-US" sz="2400" dirty="0"/>
              <a:t>•February 2018 – Hyundai announced that a fleet of its fuel cell electric cars made a successful fully automated trip from Seoul to Pyeongchang. This is the first time a Level 4 car has been operated with fuel cell electric cars.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srcRect/>
          <a:stretch>
            <a:fillRect/>
          </a:stretch>
        </p:blipFill>
        <p:spPr bwMode="auto">
          <a:xfrm>
            <a:off x="142844" y="1428736"/>
            <a:ext cx="9001156" cy="5214974"/>
          </a:xfrm>
          <a:prstGeom prst="rect">
            <a:avLst/>
          </a:prstGeom>
          <a:noFill/>
          <a:ln w="9525">
            <a:noFill/>
            <a:miter lim="800000"/>
            <a:headEnd/>
            <a:tailEnd/>
          </a:ln>
          <a:effectLst/>
        </p:spPr>
      </p:pic>
      <p:sp>
        <p:nvSpPr>
          <p:cNvPr id="4" name="TextBox 3"/>
          <p:cNvSpPr txBox="1"/>
          <p:nvPr/>
        </p:nvSpPr>
        <p:spPr>
          <a:xfrm>
            <a:off x="928662" y="214290"/>
            <a:ext cx="6357982" cy="646331"/>
          </a:xfrm>
          <a:prstGeom prst="rect">
            <a:avLst/>
          </a:prstGeom>
          <a:noFill/>
        </p:spPr>
        <p:txBody>
          <a:bodyPr wrap="square" rtlCol="0">
            <a:spAutoFit/>
          </a:bodyPr>
          <a:lstStyle/>
          <a:p>
            <a:r>
              <a:rPr lang="en-US" sz="3200" dirty="0"/>
              <a:t>      </a:t>
            </a:r>
            <a:r>
              <a:rPr lang="en-US" sz="3600" b="1" dirty="0">
                <a:solidFill>
                  <a:srgbClr val="FF0000"/>
                </a:solidFill>
              </a:rPr>
              <a:t>Levels of Driving Automation</a:t>
            </a:r>
          </a:p>
        </p:txBody>
      </p:sp>
      <p:pic>
        <p:nvPicPr>
          <p:cNvPr id="3076" name="Picture 4"/>
          <p:cNvPicPr>
            <a:picLocks noChangeAspect="1" noChangeArrowheads="1"/>
          </p:cNvPicPr>
          <p:nvPr/>
        </p:nvPicPr>
        <p:blipFill>
          <a:blip r:embed="rId3"/>
          <a:srcRect/>
          <a:stretch>
            <a:fillRect/>
          </a:stretch>
        </p:blipFill>
        <p:spPr bwMode="auto">
          <a:xfrm>
            <a:off x="285720" y="2928934"/>
            <a:ext cx="8858280" cy="3357586"/>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603</TotalTime>
  <Words>1916</Words>
  <Application>Microsoft Office PowerPoint</Application>
  <PresentationFormat>On-screen Show (4:3)</PresentationFormat>
  <Paragraphs>68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Lato</vt:lpstr>
      <vt:lpstr>Open Sans</vt:lpstr>
      <vt:lpstr>Office Theme</vt:lpstr>
      <vt:lpstr>Autonomous Vehicle: A Brief Introduction</vt:lpstr>
      <vt:lpstr>WHAT IS AN AUTONOMOUS VEHICLE? </vt:lpstr>
      <vt:lpstr>What are the Advantages?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Vehicle: A Brief Introduction</dc:title>
  <dc:creator>Admin</dc:creator>
  <cp:lastModifiedBy>Anisha Sen</cp:lastModifiedBy>
  <cp:revision>19</cp:revision>
  <dcterms:created xsi:type="dcterms:W3CDTF">2020-12-04T16:05:40Z</dcterms:created>
  <dcterms:modified xsi:type="dcterms:W3CDTF">2020-12-10T11:09:33Z</dcterms:modified>
</cp:coreProperties>
</file>