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3"/>
  </p:notesMasterIdLst>
  <p:handoutMasterIdLst>
    <p:handoutMasterId r:id="rId14"/>
  </p:handoutMasterIdLst>
  <p:sldIdLst>
    <p:sldId id="264" r:id="rId6"/>
    <p:sldId id="257" r:id="rId7"/>
    <p:sldId id="268" r:id="rId8"/>
    <p:sldId id="267" r:id="rId9"/>
    <p:sldId id="269" r:id="rId10"/>
    <p:sldId id="270" r:id="rId11"/>
    <p:sldId id="26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62" y="2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11/30/2018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11/30/2018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062" y="1828800"/>
            <a:ext cx="4097108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062" y="5181600"/>
            <a:ext cx="4097108" cy="685800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7337" y="-1"/>
            <a:ext cx="699831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891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043" y="228600"/>
            <a:ext cx="11655564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399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522" y="1828800"/>
            <a:ext cx="7770376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398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5181600"/>
            <a:ext cx="7770376" cy="685800"/>
          </a:xfrm>
        </p:spPr>
        <p:txBody>
          <a:bodyPr>
            <a:normAutofit/>
          </a:bodyPr>
          <a:lstStyle>
            <a:lvl1pPr marL="0" indent="0">
              <a:buNone/>
              <a:defRPr sz="1999" cap="all" baseline="0">
                <a:solidFill>
                  <a:schemeClr val="bg1"/>
                </a:solidFill>
              </a:defRPr>
            </a:lvl1pPr>
            <a:lvl2pPr marL="457063" indent="0">
              <a:buNone/>
              <a:defRPr sz="1999"/>
            </a:lvl2pPr>
            <a:lvl3pPr marL="914126" indent="0">
              <a:buNone/>
              <a:defRPr sz="1799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066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522" y="1825625"/>
            <a:ext cx="4799350" cy="4575175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2953" y="1825625"/>
            <a:ext cx="4799350" cy="4575175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07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1828799"/>
            <a:ext cx="4799350" cy="762000"/>
          </a:xfrm>
        </p:spPr>
        <p:txBody>
          <a:bodyPr anchor="ctr">
            <a:noAutofit/>
          </a:bodyPr>
          <a:lstStyle>
            <a:lvl1pPr marL="0" indent="0">
              <a:buNone/>
              <a:defRPr sz="2399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522" y="2590800"/>
            <a:ext cx="4799350" cy="3810033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2953" y="1828799"/>
            <a:ext cx="4799350" cy="762000"/>
          </a:xfrm>
        </p:spPr>
        <p:txBody>
          <a:bodyPr anchor="ctr">
            <a:noAutofit/>
          </a:bodyPr>
          <a:lstStyle>
            <a:lvl1pPr marL="0" indent="0">
              <a:buNone/>
              <a:defRPr sz="2399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2953" y="2590800"/>
            <a:ext cx="4799350" cy="3810033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11/30/2018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68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11/30/2018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64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11/30/2018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14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6987" y="0"/>
            <a:ext cx="517866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399"/>
          </a:p>
        </p:txBody>
      </p:sp>
      <p:sp>
        <p:nvSpPr>
          <p:cNvPr id="9" name="Rectangle 8" descr="Rectangle"/>
          <p:cNvSpPr/>
          <p:nvPr/>
        </p:nvSpPr>
        <p:spPr>
          <a:xfrm>
            <a:off x="7253778" y="228600"/>
            <a:ext cx="468508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399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713" y="3200400"/>
            <a:ext cx="3931213" cy="1752600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457201"/>
            <a:ext cx="5942052" cy="59436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0712" y="5029200"/>
            <a:ext cx="3931213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39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6987" y="0"/>
            <a:ext cx="517866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399"/>
          </a:p>
        </p:txBody>
      </p:sp>
      <p:sp>
        <p:nvSpPr>
          <p:cNvPr id="9" name="Rectangle 8" descr="Rectangle"/>
          <p:cNvSpPr/>
          <p:nvPr/>
        </p:nvSpPr>
        <p:spPr>
          <a:xfrm>
            <a:off x="7253778" y="228600"/>
            <a:ext cx="468508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399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3252" y="3200400"/>
            <a:ext cx="3931213" cy="1752600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1"/>
            <a:ext cx="7006985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3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3252" y="5029200"/>
            <a:ext cx="3931213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58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087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79600" y="0"/>
            <a:ext cx="2209225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399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5780" y="457201"/>
            <a:ext cx="2056865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457201"/>
            <a:ext cx="9065439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777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5650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399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522" y="99221"/>
            <a:ext cx="100557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3603" y="1828800"/>
            <a:ext cx="9141619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522" y="6481761"/>
            <a:ext cx="7846556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5439" y="6465886"/>
            <a:ext cx="1066522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4321" y="6481761"/>
            <a:ext cx="837982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799"/>
        </a:spcBef>
        <a:buSzPct val="100000"/>
        <a:buFont typeface="Arial" pitchFamily="34" charset="0"/>
        <a:buChar char="▪"/>
        <a:defRPr sz="2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063" indent="-228531" algn="l" defTabSz="914126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1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594" indent="-182825" algn="l" defTabSz="914126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419" indent="-182508" algn="l" defTabSz="914126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245" indent="-182825" algn="l" defTabSz="914126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070" indent="-182825" algn="l" defTabSz="914126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6895" indent="-182825" algn="l" defTabSz="914126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99720" indent="-182825" algn="l" defTabSz="914126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2545" indent="-182825" algn="l" defTabSz="914126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5B5BBC-8F0D-4A80-BFAB-B77DCA3B8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832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61D1A9-F5B8-44E6-A3E6-8DA7C06C85F4}"/>
              </a:ext>
            </a:extLst>
          </p:cNvPr>
          <p:cNvSpPr txBox="1"/>
          <p:nvPr/>
        </p:nvSpPr>
        <p:spPr>
          <a:xfrm>
            <a:off x="479250" y="2025908"/>
            <a:ext cx="112303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MANAGEMENT USING BLOCKCHAIN</a:t>
            </a:r>
          </a:p>
          <a:p>
            <a:pPr algn="ctr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2018_CSE_17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Chandan 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Bharath B 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oppresh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Putpak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adhu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Pandurangi</a:t>
            </a:r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2">
                <a:tint val="100000"/>
                <a:shade val="0"/>
                <a:satMod val="100000"/>
              </a:schemeClr>
            </a:gs>
            <a:gs pos="93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BlockIdentity-BI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9756" y="2616200"/>
            <a:ext cx="10170745" cy="3405088"/>
          </a:xfrm>
        </p:spPr>
        <p:txBody>
          <a:bodyPr>
            <a:normAutofit/>
          </a:bodyPr>
          <a:lstStyle/>
          <a:p>
            <a:r>
              <a:rPr lang="en-US" dirty="0"/>
              <a:t>             One nation one identity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Area : blockchain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D0CA2-A516-4C31-BA8B-ED6A03D85B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1453488"/>
            <a:ext cx="4266088" cy="1946193"/>
          </a:xfrm>
          <a:prstGeom prst="rect">
            <a:avLst/>
          </a:prstGeom>
          <a:gradFill>
            <a:gsLst>
              <a:gs pos="70000">
                <a:schemeClr val="bg2">
                  <a:tint val="100000"/>
                  <a:shade val="0"/>
                  <a:satMod val="100000"/>
                </a:schemeClr>
              </a:gs>
              <a:gs pos="93000">
                <a:schemeClr val="bg2">
                  <a:tint val="100000"/>
                  <a:shade val="30000"/>
                  <a:satMod val="100000"/>
                </a:schemeClr>
              </a:gs>
              <a:gs pos="100000">
                <a:schemeClr val="bg2">
                  <a:shade val="60000"/>
                  <a:satMod val="100000"/>
                </a:schemeClr>
              </a:gs>
            </a:gsLst>
            <a:lin ang="3600000" scaled="0"/>
          </a:gradFill>
          <a:effectLst>
            <a:glow>
              <a:schemeClr val="accent1"/>
            </a:glow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4659506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is Blockchain?</a:t>
            </a:r>
          </a:p>
          <a:p>
            <a:pPr marL="0" indent="0">
              <a:buNone/>
            </a:pPr>
            <a:r>
              <a:rPr lang="en-US" sz="2000" dirty="0"/>
              <a:t>A blockchain is simply a continuous list of records, which are linked together through cryptography. These records or blocks, all correspond to a distributed ledger, which records transactions. Every block contains a timestamp and transaction data, locking the content and preventing unauthorized modification.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A7FCB-6583-48DA-A5E3-B6A5F3F1E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9" y="274636"/>
            <a:ext cx="5976663" cy="63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0FEAA0-C07E-4E98-891B-EB4D3622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731513" cy="44622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Why De-centralized..?</a:t>
            </a:r>
          </a:p>
          <a:p>
            <a:pPr marL="0" indent="0">
              <a:buNone/>
            </a:pPr>
            <a:r>
              <a:rPr lang="en-US" b="1" dirty="0"/>
              <a:t>Decentralized</a:t>
            </a:r>
            <a:r>
              <a:rPr lang="en-US" dirty="0"/>
              <a:t> means that there is no single point where the decision is made. Every node makes a decision for its own behavior and the resulting system behavior is the aggregate response.</a:t>
            </a:r>
          </a:p>
          <a:p>
            <a:pPr marL="0" indent="0">
              <a:buNone/>
            </a:pPr>
            <a:r>
              <a:rPr lang="en-US" dirty="0"/>
              <a:t>Think of Bitcoin, no one place where the validation happens any miner can validate a block through mining .</a:t>
            </a:r>
          </a:p>
          <a:p>
            <a:pPr marL="0" indent="0">
              <a:buNone/>
            </a:pPr>
            <a:r>
              <a:rPr lang="en-US" dirty="0"/>
              <a:t>In Identity context, this would mean all our identities are on a public blockchain with the network validating our identity and skills. Although we are heading in this direction we got to set the foundation strong so that the de-centralized community has a solid ground to work on.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F6592-D2C5-49E1-A97A-CB147B1ED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32" y="1701797"/>
            <a:ext cx="5715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564161" cy="4465320"/>
          </a:xfrm>
        </p:spPr>
        <p:txBody>
          <a:bodyPr>
            <a:normAutofit/>
          </a:bodyPr>
          <a:lstStyle/>
          <a:p>
            <a:pPr marL="304746" lvl="1" indent="0">
              <a:buNone/>
            </a:pPr>
            <a:r>
              <a:rPr lang="en-US" dirty="0"/>
              <a:t>Limited access by more than one person to the same set of data as there is only one copy of it and it is maintained in a single location. This can lead to major decreases in the general efficiency of the system.</a:t>
            </a:r>
          </a:p>
          <a:p>
            <a:pPr marL="304746" lvl="1" indent="0">
              <a:buNone/>
            </a:pPr>
            <a:r>
              <a:rPr lang="en-US" dirty="0"/>
              <a:t>If there is no fault-tolerant setup and hardware failure occurs, all the data within the database will be lost.</a:t>
            </a:r>
          </a:p>
          <a:p>
            <a:pPr marL="0" indent="0">
              <a:buNone/>
            </a:pPr>
            <a:r>
              <a:rPr lang="en-US" sz="3200" dirty="0"/>
              <a:t>PROBLEM STATEMENT</a:t>
            </a:r>
          </a:p>
          <a:p>
            <a:pPr marL="304746" lvl="1" indent="0">
              <a:buNone/>
            </a:pPr>
            <a:r>
              <a:rPr lang="en-US" dirty="0"/>
              <a:t>The idea is to use a blockchain for storing identities that could potentially be used across different services but also leave a person in control of their information - a concept referred to as self-sovereign identity.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564161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HARDWARE</a:t>
            </a:r>
          </a:p>
          <a:p>
            <a:r>
              <a:rPr lang="en-US" sz="2000" dirty="0"/>
              <a:t>Processor - Intel core family</a:t>
            </a:r>
          </a:p>
          <a:p>
            <a:r>
              <a:rPr lang="en-US" sz="2000" dirty="0"/>
              <a:t>RAM          - 4GB</a:t>
            </a:r>
          </a:p>
          <a:p>
            <a:r>
              <a:rPr lang="en-US" sz="2000" dirty="0"/>
              <a:t>Disk Space- 250GB</a:t>
            </a:r>
          </a:p>
          <a:p>
            <a:pPr marL="0" indent="0">
              <a:buNone/>
            </a:pP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dirty="0"/>
              <a:t>SOFTWARE &amp; PLATFORM</a:t>
            </a:r>
          </a:p>
          <a:p>
            <a:r>
              <a:rPr lang="en-US" sz="2000" dirty="0"/>
              <a:t>solidity</a:t>
            </a:r>
          </a:p>
          <a:p>
            <a:r>
              <a:rPr lang="en-US" sz="2000" dirty="0"/>
              <a:t>Windows OS</a:t>
            </a:r>
          </a:p>
          <a:p>
            <a:r>
              <a:rPr lang="en-US" sz="2000" dirty="0" err="1"/>
              <a:t>Etherium</a:t>
            </a:r>
            <a:r>
              <a:rPr lang="en-US" sz="2000" dirty="0"/>
              <a:t> - Computing platform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873beb7-5857-4685-be1f-d57550cc96cc"/>
    <ds:schemaRef ds:uri="http://schemas.openxmlformats.org/package/2006/metadata/core-properties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240</Words>
  <Application>Microsoft Office PowerPoint</Application>
  <PresentationFormat>Custom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Medium</vt:lpstr>
      <vt:lpstr>Times New Roman</vt:lpstr>
      <vt:lpstr>Tech 16x9</vt:lpstr>
      <vt:lpstr>Medical Design 16x9</vt:lpstr>
      <vt:lpstr>PowerPoint Presentation</vt:lpstr>
      <vt:lpstr>BlockIdentity-BI</vt:lpstr>
      <vt:lpstr>Inroduction</vt:lpstr>
      <vt:lpstr>LITERATURE SURVEY</vt:lpstr>
      <vt:lpstr>PROBLEM IDENTIFICATION</vt:lpstr>
      <vt:lpstr>REQUIREMENTS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 M Pandurangi</dc:creator>
  <cp:lastModifiedBy>Madhu M Pandurangi</cp:lastModifiedBy>
  <cp:revision>13</cp:revision>
  <dcterms:created xsi:type="dcterms:W3CDTF">2018-11-30T01:04:57Z</dcterms:created>
  <dcterms:modified xsi:type="dcterms:W3CDTF">2018-11-30T05:32:18Z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