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6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00"/>
    <a:srgbClr val="F2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EABE19E-657C-4E43-80F5-CA7D41262A24}" type="datetimeFigureOut">
              <a:rPr lang="en-US"/>
              <a:pPr>
                <a:defRPr/>
              </a:pPr>
              <a:t>4/17/2012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C3393AF-D40A-4B6E-82D7-A713D4686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2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89927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9144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629400" y="1447800"/>
            <a:ext cx="498475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FE287-D66B-4D4B-8D7E-EC0E4C033A31}" type="datetimeFigureOut">
              <a:rPr lang="en-US"/>
              <a:pPr>
                <a:defRPr/>
              </a:pPr>
              <a:t>4/17/2012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4F20F-B4AB-4B47-B55D-8EC154B41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85A2E-8E2E-4AAB-8E98-7891632F3336}" type="datetimeFigureOut">
              <a:rPr lang="en-US"/>
              <a:pPr>
                <a:defRPr/>
              </a:pPr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E7E97-2F6C-49AA-A1A0-27B67D624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58A46-F729-4022-91DE-575337830FF2}" type="datetimeFigureOut">
              <a:rPr lang="en-US"/>
              <a:pPr>
                <a:defRPr/>
              </a:pPr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E1AD2-433E-4350-B92F-EF4F9725F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324600" cy="1143000"/>
          </a:xfrm>
        </p:spPr>
        <p:txBody>
          <a:bodyPr>
            <a:normAutofit/>
          </a:bodyPr>
          <a:lstStyle>
            <a:lvl1pPr algn="l">
              <a:defRPr sz="4400">
                <a:solidFill>
                  <a:srgbClr val="F20000"/>
                </a:solidFill>
                <a:latin typeface="Bernard MT Condense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612A9-BA6A-477E-8B9F-F013E072F761}" type="datetimeFigureOut">
              <a:rPr lang="en-US"/>
              <a:pPr>
                <a:defRPr/>
              </a:pPr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B96E4-1D8D-4AD8-BCD9-B095D4218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C3377-D55F-4661-B5D4-340F11B300BC}" type="datetimeFigureOut">
              <a:rPr lang="en-US"/>
              <a:pPr>
                <a:defRPr/>
              </a:pPr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F31C2-C9EA-4E57-A699-F2C99E268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93E8A-A66E-460A-B628-02AE0048BBD4}" type="datetimeFigureOut">
              <a:rPr lang="en-US"/>
              <a:pPr>
                <a:defRPr/>
              </a:pPr>
              <a:t>4/17/2012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86097-67FE-463D-A87C-85745C768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C577E-D16B-4F0D-8982-7BB82ED01E9A}" type="datetimeFigureOut">
              <a:rPr lang="en-US"/>
              <a:pPr>
                <a:defRPr/>
              </a:pPr>
              <a:t>4/17/2012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2380F-1B83-4B1C-BAA5-87D40FE42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997FF-3A27-4285-983B-CA71DF8F24B8}" type="datetimeFigureOut">
              <a:rPr lang="en-US"/>
              <a:pPr>
                <a:defRPr/>
              </a:pPr>
              <a:t>4/17/2012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F50DE-093F-4FBE-A7D4-7918BDE47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29426-8A2E-4AE9-BFA4-424BE32EC6E3}" type="datetimeFigureOut">
              <a:rPr lang="en-US"/>
              <a:pPr>
                <a:defRPr/>
              </a:pPr>
              <a:t>4/17/2012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BC8C4-6B59-45F3-BF43-5507DD32B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4DE7E-BAE3-4CEA-A647-8D644EFBCF8D}" type="datetimeFigureOut">
              <a:rPr lang="en-US"/>
              <a:pPr>
                <a:defRPr/>
              </a:pPr>
              <a:t>4/17/2012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08F05-739A-474C-AF6A-346BB5EAF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ED4C9-C0F3-48AC-BE8A-E09835B90193}" type="datetimeFigureOut">
              <a:rPr lang="en-US"/>
              <a:pPr>
                <a:defRPr/>
              </a:pPr>
              <a:t>4/17/2012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F782D-A15A-4D02-85F3-01948E241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D6826DC-1A5A-42B9-95DE-2F0AFA55FFA8}" type="datetimeFigureOut">
              <a:rPr lang="en-US"/>
              <a:pPr>
                <a:defRPr/>
              </a:pPr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03378E-6F7E-4D35-AF7D-0E4681E92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rtisan's Asylum logo rgb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0" y="68263"/>
            <a:ext cx="21336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381000" y="1392238"/>
            <a:ext cx="6477000" cy="0"/>
          </a:xfrm>
          <a:prstGeom prst="line">
            <a:avLst/>
          </a:prstGeom>
          <a:ln w="38100">
            <a:solidFill>
              <a:srgbClr val="F2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81000" y="1493838"/>
            <a:ext cx="6705600" cy="0"/>
          </a:xfrm>
          <a:prstGeom prst="line">
            <a:avLst/>
          </a:prstGeom>
          <a:ln w="38100">
            <a:solidFill>
              <a:srgbClr val="F2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81000" y="6248400"/>
            <a:ext cx="8382000" cy="0"/>
          </a:xfrm>
          <a:prstGeom prst="line">
            <a:avLst/>
          </a:prstGeom>
          <a:ln w="38100">
            <a:solidFill>
              <a:srgbClr val="F2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20000"/>
          </a:solidFill>
          <a:latin typeface="Bernard MT Condensed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20000"/>
          </a:solidFill>
          <a:latin typeface="Bernard MT Condense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20000"/>
          </a:solidFill>
          <a:latin typeface="Bernard MT Condense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20000"/>
          </a:solidFill>
          <a:latin typeface="Bernard MT Condense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20000"/>
          </a:solidFill>
          <a:latin typeface="Bernard MT Condense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20000"/>
          </a:solidFill>
          <a:latin typeface="Bernard MT Condense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20000"/>
          </a:solidFill>
          <a:latin typeface="Bernard MT Condense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20000"/>
          </a:solidFill>
          <a:latin typeface="Bernard MT Condense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20000"/>
          </a:solidFill>
          <a:latin typeface="Bernard MT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Britannic Bold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Britannic Bold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ritannic Bold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ritannic Bold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Britannic Bol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Artisan's Asylum logo 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9144000" cy="623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320D 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 320D L Medium-Class Excavator</a:t>
            </a:r>
          </a:p>
          <a:p>
            <a:r>
              <a:rPr lang="en-US" dirty="0" smtClean="0"/>
              <a:t>52,000 </a:t>
            </a:r>
            <a:r>
              <a:rPr lang="en-US" dirty="0" err="1" smtClean="0"/>
              <a:t>lb</a:t>
            </a:r>
            <a:r>
              <a:rPr lang="en-US" dirty="0" smtClean="0"/>
              <a:t> operational weight</a:t>
            </a:r>
          </a:p>
          <a:p>
            <a:r>
              <a:rPr lang="en-US" dirty="0"/>
              <a:t>6,000 </a:t>
            </a:r>
            <a:r>
              <a:rPr lang="en-US" dirty="0" err="1"/>
              <a:t>lb</a:t>
            </a:r>
            <a:r>
              <a:rPr lang="en-US" dirty="0"/>
              <a:t> </a:t>
            </a:r>
            <a:r>
              <a:rPr lang="en-US" dirty="0" smtClean="0"/>
              <a:t>arm</a:t>
            </a:r>
          </a:p>
          <a:p>
            <a:r>
              <a:rPr lang="en-US" dirty="0" smtClean="0"/>
              <a:t>46,000 </a:t>
            </a:r>
            <a:r>
              <a:rPr lang="en-US" dirty="0" err="1" smtClean="0"/>
              <a:t>lb</a:t>
            </a:r>
            <a:r>
              <a:rPr lang="en-US" dirty="0" smtClean="0"/>
              <a:t> drawbar pull</a:t>
            </a:r>
          </a:p>
          <a:p>
            <a:r>
              <a:rPr lang="en-US" dirty="0" smtClean="0"/>
              <a:t>35 foot horizontal reach</a:t>
            </a:r>
          </a:p>
          <a:p>
            <a:r>
              <a:rPr lang="en-US" dirty="0" smtClean="0"/>
              <a:t>25 foot digging depth</a:t>
            </a:r>
          </a:p>
          <a:p>
            <a:r>
              <a:rPr lang="en-US" dirty="0" smtClean="0"/>
              <a:t>20,000+ </a:t>
            </a:r>
            <a:r>
              <a:rPr lang="en-US" dirty="0" err="1" smtClean="0"/>
              <a:t>lbf</a:t>
            </a:r>
            <a:r>
              <a:rPr lang="en-US" dirty="0" smtClean="0"/>
              <a:t> digging force</a:t>
            </a:r>
          </a:p>
        </p:txBody>
      </p:sp>
    </p:spTree>
    <p:extLst>
      <p:ext uri="{BB962C8B-B14F-4D97-AF65-F5344CB8AC3E}">
        <p14:creationId xmlns:p14="http://schemas.microsoft.com/office/powerpoint/2010/main" val="122642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320D 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much power can the CAT 320D L Excavator’s engine generate?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2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320D 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43744"/>
            <a:ext cx="7924800" cy="444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86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320D 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 smtClean="0"/>
              <a:t>148 horsepower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58853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Kia Spectra 2002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/>
          <a:lstStyle/>
          <a:p>
            <a:r>
              <a:rPr lang="en-US" dirty="0" smtClean="0"/>
              <a:t>How much power can my crappy Kia Spectra’s engine generate?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2" b="37381"/>
          <a:stretch/>
        </p:blipFill>
        <p:spPr bwMode="auto">
          <a:xfrm>
            <a:off x="1524000" y="2057400"/>
            <a:ext cx="6096000" cy="247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37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Kia Spectra 2002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 smtClean="0"/>
              <a:t>126 horsepower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58869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Wait.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3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Hydraulics offer perfect liquid gearing between the </a:t>
            </a:r>
            <a:r>
              <a:rPr lang="en-US" dirty="0" err="1" smtClean="0"/>
              <a:t>powerplant</a:t>
            </a:r>
            <a:r>
              <a:rPr lang="en-US" dirty="0" smtClean="0"/>
              <a:t> and actuators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Each joint’s performance is exactly bounded by cylinder size, cylinder placement, valve size, and system pressure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/>
              <a:t>Raw power at low speeds = high forces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62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Hydraulics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90944"/>
            <a:ext cx="7315200" cy="4068276"/>
          </a:xfrm>
        </p:spPr>
      </p:pic>
      <p:sp>
        <p:nvSpPr>
          <p:cNvPr id="5" name="Rectangle 4"/>
          <p:cNvSpPr/>
          <p:nvPr/>
        </p:nvSpPr>
        <p:spPr>
          <a:xfrm>
            <a:off x="1295400" y="2743200"/>
            <a:ext cx="2590800" cy="26670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3962400"/>
            <a:ext cx="685800" cy="6858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1752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Engine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0100" y="1752600"/>
            <a:ext cx="34671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0" y="5438745"/>
            <a:ext cx="10668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8342" y="1752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Pump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6" idx="2"/>
          </p:cNvCxnSpPr>
          <p:nvPr/>
        </p:nvCxnSpPr>
        <p:spPr>
          <a:xfrm>
            <a:off x="2628900" y="2152710"/>
            <a:ext cx="0" cy="59049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15542" y="2133600"/>
            <a:ext cx="0" cy="182880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77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Hydraulics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Hydraulics look “small”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Fluid is incompressible; no big chambers are required for compression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Limitations on size: material properties, bearing ratings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Trade size for heat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9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80772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r>
              <a:rPr lang="en-US" dirty="0" smtClean="0"/>
              <a:t>to Hydraulics</a:t>
            </a:r>
            <a:endParaRPr lang="en-US" sz="11500" b="1" dirty="0" smtClean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898989"/>
                </a:solidFill>
              </a:rPr>
              <a:t>Gui</a:t>
            </a:r>
            <a:r>
              <a:rPr lang="en-US" dirty="0" smtClean="0">
                <a:solidFill>
                  <a:srgbClr val="898989"/>
                </a:solidFill>
              </a:rPr>
              <a:t> </a:t>
            </a:r>
            <a:r>
              <a:rPr lang="en-US" dirty="0" err="1" smtClean="0">
                <a:solidFill>
                  <a:srgbClr val="898989"/>
                </a:solidFill>
              </a:rPr>
              <a:t>Cavalcanti</a:t>
            </a:r>
            <a:endParaRPr lang="en-US" dirty="0" smtClean="0">
              <a:solidFill>
                <a:srgbClr val="898989"/>
              </a:solidFill>
            </a:endParaRPr>
          </a:p>
          <a:p>
            <a:r>
              <a:rPr lang="en-US" dirty="0" smtClean="0">
                <a:solidFill>
                  <a:srgbClr val="898989"/>
                </a:solidFill>
              </a:rPr>
              <a:t>4</a:t>
            </a:r>
            <a:r>
              <a:rPr lang="en-US" dirty="0" smtClean="0">
                <a:solidFill>
                  <a:srgbClr val="898989"/>
                </a:solidFill>
              </a:rPr>
              <a:t>/17/2012</a:t>
            </a:r>
            <a:endParaRPr lang="en-US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Hydraulics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35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Hydraulics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Hydraulic systems can harm you in multiple ways. They can easily: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Burn you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Cut off limbs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Cause gangrene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Cause blunt trauma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74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Hydraulics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Maintain a significant distance between you and any working hydraulic equipment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Never service equipment while it’s running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Report any leaks immediately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Never leave a fitting partially tightened; either it’s on or it’s off all the way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Beware leaks in hoses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Assume parts can fly off at any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90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Requisite Terrifying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7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Hydraulics Safety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27099"/>
            <a:ext cx="6400800" cy="452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583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Hydraulic System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45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Hydraulic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2"/>
            <a:ext cx="5181600" cy="4571998"/>
          </a:xfrm>
        </p:spPr>
      </p:pic>
    </p:spTree>
    <p:extLst>
      <p:ext uri="{BB962C8B-B14F-4D97-AF65-F5344CB8AC3E}">
        <p14:creationId xmlns:p14="http://schemas.microsoft.com/office/powerpoint/2010/main" val="1266860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Hydraulic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couple of standard components:</a:t>
            </a:r>
          </a:p>
          <a:p>
            <a:pPr lvl="1"/>
            <a:r>
              <a:rPr lang="en-US" dirty="0" smtClean="0"/>
              <a:t>Pump system</a:t>
            </a:r>
          </a:p>
          <a:p>
            <a:pPr lvl="1"/>
            <a:r>
              <a:rPr lang="en-US" dirty="0" smtClean="0"/>
              <a:t>Reservoir</a:t>
            </a:r>
          </a:p>
          <a:p>
            <a:pPr lvl="1"/>
            <a:r>
              <a:rPr lang="en-US" dirty="0" smtClean="0"/>
              <a:t>Accumulator</a:t>
            </a:r>
          </a:p>
          <a:p>
            <a:pPr lvl="1"/>
            <a:r>
              <a:rPr lang="en-US" dirty="0" smtClean="0"/>
              <a:t>Oil Cooler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Valves</a:t>
            </a:r>
          </a:p>
          <a:p>
            <a:pPr lvl="1"/>
            <a:r>
              <a:rPr lang="en-US" dirty="0" smtClean="0"/>
              <a:t>Actuators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09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Purpose: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Provide fixed pressure (generally, 1,500 to 5,000 psi) constantly, and flow on demand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Solutions (in order of price, low to high):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 smtClean="0"/>
              <a:t>Create fluid flow constantly, but “dump” unused high pressure fluid (Industrial equipment)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 smtClean="0"/>
              <a:t>Create fluid flow as needed using human-controlled pumps (Lawn mowers, hydraulic tools)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Create fluid flow as needed using mechanically-intelligent pumps (Airplanes, Boston Dynamics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5952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Gear Pumps/Relief Valves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742" y="1584891"/>
            <a:ext cx="2734258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953000" cy="4602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Fixed displacement pump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Move X volume per revolution via interface between gear teeth and chamber wall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Engine spinning at a given RPM produces a given flow rate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Relief valve opens at Y psi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System builds up pressure to Y psi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Any flow past the system demand flows through the bleed valve and into reservoir</a:t>
            </a:r>
            <a:endParaRPr lang="en-US" sz="20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08" y="3394643"/>
            <a:ext cx="1328592" cy="270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54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 smtClean="0"/>
              <a:t>Transmission of mechanical power via incompressible liquids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Hydraulic Power = 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FF0000"/>
                </a:solidFill>
              </a:rPr>
              <a:t>Flow</a:t>
            </a:r>
            <a:r>
              <a:rPr lang="en-US" sz="2400" dirty="0" smtClean="0"/>
              <a:t> X </a:t>
            </a:r>
            <a:r>
              <a:rPr lang="en-US" sz="2400" b="1" dirty="0" smtClean="0">
                <a:solidFill>
                  <a:srgbClr val="FF0000"/>
                </a:solidFill>
              </a:rPr>
              <a:t>Pressure</a:t>
            </a:r>
          </a:p>
          <a:p>
            <a:pPr lvl="1">
              <a:spcBef>
                <a:spcPts val="1800"/>
              </a:spcBef>
            </a:pPr>
            <a:r>
              <a:rPr lang="en-US" sz="2400" b="1" dirty="0" smtClean="0"/>
              <a:t>Pressure </a:t>
            </a:r>
            <a:r>
              <a:rPr lang="en-US" sz="2400" dirty="0" smtClean="0"/>
              <a:t>X</a:t>
            </a:r>
            <a:r>
              <a:rPr lang="en-US" sz="2400" b="1" dirty="0" smtClean="0"/>
              <a:t> Area </a:t>
            </a:r>
            <a:r>
              <a:rPr lang="en-US" sz="2400" dirty="0" smtClean="0"/>
              <a:t>= </a:t>
            </a:r>
            <a:r>
              <a:rPr lang="en-US" sz="2400" b="1" dirty="0" smtClean="0"/>
              <a:t>Force</a:t>
            </a:r>
            <a:endParaRPr lang="en-US" sz="2400" dirty="0" smtClean="0"/>
          </a:p>
          <a:p>
            <a:pPr lvl="1">
              <a:spcBef>
                <a:spcPts val="1800"/>
              </a:spcBef>
            </a:pPr>
            <a:r>
              <a:rPr lang="en-US" sz="2400" b="1" dirty="0" smtClean="0"/>
              <a:t>Flow </a:t>
            </a:r>
            <a:r>
              <a:rPr lang="en-US" sz="2400" dirty="0" smtClean="0"/>
              <a:t>/ </a:t>
            </a:r>
            <a:r>
              <a:rPr lang="en-US" sz="2400" b="1" dirty="0" smtClean="0"/>
              <a:t>Area</a:t>
            </a:r>
            <a:r>
              <a:rPr lang="en-US" sz="2400" dirty="0" smtClean="0"/>
              <a:t> = </a:t>
            </a:r>
            <a:r>
              <a:rPr lang="en-US" sz="2400" b="1" dirty="0" smtClean="0"/>
              <a:t>Velocity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“Liquid gearing”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" t="1270" r="3285" b="47937"/>
          <a:stretch/>
        </p:blipFill>
        <p:spPr>
          <a:xfrm>
            <a:off x="5562600" y="2133600"/>
            <a:ext cx="3080657" cy="348342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Reservoir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sz="2400" dirty="0" smtClean="0"/>
              <a:t>Purpose:</a:t>
            </a:r>
          </a:p>
          <a:p>
            <a:pPr lvl="1"/>
            <a:r>
              <a:rPr lang="en-US" sz="2000" dirty="0" smtClean="0"/>
              <a:t>Hold excess fluid</a:t>
            </a:r>
          </a:p>
          <a:p>
            <a:pPr lvl="1"/>
            <a:r>
              <a:rPr lang="en-US" sz="2000" dirty="0" smtClean="0"/>
              <a:t>Prevent turbulence</a:t>
            </a:r>
          </a:p>
          <a:p>
            <a:pPr lvl="1"/>
            <a:r>
              <a:rPr lang="en-US" sz="2000" dirty="0"/>
              <a:t>Cool </a:t>
            </a:r>
            <a:r>
              <a:rPr lang="en-US" sz="2000" dirty="0" smtClean="0"/>
              <a:t>fluid</a:t>
            </a:r>
          </a:p>
          <a:p>
            <a:r>
              <a:rPr lang="en-US" sz="2400" dirty="0" smtClean="0"/>
              <a:t>Two main types of circuits:</a:t>
            </a:r>
          </a:p>
          <a:p>
            <a:pPr lvl="1"/>
            <a:r>
              <a:rPr lang="en-US" sz="2000" dirty="0" smtClean="0"/>
              <a:t>Closed Circuit: No access to air. Reservoir is spring-loaded to a fixed low pressure.</a:t>
            </a:r>
          </a:p>
          <a:p>
            <a:pPr lvl="1"/>
            <a:r>
              <a:rPr lang="en-US" sz="2000" dirty="0" smtClean="0"/>
              <a:t>Open Circuit: Ready access to air. Reservoir is at atmospheric pressure.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420655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688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Even out flow spikes on high pressure side due to actuator demands</a:t>
            </a:r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Embed a high-pressure gas bladder in a liquid tank</a:t>
            </a:r>
          </a:p>
          <a:p>
            <a:pPr lvl="1"/>
            <a:r>
              <a:rPr lang="en-US" dirty="0" smtClean="0"/>
              <a:t>Spring-load a plunger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3962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475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Cooler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Hydraulic systems are generally &lt;50% efficient; everything else becomes heat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71700"/>
            <a:ext cx="4129868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744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 smtClean="0"/>
              <a:t>Purpose: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Keep particulates out of reservoir and pump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Particles as small as 10 microns can irretrievably damage a pump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78" y="1752600"/>
            <a:ext cx="3755424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745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Purpose: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Control fluid flow to actuators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Solutions: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Solenoid valves (1 Hz; on/off)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Proportional valves (10 Hz; tuned spring, current-controlled coils)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Servo valves (100 Hz; small motors, tiny nozzles)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21234"/>
            <a:ext cx="3333750" cy="2441166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54253"/>
            <a:ext cx="2514600" cy="2477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846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Purpose: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Convert pressure and flow into force and velocity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Solutions: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Cylinders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Rotary motors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3810000" cy="2566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7010400" y="4408712"/>
            <a:ext cx="1295400" cy="1295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05600" y="578031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Extending Area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5791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Retracting Area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29200" y="4419600"/>
            <a:ext cx="1295400" cy="1295400"/>
            <a:chOff x="5105400" y="4419600"/>
            <a:chExt cx="1295400" cy="1295400"/>
          </a:xfrm>
        </p:grpSpPr>
        <p:sp>
          <p:nvSpPr>
            <p:cNvPr id="8" name="Oval 7"/>
            <p:cNvSpPr/>
            <p:nvPr/>
          </p:nvSpPr>
          <p:spPr>
            <a:xfrm>
              <a:off x="5105400" y="4419600"/>
              <a:ext cx="1295400" cy="129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86400" y="4800600"/>
              <a:ext cx="533400" cy="533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5496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Hydraulic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 smtClean="0"/>
              <a:t>One centralized </a:t>
            </a:r>
            <a:r>
              <a:rPr lang="en-US" dirty="0" err="1" smtClean="0"/>
              <a:t>powerplant</a:t>
            </a: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Constant pressure (1,500 to 5,000 psi)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Variable (demand-based) flow rate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Flow-control or on/off valves controlling individual actuators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6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Motor Analogy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864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Imagine a DC electric motor system with the following attributes: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Constant amperage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Variable voltage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Voltage-limited linear amplifiers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Motors that never burned out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How would this system behave?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317" y="2593340"/>
            <a:ext cx="2539683" cy="2539683"/>
          </a:xfrm>
        </p:spPr>
      </p:pic>
    </p:spTree>
    <p:extLst>
      <p:ext uri="{BB962C8B-B14F-4D97-AF65-F5344CB8AC3E}">
        <p14:creationId xmlns:p14="http://schemas.microsoft.com/office/powerpoint/2010/main" val="392953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Hydraulic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2"/>
            <a:ext cx="5181600" cy="4571998"/>
          </a:xfrm>
        </p:spPr>
      </p:pic>
    </p:spTree>
    <p:extLst>
      <p:ext uri="{BB962C8B-B14F-4D97-AF65-F5344CB8AC3E}">
        <p14:creationId xmlns:p14="http://schemas.microsoft.com/office/powerpoint/2010/main" val="102905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“Force is free”</a:t>
            </a:r>
          </a:p>
          <a:p>
            <a:pPr>
              <a:spcBef>
                <a:spcPts val="1200"/>
              </a:spcBef>
            </a:pPr>
            <a:r>
              <a:rPr lang="en-US" sz="2800" b="1" dirty="0" smtClean="0"/>
              <a:t>All</a:t>
            </a:r>
            <a:r>
              <a:rPr lang="en-US" sz="2800" dirty="0" smtClean="0"/>
              <a:t> movement is expensive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Movement requires power (</a:t>
            </a:r>
            <a:r>
              <a:rPr lang="en-US" sz="2400" b="1" dirty="0" smtClean="0"/>
              <a:t>Flow</a:t>
            </a:r>
            <a:r>
              <a:rPr lang="en-US" sz="2400" dirty="0" smtClean="0"/>
              <a:t> X </a:t>
            </a:r>
            <a:r>
              <a:rPr lang="en-US" sz="2400" b="1" dirty="0" smtClean="0"/>
              <a:t>Pressure</a:t>
            </a:r>
            <a:r>
              <a:rPr lang="en-US" sz="2400" dirty="0" smtClean="0"/>
              <a:t>), regardless of physical load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Any actuator (subject to flow limitations) can produce up to full system power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Closed valves produce rigid actuators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Abrupt changes in valves produce abrupt mechanical movements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263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Hydraulic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9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320D 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43744"/>
            <a:ext cx="7924800" cy="444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35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7092</TotalTime>
  <Words>707</Words>
  <Application>Microsoft Office PowerPoint</Application>
  <PresentationFormat>On-screen Show (4:3)</PresentationFormat>
  <Paragraphs>139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Introduction to Hydraulics</vt:lpstr>
      <vt:lpstr>Definition</vt:lpstr>
      <vt:lpstr>Typical Hydraulic System</vt:lpstr>
      <vt:lpstr>Electric Motor Analogy</vt:lpstr>
      <vt:lpstr>Typical Hydraulic System</vt:lpstr>
      <vt:lpstr>System Attributes</vt:lpstr>
      <vt:lpstr>Example Hydraulic Systems</vt:lpstr>
      <vt:lpstr>CAT 320D L</vt:lpstr>
      <vt:lpstr>CAT 320D L</vt:lpstr>
      <vt:lpstr>CAT 320D L</vt:lpstr>
      <vt:lpstr>CAT 320D L</vt:lpstr>
      <vt:lpstr>CAT 320D L</vt:lpstr>
      <vt:lpstr>Kia Spectra 2002</vt:lpstr>
      <vt:lpstr>Kia Spectra 2002</vt:lpstr>
      <vt:lpstr>Wait. What?</vt:lpstr>
      <vt:lpstr>Why? </vt:lpstr>
      <vt:lpstr>Hydraulics</vt:lpstr>
      <vt:lpstr>Hydraulics</vt:lpstr>
      <vt:lpstr>Hydraulics Safety</vt:lpstr>
      <vt:lpstr>Hydraulics Safety</vt:lpstr>
      <vt:lpstr>Hydraulics Safety</vt:lpstr>
      <vt:lpstr>Requisite Terrifying Image</vt:lpstr>
      <vt:lpstr>Hydraulics Safety</vt:lpstr>
      <vt:lpstr>Hydraulic System Design</vt:lpstr>
      <vt:lpstr>Typical Hydraulic System</vt:lpstr>
      <vt:lpstr>Hydraulic System Design</vt:lpstr>
      <vt:lpstr>Pump System</vt:lpstr>
      <vt:lpstr>Gear Pumps/Relief Valves</vt:lpstr>
      <vt:lpstr>Reservoir</vt:lpstr>
      <vt:lpstr>Accumulator</vt:lpstr>
      <vt:lpstr>Oil Cooler</vt:lpstr>
      <vt:lpstr>Filters</vt:lpstr>
      <vt:lpstr>Valves</vt:lpstr>
      <vt:lpstr>Actuators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Guilherme Cavalcanti</dc:creator>
  <cp:lastModifiedBy>Gui Cavalcanti</cp:lastModifiedBy>
  <cp:revision>391</cp:revision>
  <dcterms:created xsi:type="dcterms:W3CDTF">2010-04-25T15:15:23Z</dcterms:created>
  <dcterms:modified xsi:type="dcterms:W3CDTF">2012-04-17T14:55:10Z</dcterms:modified>
</cp:coreProperties>
</file>