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heme/theme3.xml" ContentType="application/vnd.openxmlformats-officedocument.them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1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2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3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0" r:id="rId1"/>
    <p:sldMasterId id="2147483792" r:id="rId2"/>
  </p:sldMasterIdLst>
  <p:notesMasterIdLst>
    <p:notesMasterId r:id="rId23"/>
  </p:notesMasterIdLst>
  <p:sldIdLst>
    <p:sldId id="256" r:id="rId3"/>
    <p:sldId id="347" r:id="rId4"/>
    <p:sldId id="335" r:id="rId5"/>
    <p:sldId id="336" r:id="rId6"/>
    <p:sldId id="358" r:id="rId7"/>
    <p:sldId id="351" r:id="rId8"/>
    <p:sldId id="353" r:id="rId9"/>
    <p:sldId id="352" r:id="rId10"/>
    <p:sldId id="354" r:id="rId11"/>
    <p:sldId id="359" r:id="rId12"/>
    <p:sldId id="360" r:id="rId13"/>
    <p:sldId id="361" r:id="rId14"/>
    <p:sldId id="355" r:id="rId15"/>
    <p:sldId id="362" r:id="rId16"/>
    <p:sldId id="363" r:id="rId17"/>
    <p:sldId id="365" r:id="rId18"/>
    <p:sldId id="356" r:id="rId19"/>
    <p:sldId id="364" r:id="rId20"/>
    <p:sldId id="357" r:id="rId21"/>
    <p:sldId id="3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F474BD-A8DE-4475-9F14-81BA27632C76}">
          <p14:sldIdLst>
            <p14:sldId id="256"/>
            <p14:sldId id="347"/>
            <p14:sldId id="335"/>
            <p14:sldId id="336"/>
            <p14:sldId id="358"/>
            <p14:sldId id="351"/>
            <p14:sldId id="353"/>
            <p14:sldId id="352"/>
            <p14:sldId id="354"/>
            <p14:sldId id="359"/>
            <p14:sldId id="360"/>
            <p14:sldId id="361"/>
            <p14:sldId id="355"/>
            <p14:sldId id="362"/>
            <p14:sldId id="363"/>
            <p14:sldId id="365"/>
            <p14:sldId id="356"/>
            <p14:sldId id="364"/>
            <p14:sldId id="357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6600"/>
    <a:srgbClr val="8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3" autoAdjust="0"/>
    <p:restoredTop sz="96835" autoAdjust="0"/>
  </p:normalViewPr>
  <p:slideViewPr>
    <p:cSldViewPr showGuides="1">
      <p:cViewPr>
        <p:scale>
          <a:sx n="85" d="100"/>
          <a:sy n="85" d="100"/>
        </p:scale>
        <p:origin x="-143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80CDB-35C3-4D7F-ADCB-071D226B08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19D658C-A703-423B-9DDA-29BD2A7660C5}">
      <dgm:prSet/>
      <dgm:spPr/>
      <dgm:t>
        <a:bodyPr/>
        <a:lstStyle/>
        <a:p>
          <a:pPr rtl="0" latinLnBrk="1"/>
          <a:r>
            <a:rPr lang="en-US" dirty="0" smtClean="0">
              <a:latin typeface="Calibri" pitchFamily="34" charset="0"/>
              <a:cs typeface="Calibri" pitchFamily="34" charset="0"/>
            </a:rPr>
            <a:t>Machine Learning Model for </a:t>
          </a:r>
        </a:p>
        <a:p>
          <a:pPr rtl="0" latinLnBrk="1"/>
          <a:r>
            <a:rPr lang="en-US" dirty="0" smtClean="0">
              <a:latin typeface="Calibri" pitchFamily="34" charset="0"/>
              <a:cs typeface="Calibri" pitchFamily="34" charset="0"/>
            </a:rPr>
            <a:t>Detecting Bug in Inconsistent Code Clones</a:t>
          </a:r>
          <a:endParaRPr lang="ko-KR" dirty="0">
            <a:latin typeface="Calibri" pitchFamily="34" charset="0"/>
            <a:cs typeface="Calibri" pitchFamily="34" charset="0"/>
          </a:endParaRPr>
        </a:p>
      </dgm:t>
    </dgm:pt>
    <dgm:pt modelId="{7C232351-68D3-4E9F-AA6C-EF62D4C37DC7}" type="parTrans" cxnId="{6C02B4A0-6051-4A0C-B85C-BE9D4FC5E540}">
      <dgm:prSet/>
      <dgm:spPr/>
      <dgm:t>
        <a:bodyPr/>
        <a:lstStyle/>
        <a:p>
          <a:pPr latinLnBrk="1"/>
          <a:endParaRPr lang="ko-KR" altLang="en-US"/>
        </a:p>
      </dgm:t>
    </dgm:pt>
    <dgm:pt modelId="{9C2476C7-33D8-4567-8DA1-6FD3D5481AE9}" type="sibTrans" cxnId="{6C02B4A0-6051-4A0C-B85C-BE9D4FC5E540}">
      <dgm:prSet/>
      <dgm:spPr/>
      <dgm:t>
        <a:bodyPr/>
        <a:lstStyle/>
        <a:p>
          <a:pPr latinLnBrk="1"/>
          <a:endParaRPr lang="ko-KR" altLang="en-US"/>
        </a:p>
      </dgm:t>
    </dgm:pt>
    <dgm:pt modelId="{4AF145D6-EA28-4353-B328-62B3E620B894}" type="pres">
      <dgm:prSet presAssocID="{CE180CDB-35C3-4D7F-ADCB-071D226B08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3EE7E7-3FD7-48AC-A2E5-7E9E8683F2BF}" type="pres">
      <dgm:prSet presAssocID="{819D658C-A703-423B-9DDA-29BD2A7660C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C55B700-E3D7-4146-9201-A114C392FC5F}" type="presOf" srcId="{CE180CDB-35C3-4D7F-ADCB-071D226B0863}" destId="{4AF145D6-EA28-4353-B328-62B3E620B894}" srcOrd="0" destOrd="0" presId="urn:microsoft.com/office/officeart/2005/8/layout/vList2"/>
    <dgm:cxn modelId="{BBFF5C37-A885-4753-86BA-26C26D66A73B}" type="presOf" srcId="{819D658C-A703-423B-9DDA-29BD2A7660C5}" destId="{0D3EE7E7-3FD7-48AC-A2E5-7E9E8683F2BF}" srcOrd="0" destOrd="0" presId="urn:microsoft.com/office/officeart/2005/8/layout/vList2"/>
    <dgm:cxn modelId="{6C02B4A0-6051-4A0C-B85C-BE9D4FC5E540}" srcId="{CE180CDB-35C3-4D7F-ADCB-071D226B0863}" destId="{819D658C-A703-423B-9DDA-29BD2A7660C5}" srcOrd="0" destOrd="0" parTransId="{7C232351-68D3-4E9F-AA6C-EF62D4C37DC7}" sibTransId="{9C2476C7-33D8-4567-8DA1-6FD3D5481AE9}"/>
    <dgm:cxn modelId="{E8CE442B-87BF-4FD9-B1CA-FEDB119C8619}" type="presParOf" srcId="{4AF145D6-EA28-4353-B328-62B3E620B894}" destId="{0D3EE7E7-3FD7-48AC-A2E5-7E9E8683F2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E9A46-5EFF-4E30-9506-CC62CC75C4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53189F-F6F5-4C80-9A9F-E0300ABEECC8}">
      <dgm:prSet/>
      <dgm:spPr/>
      <dgm:t>
        <a:bodyPr/>
        <a:lstStyle/>
        <a:p>
          <a:pPr rtl="0" latinLnBrk="1"/>
          <a:r>
            <a:rPr lang="en-US" dirty="0" err="1" smtClean="0">
              <a:latin typeface="Calibri" pitchFamily="34" charset="0"/>
              <a:cs typeface="Calibri" pitchFamily="34" charset="0"/>
            </a:rPr>
            <a:t>Chowdhury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Ashabul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Yeameen</a:t>
          </a:r>
          <a:r>
            <a:rPr lang="en-US" dirty="0" smtClean="0">
              <a:latin typeface="Calibri" pitchFamily="34" charset="0"/>
              <a:cs typeface="Calibri" pitchFamily="34" charset="0"/>
            </a:rPr>
            <a:t/>
          </a:r>
          <a:br>
            <a:rPr lang="en-US" dirty="0" smtClean="0">
              <a:latin typeface="Calibri" pitchFamily="34" charset="0"/>
              <a:cs typeface="Calibri" pitchFamily="34" charset="0"/>
            </a:rPr>
          </a:br>
          <a:r>
            <a:rPr lang="en-US" dirty="0" smtClean="0">
              <a:latin typeface="Calibri" pitchFamily="34" charset="0"/>
              <a:cs typeface="Calibri" pitchFamily="34" charset="0"/>
            </a:rPr>
            <a:t>Seungtack Baek</a:t>
          </a:r>
          <a:endParaRPr lang="ko-KR" dirty="0">
            <a:latin typeface="Calibri" pitchFamily="34" charset="0"/>
            <a:cs typeface="Calibri" pitchFamily="34" charset="0"/>
          </a:endParaRPr>
        </a:p>
      </dgm:t>
    </dgm:pt>
    <dgm:pt modelId="{A0EA9364-EE9B-4BE6-AB08-4DA5B2E6520C}" type="parTrans" cxnId="{3485D422-8805-4213-BF51-B8376330DEAA}">
      <dgm:prSet/>
      <dgm:spPr/>
      <dgm:t>
        <a:bodyPr/>
        <a:lstStyle/>
        <a:p>
          <a:pPr latinLnBrk="1"/>
          <a:endParaRPr lang="ko-KR" altLang="en-US"/>
        </a:p>
      </dgm:t>
    </dgm:pt>
    <dgm:pt modelId="{E942AC81-7687-4E79-B82B-D4A26DFA5948}" type="sibTrans" cxnId="{3485D422-8805-4213-BF51-B8376330DEAA}">
      <dgm:prSet/>
      <dgm:spPr/>
      <dgm:t>
        <a:bodyPr/>
        <a:lstStyle/>
        <a:p>
          <a:pPr latinLnBrk="1"/>
          <a:endParaRPr lang="ko-KR" altLang="en-US"/>
        </a:p>
      </dgm:t>
    </dgm:pt>
    <dgm:pt modelId="{5541590F-E9E7-480A-BE1B-2074B1D6427C}" type="pres">
      <dgm:prSet presAssocID="{CCEE9A46-5EFF-4E30-9506-CC62CC75C4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542CCD-1920-4576-9D7F-C0DDD9AB77FA}" type="pres">
      <dgm:prSet presAssocID="{BC53189F-F6F5-4C80-9A9F-E0300ABEECC8}" presName="parentText" presStyleLbl="node1" presStyleIdx="0" presStyleCnt="1" custLinFactY="2659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1BFD6F-BCD4-4AC0-8238-667AA39DFE73}" type="presOf" srcId="{CCEE9A46-5EFF-4E30-9506-CC62CC75C428}" destId="{5541590F-E9E7-480A-BE1B-2074B1D6427C}" srcOrd="0" destOrd="0" presId="urn:microsoft.com/office/officeart/2005/8/layout/vList2"/>
    <dgm:cxn modelId="{3485D422-8805-4213-BF51-B8376330DEAA}" srcId="{CCEE9A46-5EFF-4E30-9506-CC62CC75C428}" destId="{BC53189F-F6F5-4C80-9A9F-E0300ABEECC8}" srcOrd="0" destOrd="0" parTransId="{A0EA9364-EE9B-4BE6-AB08-4DA5B2E6520C}" sibTransId="{E942AC81-7687-4E79-B82B-D4A26DFA5948}"/>
    <dgm:cxn modelId="{E54B4801-7CA6-4BFC-91D0-97E804265A39}" type="presOf" srcId="{BC53189F-F6F5-4C80-9A9F-E0300ABEECC8}" destId="{9D542CCD-1920-4576-9D7F-C0DDD9AB77FA}" srcOrd="0" destOrd="0" presId="urn:microsoft.com/office/officeart/2005/8/layout/vList2"/>
    <dgm:cxn modelId="{948A89DE-5B0A-4400-92A8-2B0AE000F769}" type="presParOf" srcId="{5541590F-E9E7-480A-BE1B-2074B1D6427C}" destId="{9D542CCD-1920-4576-9D7F-C0DDD9AB77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E7E7-3FD7-48AC-A2E5-7E9E8683F2BF}">
      <dsp:nvSpPr>
        <dsp:cNvPr id="0" name=""/>
        <dsp:cNvSpPr/>
      </dsp:nvSpPr>
      <dsp:spPr>
        <a:xfrm>
          <a:off x="0" y="163886"/>
          <a:ext cx="7757631" cy="150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Calibri" pitchFamily="34" charset="0"/>
              <a:cs typeface="Calibri" pitchFamily="34" charset="0"/>
            </a:rPr>
            <a:t>Machine Learning Model for </a:t>
          </a:r>
        </a:p>
        <a:p>
          <a:pPr lvl="0" algn="l" defTabSz="1466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Calibri" pitchFamily="34" charset="0"/>
              <a:cs typeface="Calibri" pitchFamily="34" charset="0"/>
            </a:rPr>
            <a:t>Detecting Bug in Inconsistent Code Clones</a:t>
          </a:r>
          <a:endParaRPr lang="ko-KR" sz="3300" kern="1200" dirty="0">
            <a:latin typeface="Calibri" pitchFamily="34" charset="0"/>
            <a:cs typeface="Calibri" pitchFamily="34" charset="0"/>
          </a:endParaRPr>
        </a:p>
      </dsp:txBody>
      <dsp:txXfrm>
        <a:off x="73507" y="237393"/>
        <a:ext cx="7610617" cy="13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42CCD-1920-4576-9D7F-C0DDD9AB77FA}">
      <dsp:nvSpPr>
        <dsp:cNvPr id="0" name=""/>
        <dsp:cNvSpPr/>
      </dsp:nvSpPr>
      <dsp:spPr>
        <a:xfrm>
          <a:off x="0" y="340680"/>
          <a:ext cx="40386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alibri" pitchFamily="34" charset="0"/>
              <a:cs typeface="Calibri" pitchFamily="34" charset="0"/>
            </a:rPr>
            <a:t>Chowdhury</a:t>
          </a:r>
          <a:r>
            <a:rPr lang="en-US" sz="2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400" kern="1200" dirty="0" err="1" smtClean="0">
              <a:latin typeface="Calibri" pitchFamily="34" charset="0"/>
              <a:cs typeface="Calibri" pitchFamily="34" charset="0"/>
            </a:rPr>
            <a:t>Ashabul</a:t>
          </a:r>
          <a:r>
            <a:rPr lang="en-US" sz="2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400" kern="1200" dirty="0" err="1" smtClean="0">
              <a:latin typeface="Calibri" pitchFamily="34" charset="0"/>
              <a:cs typeface="Calibri" pitchFamily="34" charset="0"/>
            </a:rPr>
            <a:t>Yeameen</a:t>
          </a:r>
          <a:r>
            <a:rPr lang="en-US" sz="2400" kern="12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2400" kern="1200" dirty="0" smtClean="0">
              <a:latin typeface="Calibri" pitchFamily="34" charset="0"/>
              <a:cs typeface="Calibri" pitchFamily="34" charset="0"/>
            </a:rPr>
          </a:br>
          <a:r>
            <a:rPr lang="en-US" sz="2400" kern="1200" dirty="0" smtClean="0">
              <a:latin typeface="Calibri" pitchFamily="34" charset="0"/>
              <a:cs typeface="Calibri" pitchFamily="34" charset="0"/>
            </a:rPr>
            <a:t>Seungtack Baek</a:t>
          </a:r>
          <a:endParaRPr lang="ko-KR" sz="2400" kern="1200" dirty="0">
            <a:latin typeface="Calibri" pitchFamily="34" charset="0"/>
            <a:cs typeface="Calibri" pitchFamily="34" charset="0"/>
          </a:endParaRPr>
        </a:p>
      </dsp:txBody>
      <dsp:txXfrm>
        <a:off x="46606" y="387286"/>
        <a:ext cx="3945388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69DBB-8097-4514-A4FE-726B7F7943F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E69BD-49CE-4DF4-B40D-3114FD6CC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E69BD-49CE-4DF4-B40D-3114FD6CC6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0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E69BD-49CE-4DF4-B40D-3114FD6CC6A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0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E69BD-49CE-4DF4-B40D-3114FD6CC6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0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4.png"/><Relationship Id="rId4" Type="http://schemas.openxmlformats.org/officeDocument/2006/relationships/tags" Target="../tags/tag76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2828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5800" y="3962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5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4876800"/>
            <a:ext cx="4572000" cy="1752600"/>
          </a:xfrm>
          <a:prstGeom prst="rect">
            <a:avLst/>
          </a:prstGeom>
          <a:solidFill>
            <a:srgbClr val="BF9900"/>
          </a:solidFill>
          <a:ln w="9525">
            <a:solidFill>
              <a:srgbClr val="B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4876800"/>
            <a:ext cx="3886200" cy="1752600"/>
          </a:xfrm>
          <a:prstGeom prst="rect">
            <a:avLst/>
          </a:prstGeom>
          <a:solidFill>
            <a:srgbClr val="2F4D6A"/>
          </a:solidFill>
          <a:ln w="9525">
            <a:solidFill>
              <a:srgbClr val="2F4D6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228600"/>
            <a:ext cx="8686800" cy="4495800"/>
          </a:xfrm>
          <a:prstGeom prst="rect">
            <a:avLst/>
          </a:prstGeom>
          <a:solidFill>
            <a:srgbClr val="002666"/>
          </a:solidFill>
          <a:ln w="9525">
            <a:solidFill>
              <a:srgbClr val="002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>
          <a:xfrm>
            <a:off x="685800" y="990600"/>
            <a:ext cx="7848600" cy="1470025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8550" name="Picture 6" descr="http://ucomm.ucdavis.edu/images/logos_marks/expanded_logo/expanded_logo_black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5181600"/>
            <a:ext cx="4114800" cy="1163638"/>
          </a:xfrm>
          <a:prstGeom prst="rect">
            <a:avLst/>
          </a:prstGeom>
          <a:noFill/>
        </p:spPr>
      </p:pic>
      <p:sp>
        <p:nvSpPr>
          <p:cNvPr id="108551" name="Rectangle 7"/>
          <p:cNvSpPr>
            <a:spLocks noGrp="1" noChangeArrowheads="1"/>
          </p:cNvSpPr>
          <p:nvPr>
            <p:ph type="subTitle" sz="quarter" idx="1"/>
            <p:custDataLst>
              <p:tags r:id="rId6"/>
            </p:custDataLst>
          </p:nvPr>
        </p:nvSpPr>
        <p:spPr>
          <a:xfrm>
            <a:off x="4648200" y="2819400"/>
            <a:ext cx="3886200" cy="1295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Author 1</a:t>
            </a:r>
          </a:p>
          <a:p>
            <a:r>
              <a:rPr lang="en-US"/>
              <a:t>Author 2</a:t>
            </a:r>
          </a:p>
        </p:txBody>
      </p:sp>
      <p:pic>
        <p:nvPicPr>
          <p:cNvPr id="108552" name="Picture 8" descr="logo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1200" y="5029200"/>
            <a:ext cx="2371725" cy="1500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46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E73A7D6-23E1-4D49-9322-F8C2955B7E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E96293-A1EA-484D-814F-41A616D16E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828800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8800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C693D4E-FDE6-486E-86F0-A4FFFC890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8985763-4878-4ADE-97E0-DCD35973C6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5FD0008-8EE2-43E9-ADB2-C0163B3FD9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45477AF-4111-489D-BEA4-DAC520C769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F38B04-F32E-4F23-8B03-582F30AC2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FF2D078-1077-40AD-B0E0-0179F63C483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4215DB4-4187-4DF4-9F43-09E0287E84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781800" y="457200"/>
            <a:ext cx="2209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52400" y="457200"/>
            <a:ext cx="64770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1BBF1AC-9A41-4536-8707-32B72EF15E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4572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8288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88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>
          <a:xfrm>
            <a:off x="8675688" y="6224588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B7A1DB6C-5147-4CF9-A678-03E845CE5A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4572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828800"/>
            <a:ext cx="82296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3924300"/>
            <a:ext cx="82296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>
          <a:xfrm>
            <a:off x="8675688" y="6224588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F769960C-9AEE-4624-A386-74A6DC4A62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1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3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70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66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68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22" Type="http://schemas.openxmlformats.org/officeDocument/2006/relationships/tags" Target="../tags/tag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4D09-3551-4D79-A9C1-A3199AFC0ABE}" type="datetimeFigureOut">
              <a:rPr lang="en-US" smtClean="0"/>
              <a:t>5/3/2012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46AF-746C-49D3-8374-920A00B67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0" y="6477000"/>
            <a:ext cx="1447800" cy="381000"/>
          </a:xfrm>
          <a:prstGeom prst="rect">
            <a:avLst/>
          </a:prstGeom>
          <a:solidFill>
            <a:srgbClr val="BF9900"/>
          </a:solidFill>
          <a:ln w="9525" algn="ctr">
            <a:solidFill>
              <a:srgbClr val="B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01000" y="6477000"/>
            <a:ext cx="1143000" cy="381000"/>
          </a:xfrm>
          <a:prstGeom prst="rect">
            <a:avLst/>
          </a:prstGeom>
          <a:solidFill>
            <a:srgbClr val="2F4D6A"/>
          </a:solidFill>
          <a:ln w="9525" algn="ctr">
            <a:solidFill>
              <a:srgbClr val="2F4D6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47800" y="6477000"/>
            <a:ext cx="6553200" cy="381000"/>
          </a:xfrm>
          <a:prstGeom prst="rect">
            <a:avLst/>
          </a:prstGeom>
          <a:solidFill>
            <a:srgbClr val="002666"/>
          </a:solidFill>
          <a:ln w="9525" algn="ctr">
            <a:solidFill>
              <a:srgbClr val="002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457200" y="18288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7527" name="Picture 7" descr="http://ucomm.ucdavis.edu/images/logos_marks/expanded_logo/expanded_logo_black.pn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19075" y="6526213"/>
            <a:ext cx="1003300" cy="284162"/>
          </a:xfrm>
          <a:prstGeom prst="rect">
            <a:avLst/>
          </a:prstGeom>
          <a:noFill/>
        </p:spPr>
      </p:pic>
      <p:pic>
        <p:nvPicPr>
          <p:cNvPr id="107528" name="Picture 8" descr="logo3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343900" y="6526213"/>
            <a:ext cx="465138" cy="293687"/>
          </a:xfrm>
          <a:prstGeom prst="rect">
            <a:avLst/>
          </a:prstGeom>
          <a:noFill/>
        </p:spPr>
      </p:pic>
      <p:sp>
        <p:nvSpPr>
          <p:cNvPr id="107529" name="Rectangle 9"/>
          <p:cNvSpPr>
            <a:spLocks noGrp="1" noChangeArrowheads="1"/>
          </p:cNvSpPr>
          <p:nvPr>
            <p:ph type="sldNum" sz="quarter" idx="4"/>
            <p:custDataLst>
              <p:tags r:id="rId22"/>
            </p:custDataLst>
          </p:nvPr>
        </p:nvSpPr>
        <p:spPr bwMode="auto">
          <a:xfrm>
            <a:off x="8675688" y="62245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D28EE5-3554-4127-9736-EC6E3BC6E2E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7530" name="Rectangle 10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666"/>
          </a:solidFill>
          <a:ln w="9525" algn="ctr">
            <a:solidFill>
              <a:srgbClr val="002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4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image" Target="../media/image6.gif"/><Relationship Id="rId3" Type="http://schemas.openxmlformats.org/officeDocument/2006/relationships/tags" Target="../tags/tag123.xm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5.png"/><Relationship Id="rId2" Type="http://schemas.openxmlformats.org/officeDocument/2006/relationships/tags" Target="../tags/tag122.xml"/><Relationship Id="rId16" Type="http://schemas.microsoft.com/office/2007/relationships/diagramDrawing" Target="../diagrams/drawing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1.xml"/><Relationship Id="rId11" Type="http://schemas.microsoft.com/office/2007/relationships/diagramDrawing" Target="../diagrams/drawing1.xml"/><Relationship Id="rId5" Type="http://schemas.openxmlformats.org/officeDocument/2006/relationships/tags" Target="../tags/tag125.xm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tags" Target="../tags/tag124.xm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7" Type="http://schemas.openxmlformats.org/officeDocument/2006/relationships/image" Target="../media/image8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image" Target="../media/image10.png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tags" Target="../tags/tag195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image" Target="../media/image9.png"/><Relationship Id="rId5" Type="http://schemas.openxmlformats.org/officeDocument/2006/relationships/tags" Target="../tags/tag195.xml"/><Relationship Id="rId10" Type="http://schemas.openxmlformats.org/officeDocument/2006/relationships/tags" Target="../tags/tag194.xml"/><Relationship Id="rId4" Type="http://schemas.openxmlformats.org/officeDocument/2006/relationships/tags" Target="../tags/tag19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0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0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10" Type="http://schemas.openxmlformats.org/officeDocument/2006/relationships/tags" Target="../tags/tag167.xml"/><Relationship Id="rId19" Type="http://schemas.openxmlformats.org/officeDocument/2006/relationships/image" Target="../media/image7.png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6786301"/>
              </p:ext>
            </p:extLst>
          </p:nvPr>
        </p:nvGraphicFramePr>
        <p:xfrm>
          <a:off x="616984" y="685800"/>
          <a:ext cx="7757631" cy="183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5922905"/>
              </p:ext>
            </p:extLst>
          </p:nvPr>
        </p:nvGraphicFramePr>
        <p:xfrm>
          <a:off x="4572000" y="4191000"/>
          <a:ext cx="40386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81662"/>
            <a:ext cx="2219325" cy="9360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8" y="3796990"/>
            <a:ext cx="2308787" cy="12126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95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 2: 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161363" y="4671046"/>
            <a:ext cx="6315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Harmful=Bug</a:t>
            </a:r>
            <a:r>
              <a:rPr lang="en-US" dirty="0"/>
              <a:t>, Check, </a:t>
            </a:r>
            <a:r>
              <a:rPr lang="en-US" dirty="0" smtClean="0"/>
              <a:t>Smell, Style (106 </a:t>
            </a:r>
            <a:r>
              <a:rPr lang="en-US" dirty="0"/>
              <a:t>cases)</a:t>
            </a:r>
          </a:p>
          <a:p>
            <a:r>
              <a:rPr lang="en-US" dirty="0" smtClean="0"/>
              <a:t>Benign= </a:t>
            </a:r>
            <a:r>
              <a:rPr lang="en-US" dirty="0" smtClean="0"/>
              <a:t>False </a:t>
            </a:r>
            <a:r>
              <a:rPr lang="en-US" dirty="0"/>
              <a:t>(34 cases)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50032393"/>
              </p:ext>
            </p:extLst>
          </p:nvPr>
        </p:nvGraphicFramePr>
        <p:xfrm>
          <a:off x="161364" y="1359154"/>
          <a:ext cx="8667350" cy="3037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6735"/>
                <a:gridCol w="772376"/>
                <a:gridCol w="961094"/>
                <a:gridCol w="866735"/>
                <a:gridCol w="866735"/>
                <a:gridCol w="866735"/>
                <a:gridCol w="866735"/>
                <a:gridCol w="866735"/>
                <a:gridCol w="866735"/>
                <a:gridCol w="86673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Algorithm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Meta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Parameters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Classified harmful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Misclassified Harmful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Recall in harmful cases (%)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Classified Benign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Misclassified Benign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Recall Benign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(%)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Overall </a:t>
                      </a:r>
                      <a:r>
                        <a:rPr lang="en-US" sz="1100" dirty="0" smtClean="0">
                          <a:effectLst/>
                        </a:rPr>
                        <a:t>Accuracy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(%)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92.5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70.8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88.46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AdaBoost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I=30, P=100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66.7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87.69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AdaBoost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I=30, P=50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89.23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G=.2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29.2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AdaBoost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G=.2, I=30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94.3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88.46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AdaBoost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G=.2, I=30, P=50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94.3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66.7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89.23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Bagging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I=10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99.1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87.7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184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of these are real BUGs?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62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smtClean="0"/>
              <a:t>1: How many real bugs?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64337724"/>
              </p:ext>
            </p:extLst>
          </p:nvPr>
        </p:nvGraphicFramePr>
        <p:xfrm>
          <a:off x="152400" y="1447800"/>
          <a:ext cx="8763000" cy="2615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300"/>
                <a:gridCol w="908756"/>
                <a:gridCol w="843844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Algorithm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Meta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Classified Harmful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Missed Harmful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Recall in Harmful cases(%)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Classified Benign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Missed Benign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Recall in Benign cases (%)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Overall Accuracy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(%)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gamma=0.2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95.8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gamma=0.2, I=30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AdaBoost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gamma=.2, I=30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Bagging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95.8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64.7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80.77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I=30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Bagging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61.8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81.53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161365" y="4352365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Harmful=Bug, Check, Smell (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006600"/>
                </a:solidFill>
              </a:rPr>
              <a:t>51</a:t>
            </a:r>
            <a:r>
              <a:rPr lang="en-US" dirty="0" smtClean="0"/>
              <a:t> cases)</a:t>
            </a:r>
          </a:p>
          <a:p>
            <a:r>
              <a:rPr lang="en-US" dirty="0" smtClean="0"/>
              <a:t>Benign= Style, False (34 cases)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>
                <p:custDataLst>
                  <p:tags r:id="rId5"/>
                </p:custDataLst>
              </p:nvPr>
            </p:nvSpPr>
            <p:spPr>
              <a:xfrm>
                <a:off x="161365" y="5257800"/>
                <a:ext cx="5181600" cy="622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Out of total input,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130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dirty="0" smtClean="0"/>
                  <a:t>34.6</a:t>
                </a:r>
                <a:r>
                  <a:rPr lang="en-US" sz="1400" dirty="0" smtClean="0"/>
                  <a:t>%</a:t>
                </a:r>
                <a:r>
                  <a:rPr lang="en-US" dirty="0" smtClean="0"/>
                  <a:t> </a:t>
                </a:r>
                <a:r>
                  <a:rPr lang="en-US" dirty="0" smtClean="0"/>
                  <a:t>BUGs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61365" y="5257800"/>
                <a:ext cx="5181600" cy="622222"/>
              </a:xfrm>
              <a:prstGeom prst="rect">
                <a:avLst/>
              </a:prstGeom>
              <a:blipFill rotWithShape="1">
                <a:blip r:embed="rId7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531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Precision and Recall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3388578"/>
              </p:ext>
            </p:extLst>
          </p:nvPr>
        </p:nvGraphicFramePr>
        <p:xfrm>
          <a:off x="609600" y="1524000"/>
          <a:ext cx="7391400" cy="1737360"/>
        </p:xfrm>
        <a:graphic>
          <a:graphicData uri="http://schemas.openxmlformats.org/drawingml/2006/table">
            <a:tbl>
              <a:tblPr/>
              <a:tblGrid>
                <a:gridCol w="1847850"/>
                <a:gridCol w="1847850"/>
                <a:gridCol w="1847850"/>
                <a:gridCol w="1847850"/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as determined by </a:t>
                      </a:r>
                      <a:r>
                        <a:rPr lang="en-US" i="1" dirty="0">
                          <a:effectLst/>
                        </a:rPr>
                        <a:t>Gold</a:t>
                      </a:r>
                      <a:r>
                        <a:rPr lang="en-US" dirty="0">
                          <a:effectLst/>
                        </a:rPr>
                        <a:t> standard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Test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outcome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Positive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7700"/>
                          </a:solidFill>
                          <a:effectLst/>
                        </a:rPr>
                        <a:t>True positive</a:t>
                      </a:r>
                      <a:endParaRPr lang="en-US">
                        <a:solidFill>
                          <a:srgbClr val="0077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770000"/>
                          </a:solidFill>
                          <a:effectLst/>
                        </a:rPr>
                        <a:t>False positive</a:t>
                      </a:r>
                      <a:endParaRPr lang="en-US">
                        <a:solidFill>
                          <a:srgbClr val="77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Negative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770000"/>
                          </a:solidFill>
                          <a:effectLst/>
                        </a:rPr>
                        <a:t>False negative</a:t>
                      </a:r>
                      <a:endParaRPr lang="en-US">
                        <a:solidFill>
                          <a:srgbClr val="77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700"/>
                          </a:solidFill>
                          <a:effectLst/>
                        </a:rPr>
                        <a:t>True negative</a:t>
                      </a:r>
                      <a:endParaRPr lang="en-US" dirty="0">
                        <a:solidFill>
                          <a:srgbClr val="0077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>
                <p:custDataLst>
                  <p:tags r:id="rId4"/>
                </p:custDataLst>
              </p:nvPr>
            </p:nvSpPr>
            <p:spPr>
              <a:xfrm>
                <a:off x="2667000" y="4072224"/>
                <a:ext cx="3343835" cy="560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smtClean="0">
                    <a:latin typeface="Cambria Math" pitchFamily="18" charset="0"/>
                    <a:ea typeface="Cambria Math" pitchFamily="18" charset="0"/>
                  </a:rPr>
                  <a:t>accuracy 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𝑡𝑛</m:t>
                        </m:r>
                      </m:num>
                      <m:den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𝑓𝑝</m:t>
                        </m:r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𝑓𝑛</m:t>
                        </m:r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𝑡𝑛</m:t>
                        </m:r>
                      </m:den>
                    </m:f>
                  </m:oMath>
                </a14:m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667000" y="4072224"/>
                <a:ext cx="3343835" cy="560282"/>
              </a:xfrm>
              <a:prstGeom prst="rect">
                <a:avLst/>
              </a:prstGeom>
              <a:blipFill rotWithShape="1">
                <a:blip r:embed="rId11"/>
                <a:stretch>
                  <a:fillRect l="-2007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5562600"/>
                <a:ext cx="3124200" cy="653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precision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2438400" y="5562600"/>
                <a:ext cx="3124200" cy="653833"/>
              </a:xfrm>
              <a:prstGeom prst="rect">
                <a:avLst/>
              </a:prstGeom>
              <a:blipFill rotWithShape="1">
                <a:blip r:embed="rId13"/>
                <a:stretch>
                  <a:fillRect l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>
                <p:custDataLst>
                  <p:tags r:id="rId6"/>
                </p:custDataLst>
              </p:nvPr>
            </p:nvSpPr>
            <p:spPr>
              <a:xfrm>
                <a:off x="6172200" y="5518367"/>
                <a:ext cx="2124635" cy="653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recall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172200" y="5518367"/>
                <a:ext cx="2124635" cy="653833"/>
              </a:xfrm>
              <a:prstGeom prst="rect">
                <a:avLst/>
              </a:prstGeom>
              <a:blipFill rotWithShape="1">
                <a:blip r:embed="rId14"/>
                <a:stretch>
                  <a:fillRect l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519953" y="3698831"/>
            <a:ext cx="226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far we considered,</a:t>
            </a:r>
            <a:endParaRPr lang="en-US" dirty="0"/>
          </a:p>
        </p:txBody>
      </p: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559101" y="5040868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be more important,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5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Precision and Recall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52400" y="1447800"/>
            <a:ext cx="89154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Keeping track of real bugs in modified classification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No example number in default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Write your own validation</a:t>
            </a:r>
          </a:p>
          <a:p>
            <a:pPr lvl="1"/>
            <a:r>
              <a:rPr lang="en-US" dirty="0" smtClean="0"/>
              <a:t>Choose a method which suffers minimum </a:t>
            </a:r>
            <a:r>
              <a:rPr lang="en-US" dirty="0" err="1" smtClean="0"/>
              <a:t>overfitting</a:t>
            </a:r>
            <a:r>
              <a:rPr lang="en-US" dirty="0" smtClean="0"/>
              <a:t> problem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53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Precision and Recall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1918489"/>
              </p:ext>
            </p:extLst>
          </p:nvPr>
        </p:nvGraphicFramePr>
        <p:xfrm>
          <a:off x="152400" y="1447800"/>
          <a:ext cx="8915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247775"/>
                <a:gridCol w="1066800"/>
                <a:gridCol w="1066800"/>
                <a:gridCol w="1076325"/>
                <a:gridCol w="1114425"/>
                <a:gridCol w="1114425"/>
                <a:gridCol w="1114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Harmful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data</a:t>
                      </a:r>
                      <a:r>
                        <a:rPr lang="en-US" sz="1600" baseline="0" dirty="0" smtClean="0"/>
                        <a:t> in Harmful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Detected</a:t>
                      </a:r>
                      <a:r>
                        <a:rPr lang="en-US" sz="1600" baseline="0" dirty="0" smtClean="0"/>
                        <a:t> bugs in Harmful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Missing bugs in Harmful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r>
                        <a:rPr lang="en-US" sz="1600" baseline="0" dirty="0" smtClean="0"/>
                        <a:t> in Bug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 in Harmful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CHECK,SMELL, STYLE, 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66.67%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66.67%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BUG,CHECK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SMELL,STYLE,FALSE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84.44%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50.67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78.57%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BUG,CHECK,SMELL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STYLE,FALSE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95.56%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45.74%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89.58%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>
                <p:custDataLst>
                  <p:tags r:id="rId4"/>
                </p:custDataLst>
              </p:nvPr>
            </p:nvSpPr>
            <p:spPr>
              <a:xfrm>
                <a:off x="1447800" y="4603967"/>
                <a:ext cx="3124200" cy="653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precision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47800" y="4603967"/>
                <a:ext cx="3124200" cy="653833"/>
              </a:xfrm>
              <a:prstGeom prst="rect">
                <a:avLst/>
              </a:prstGeom>
              <a:blipFill rotWithShape="1">
                <a:blip r:embed="rId8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>
                <p:custDataLst>
                  <p:tags r:id="rId5"/>
                </p:custDataLst>
              </p:nvPr>
            </p:nvSpPr>
            <p:spPr>
              <a:xfrm>
                <a:off x="5181600" y="4559734"/>
                <a:ext cx="2124635" cy="653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recall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5181600" y="4559734"/>
                <a:ext cx="2124635" cy="653833"/>
              </a:xfrm>
              <a:prstGeom prst="rect">
                <a:avLst/>
              </a:prstGeom>
              <a:blipFill rotWithShape="1">
                <a:blip r:embed="rId9"/>
                <a:stretch>
                  <a:fillRect l="-4298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61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Precision and Recall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775359"/>
              </p:ext>
            </p:extLst>
          </p:nvPr>
        </p:nvGraphicFramePr>
        <p:xfrm>
          <a:off x="152400" y="1447800"/>
          <a:ext cx="8915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247775"/>
                <a:gridCol w="1066800"/>
                <a:gridCol w="1066800"/>
                <a:gridCol w="1076325"/>
                <a:gridCol w="1114425"/>
                <a:gridCol w="1114425"/>
                <a:gridCol w="1114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Harmful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data</a:t>
                      </a:r>
                      <a:r>
                        <a:rPr lang="en-US" sz="1600" baseline="0" dirty="0" smtClean="0"/>
                        <a:t> in Harmful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Detected</a:t>
                      </a:r>
                      <a:r>
                        <a:rPr lang="en-US" sz="1600" baseline="0" dirty="0" smtClean="0"/>
                        <a:t> bugs in Harmful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Missing bugs in Harmful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r>
                        <a:rPr lang="en-US" sz="1600" baseline="0" dirty="0" smtClean="0"/>
                        <a:t> in Bug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 in Harmful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CHECK,SMELL, STYLE, 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66.67%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66.67%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BUG,CHECK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SMELL,STYLE,FALSE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84.44%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50.67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78.57%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BUG,CHECK,SMELL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STYLE,FALSE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95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43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95.56%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45.74%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89.58%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>
                <p:custDataLst>
                  <p:tags r:id="rId4"/>
                </p:custDataLst>
              </p:nvPr>
            </p:nvSpPr>
            <p:spPr>
              <a:xfrm>
                <a:off x="1447800" y="4603967"/>
                <a:ext cx="3124200" cy="653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precision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47800" y="4603967"/>
                <a:ext cx="3124200" cy="653833"/>
              </a:xfrm>
              <a:prstGeom prst="rect">
                <a:avLst/>
              </a:prstGeom>
              <a:blipFill rotWithShape="1">
                <a:blip r:embed="rId8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>
                <p:custDataLst>
                  <p:tags r:id="rId5"/>
                </p:custDataLst>
              </p:nvPr>
            </p:nvSpPr>
            <p:spPr>
              <a:xfrm>
                <a:off x="5181600" y="4559734"/>
                <a:ext cx="2124635" cy="653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recall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</m:num>
                      <m:den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𝑡𝑝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5181600" y="4559734"/>
                <a:ext cx="2124635" cy="653833"/>
              </a:xfrm>
              <a:prstGeom prst="rect">
                <a:avLst/>
              </a:prstGeom>
              <a:blipFill rotWithShape="1">
                <a:blip r:embed="rId9"/>
                <a:stretch>
                  <a:fillRect l="-4298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16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Threat to Validity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Small dataset, in terms of both number &amp; platform</a:t>
            </a:r>
          </a:p>
          <a:p>
            <a:r>
              <a:rPr lang="en-US" dirty="0" smtClean="0"/>
              <a:t>Including other bad practices along bugs</a:t>
            </a:r>
          </a:p>
          <a:p>
            <a:r>
              <a:rPr lang="en-US" dirty="0" smtClean="0"/>
              <a:t>Manual extraction of some features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3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Future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Complete automatic extraction of features</a:t>
            </a:r>
          </a:p>
          <a:p>
            <a:r>
              <a:rPr lang="en-US" dirty="0" smtClean="0"/>
              <a:t>Try with larger dataset on variety of projects</a:t>
            </a:r>
          </a:p>
          <a:p>
            <a:r>
              <a:rPr lang="en-US" dirty="0" smtClean="0"/>
              <a:t>Project specific tool to learn over time</a:t>
            </a:r>
          </a:p>
          <a:p>
            <a:r>
              <a:rPr lang="en-US" dirty="0" smtClean="0"/>
              <a:t>Tool idea: On commit, automatically detecting and suggesting to take a look at clone copy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13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5800" y="2438400"/>
            <a:ext cx="78486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Question?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9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The basics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is </a:t>
            </a:r>
            <a:r>
              <a:rPr lang="en-US" altLang="ko-KR" sz="3200" i="1" dirty="0" smtClean="0"/>
              <a:t>Code Clone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5800" y="1981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mtClean="0"/>
              <a:t>Thanks!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0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lowchart: Process 168"/>
          <p:cNvSpPr/>
          <p:nvPr>
            <p:custDataLst>
              <p:tags r:id="rId2"/>
            </p:custDataLst>
          </p:nvPr>
        </p:nvSpPr>
        <p:spPr>
          <a:xfrm>
            <a:off x="1219199" y="304800"/>
            <a:ext cx="6751571" cy="1143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>
            <p:custDataLst>
              <p:tags r:id="rId3"/>
            </p:custDataLst>
          </p:nvPr>
        </p:nvSpPr>
        <p:spPr>
          <a:xfrm>
            <a:off x="5638800" y="685800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Write code</a:t>
            </a:r>
            <a:endParaRPr lang="en-US" dirty="0"/>
          </a:p>
        </p:txBody>
      </p:sp>
      <p:grpSp>
        <p:nvGrpSpPr>
          <p:cNvPr id="2" name="Group 1"/>
          <p:cNvGrpSpPr/>
          <p:nvPr>
            <p:custDataLst>
              <p:tags r:id="rId4"/>
            </p:custDataLst>
          </p:nvPr>
        </p:nvGrpSpPr>
        <p:grpSpPr>
          <a:xfrm>
            <a:off x="1187604" y="1204642"/>
            <a:ext cx="6751571" cy="1897463"/>
            <a:chOff x="1187604" y="1204642"/>
            <a:chExt cx="6751571" cy="1897463"/>
          </a:xfrm>
        </p:grpSpPr>
        <p:sp>
          <p:nvSpPr>
            <p:cNvPr id="170" name="Flowchart: Process 169"/>
            <p:cNvSpPr/>
            <p:nvPr/>
          </p:nvSpPr>
          <p:spPr>
            <a:xfrm>
              <a:off x="1187604" y="1959105"/>
              <a:ext cx="6751571" cy="1143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stCxn id="40" idx="2"/>
              <a:endCxn id="132" idx="0"/>
            </p:cNvCxnSpPr>
            <p:nvPr/>
          </p:nvCxnSpPr>
          <p:spPr>
            <a:xfrm flipH="1">
              <a:off x="2112932" y="1204642"/>
              <a:ext cx="1052438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40" idx="2"/>
              <a:endCxn id="133" idx="0"/>
            </p:cNvCxnSpPr>
            <p:nvPr/>
          </p:nvCxnSpPr>
          <p:spPr>
            <a:xfrm>
              <a:off x="3165370" y="1204642"/>
              <a:ext cx="1146458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olded Corner 131"/>
            <p:cNvSpPr/>
            <p:nvPr/>
          </p:nvSpPr>
          <p:spPr>
            <a:xfrm>
              <a:off x="1696902" y="2118784"/>
              <a:ext cx="832060" cy="823642"/>
            </a:xfrm>
            <a:prstGeom prst="foldedCorner">
              <a:avLst>
                <a:gd name="adj" fmla="val 3035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38800" y="2331251"/>
              <a:ext cx="1930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Copy and paste</a:t>
              </a:r>
              <a:endParaRPr lang="en-US" dirty="0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3895798" y="2118784"/>
              <a:ext cx="832060" cy="823642"/>
            </a:xfrm>
            <a:prstGeom prst="foldedCorner">
              <a:avLst>
                <a:gd name="adj" fmla="val 30358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Folded Corner 39"/>
          <p:cNvSpPr/>
          <p:nvPr>
            <p:custDataLst>
              <p:tags r:id="rId5"/>
            </p:custDataLst>
          </p:nvPr>
        </p:nvSpPr>
        <p:spPr>
          <a:xfrm>
            <a:off x="2749340" y="381000"/>
            <a:ext cx="832060" cy="823642"/>
          </a:xfrm>
          <a:prstGeom prst="foldedCorner">
            <a:avLst>
              <a:gd name="adj" fmla="val 303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>
            <p:custDataLst>
              <p:tags r:id="rId6"/>
            </p:custDataLst>
          </p:nvPr>
        </p:nvGrpSpPr>
        <p:grpSpPr>
          <a:xfrm>
            <a:off x="1219199" y="2942426"/>
            <a:ext cx="6751571" cy="1934374"/>
            <a:chOff x="1219199" y="2942426"/>
            <a:chExt cx="6751571" cy="1934374"/>
          </a:xfrm>
        </p:grpSpPr>
        <p:sp>
          <p:nvSpPr>
            <p:cNvPr id="171" name="Flowchart: Process 170"/>
            <p:cNvSpPr/>
            <p:nvPr/>
          </p:nvSpPr>
          <p:spPr>
            <a:xfrm>
              <a:off x="1219199" y="3733800"/>
              <a:ext cx="6751571" cy="1143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33" idx="2"/>
              <a:endCxn id="139" idx="0"/>
            </p:cNvCxnSpPr>
            <p:nvPr/>
          </p:nvCxnSpPr>
          <p:spPr>
            <a:xfrm>
              <a:off x="4311828" y="2942426"/>
              <a:ext cx="0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32" idx="2"/>
              <a:endCxn id="137" idx="0"/>
            </p:cNvCxnSpPr>
            <p:nvPr/>
          </p:nvCxnSpPr>
          <p:spPr>
            <a:xfrm>
              <a:off x="2112932" y="2942426"/>
              <a:ext cx="0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38800" y="3976702"/>
              <a:ext cx="18880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Discover error </a:t>
              </a:r>
              <a:br>
                <a:rPr lang="en-US" dirty="0" smtClean="0"/>
              </a:br>
              <a:r>
                <a:rPr lang="en-US" dirty="0" smtClean="0"/>
                <a:t>    in </a:t>
              </a:r>
              <a:r>
                <a:rPr lang="en-US" i="1" dirty="0" smtClean="0"/>
                <a:t>one</a:t>
              </a:r>
              <a:r>
                <a:rPr lang="en-US" dirty="0" smtClean="0"/>
                <a:t> copy</a:t>
              </a:r>
              <a:endParaRPr lang="en-US" dirty="0"/>
            </a:p>
          </p:txBody>
        </p:sp>
        <p:sp>
          <p:nvSpPr>
            <p:cNvPr id="137" name="Folded Corner 136"/>
            <p:cNvSpPr/>
            <p:nvPr/>
          </p:nvSpPr>
          <p:spPr>
            <a:xfrm>
              <a:off x="1696902" y="3856568"/>
              <a:ext cx="832060" cy="823642"/>
            </a:xfrm>
            <a:prstGeom prst="foldedCorner">
              <a:avLst>
                <a:gd name="adj" fmla="val 3035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750261" y="3905718"/>
              <a:ext cx="674543" cy="674543"/>
            </a:xfrm>
            <a:prstGeom prst="mathMultiply">
              <a:avLst>
                <a:gd name="adj1" fmla="val 1287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olded Corner 138"/>
            <p:cNvSpPr/>
            <p:nvPr/>
          </p:nvSpPr>
          <p:spPr>
            <a:xfrm>
              <a:off x="3895798" y="3856568"/>
              <a:ext cx="832060" cy="823642"/>
            </a:xfrm>
            <a:prstGeom prst="foldedCorner">
              <a:avLst>
                <a:gd name="adj" fmla="val 30358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2" name="Multiply 141"/>
          <p:cNvSpPr/>
          <p:nvPr>
            <p:custDataLst>
              <p:tags r:id="rId7"/>
            </p:custDataLst>
          </p:nvPr>
        </p:nvSpPr>
        <p:spPr>
          <a:xfrm>
            <a:off x="3949157" y="3905718"/>
            <a:ext cx="674543" cy="674543"/>
          </a:xfrm>
          <a:prstGeom prst="mathMultiply">
            <a:avLst>
              <a:gd name="adj1" fmla="val 12877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>
            <p:custDataLst>
              <p:tags r:id="rId8"/>
            </p:custDataLst>
          </p:nvPr>
        </p:nvGrpSpPr>
        <p:grpSpPr>
          <a:xfrm>
            <a:off x="1219199" y="4680210"/>
            <a:ext cx="6751571" cy="1975108"/>
            <a:chOff x="1219199" y="4680210"/>
            <a:chExt cx="6751571" cy="1975108"/>
          </a:xfrm>
        </p:grpSpPr>
        <p:sp>
          <p:nvSpPr>
            <p:cNvPr id="172" name="Flowchart: Process 171"/>
            <p:cNvSpPr/>
            <p:nvPr/>
          </p:nvSpPr>
          <p:spPr>
            <a:xfrm>
              <a:off x="1219199" y="5512318"/>
              <a:ext cx="6751571" cy="1143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39" idx="2"/>
              <a:endCxn id="144" idx="0"/>
            </p:cNvCxnSpPr>
            <p:nvPr/>
          </p:nvCxnSpPr>
          <p:spPr>
            <a:xfrm>
              <a:off x="4311828" y="4680210"/>
              <a:ext cx="0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37" idx="2"/>
              <a:endCxn id="143" idx="0"/>
            </p:cNvCxnSpPr>
            <p:nvPr/>
          </p:nvCxnSpPr>
          <p:spPr>
            <a:xfrm>
              <a:off x="2112932" y="4680210"/>
              <a:ext cx="0" cy="914142"/>
            </a:xfrm>
            <a:prstGeom prst="straightConnector1">
              <a:avLst/>
            </a:prstGeom>
            <a:ln w="79375" cap="sq">
              <a:solidFill>
                <a:schemeClr val="accent2">
                  <a:lumMod val="60000"/>
                  <a:lumOff val="40000"/>
                </a:schemeClr>
              </a:solidFill>
              <a:bevel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638800" y="5899152"/>
              <a:ext cx="2179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Fix inconsistently</a:t>
              </a:r>
              <a:endParaRPr lang="en-US" dirty="0"/>
            </a:p>
          </p:txBody>
        </p:sp>
        <p:sp>
          <p:nvSpPr>
            <p:cNvPr id="144" name="Folded Corner 143"/>
            <p:cNvSpPr/>
            <p:nvPr/>
          </p:nvSpPr>
          <p:spPr>
            <a:xfrm>
              <a:off x="3895798" y="5594352"/>
              <a:ext cx="832060" cy="823642"/>
            </a:xfrm>
            <a:prstGeom prst="foldedCorner">
              <a:avLst>
                <a:gd name="adj" fmla="val 30358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3949157" y="5643502"/>
              <a:ext cx="674543" cy="674543"/>
            </a:xfrm>
            <a:prstGeom prst="mathMultiply">
              <a:avLst>
                <a:gd name="adj1" fmla="val 1287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olded Corner 142"/>
            <p:cNvSpPr/>
            <p:nvPr/>
          </p:nvSpPr>
          <p:spPr>
            <a:xfrm>
              <a:off x="1696902" y="5594352"/>
              <a:ext cx="832060" cy="823642"/>
            </a:xfrm>
            <a:prstGeom prst="foldedCorner">
              <a:avLst>
                <a:gd name="adj" fmla="val 3035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1902169" y="5846656"/>
              <a:ext cx="421527" cy="319035"/>
            </a:xfrm>
            <a:custGeom>
              <a:avLst/>
              <a:gdLst>
                <a:gd name="connsiteX0" fmla="*/ 163154 w 838200"/>
                <a:gd name="connsiteY0" fmla="*/ 239475 h 838200"/>
                <a:gd name="connsiteX1" fmla="*/ 239475 w 838200"/>
                <a:gd name="connsiteY1" fmla="*/ 163154 h 838200"/>
                <a:gd name="connsiteX2" fmla="*/ 419100 w 838200"/>
                <a:gd name="connsiteY2" fmla="*/ 342778 h 838200"/>
                <a:gd name="connsiteX3" fmla="*/ 598725 w 838200"/>
                <a:gd name="connsiteY3" fmla="*/ 163154 h 838200"/>
                <a:gd name="connsiteX4" fmla="*/ 675046 w 838200"/>
                <a:gd name="connsiteY4" fmla="*/ 239475 h 838200"/>
                <a:gd name="connsiteX5" fmla="*/ 495422 w 838200"/>
                <a:gd name="connsiteY5" fmla="*/ 419100 h 838200"/>
                <a:gd name="connsiteX6" fmla="*/ 675046 w 838200"/>
                <a:gd name="connsiteY6" fmla="*/ 598725 h 838200"/>
                <a:gd name="connsiteX7" fmla="*/ 598725 w 838200"/>
                <a:gd name="connsiteY7" fmla="*/ 675046 h 838200"/>
                <a:gd name="connsiteX8" fmla="*/ 419100 w 838200"/>
                <a:gd name="connsiteY8" fmla="*/ 495422 h 838200"/>
                <a:gd name="connsiteX9" fmla="*/ 239475 w 838200"/>
                <a:gd name="connsiteY9" fmla="*/ 675046 h 838200"/>
                <a:gd name="connsiteX10" fmla="*/ 163154 w 838200"/>
                <a:gd name="connsiteY10" fmla="*/ 598725 h 838200"/>
                <a:gd name="connsiteX11" fmla="*/ 342778 w 838200"/>
                <a:gd name="connsiteY11" fmla="*/ 419100 h 838200"/>
                <a:gd name="connsiteX12" fmla="*/ 163154 w 838200"/>
                <a:gd name="connsiteY12" fmla="*/ 239475 h 838200"/>
                <a:gd name="connsiteX0" fmla="*/ 255946 w 527011"/>
                <a:gd name="connsiteY0" fmla="*/ 332268 h 603332"/>
                <a:gd name="connsiteX1" fmla="*/ 76321 w 527011"/>
                <a:gd name="connsiteY1" fmla="*/ 511892 h 603332"/>
                <a:gd name="connsiteX2" fmla="*/ 0 w 527011"/>
                <a:gd name="connsiteY2" fmla="*/ 435571 h 603332"/>
                <a:gd name="connsiteX3" fmla="*/ 179624 w 527011"/>
                <a:gd name="connsiteY3" fmla="*/ 255946 h 603332"/>
                <a:gd name="connsiteX4" fmla="*/ 0 w 527011"/>
                <a:gd name="connsiteY4" fmla="*/ 76321 h 603332"/>
                <a:gd name="connsiteX5" fmla="*/ 76321 w 527011"/>
                <a:gd name="connsiteY5" fmla="*/ 0 h 603332"/>
                <a:gd name="connsiteX6" fmla="*/ 255946 w 527011"/>
                <a:gd name="connsiteY6" fmla="*/ 179624 h 603332"/>
                <a:gd name="connsiteX7" fmla="*/ 435571 w 527011"/>
                <a:gd name="connsiteY7" fmla="*/ 0 h 603332"/>
                <a:gd name="connsiteX8" fmla="*/ 511892 w 527011"/>
                <a:gd name="connsiteY8" fmla="*/ 76321 h 603332"/>
                <a:gd name="connsiteX9" fmla="*/ 332268 w 527011"/>
                <a:gd name="connsiteY9" fmla="*/ 255946 h 603332"/>
                <a:gd name="connsiteX10" fmla="*/ 511892 w 527011"/>
                <a:gd name="connsiteY10" fmla="*/ 435571 h 603332"/>
                <a:gd name="connsiteX11" fmla="*/ 527011 w 527011"/>
                <a:gd name="connsiteY11" fmla="*/ 603332 h 603332"/>
                <a:gd name="connsiteX0" fmla="*/ 255946 w 511892"/>
                <a:gd name="connsiteY0" fmla="*/ 332268 h 511892"/>
                <a:gd name="connsiteX1" fmla="*/ 76321 w 511892"/>
                <a:gd name="connsiteY1" fmla="*/ 511892 h 511892"/>
                <a:gd name="connsiteX2" fmla="*/ 0 w 511892"/>
                <a:gd name="connsiteY2" fmla="*/ 435571 h 511892"/>
                <a:gd name="connsiteX3" fmla="*/ 179624 w 511892"/>
                <a:gd name="connsiteY3" fmla="*/ 255946 h 511892"/>
                <a:gd name="connsiteX4" fmla="*/ 0 w 511892"/>
                <a:gd name="connsiteY4" fmla="*/ 76321 h 511892"/>
                <a:gd name="connsiteX5" fmla="*/ 76321 w 511892"/>
                <a:gd name="connsiteY5" fmla="*/ 0 h 511892"/>
                <a:gd name="connsiteX6" fmla="*/ 255946 w 511892"/>
                <a:gd name="connsiteY6" fmla="*/ 179624 h 511892"/>
                <a:gd name="connsiteX7" fmla="*/ 435571 w 511892"/>
                <a:gd name="connsiteY7" fmla="*/ 0 h 511892"/>
                <a:gd name="connsiteX8" fmla="*/ 511892 w 511892"/>
                <a:gd name="connsiteY8" fmla="*/ 76321 h 511892"/>
                <a:gd name="connsiteX9" fmla="*/ 332268 w 511892"/>
                <a:gd name="connsiteY9" fmla="*/ 255946 h 511892"/>
                <a:gd name="connsiteX10" fmla="*/ 511892 w 511892"/>
                <a:gd name="connsiteY10" fmla="*/ 435571 h 511892"/>
                <a:gd name="connsiteX0" fmla="*/ 255946 w 511892"/>
                <a:gd name="connsiteY0" fmla="*/ 332268 h 511892"/>
                <a:gd name="connsiteX1" fmla="*/ 76321 w 511892"/>
                <a:gd name="connsiteY1" fmla="*/ 511892 h 511892"/>
                <a:gd name="connsiteX2" fmla="*/ 0 w 511892"/>
                <a:gd name="connsiteY2" fmla="*/ 435571 h 511892"/>
                <a:gd name="connsiteX3" fmla="*/ 179624 w 511892"/>
                <a:gd name="connsiteY3" fmla="*/ 255946 h 511892"/>
                <a:gd name="connsiteX4" fmla="*/ 0 w 511892"/>
                <a:gd name="connsiteY4" fmla="*/ 76321 h 511892"/>
                <a:gd name="connsiteX5" fmla="*/ 76321 w 511892"/>
                <a:gd name="connsiteY5" fmla="*/ 0 h 511892"/>
                <a:gd name="connsiteX6" fmla="*/ 255946 w 511892"/>
                <a:gd name="connsiteY6" fmla="*/ 179624 h 511892"/>
                <a:gd name="connsiteX7" fmla="*/ 435571 w 511892"/>
                <a:gd name="connsiteY7" fmla="*/ 0 h 511892"/>
                <a:gd name="connsiteX8" fmla="*/ 511892 w 511892"/>
                <a:gd name="connsiteY8" fmla="*/ 76321 h 511892"/>
                <a:gd name="connsiteX9" fmla="*/ 332268 w 511892"/>
                <a:gd name="connsiteY9" fmla="*/ 255946 h 511892"/>
                <a:gd name="connsiteX0" fmla="*/ 76321 w 511892"/>
                <a:gd name="connsiteY0" fmla="*/ 511892 h 511892"/>
                <a:gd name="connsiteX1" fmla="*/ 0 w 511892"/>
                <a:gd name="connsiteY1" fmla="*/ 435571 h 511892"/>
                <a:gd name="connsiteX2" fmla="*/ 179624 w 511892"/>
                <a:gd name="connsiteY2" fmla="*/ 255946 h 511892"/>
                <a:gd name="connsiteX3" fmla="*/ 0 w 511892"/>
                <a:gd name="connsiteY3" fmla="*/ 76321 h 511892"/>
                <a:gd name="connsiteX4" fmla="*/ 76321 w 511892"/>
                <a:gd name="connsiteY4" fmla="*/ 0 h 511892"/>
                <a:gd name="connsiteX5" fmla="*/ 255946 w 511892"/>
                <a:gd name="connsiteY5" fmla="*/ 179624 h 511892"/>
                <a:gd name="connsiteX6" fmla="*/ 435571 w 511892"/>
                <a:gd name="connsiteY6" fmla="*/ 0 h 511892"/>
                <a:gd name="connsiteX7" fmla="*/ 511892 w 511892"/>
                <a:gd name="connsiteY7" fmla="*/ 76321 h 511892"/>
                <a:gd name="connsiteX8" fmla="*/ 332268 w 511892"/>
                <a:gd name="connsiteY8" fmla="*/ 255946 h 511892"/>
                <a:gd name="connsiteX0" fmla="*/ 0 w 511892"/>
                <a:gd name="connsiteY0" fmla="*/ 435571 h 435571"/>
                <a:gd name="connsiteX1" fmla="*/ 179624 w 511892"/>
                <a:gd name="connsiteY1" fmla="*/ 255946 h 435571"/>
                <a:gd name="connsiteX2" fmla="*/ 0 w 511892"/>
                <a:gd name="connsiteY2" fmla="*/ 76321 h 435571"/>
                <a:gd name="connsiteX3" fmla="*/ 76321 w 511892"/>
                <a:gd name="connsiteY3" fmla="*/ 0 h 435571"/>
                <a:gd name="connsiteX4" fmla="*/ 255946 w 511892"/>
                <a:gd name="connsiteY4" fmla="*/ 179624 h 435571"/>
                <a:gd name="connsiteX5" fmla="*/ 435571 w 511892"/>
                <a:gd name="connsiteY5" fmla="*/ 0 h 435571"/>
                <a:gd name="connsiteX6" fmla="*/ 511892 w 511892"/>
                <a:gd name="connsiteY6" fmla="*/ 76321 h 435571"/>
                <a:gd name="connsiteX7" fmla="*/ 332268 w 511892"/>
                <a:gd name="connsiteY7" fmla="*/ 255946 h 435571"/>
                <a:gd name="connsiteX0" fmla="*/ 179624 w 511892"/>
                <a:gd name="connsiteY0" fmla="*/ 255946 h 255946"/>
                <a:gd name="connsiteX1" fmla="*/ 0 w 511892"/>
                <a:gd name="connsiteY1" fmla="*/ 76321 h 255946"/>
                <a:gd name="connsiteX2" fmla="*/ 76321 w 511892"/>
                <a:gd name="connsiteY2" fmla="*/ 0 h 255946"/>
                <a:gd name="connsiteX3" fmla="*/ 255946 w 511892"/>
                <a:gd name="connsiteY3" fmla="*/ 179624 h 255946"/>
                <a:gd name="connsiteX4" fmla="*/ 435571 w 511892"/>
                <a:gd name="connsiteY4" fmla="*/ 0 h 255946"/>
                <a:gd name="connsiteX5" fmla="*/ 511892 w 511892"/>
                <a:gd name="connsiteY5" fmla="*/ 76321 h 255946"/>
                <a:gd name="connsiteX6" fmla="*/ 332268 w 511892"/>
                <a:gd name="connsiteY6" fmla="*/ 255946 h 255946"/>
                <a:gd name="connsiteX0" fmla="*/ 243917 w 511892"/>
                <a:gd name="connsiteY0" fmla="*/ 320239 h 320239"/>
                <a:gd name="connsiteX1" fmla="*/ 0 w 511892"/>
                <a:gd name="connsiteY1" fmla="*/ 76321 h 320239"/>
                <a:gd name="connsiteX2" fmla="*/ 76321 w 511892"/>
                <a:gd name="connsiteY2" fmla="*/ 0 h 320239"/>
                <a:gd name="connsiteX3" fmla="*/ 255946 w 511892"/>
                <a:gd name="connsiteY3" fmla="*/ 179624 h 320239"/>
                <a:gd name="connsiteX4" fmla="*/ 435571 w 511892"/>
                <a:gd name="connsiteY4" fmla="*/ 0 h 320239"/>
                <a:gd name="connsiteX5" fmla="*/ 511892 w 511892"/>
                <a:gd name="connsiteY5" fmla="*/ 76321 h 320239"/>
                <a:gd name="connsiteX6" fmla="*/ 332268 w 511892"/>
                <a:gd name="connsiteY6" fmla="*/ 255946 h 320239"/>
                <a:gd name="connsiteX0" fmla="*/ 265348 w 511892"/>
                <a:gd name="connsiteY0" fmla="*/ 334526 h 334526"/>
                <a:gd name="connsiteX1" fmla="*/ 0 w 511892"/>
                <a:gd name="connsiteY1" fmla="*/ 76321 h 334526"/>
                <a:gd name="connsiteX2" fmla="*/ 76321 w 511892"/>
                <a:gd name="connsiteY2" fmla="*/ 0 h 334526"/>
                <a:gd name="connsiteX3" fmla="*/ 255946 w 511892"/>
                <a:gd name="connsiteY3" fmla="*/ 179624 h 334526"/>
                <a:gd name="connsiteX4" fmla="*/ 435571 w 511892"/>
                <a:gd name="connsiteY4" fmla="*/ 0 h 334526"/>
                <a:gd name="connsiteX5" fmla="*/ 511892 w 511892"/>
                <a:gd name="connsiteY5" fmla="*/ 76321 h 334526"/>
                <a:gd name="connsiteX6" fmla="*/ 332268 w 511892"/>
                <a:gd name="connsiteY6" fmla="*/ 255946 h 334526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6" fmla="*/ 332268 w 511892"/>
                <a:gd name="connsiteY6" fmla="*/ 255946 h 327382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6" fmla="*/ 332268 w 511892"/>
                <a:gd name="connsiteY6" fmla="*/ 255946 h 327382"/>
                <a:gd name="connsiteX0" fmla="*/ 258204 w 511892"/>
                <a:gd name="connsiteY0" fmla="*/ 327382 h 327384"/>
                <a:gd name="connsiteX1" fmla="*/ 0 w 511892"/>
                <a:gd name="connsiteY1" fmla="*/ 76321 h 327384"/>
                <a:gd name="connsiteX2" fmla="*/ 76321 w 511892"/>
                <a:gd name="connsiteY2" fmla="*/ 0 h 327384"/>
                <a:gd name="connsiteX3" fmla="*/ 255946 w 511892"/>
                <a:gd name="connsiteY3" fmla="*/ 179624 h 327384"/>
                <a:gd name="connsiteX4" fmla="*/ 435571 w 511892"/>
                <a:gd name="connsiteY4" fmla="*/ 0 h 327384"/>
                <a:gd name="connsiteX5" fmla="*/ 511892 w 511892"/>
                <a:gd name="connsiteY5" fmla="*/ 76321 h 327384"/>
                <a:gd name="connsiteX6" fmla="*/ 263212 w 511892"/>
                <a:gd name="connsiteY6" fmla="*/ 327384 h 327384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76321 w 511892"/>
                <a:gd name="connsiteY2" fmla="*/ 0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6" fmla="*/ 258204 w 511892"/>
                <a:gd name="connsiteY6" fmla="*/ 327382 h 327382"/>
                <a:gd name="connsiteX0" fmla="*/ 258204 w 511892"/>
                <a:gd name="connsiteY0" fmla="*/ 327382 h 327382"/>
                <a:gd name="connsiteX1" fmla="*/ 0 w 511892"/>
                <a:gd name="connsiteY1" fmla="*/ 76321 h 327382"/>
                <a:gd name="connsiteX2" fmla="*/ 169190 w 511892"/>
                <a:gd name="connsiteY2" fmla="*/ 97631 h 327382"/>
                <a:gd name="connsiteX3" fmla="*/ 255946 w 511892"/>
                <a:gd name="connsiteY3" fmla="*/ 179624 h 327382"/>
                <a:gd name="connsiteX4" fmla="*/ 435571 w 511892"/>
                <a:gd name="connsiteY4" fmla="*/ 0 h 327382"/>
                <a:gd name="connsiteX5" fmla="*/ 511892 w 511892"/>
                <a:gd name="connsiteY5" fmla="*/ 76321 h 327382"/>
                <a:gd name="connsiteX6" fmla="*/ 258204 w 511892"/>
                <a:gd name="connsiteY6" fmla="*/ 327382 h 327382"/>
                <a:gd name="connsiteX0" fmla="*/ 162954 w 416642"/>
                <a:gd name="connsiteY0" fmla="*/ 327382 h 327382"/>
                <a:gd name="connsiteX1" fmla="*/ 0 w 416642"/>
                <a:gd name="connsiteY1" fmla="*/ 171571 h 327382"/>
                <a:gd name="connsiteX2" fmla="*/ 73940 w 416642"/>
                <a:gd name="connsiteY2" fmla="*/ 97631 h 327382"/>
                <a:gd name="connsiteX3" fmla="*/ 160696 w 416642"/>
                <a:gd name="connsiteY3" fmla="*/ 179624 h 327382"/>
                <a:gd name="connsiteX4" fmla="*/ 340321 w 416642"/>
                <a:gd name="connsiteY4" fmla="*/ 0 h 327382"/>
                <a:gd name="connsiteX5" fmla="*/ 416642 w 416642"/>
                <a:gd name="connsiteY5" fmla="*/ 76321 h 327382"/>
                <a:gd name="connsiteX6" fmla="*/ 162954 w 416642"/>
                <a:gd name="connsiteY6" fmla="*/ 327382 h 327382"/>
                <a:gd name="connsiteX0" fmla="*/ 162954 w 416642"/>
                <a:gd name="connsiteY0" fmla="*/ 327382 h 327382"/>
                <a:gd name="connsiteX1" fmla="*/ 0 w 416642"/>
                <a:gd name="connsiteY1" fmla="*/ 171571 h 327382"/>
                <a:gd name="connsiteX2" fmla="*/ 31078 w 416642"/>
                <a:gd name="connsiteY2" fmla="*/ 57149 h 327382"/>
                <a:gd name="connsiteX3" fmla="*/ 160696 w 416642"/>
                <a:gd name="connsiteY3" fmla="*/ 179624 h 327382"/>
                <a:gd name="connsiteX4" fmla="*/ 340321 w 416642"/>
                <a:gd name="connsiteY4" fmla="*/ 0 h 327382"/>
                <a:gd name="connsiteX5" fmla="*/ 416642 w 416642"/>
                <a:gd name="connsiteY5" fmla="*/ 76321 h 327382"/>
                <a:gd name="connsiteX6" fmla="*/ 162954 w 416642"/>
                <a:gd name="connsiteY6" fmla="*/ 327382 h 327382"/>
                <a:gd name="connsiteX0" fmla="*/ 203435 w 457123"/>
                <a:gd name="connsiteY0" fmla="*/ 327382 h 327382"/>
                <a:gd name="connsiteX1" fmla="*/ 0 w 457123"/>
                <a:gd name="connsiteY1" fmla="*/ 142996 h 327382"/>
                <a:gd name="connsiteX2" fmla="*/ 71559 w 457123"/>
                <a:gd name="connsiteY2" fmla="*/ 57149 h 327382"/>
                <a:gd name="connsiteX3" fmla="*/ 201177 w 457123"/>
                <a:gd name="connsiteY3" fmla="*/ 179624 h 327382"/>
                <a:gd name="connsiteX4" fmla="*/ 380802 w 457123"/>
                <a:gd name="connsiteY4" fmla="*/ 0 h 327382"/>
                <a:gd name="connsiteX5" fmla="*/ 457123 w 457123"/>
                <a:gd name="connsiteY5" fmla="*/ 76321 h 327382"/>
                <a:gd name="connsiteX6" fmla="*/ 203435 w 457123"/>
                <a:gd name="connsiteY6" fmla="*/ 327382 h 327382"/>
                <a:gd name="connsiteX0" fmla="*/ 210579 w 464267"/>
                <a:gd name="connsiteY0" fmla="*/ 327382 h 327382"/>
                <a:gd name="connsiteX1" fmla="*/ 0 w 464267"/>
                <a:gd name="connsiteY1" fmla="*/ 126327 h 327382"/>
                <a:gd name="connsiteX2" fmla="*/ 78703 w 464267"/>
                <a:gd name="connsiteY2" fmla="*/ 57149 h 327382"/>
                <a:gd name="connsiteX3" fmla="*/ 208321 w 464267"/>
                <a:gd name="connsiteY3" fmla="*/ 179624 h 327382"/>
                <a:gd name="connsiteX4" fmla="*/ 387946 w 464267"/>
                <a:gd name="connsiteY4" fmla="*/ 0 h 327382"/>
                <a:gd name="connsiteX5" fmla="*/ 464267 w 464267"/>
                <a:gd name="connsiteY5" fmla="*/ 76321 h 327382"/>
                <a:gd name="connsiteX6" fmla="*/ 210579 w 464267"/>
                <a:gd name="connsiteY6" fmla="*/ 327382 h 327382"/>
                <a:gd name="connsiteX0" fmla="*/ 198672 w 452360"/>
                <a:gd name="connsiteY0" fmla="*/ 327382 h 327382"/>
                <a:gd name="connsiteX1" fmla="*/ 0 w 452360"/>
                <a:gd name="connsiteY1" fmla="*/ 133471 h 327382"/>
                <a:gd name="connsiteX2" fmla="*/ 66796 w 452360"/>
                <a:gd name="connsiteY2" fmla="*/ 57149 h 327382"/>
                <a:gd name="connsiteX3" fmla="*/ 196414 w 452360"/>
                <a:gd name="connsiteY3" fmla="*/ 179624 h 327382"/>
                <a:gd name="connsiteX4" fmla="*/ 376039 w 452360"/>
                <a:gd name="connsiteY4" fmla="*/ 0 h 327382"/>
                <a:gd name="connsiteX5" fmla="*/ 452360 w 452360"/>
                <a:gd name="connsiteY5" fmla="*/ 76321 h 327382"/>
                <a:gd name="connsiteX6" fmla="*/ 198672 w 452360"/>
                <a:gd name="connsiteY6" fmla="*/ 327382 h 327382"/>
                <a:gd name="connsiteX0" fmla="*/ 198672 w 452360"/>
                <a:gd name="connsiteY0" fmla="*/ 396439 h 396439"/>
                <a:gd name="connsiteX1" fmla="*/ 0 w 452360"/>
                <a:gd name="connsiteY1" fmla="*/ 202528 h 396439"/>
                <a:gd name="connsiteX2" fmla="*/ 66796 w 452360"/>
                <a:gd name="connsiteY2" fmla="*/ 126206 h 396439"/>
                <a:gd name="connsiteX3" fmla="*/ 196414 w 452360"/>
                <a:gd name="connsiteY3" fmla="*/ 248681 h 396439"/>
                <a:gd name="connsiteX4" fmla="*/ 452239 w 452360"/>
                <a:gd name="connsiteY4" fmla="*/ 0 h 396439"/>
                <a:gd name="connsiteX5" fmla="*/ 452360 w 452360"/>
                <a:gd name="connsiteY5" fmla="*/ 145378 h 396439"/>
                <a:gd name="connsiteX6" fmla="*/ 198672 w 452360"/>
                <a:gd name="connsiteY6" fmla="*/ 396439 h 396439"/>
                <a:gd name="connsiteX0" fmla="*/ 198672 w 521416"/>
                <a:gd name="connsiteY0" fmla="*/ 396439 h 396439"/>
                <a:gd name="connsiteX1" fmla="*/ 0 w 521416"/>
                <a:gd name="connsiteY1" fmla="*/ 202528 h 396439"/>
                <a:gd name="connsiteX2" fmla="*/ 66796 w 521416"/>
                <a:gd name="connsiteY2" fmla="*/ 126206 h 396439"/>
                <a:gd name="connsiteX3" fmla="*/ 196414 w 521416"/>
                <a:gd name="connsiteY3" fmla="*/ 248681 h 396439"/>
                <a:gd name="connsiteX4" fmla="*/ 452239 w 521416"/>
                <a:gd name="connsiteY4" fmla="*/ 0 h 396439"/>
                <a:gd name="connsiteX5" fmla="*/ 521416 w 521416"/>
                <a:gd name="connsiteY5" fmla="*/ 95372 h 396439"/>
                <a:gd name="connsiteX6" fmla="*/ 198672 w 521416"/>
                <a:gd name="connsiteY6" fmla="*/ 396439 h 396439"/>
                <a:gd name="connsiteX0" fmla="*/ 198672 w 519035"/>
                <a:gd name="connsiteY0" fmla="*/ 396439 h 396439"/>
                <a:gd name="connsiteX1" fmla="*/ 0 w 519035"/>
                <a:gd name="connsiteY1" fmla="*/ 202528 h 396439"/>
                <a:gd name="connsiteX2" fmla="*/ 66796 w 519035"/>
                <a:gd name="connsiteY2" fmla="*/ 126206 h 396439"/>
                <a:gd name="connsiteX3" fmla="*/ 196414 w 519035"/>
                <a:gd name="connsiteY3" fmla="*/ 248681 h 396439"/>
                <a:gd name="connsiteX4" fmla="*/ 452239 w 519035"/>
                <a:gd name="connsiteY4" fmla="*/ 0 h 396439"/>
                <a:gd name="connsiteX5" fmla="*/ 519035 w 519035"/>
                <a:gd name="connsiteY5" fmla="*/ 83466 h 396439"/>
                <a:gd name="connsiteX6" fmla="*/ 198672 w 519035"/>
                <a:gd name="connsiteY6" fmla="*/ 396439 h 396439"/>
                <a:gd name="connsiteX0" fmla="*/ 198672 w 535865"/>
                <a:gd name="connsiteY0" fmla="*/ 396439 h 396439"/>
                <a:gd name="connsiteX1" fmla="*/ 0 w 535865"/>
                <a:gd name="connsiteY1" fmla="*/ 202528 h 396439"/>
                <a:gd name="connsiteX2" fmla="*/ 66796 w 535865"/>
                <a:gd name="connsiteY2" fmla="*/ 126206 h 396439"/>
                <a:gd name="connsiteX3" fmla="*/ 196414 w 535865"/>
                <a:gd name="connsiteY3" fmla="*/ 248681 h 396439"/>
                <a:gd name="connsiteX4" fmla="*/ 452239 w 535865"/>
                <a:gd name="connsiteY4" fmla="*/ 0 h 396439"/>
                <a:gd name="connsiteX5" fmla="*/ 519035 w 535865"/>
                <a:gd name="connsiteY5" fmla="*/ 83466 h 396439"/>
                <a:gd name="connsiteX6" fmla="*/ 198672 w 535865"/>
                <a:gd name="connsiteY6" fmla="*/ 396439 h 396439"/>
                <a:gd name="connsiteX0" fmla="*/ 198672 w 519035"/>
                <a:gd name="connsiteY0" fmla="*/ 396439 h 396439"/>
                <a:gd name="connsiteX1" fmla="*/ 0 w 519035"/>
                <a:gd name="connsiteY1" fmla="*/ 202528 h 396439"/>
                <a:gd name="connsiteX2" fmla="*/ 66796 w 519035"/>
                <a:gd name="connsiteY2" fmla="*/ 126206 h 396439"/>
                <a:gd name="connsiteX3" fmla="*/ 196414 w 519035"/>
                <a:gd name="connsiteY3" fmla="*/ 248681 h 396439"/>
                <a:gd name="connsiteX4" fmla="*/ 452239 w 519035"/>
                <a:gd name="connsiteY4" fmla="*/ 0 h 396439"/>
                <a:gd name="connsiteX5" fmla="*/ 519035 w 519035"/>
                <a:gd name="connsiteY5" fmla="*/ 83466 h 396439"/>
                <a:gd name="connsiteX6" fmla="*/ 198672 w 519035"/>
                <a:gd name="connsiteY6" fmla="*/ 396439 h 396439"/>
                <a:gd name="connsiteX0" fmla="*/ 198672 w 519035"/>
                <a:gd name="connsiteY0" fmla="*/ 396439 h 396439"/>
                <a:gd name="connsiteX1" fmla="*/ 0 w 519035"/>
                <a:gd name="connsiteY1" fmla="*/ 202528 h 396439"/>
                <a:gd name="connsiteX2" fmla="*/ 66796 w 519035"/>
                <a:gd name="connsiteY2" fmla="*/ 126206 h 396439"/>
                <a:gd name="connsiteX3" fmla="*/ 196414 w 519035"/>
                <a:gd name="connsiteY3" fmla="*/ 248681 h 396439"/>
                <a:gd name="connsiteX4" fmla="*/ 452239 w 519035"/>
                <a:gd name="connsiteY4" fmla="*/ 0 h 396439"/>
                <a:gd name="connsiteX5" fmla="*/ 519035 w 519035"/>
                <a:gd name="connsiteY5" fmla="*/ 83466 h 396439"/>
                <a:gd name="connsiteX6" fmla="*/ 198672 w 519035"/>
                <a:gd name="connsiteY6" fmla="*/ 396439 h 396439"/>
                <a:gd name="connsiteX0" fmla="*/ 198672 w 523797"/>
                <a:gd name="connsiteY0" fmla="*/ 396439 h 396439"/>
                <a:gd name="connsiteX1" fmla="*/ 0 w 523797"/>
                <a:gd name="connsiteY1" fmla="*/ 202528 h 396439"/>
                <a:gd name="connsiteX2" fmla="*/ 66796 w 523797"/>
                <a:gd name="connsiteY2" fmla="*/ 126206 h 396439"/>
                <a:gd name="connsiteX3" fmla="*/ 196414 w 523797"/>
                <a:gd name="connsiteY3" fmla="*/ 248681 h 396439"/>
                <a:gd name="connsiteX4" fmla="*/ 452239 w 523797"/>
                <a:gd name="connsiteY4" fmla="*/ 0 h 396439"/>
                <a:gd name="connsiteX5" fmla="*/ 523797 w 523797"/>
                <a:gd name="connsiteY5" fmla="*/ 64416 h 396439"/>
                <a:gd name="connsiteX6" fmla="*/ 198672 w 523797"/>
                <a:gd name="connsiteY6" fmla="*/ 396439 h 39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97" h="396439">
                  <a:moveTo>
                    <a:pt x="198672" y="396439"/>
                  </a:moveTo>
                  <a:lnTo>
                    <a:pt x="0" y="202528"/>
                  </a:lnTo>
                  <a:lnTo>
                    <a:pt x="66796" y="126206"/>
                  </a:lnTo>
                  <a:lnTo>
                    <a:pt x="196414" y="248681"/>
                  </a:lnTo>
                  <a:lnTo>
                    <a:pt x="452239" y="0"/>
                  </a:lnTo>
                  <a:lnTo>
                    <a:pt x="523797" y="64416"/>
                  </a:lnTo>
                  <a:lnTo>
                    <a:pt x="198672" y="3964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28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228600" y="395230"/>
            <a:ext cx="8686800" cy="2347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File “A”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>
          <a:xfrm>
            <a:off x="228600" y="4381500"/>
            <a:ext cx="8686800" cy="21193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File “B”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>
            <p:custDataLst>
              <p:tags r:id="rId4"/>
            </p:custDataLst>
          </p:nvPr>
        </p:nvSpPr>
        <p:spPr>
          <a:xfrm>
            <a:off x="203398" y="5638800"/>
            <a:ext cx="8788202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Potential Buggy Differences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>
            <p:custDataLst>
              <p:tags r:id="rId5"/>
            </p:custDataLst>
          </p:nvPr>
        </p:nvSpPr>
        <p:spPr>
          <a:xfrm>
            <a:off x="203398" y="1676400"/>
            <a:ext cx="8788202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Potential Buggy Differences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>
            <p:custDataLst>
              <p:tags r:id="rId6"/>
            </p:custDataLst>
          </p:nvPr>
        </p:nvSpPr>
        <p:spPr>
          <a:xfrm>
            <a:off x="609600" y="39523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ucida Console" pitchFamily="49" charset="0"/>
              </a:rPr>
              <a:t> </a:t>
            </a:r>
            <a:r>
              <a:rPr lang="en-US" altLang="ko-KR" sz="1400" dirty="0" smtClean="0">
                <a:latin typeface="Lucida Console" pitchFamily="49" charset="0"/>
              </a:rPr>
              <a:t>  </a:t>
            </a:r>
            <a:r>
              <a:rPr lang="en-US" altLang="ko-KR" sz="1400" dirty="0" err="1" smtClean="0">
                <a:latin typeface="Lucida Console" pitchFamily="49" charset="0"/>
              </a:rPr>
              <a:t>nsCOMPtr</a:t>
            </a:r>
            <a:r>
              <a:rPr lang="en-US" altLang="ko-KR" sz="1400" dirty="0" smtClean="0">
                <a:latin typeface="Lucida Console" pitchFamily="49" charset="0"/>
              </a:rPr>
              <a:t>&lt;</a:t>
            </a:r>
            <a:r>
              <a:rPr lang="en-US" altLang="ko-KR" sz="1400" dirty="0" err="1" smtClean="0">
                <a:latin typeface="Lucida Console" pitchFamily="49" charset="0"/>
              </a:rPr>
              <a:t>nsIPrivateDOMEvent</a:t>
            </a:r>
            <a:r>
              <a:rPr lang="en-US" altLang="ko-KR" sz="1400" dirty="0">
                <a:latin typeface="Lucida Console" pitchFamily="49" charset="0"/>
              </a:rPr>
              <a:t>&gt; 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(</a:t>
            </a:r>
            <a:r>
              <a:rPr lang="en-US" altLang="ko-KR" sz="1400" dirty="0" err="1">
                <a:latin typeface="Lucida Console" pitchFamily="49" charset="0"/>
              </a:rPr>
              <a:t>do_QueryInterface</a:t>
            </a:r>
            <a:r>
              <a:rPr lang="en-US" altLang="ko-KR" sz="1400" dirty="0">
                <a:latin typeface="Lucida Console" pitchFamily="49" charset="0"/>
              </a:rPr>
              <a:t>(event));</a:t>
            </a:r>
          </a:p>
          <a:p>
            <a:r>
              <a:rPr lang="en-US" altLang="ko-KR" sz="1400" dirty="0">
                <a:latin typeface="Lucida Console" pitchFamily="49" charset="0"/>
              </a:rPr>
              <a:t>   if (!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)</a:t>
            </a:r>
          </a:p>
          <a:p>
            <a:r>
              <a:rPr lang="en-US" altLang="ko-KR" sz="1400" dirty="0">
                <a:latin typeface="Lucida Console" pitchFamily="49" charset="0"/>
              </a:rPr>
              <a:t>     return</a:t>
            </a:r>
            <a:r>
              <a:rPr lang="en-US" altLang="ko-KR" sz="1400" dirty="0" smtClean="0">
                <a:latin typeface="Lucida Console" pitchFamily="49" charset="0"/>
              </a:rPr>
              <a:t>;</a:t>
            </a:r>
            <a:endParaRPr lang="en-US" altLang="ko-KR" sz="1400" dirty="0"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-&gt;</a:t>
            </a:r>
            <a:r>
              <a:rPr lang="en-US" altLang="ko-KR" sz="1400" dirty="0" err="1">
                <a:latin typeface="Lucida Console" pitchFamily="49" charset="0"/>
              </a:rPr>
              <a:t>SetTrusted</a:t>
            </a:r>
            <a:r>
              <a:rPr lang="en-US" altLang="ko-KR" sz="1400" dirty="0">
                <a:latin typeface="Lucida Console" pitchFamily="49" charset="0"/>
              </a:rPr>
              <a:t>(PR_TRUE</a:t>
            </a:r>
            <a:r>
              <a:rPr lang="en-US" altLang="ko-KR" sz="1400" dirty="0" smtClean="0">
                <a:latin typeface="Lucida Console" pitchFamily="49" charset="0"/>
              </a:rPr>
              <a:t>);</a:t>
            </a:r>
            <a:endParaRPr lang="en-US" altLang="ko-KR" sz="1400" dirty="0"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nsRefPtr</a:t>
            </a:r>
            <a:r>
              <a:rPr lang="en-US" altLang="ko-KR" sz="1400" dirty="0">
                <a:latin typeface="Lucida Console" pitchFamily="49" charset="0"/>
              </a:rPr>
              <a:t>&lt;</a:t>
            </a:r>
            <a:r>
              <a:rPr lang="en-US" altLang="ko-KR" sz="1400" dirty="0" err="1">
                <a:latin typeface="Lucida Console" pitchFamily="49" charset="0"/>
              </a:rPr>
              <a:t>nsPLDOMEvent</a:t>
            </a:r>
            <a:r>
              <a:rPr lang="en-US" altLang="ko-KR" sz="1400" dirty="0">
                <a:latin typeface="Lucida Console" pitchFamily="49" charset="0"/>
              </a:rPr>
              <a:t>&gt; 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 = new </a:t>
            </a:r>
            <a:r>
              <a:rPr lang="en-US" altLang="ko-KR" sz="1400" dirty="0" err="1">
                <a:latin typeface="Lucida Console" pitchFamily="49" charset="0"/>
              </a:rPr>
              <a:t>nsPLDOMEvent</a:t>
            </a:r>
            <a:r>
              <a:rPr lang="en-US" altLang="ko-KR" sz="1400" dirty="0">
                <a:latin typeface="Lucida Console" pitchFamily="49" charset="0"/>
              </a:rPr>
              <a:t>(content, event);</a:t>
            </a: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endParaRPr lang="en-US" altLang="ko-KR" sz="1400" dirty="0" smtClean="0">
              <a:latin typeface="Lucida Console" pitchFamily="49" charset="0"/>
            </a:endParaRPr>
          </a:p>
          <a:p>
            <a:r>
              <a:rPr lang="en-US" altLang="ko-KR" sz="1400" dirty="0" smtClean="0">
                <a:latin typeface="Lucida Console" pitchFamily="49" charset="0"/>
              </a:rPr>
              <a:t>   if </a:t>
            </a:r>
            <a:r>
              <a:rPr lang="en-US" altLang="ko-KR" sz="1400" dirty="0">
                <a:latin typeface="Lucida Console" pitchFamily="49" charset="0"/>
              </a:rPr>
              <a:t>(!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)</a:t>
            </a:r>
          </a:p>
          <a:p>
            <a:r>
              <a:rPr lang="en-US" altLang="ko-KR" sz="1400" dirty="0">
                <a:latin typeface="Lucida Console" pitchFamily="49" charset="0"/>
              </a:rPr>
              <a:t>     return;</a:t>
            </a: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-&gt;</a:t>
            </a:r>
            <a:r>
              <a:rPr lang="en-US" altLang="ko-KR" sz="1400" dirty="0" err="1">
                <a:latin typeface="Lucida Console" pitchFamily="49" charset="0"/>
              </a:rPr>
              <a:t>PostDOMEvent</a:t>
            </a:r>
            <a:r>
              <a:rPr lang="en-US" altLang="ko-KR" sz="1400" dirty="0">
                <a:latin typeface="Lucida Console" pitchFamily="49" charset="0"/>
              </a:rPr>
              <a:t>();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609600" y="4469545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ucida Console" pitchFamily="49" charset="0"/>
              </a:rPr>
              <a:t> </a:t>
            </a:r>
            <a:r>
              <a:rPr lang="en-US" altLang="ko-KR" sz="1400" dirty="0" smtClean="0">
                <a:latin typeface="Lucida Console" pitchFamily="49" charset="0"/>
              </a:rPr>
              <a:t>  </a:t>
            </a:r>
            <a:r>
              <a:rPr lang="en-US" altLang="ko-KR" sz="1400" dirty="0" err="1" smtClean="0">
                <a:latin typeface="Lucida Console" pitchFamily="49" charset="0"/>
              </a:rPr>
              <a:t>nsCOMPtr</a:t>
            </a:r>
            <a:r>
              <a:rPr lang="en-US" altLang="ko-KR" sz="1400" dirty="0" smtClean="0">
                <a:latin typeface="Lucida Console" pitchFamily="49" charset="0"/>
              </a:rPr>
              <a:t>&lt;</a:t>
            </a:r>
            <a:r>
              <a:rPr lang="en-US" altLang="ko-KR" sz="1400" dirty="0" err="1" smtClean="0">
                <a:latin typeface="Lucida Console" pitchFamily="49" charset="0"/>
              </a:rPr>
              <a:t>nsIPrivateDOMEvent</a:t>
            </a:r>
            <a:r>
              <a:rPr lang="en-US" altLang="ko-KR" sz="1400" dirty="0">
                <a:latin typeface="Lucida Console" pitchFamily="49" charset="0"/>
              </a:rPr>
              <a:t>&gt; 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(</a:t>
            </a:r>
            <a:r>
              <a:rPr lang="en-US" altLang="ko-KR" sz="1400" dirty="0" err="1">
                <a:latin typeface="Lucida Console" pitchFamily="49" charset="0"/>
              </a:rPr>
              <a:t>do_QueryInterface</a:t>
            </a:r>
            <a:r>
              <a:rPr lang="en-US" altLang="ko-KR" sz="1400" dirty="0">
                <a:latin typeface="Lucida Console" pitchFamily="49" charset="0"/>
              </a:rPr>
              <a:t>(event));</a:t>
            </a:r>
          </a:p>
          <a:p>
            <a:r>
              <a:rPr lang="en-US" altLang="ko-KR" sz="1400" dirty="0">
                <a:latin typeface="Lucida Console" pitchFamily="49" charset="0"/>
              </a:rPr>
              <a:t>   if (!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)</a:t>
            </a:r>
          </a:p>
          <a:p>
            <a:r>
              <a:rPr lang="en-US" altLang="ko-KR" sz="1400" dirty="0">
                <a:latin typeface="Lucida Console" pitchFamily="49" charset="0"/>
              </a:rPr>
              <a:t>     return</a:t>
            </a:r>
            <a:r>
              <a:rPr lang="en-US" altLang="ko-KR" sz="1400" dirty="0" smtClean="0">
                <a:latin typeface="Lucida Console" pitchFamily="49" charset="0"/>
              </a:rPr>
              <a:t>;</a:t>
            </a:r>
            <a:endParaRPr lang="en-US" altLang="ko-KR" sz="1400" dirty="0"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privateEvent</a:t>
            </a:r>
            <a:r>
              <a:rPr lang="en-US" altLang="ko-KR" sz="1400" dirty="0">
                <a:latin typeface="Lucida Console" pitchFamily="49" charset="0"/>
              </a:rPr>
              <a:t>-&gt;</a:t>
            </a:r>
            <a:r>
              <a:rPr lang="en-US" altLang="ko-KR" sz="1400" dirty="0" err="1">
                <a:latin typeface="Lucida Console" pitchFamily="49" charset="0"/>
              </a:rPr>
              <a:t>SetTrusted</a:t>
            </a:r>
            <a:r>
              <a:rPr lang="en-US" altLang="ko-KR" sz="1400" dirty="0">
                <a:latin typeface="Lucida Console" pitchFamily="49" charset="0"/>
              </a:rPr>
              <a:t>(PR_TRUE</a:t>
            </a:r>
            <a:r>
              <a:rPr lang="en-US" altLang="ko-KR" sz="1400" dirty="0" smtClean="0">
                <a:latin typeface="Lucida Console" pitchFamily="49" charset="0"/>
              </a:rPr>
              <a:t>);</a:t>
            </a:r>
            <a:endParaRPr lang="en-US" altLang="ko-KR" sz="1400" dirty="0"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r>
              <a:rPr lang="en-US" altLang="ko-KR" sz="1400" dirty="0" err="1">
                <a:latin typeface="Lucida Console" pitchFamily="49" charset="0"/>
              </a:rPr>
              <a:t>nsRefPtr</a:t>
            </a:r>
            <a:r>
              <a:rPr lang="en-US" altLang="ko-KR" sz="1400" dirty="0">
                <a:latin typeface="Lucida Console" pitchFamily="49" charset="0"/>
              </a:rPr>
              <a:t>&lt;</a:t>
            </a:r>
            <a:r>
              <a:rPr lang="en-US" altLang="ko-KR" sz="1400" dirty="0" err="1">
                <a:latin typeface="Lucida Console" pitchFamily="49" charset="0"/>
              </a:rPr>
              <a:t>nsPLDOMEvent</a:t>
            </a:r>
            <a:r>
              <a:rPr lang="en-US" altLang="ko-KR" sz="1400" dirty="0">
                <a:latin typeface="Lucida Console" pitchFamily="49" charset="0"/>
              </a:rPr>
              <a:t>&gt; 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 = new </a:t>
            </a:r>
            <a:r>
              <a:rPr lang="en-US" altLang="ko-KR" sz="1400" dirty="0" err="1">
                <a:latin typeface="Lucida Console" pitchFamily="49" charset="0"/>
              </a:rPr>
              <a:t>nsPLDOMEvent</a:t>
            </a:r>
            <a:r>
              <a:rPr lang="en-US" altLang="ko-KR" sz="1400" dirty="0">
                <a:latin typeface="Lucida Console" pitchFamily="49" charset="0"/>
              </a:rPr>
              <a:t>(content, event);</a:t>
            </a:r>
          </a:p>
          <a:p>
            <a:r>
              <a:rPr lang="en-US" altLang="ko-KR" sz="1400" dirty="0">
                <a:latin typeface="Lucida Console" pitchFamily="49" charset="0"/>
              </a:rPr>
              <a:t>   </a:t>
            </a:r>
            <a:endParaRPr lang="en-US" altLang="ko-KR" sz="1400" dirty="0" smtClean="0">
              <a:latin typeface="Lucida Console" pitchFamily="49" charset="0"/>
            </a:endParaRPr>
          </a:p>
          <a:p>
            <a:r>
              <a:rPr lang="en-US" altLang="ko-KR" sz="1400" dirty="0" smtClean="0">
                <a:latin typeface="Lucida Console" pitchFamily="49" charset="0"/>
              </a:rPr>
              <a:t>   if </a:t>
            </a:r>
            <a:r>
              <a:rPr lang="en-US" altLang="ko-KR" sz="1400" dirty="0">
                <a:latin typeface="Lucida Console" pitchFamily="49" charset="0"/>
              </a:rPr>
              <a:t>(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)</a:t>
            </a:r>
          </a:p>
          <a:p>
            <a:r>
              <a:rPr lang="en-US" altLang="ko-KR" sz="1400" dirty="0">
                <a:latin typeface="Lucida Console" pitchFamily="49" charset="0"/>
              </a:rPr>
              <a:t>     </a:t>
            </a:r>
            <a:r>
              <a:rPr lang="en-US" altLang="ko-KR" sz="1400" dirty="0" err="1">
                <a:latin typeface="Lucida Console" pitchFamily="49" charset="0"/>
              </a:rPr>
              <a:t>plevent</a:t>
            </a:r>
            <a:r>
              <a:rPr lang="en-US" altLang="ko-KR" sz="1400" dirty="0">
                <a:latin typeface="Lucida Console" pitchFamily="49" charset="0"/>
              </a:rPr>
              <a:t>-&gt;</a:t>
            </a:r>
            <a:r>
              <a:rPr lang="en-US" altLang="ko-KR" sz="1400" dirty="0" err="1">
                <a:latin typeface="Lucida Console" pitchFamily="49" charset="0"/>
              </a:rPr>
              <a:t>PostDOMEvent</a:t>
            </a:r>
            <a:r>
              <a:rPr lang="en-US" altLang="ko-KR" sz="1400" dirty="0">
                <a:latin typeface="Lucida Console" pitchFamily="49" charset="0"/>
              </a:rPr>
              <a:t>();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77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228600" y="395230"/>
            <a:ext cx="86868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File “A”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>
          <a:xfrm>
            <a:off x="228600" y="3492851"/>
            <a:ext cx="8686800" cy="3008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File “B”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>
            <p:custDataLst>
              <p:tags r:id="rId4"/>
            </p:custDataLst>
          </p:nvPr>
        </p:nvSpPr>
        <p:spPr>
          <a:xfrm>
            <a:off x="203398" y="4419600"/>
            <a:ext cx="8788202" cy="480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Potential Buggy Differences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>
            <p:custDataLst>
              <p:tags r:id="rId5"/>
            </p:custDataLst>
          </p:nvPr>
        </p:nvSpPr>
        <p:spPr>
          <a:xfrm>
            <a:off x="203398" y="1295400"/>
            <a:ext cx="8788202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Potential Buggy Differences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>
            <p:custDataLst>
              <p:tags r:id="rId6"/>
            </p:custDataLst>
          </p:nvPr>
        </p:nvSpPr>
        <p:spPr>
          <a:xfrm>
            <a:off x="609600" y="39523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Lucida Console" pitchFamily="49" charset="0"/>
              </a:rPr>
              <a:t>nsTreeBodyFrame</a:t>
            </a:r>
            <a:r>
              <a:rPr lang="en-US" altLang="ko-KR" sz="1200" dirty="0">
                <a:latin typeface="Lucida Console" pitchFamily="49" charset="0"/>
              </a:rPr>
              <a:t>::</a:t>
            </a:r>
            <a:r>
              <a:rPr lang="en-US" altLang="ko-KR" sz="1200" dirty="0" err="1">
                <a:latin typeface="Lucida Console" pitchFamily="49" charset="0"/>
              </a:rPr>
              <a:t>ScrollByLines</a:t>
            </a:r>
            <a:r>
              <a:rPr lang="en-US" altLang="ko-KR" sz="1200" dirty="0">
                <a:latin typeface="Lucida Console" pitchFamily="49" charset="0"/>
              </a:rPr>
              <a:t>(PRInt32 </a:t>
            </a:r>
            <a:r>
              <a:rPr lang="en-US" altLang="ko-KR" sz="1200" dirty="0" err="1">
                <a:latin typeface="Lucida Console" pitchFamily="49" charset="0"/>
              </a:rPr>
              <a:t>aNumLines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{</a:t>
            </a:r>
          </a:p>
          <a:p>
            <a:r>
              <a:rPr lang="en-US" altLang="ko-KR" sz="1200" dirty="0">
                <a:latin typeface="Lucida Console" pitchFamily="49" charset="0"/>
              </a:rPr>
              <a:t>     if (!</a:t>
            </a:r>
            <a:r>
              <a:rPr lang="en-US" altLang="ko-KR" sz="1200" dirty="0" err="1">
                <a:latin typeface="Lucida Console" pitchFamily="49" charset="0"/>
              </a:rPr>
              <a:t>mView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return NS_OK;</a:t>
            </a:r>
          </a:p>
          <a:p>
            <a:r>
              <a:rPr lang="en-US" altLang="ko-KR" sz="1200" dirty="0">
                <a:latin typeface="Lucida Console" pitchFamily="49" charset="0"/>
              </a:rPr>
              <a:t>   </a:t>
            </a:r>
          </a:p>
          <a:p>
            <a:r>
              <a:rPr lang="en-US" altLang="ko-KR" sz="1200" dirty="0">
                <a:latin typeface="Lucida Console" pitchFamily="49" charset="0"/>
              </a:rPr>
              <a:t>     PRInt32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mTopRowIndex</a:t>
            </a:r>
            <a:r>
              <a:rPr lang="en-US" altLang="ko-KR" sz="1200" dirty="0">
                <a:latin typeface="Lucida Console" pitchFamily="49" charset="0"/>
              </a:rPr>
              <a:t> + </a:t>
            </a:r>
            <a:r>
              <a:rPr lang="en-US" altLang="ko-KR" sz="1200" dirty="0" err="1">
                <a:latin typeface="Lucida Console" pitchFamily="49" charset="0"/>
              </a:rPr>
              <a:t>aNumLines</a:t>
            </a:r>
            <a:r>
              <a:rPr lang="en-US" altLang="ko-KR" sz="1200" dirty="0" smtClean="0">
                <a:latin typeface="Lucida Console" pitchFamily="49" charset="0"/>
              </a:rPr>
              <a:t>;</a:t>
            </a:r>
          </a:p>
          <a:p>
            <a:endParaRPr lang="en-US" altLang="ko-KR" sz="1200" dirty="0">
              <a:latin typeface="Lucida Console" pitchFamily="49" charset="0"/>
            </a:endParaRPr>
          </a:p>
          <a:p>
            <a:r>
              <a:rPr lang="en-US" altLang="ko-KR" sz="1200" dirty="0">
                <a:latin typeface="Lucida Console" pitchFamily="49" charset="0"/>
              </a:rPr>
              <a:t>     </a:t>
            </a:r>
            <a:r>
              <a:rPr lang="en-US" altLang="ko-KR" sz="1200" dirty="0" smtClean="0">
                <a:latin typeface="Lucida Console" pitchFamily="49" charset="0"/>
              </a:rPr>
              <a:t>if (</a:t>
            </a:r>
            <a:r>
              <a:rPr lang="en-US" altLang="ko-KR" sz="1200" dirty="0" err="1" smtClean="0">
                <a:latin typeface="Lucida Console" pitchFamily="49" charset="0"/>
              </a:rPr>
              <a:t>newIndex</a:t>
            </a:r>
            <a:r>
              <a:rPr lang="en-US" altLang="ko-KR" sz="1200" dirty="0" smtClean="0">
                <a:latin typeface="Lucida Console" pitchFamily="49" charset="0"/>
              </a:rPr>
              <a:t> &lt; 0)</a:t>
            </a:r>
          </a:p>
          <a:p>
            <a:r>
              <a:rPr lang="en-US" altLang="ko-KR" sz="1200" dirty="0" smtClean="0">
                <a:latin typeface="Lucida Console" pitchFamily="49" charset="0"/>
              </a:rPr>
              <a:t>      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0;</a:t>
            </a:r>
          </a:p>
          <a:p>
            <a:r>
              <a:rPr lang="en-US" altLang="ko-KR" sz="1200" dirty="0">
                <a:latin typeface="Lucida Console" pitchFamily="49" charset="0"/>
              </a:rPr>
              <a:t>     else {</a:t>
            </a:r>
          </a:p>
          <a:p>
            <a:r>
              <a:rPr lang="en-US" altLang="ko-KR" sz="1200" dirty="0">
                <a:latin typeface="Lucida Console" pitchFamily="49" charset="0"/>
              </a:rPr>
              <a:t>       PRInt32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mRowCount</a:t>
            </a:r>
            <a:r>
              <a:rPr lang="en-US" altLang="ko-KR" sz="1200" dirty="0">
                <a:latin typeface="Lucida Console" pitchFamily="49" charset="0"/>
              </a:rPr>
              <a:t> - </a:t>
            </a:r>
            <a:r>
              <a:rPr lang="en-US" altLang="ko-KR" sz="1200" dirty="0" err="1">
                <a:latin typeface="Lucida Console" pitchFamily="49" charset="0"/>
              </a:rPr>
              <a:t>mPageLength</a:t>
            </a:r>
            <a:r>
              <a:rPr lang="en-US" altLang="ko-KR" sz="1200" dirty="0">
                <a:latin typeface="Lucida Console" pitchFamily="49" charset="0"/>
              </a:rPr>
              <a:t>;</a:t>
            </a:r>
          </a:p>
          <a:p>
            <a:r>
              <a:rPr lang="en-US" altLang="ko-KR" sz="1200" dirty="0">
                <a:latin typeface="Lucida Console" pitchFamily="49" charset="0"/>
              </a:rPr>
              <a:t>       if (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&gt;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 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;</a:t>
            </a:r>
          </a:p>
          <a:p>
            <a:r>
              <a:rPr lang="en-US" altLang="ko-KR" sz="1200" dirty="0">
                <a:latin typeface="Lucida Console" pitchFamily="49" charset="0"/>
              </a:rPr>
              <a:t>     </a:t>
            </a:r>
            <a:r>
              <a:rPr lang="en-US" altLang="ko-KR" sz="1200" dirty="0" smtClean="0">
                <a:latin typeface="Lucida Console" pitchFamily="49" charset="0"/>
              </a:rPr>
              <a:t>}</a:t>
            </a:r>
          </a:p>
          <a:p>
            <a:r>
              <a:rPr lang="en-US" altLang="ko-KR" sz="1200" dirty="0" smtClean="0">
                <a:latin typeface="Lucida Console" pitchFamily="49" charset="0"/>
              </a:rPr>
              <a:t>...</a:t>
            </a:r>
            <a:endParaRPr lang="en-US" altLang="ko-KR" sz="1200" dirty="0"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635099" y="349285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ucida Console" pitchFamily="49" charset="0"/>
              </a:rPr>
              <a:t> </a:t>
            </a:r>
            <a:r>
              <a:rPr lang="en-US" altLang="ko-KR" sz="1200" dirty="0" err="1">
                <a:latin typeface="Lucida Console" pitchFamily="49" charset="0"/>
              </a:rPr>
              <a:t>nsTreeBodyFrame</a:t>
            </a:r>
            <a:r>
              <a:rPr lang="en-US" altLang="ko-KR" sz="1200" dirty="0">
                <a:latin typeface="Lucida Console" pitchFamily="49" charset="0"/>
              </a:rPr>
              <a:t>::</a:t>
            </a:r>
            <a:r>
              <a:rPr lang="en-US" altLang="ko-KR" sz="1200" dirty="0" err="1">
                <a:latin typeface="Lucida Console" pitchFamily="49" charset="0"/>
              </a:rPr>
              <a:t>ScrollByPages</a:t>
            </a:r>
            <a:r>
              <a:rPr lang="en-US" altLang="ko-KR" sz="1200" dirty="0">
                <a:latin typeface="Lucida Console" pitchFamily="49" charset="0"/>
              </a:rPr>
              <a:t>(PRInt32 </a:t>
            </a:r>
            <a:r>
              <a:rPr lang="en-US" altLang="ko-KR" sz="1200" dirty="0" err="1">
                <a:latin typeface="Lucida Console" pitchFamily="49" charset="0"/>
              </a:rPr>
              <a:t>aNumPages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{</a:t>
            </a:r>
          </a:p>
          <a:p>
            <a:r>
              <a:rPr lang="en-US" altLang="ko-KR" sz="1200" dirty="0">
                <a:latin typeface="Lucida Console" pitchFamily="49" charset="0"/>
              </a:rPr>
              <a:t>     if (!</a:t>
            </a:r>
            <a:r>
              <a:rPr lang="en-US" altLang="ko-KR" sz="1200" dirty="0" err="1">
                <a:latin typeface="Lucida Console" pitchFamily="49" charset="0"/>
              </a:rPr>
              <a:t>mView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return NS_OK;</a:t>
            </a:r>
          </a:p>
          <a:p>
            <a:r>
              <a:rPr lang="en-US" altLang="ko-KR" sz="1200" dirty="0">
                <a:latin typeface="Lucida Console" pitchFamily="49" charset="0"/>
              </a:rPr>
              <a:t>   </a:t>
            </a:r>
          </a:p>
          <a:p>
            <a:r>
              <a:rPr lang="en-US" altLang="ko-KR" sz="1200" dirty="0">
                <a:latin typeface="Lucida Console" pitchFamily="49" charset="0"/>
              </a:rPr>
              <a:t>     PRInt32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mTopRowIndex</a:t>
            </a:r>
            <a:r>
              <a:rPr lang="en-US" altLang="ko-KR" sz="1200" dirty="0">
                <a:latin typeface="Lucida Console" pitchFamily="49" charset="0"/>
              </a:rPr>
              <a:t> + </a:t>
            </a:r>
            <a:r>
              <a:rPr lang="en-US" altLang="ko-KR" sz="1200" dirty="0" err="1">
                <a:latin typeface="Lucida Console" pitchFamily="49" charset="0"/>
              </a:rPr>
              <a:t>aNumPages</a:t>
            </a:r>
            <a:r>
              <a:rPr lang="en-US" altLang="ko-KR" sz="1200" dirty="0">
                <a:latin typeface="Lucida Console" pitchFamily="49" charset="0"/>
              </a:rPr>
              <a:t> </a:t>
            </a:r>
            <a:endParaRPr lang="en-US" altLang="ko-KR" sz="1200" dirty="0" smtClean="0">
              <a:latin typeface="Lucida Console" pitchFamily="49" charset="0"/>
            </a:endParaRPr>
          </a:p>
          <a:p>
            <a:r>
              <a:rPr lang="en-US" altLang="ko-KR" sz="1200" dirty="0" smtClean="0">
                <a:latin typeface="Lucida Console" pitchFamily="49" charset="0"/>
              </a:rPr>
              <a:t>* </a:t>
            </a:r>
            <a:r>
              <a:rPr lang="en-US" altLang="ko-KR" sz="1200" dirty="0" err="1" smtClean="0">
                <a:latin typeface="Lucida Console" pitchFamily="49" charset="0"/>
              </a:rPr>
              <a:t>mPageLength</a:t>
            </a:r>
            <a:r>
              <a:rPr lang="en-US" altLang="ko-KR" sz="1200" dirty="0" smtClean="0">
                <a:latin typeface="Lucida Console" pitchFamily="49" charset="0"/>
              </a:rPr>
              <a:t>;</a:t>
            </a:r>
          </a:p>
          <a:p>
            <a:endParaRPr lang="en-US" altLang="ko-KR" sz="1200" dirty="0">
              <a:latin typeface="Lucida Console" pitchFamily="49" charset="0"/>
            </a:endParaRPr>
          </a:p>
          <a:p>
            <a:r>
              <a:rPr lang="en-US" altLang="ko-KR" sz="1200" dirty="0">
                <a:latin typeface="Lucida Console" pitchFamily="49" charset="0"/>
              </a:rPr>
              <a:t>     if (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&lt; 0)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0;</a:t>
            </a:r>
          </a:p>
          <a:p>
            <a:r>
              <a:rPr lang="en-US" altLang="ko-KR" sz="1200" dirty="0">
                <a:latin typeface="Lucida Console" pitchFamily="49" charset="0"/>
              </a:rPr>
              <a:t>     else {</a:t>
            </a:r>
          </a:p>
          <a:p>
            <a:r>
              <a:rPr lang="en-US" altLang="ko-KR" sz="1200" dirty="0">
                <a:latin typeface="Lucida Console" pitchFamily="49" charset="0"/>
              </a:rPr>
              <a:t>       PRInt32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mRowCount</a:t>
            </a:r>
            <a:r>
              <a:rPr lang="en-US" altLang="ko-KR" sz="1200" dirty="0">
                <a:latin typeface="Lucida Console" pitchFamily="49" charset="0"/>
              </a:rPr>
              <a:t> - </a:t>
            </a:r>
            <a:r>
              <a:rPr lang="en-US" altLang="ko-KR" sz="1200" dirty="0" err="1">
                <a:latin typeface="Lucida Console" pitchFamily="49" charset="0"/>
              </a:rPr>
              <a:t>mPageLength</a:t>
            </a:r>
            <a:r>
              <a:rPr lang="en-US" altLang="ko-KR" sz="1200" dirty="0">
                <a:latin typeface="Lucida Console" pitchFamily="49" charset="0"/>
              </a:rPr>
              <a:t>;</a:t>
            </a:r>
          </a:p>
          <a:p>
            <a:r>
              <a:rPr lang="en-US" altLang="ko-KR" sz="1200" dirty="0">
                <a:latin typeface="Lucida Console" pitchFamily="49" charset="0"/>
              </a:rPr>
              <a:t>       if (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&gt;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)</a:t>
            </a:r>
          </a:p>
          <a:p>
            <a:r>
              <a:rPr lang="en-US" altLang="ko-KR" sz="1200" dirty="0">
                <a:latin typeface="Lucida Console" pitchFamily="49" charset="0"/>
              </a:rPr>
              <a:t>         </a:t>
            </a:r>
            <a:r>
              <a:rPr lang="en-US" altLang="ko-KR" sz="1200" dirty="0" err="1">
                <a:latin typeface="Lucida Console" pitchFamily="49" charset="0"/>
              </a:rPr>
              <a:t>newIndex</a:t>
            </a:r>
            <a:r>
              <a:rPr lang="en-US" altLang="ko-KR" sz="1200" dirty="0">
                <a:latin typeface="Lucida Console" pitchFamily="49" charset="0"/>
              </a:rPr>
              <a:t> = </a:t>
            </a:r>
            <a:r>
              <a:rPr lang="en-US" altLang="ko-KR" sz="1200" dirty="0" err="1">
                <a:latin typeface="Lucida Console" pitchFamily="49" charset="0"/>
              </a:rPr>
              <a:t>lastPageTopRow</a:t>
            </a:r>
            <a:r>
              <a:rPr lang="en-US" altLang="ko-KR" sz="1200" dirty="0">
                <a:latin typeface="Lucida Console" pitchFamily="49" charset="0"/>
              </a:rPr>
              <a:t>;</a:t>
            </a:r>
          </a:p>
          <a:p>
            <a:r>
              <a:rPr lang="en-US" altLang="ko-KR" sz="1200" dirty="0">
                <a:latin typeface="Lucida Console" pitchFamily="49" charset="0"/>
              </a:rPr>
              <a:t>     }</a:t>
            </a:r>
          </a:p>
          <a:p>
            <a:r>
              <a:rPr lang="en-US" altLang="ko-KR" sz="1200" dirty="0">
                <a:latin typeface="Lucida Console" pitchFamily="49" charset="0"/>
              </a:rPr>
              <a:t>   </a:t>
            </a:r>
            <a:r>
              <a:rPr lang="en-US" altLang="ko-KR" sz="1200" dirty="0" smtClean="0">
                <a:latin typeface="Lucida Console" pitchFamily="49" charset="0"/>
              </a:rPr>
              <a:t>...</a:t>
            </a:r>
            <a:endParaRPr lang="ko-KR" altLang="en-US" sz="1200" dirty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8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Our contribution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So, what did we DO?</a:t>
            </a:r>
            <a:endParaRPr lang="ko-KR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Features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ko-KR" dirty="0" smtClean="0"/>
              <a:t>For each clone pair, the diff will have certain semantic features, such as…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381000" y="28194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altLang="ko-KR" sz="2400" dirty="0"/>
              <a:t>Introduction of new branch (</a:t>
            </a:r>
            <a:r>
              <a:rPr lang="en-US" altLang="ko-KR" sz="2400" i="1" dirty="0"/>
              <a:t>if</a:t>
            </a:r>
            <a:r>
              <a:rPr lang="en-US" altLang="ko-KR" sz="2400" dirty="0"/>
              <a:t>, </a:t>
            </a:r>
            <a:r>
              <a:rPr lang="en-US" altLang="ko-KR" sz="2400" i="1" dirty="0"/>
              <a:t>#</a:t>
            </a:r>
            <a:r>
              <a:rPr lang="en-US" altLang="ko-KR" sz="2400" i="1" dirty="0" err="1"/>
              <a:t>ifdef</a:t>
            </a:r>
            <a:r>
              <a:rPr lang="en-US" altLang="ko-KR" sz="2400" dirty="0"/>
              <a:t>,  </a:t>
            </a:r>
            <a:r>
              <a:rPr lang="en-US" altLang="ko-KR" sz="2400" i="1" dirty="0"/>
              <a:t>#</a:t>
            </a:r>
            <a:r>
              <a:rPr lang="en-US" altLang="ko-KR" sz="2400" i="1" dirty="0" err="1"/>
              <a:t>endif</a:t>
            </a:r>
            <a:r>
              <a:rPr lang="en-US" altLang="ko-KR" sz="2400" i="1" dirty="0"/>
              <a:t>, </a:t>
            </a:r>
            <a:r>
              <a:rPr lang="en-US" altLang="ko-KR" sz="2400" dirty="0"/>
              <a:t>etc.) </a:t>
            </a:r>
            <a:endParaRPr lang="en-US" altLang="ko-KR" sz="2400" dirty="0" smtClean="0"/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Change in the number of conditions (for same decision)</a:t>
            </a:r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Change in </a:t>
            </a:r>
            <a:r>
              <a:rPr lang="en-US" altLang="ko-KR" sz="2400" i="1" dirty="0" smtClean="0"/>
              <a:t>return </a:t>
            </a:r>
            <a:r>
              <a:rPr lang="en-US" altLang="ko-KR" sz="2400" dirty="0" smtClean="0"/>
              <a:t>statement</a:t>
            </a:r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Change in branching logic (</a:t>
            </a:r>
            <a:r>
              <a:rPr lang="en-US" altLang="ko-KR" sz="2400" i="1" dirty="0" smtClean="0"/>
              <a:t>continue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break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Introduction of new variable definition</a:t>
            </a:r>
          </a:p>
          <a:p>
            <a:pPr marL="800100" lvl="1" indent="-342900">
              <a:buAutoNum type="arabicPeriod"/>
            </a:pPr>
            <a:r>
              <a:rPr lang="en-US" altLang="ko-KR" sz="2400" dirty="0" smtClean="0"/>
              <a:t>Calling a resource allocation/release function</a:t>
            </a:r>
          </a:p>
          <a:p>
            <a:pPr lvl="1"/>
            <a:r>
              <a:rPr lang="en-US" altLang="ko-KR" sz="2400" dirty="0" smtClean="0"/>
              <a:t>…</a:t>
            </a:r>
            <a:endParaRPr lang="en-US" altLang="ko-K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4428391" cy="3260533"/>
          </a:xfrm>
          <a:prstGeom prst="rect">
            <a:avLst/>
          </a:prstGeom>
        </p:spPr>
      </p:pic>
      <p:sp>
        <p:nvSpPr>
          <p:cNvPr id="6" name="Right Arrow 5"/>
          <p:cNvSpPr/>
          <p:nvPr>
            <p:custDataLst>
              <p:tags r:id="rId3"/>
            </p:custDataLst>
          </p:nvPr>
        </p:nvSpPr>
        <p:spPr>
          <a:xfrm rot="5400000">
            <a:off x="2023695" y="3722648"/>
            <a:ext cx="990600" cy="9144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457199" y="4750420"/>
            <a:ext cx="3962401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Reports Contains:</a:t>
            </a:r>
          </a:p>
          <a:p>
            <a:pPr algn="ctr"/>
            <a:endParaRPr lang="en-US" altLang="ko-KR" dirty="0" smtClean="0"/>
          </a:p>
          <a:p>
            <a:r>
              <a:rPr lang="en-US" altLang="ko-KR" dirty="0" smtClean="0"/>
              <a:t>   1. Source Code of the candidates</a:t>
            </a:r>
          </a:p>
          <a:p>
            <a:r>
              <a:rPr lang="en-US" altLang="ko-KR" dirty="0" smtClean="0"/>
              <a:t>   2. Potential buggy difference</a:t>
            </a:r>
          </a:p>
          <a:p>
            <a:r>
              <a:rPr lang="en-US" altLang="ko-KR" dirty="0" smtClean="0"/>
              <a:t>   3. Other attributes  (e.g. </a:t>
            </a:r>
            <a:r>
              <a:rPr lang="en-US" altLang="ko-KR" dirty="0" err="1" smtClean="0"/>
              <a:t>TextSim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Distance, etc.)</a:t>
            </a:r>
            <a:endParaRPr lang="ko-KR" altLang="en-US" dirty="0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611459" y="5216913"/>
            <a:ext cx="36576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1. Source Code of the candidates</a:t>
            </a:r>
          </a:p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 Potential buggy difference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6193777" y="2397512"/>
            <a:ext cx="1916898" cy="15314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Learning</a:t>
            </a:r>
          </a:p>
        </p:txBody>
      </p:sp>
      <p:grpSp>
        <p:nvGrpSpPr>
          <p:cNvPr id="79" name="Group 78"/>
          <p:cNvGrpSpPr/>
          <p:nvPr>
            <p:custDataLst>
              <p:tags r:id="rId7"/>
            </p:custDataLst>
          </p:nvPr>
        </p:nvGrpSpPr>
        <p:grpSpPr>
          <a:xfrm>
            <a:off x="6527045" y="5022954"/>
            <a:ext cx="1157048" cy="1283732"/>
            <a:chOff x="5423638" y="4291277"/>
            <a:chExt cx="1157048" cy="1283732"/>
          </a:xfrm>
        </p:grpSpPr>
        <p:sp>
          <p:nvSpPr>
            <p:cNvPr id="75" name="Flowchart: Document 74"/>
            <p:cNvSpPr/>
            <p:nvPr/>
          </p:nvSpPr>
          <p:spPr>
            <a:xfrm>
              <a:off x="5610922" y="4660609"/>
              <a:ext cx="533400" cy="762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Flowchart: Document 75"/>
            <p:cNvSpPr/>
            <p:nvPr/>
          </p:nvSpPr>
          <p:spPr>
            <a:xfrm>
              <a:off x="5763322" y="4813009"/>
              <a:ext cx="533400" cy="762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23638" y="4291277"/>
              <a:ext cx="115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ARFF File</a:t>
              </a:r>
              <a:endParaRPr lang="ko-KR" altLang="en-US" dirty="0"/>
            </a:p>
          </p:txBody>
        </p:sp>
      </p:grpSp>
      <p:sp>
        <p:nvSpPr>
          <p:cNvPr id="80" name="Right Arrow 79"/>
          <p:cNvSpPr/>
          <p:nvPr>
            <p:custDataLst>
              <p:tags r:id="rId8"/>
            </p:custDataLst>
          </p:nvPr>
        </p:nvSpPr>
        <p:spPr>
          <a:xfrm>
            <a:off x="4269060" y="5470159"/>
            <a:ext cx="1826940" cy="30312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>
            <p:custDataLst>
              <p:tags r:id="rId9"/>
            </p:custDataLst>
          </p:nvPr>
        </p:nvSpPr>
        <p:spPr>
          <a:xfrm>
            <a:off x="4407775" y="5228581"/>
            <a:ext cx="1786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Extract Features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2" name="Right Arrow 81"/>
          <p:cNvSpPr/>
          <p:nvPr>
            <p:custDataLst>
              <p:tags r:id="rId10"/>
            </p:custDataLst>
          </p:nvPr>
        </p:nvSpPr>
        <p:spPr>
          <a:xfrm>
            <a:off x="4282999" y="6172470"/>
            <a:ext cx="1813002" cy="2630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>
            <p:custDataLst>
              <p:tags r:id="rId11"/>
            </p:custDataLst>
          </p:nvPr>
        </p:nvSpPr>
        <p:spPr>
          <a:xfrm>
            <a:off x="4363971" y="5918923"/>
            <a:ext cx="195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Extract Attributes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>
            <p:custDataLst>
              <p:tags r:id="rId12"/>
            </p:custDataLst>
          </p:nvPr>
        </p:nvSpPr>
        <p:spPr>
          <a:xfrm>
            <a:off x="607742" y="5978913"/>
            <a:ext cx="3657600" cy="498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3. Other attributes  (e.g.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TextSim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         Distance, etc.)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Up Arrow 85"/>
          <p:cNvSpPr/>
          <p:nvPr>
            <p:custDataLst>
              <p:tags r:id="rId13"/>
            </p:custDataLst>
          </p:nvPr>
        </p:nvSpPr>
        <p:spPr>
          <a:xfrm>
            <a:off x="6767542" y="4157546"/>
            <a:ext cx="685800" cy="773152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3" name="Group 92"/>
          <p:cNvGrpSpPr/>
          <p:nvPr>
            <p:custDataLst>
              <p:tags r:id="rId14"/>
            </p:custDataLst>
          </p:nvPr>
        </p:nvGrpSpPr>
        <p:grpSpPr>
          <a:xfrm>
            <a:off x="5574062" y="762000"/>
            <a:ext cx="1043876" cy="914400"/>
            <a:chOff x="5778174" y="638499"/>
            <a:chExt cx="1043876" cy="9144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87" name="Donut 86"/>
            <p:cNvSpPr/>
            <p:nvPr/>
          </p:nvSpPr>
          <p:spPr>
            <a:xfrm>
              <a:off x="5853142" y="638499"/>
              <a:ext cx="914400" cy="914400"/>
            </a:xfrm>
            <a:prstGeom prst="don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78174" y="911033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BENIGN</a:t>
              </a:r>
              <a:endParaRPr lang="ko-KR" altLang="en-US" dirty="0"/>
            </a:p>
          </p:txBody>
        </p:sp>
      </p:grpSp>
      <p:grpSp>
        <p:nvGrpSpPr>
          <p:cNvPr id="94" name="Group 93"/>
          <p:cNvGrpSpPr/>
          <p:nvPr>
            <p:custDataLst>
              <p:tags r:id="rId15"/>
            </p:custDataLst>
          </p:nvPr>
        </p:nvGrpSpPr>
        <p:grpSpPr>
          <a:xfrm>
            <a:off x="7665493" y="762000"/>
            <a:ext cx="979138" cy="914400"/>
            <a:chOff x="7739813" y="638499"/>
            <a:chExt cx="979138" cy="9144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88" name="&quot;No&quot; Symbol 87"/>
            <p:cNvSpPr/>
            <p:nvPr/>
          </p:nvSpPr>
          <p:spPr>
            <a:xfrm>
              <a:off x="7804551" y="638499"/>
              <a:ext cx="914400" cy="914400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739813" y="91103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BUGGY</a:t>
              </a:r>
              <a:endParaRPr lang="ko-KR" altLang="en-US" dirty="0"/>
            </a:p>
          </p:txBody>
        </p:sp>
      </p:grpSp>
      <p:sp>
        <p:nvSpPr>
          <p:cNvPr id="95" name="Bent Arrow 94"/>
          <p:cNvSpPr/>
          <p:nvPr>
            <p:custDataLst>
              <p:tags r:id="rId16"/>
            </p:custDataLst>
          </p:nvPr>
        </p:nvSpPr>
        <p:spPr>
          <a:xfrm>
            <a:off x="7110442" y="1186417"/>
            <a:ext cx="489997" cy="1143000"/>
          </a:xfrm>
          <a:prstGeom prst="ben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>
              <a:rot lat="0" lon="21299999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>
            <p:custDataLst>
              <p:tags r:id="rId17"/>
            </p:custDataLst>
          </p:nvPr>
        </p:nvSpPr>
        <p:spPr>
          <a:xfrm rot="10800000" flipV="1">
            <a:off x="6736030" y="1183888"/>
            <a:ext cx="489997" cy="1143000"/>
          </a:xfrm>
          <a:prstGeom prst="bentArrow">
            <a:avLst>
              <a:gd name="adj1" fmla="val 25000"/>
              <a:gd name="adj2" fmla="val 23862"/>
              <a:gd name="adj3" fmla="val 25000"/>
              <a:gd name="adj4" fmla="val 43750"/>
            </a:avLst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>
              <a:rot lat="0" lon="21299999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80" grpId="0" animBg="1"/>
      <p:bldP spid="81" grpId="0"/>
      <p:bldP spid="82" grpId="0" animBg="1"/>
      <p:bldP spid="83" grpId="0"/>
      <p:bldP spid="84" grpId="0" animBg="1"/>
      <p:bldP spid="86" grpId="0" animBg="1"/>
      <p:bldP spid="95" grpId="0" animBg="1"/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 1: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5705594"/>
              </p:ext>
            </p:extLst>
          </p:nvPr>
        </p:nvGraphicFramePr>
        <p:xfrm>
          <a:off x="152400" y="1447800"/>
          <a:ext cx="8763000" cy="2616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300"/>
                <a:gridCol w="908756"/>
                <a:gridCol w="843844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Algorithm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Meta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Classified Harmful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Missed Harmful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Recall in Harmful cases(%)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Classified Benign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Missed Benign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Recall in Benign cases (%)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Overall </a:t>
                      </a:r>
                      <a:r>
                        <a:rPr lang="en-US" sz="1100" dirty="0" smtClean="0">
                          <a:effectLst/>
                        </a:rPr>
                        <a:t>Accuracy (%)</a:t>
                      </a:r>
                      <a:endParaRPr lang="en-US" sz="1100" b="1" dirty="0" smtClean="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gamma=0.2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95.8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gamma=0.2, I=30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AdaBoost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gamma=.2, I=30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Bagging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95.8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76.92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64.7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80.77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I=30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Bagging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61.8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81.53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161365" y="4352365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Harmful=Bug</a:t>
            </a:r>
            <a:r>
              <a:rPr lang="en-US" dirty="0"/>
              <a:t>, Check, Smell (96 cases)</a:t>
            </a:r>
          </a:p>
          <a:p>
            <a:r>
              <a:rPr lang="en-US" dirty="0" smtClean="0"/>
              <a:t>Benign= </a:t>
            </a:r>
            <a:r>
              <a:rPr lang="en-US" dirty="0"/>
              <a:t>Style, False (34 cases)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2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NuTuSSPQVQJwzwyXpBJ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dsa6R7OeLzlDMk6oGZS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PVsliT2ji4SLS9EQV7px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cQeSUZ5fM33VznFBd9X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kZ0uUPUOcKS8JC6pY2d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IXzgbkTfziQLveSq5gkX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3qE2uNbVjM9vh3VEDAVX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iX6SxxXXIkYpU8B8Q64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CZXOvrCK2T7t8GWBfDX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xR9M2uKOTwAdl6UJ2vkX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iqZUceQqGC0Ns5FIp70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SUlQHwBs16xszIM7ivY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ZSNkJ6t4VQ6KU1iLTbru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dyDP3j6cX34Hx5zmxjO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f0wXVhPuexKUHNcStim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oRaHyWYFEBnjiDi6nOn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WDnLaFPwSLKLBEMdITw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wnvyznUxrGERVxkNLjP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yw2Eja6tWfDN70gB6sCk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7JJfTV7dJKpUOYwV3JrX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e7pjwacmwohupiU4gamJ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ocbh5apSTmkHvCPzpX0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Dkze0YtgB0UkId8e52X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05lzKyfBO1ygsijwoHL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9HMifGKoI8EoyQIRaqoC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562HQwo4K3TpfvuNNKzI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B2wNKAbnQFHNPxnUFIxj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g7Z6tESt4Y7AtWYlAgl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kTvKslOyoylJMoOE7xv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Ff3qVk7gYtNmN5BIcwEv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fR3FmtyH5z6tXdccXhFS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eKazxW9OiGiBdfG2puq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WpBI2plYJ5860jglNa7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GouegUNS0nEfRbDa9Uv2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w1q55V6HCtKCRHY9mUPk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4bSm1a795sZnNKYOUJtj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s7enL4Hf0pGPlqQGnaRz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6DwvnYgnGRaRIK7Eo3s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HYpxYelisndM0BQgGIZ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EuH5yJMO79exWx5PZ21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DVKwN8mJQNQSjVQTFCv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ytFjaQJWCkpSQMl2WEr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jMxgBBNi2UJXaFb8dEUdy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G3daZ6moSKwznhQtXv0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sr43yCFRcSL8MB50RCA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cDy0rmNJJvIvyj9Ftju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lhp3csGWnof9AM5VyKI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NfueoWEnjX5N5NEuqda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SD1iVV4Pvq7HtazX3JhZ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4NGih4jvQh8rmRd51Ij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OIm1yM7Ln3jm5IGZjc4I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FojuVt9qYwhAzdBDEZwZ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z2NHJXIzFAPo7iYM8Ql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9Li0to4jXs5POgGdJbI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La5jERRFE9wXT2pJuju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ihtI5V79HTKs08UaKds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4wQqByflRRjssPMw4uJTT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jRmEOZHoVw3oRNPVLVxu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vT0YZ1HQ7KLzXPUz21ah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r2hOjzhSkymYClr67rj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oCg6kOrwKjvFDVCwaoO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OzsrdlI8Po4cs0zM64wV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PvOczkPq28EZ2q0IYLP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RiZqPzX3ukAFNLh8e7Hk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1ETcwsp3Oh9AEwd9uftZ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AvKQ5J93y3cPebowzuvpC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omDfqQxIEfXuhkxD3uD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Tm8EZHqvPUF77IAPNyo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wc7LU5CsRiJHgwyh2zv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C9eSBQbYlcN5Qq7EVs5b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LA404Mr4VqFCAXx1tMg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TaG89oD30rvWoDOBMox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pdP96TZjUvIeHUkVD3q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6DzTdRZRlGgwKsjZhJ4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0eaWUgQLuPnVc7bAcF7j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Xa9RCDLGOJG6ppXjB96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Byl7o54WntQccLKoe7I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v0LbfmwaWib4zAwueFC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6un8oPLdwkiX3sUfEq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gdcbycUY8Hjp3kmdQHqc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18caSKS3wHPiKyZ3Njf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Kawb81PUq9FIc3Yoka5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zLANdMU7Xynxo2DGCRdB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C1lW4pZ5T4h8ALAkO30j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bTDryse3d1K6e4IB7Cy5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kEFWKDydSAlU8yrhHv7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Nsr892h5weIGEYoXe2f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P0a5wuVcylNKH3Wd7f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SmePafwz0vWEkRdDaGO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NHFOuEWluSzuj2aCy2G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ggsS5h39AXsuGHg8ElxF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P0a5wuVcylNKH3Wd7f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skquf3KD8TlPogRHdk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58XkOYmTRwFQ0gdJhZxD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MFC2Swmvbls1oouSxgaI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rERK0yQLkZ6ztMf3pwN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9AJQntrRgMuHh5SQqxd7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1FiRELOhuuHndYa7vNEp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Nsr892h5weIGEYoXe2f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VPVHDuQEUUDkCcr9U5X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9NOLwmTiKriUuiMIkUbP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P0a5wuVcylNKH3Wd7f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tQXqrpPXc9QYnBXBSrZf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S5ygSh1Zql6yJtWX8kq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KTmYFmTzsYZjXP8mBzCV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P0a5wuVcylNKH3Wd7f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gRttsGXXPBp5u2t58bU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NTZBpUv9f3LcaEDli2T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d3sYcWWDCD25lFUUBE6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yqv7OLJReEisFivH9WCP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liY7RryZqSAKBf0q20sr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uP5Pz0NXfmJviQLmNuK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IsJqKD5oEpQEUQ3Xh23K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3zNte4OqVBWR4AtRh3s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agiz3SrLPN9kHfvApD1y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7sBW8kOMeeCFNUArkFN8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3zNte4OqVBWR4AtRh3sF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fwej90KKEn90kMHctqSD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gRttsGXXPBp5u2t58bUK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NTZBpUv9f3LcaEDli2T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ORqrhTD9JUF0twRNW8s5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3zNte4OqVBWR4AtRh3s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WfESZJ2A2qV4q2rQyQv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zPJnUd7vfP7l6iMW9EE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gRttsGXXPBp5u2t58bUK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NTZBpUv9f3LcaEDli2T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yr7uftWkGE958xYjzXhXM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7bAaHd1AlhdCAZEh01H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5fmEKDS27HTM7shP1Py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Y54lnGj8aXOHf0LaWWScJ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RNssbgPupENp6kN2soIi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vIORb0bZSvUDqoycirBdC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feLlXaQqxO33KxZmc535c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YImW1ZmaIMvl4EAZgEv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DESRhWTMOg1rSUGmJRg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Q6FzG9IQgRnxhcUWoqv1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J16pHWCqmuNvmlVqwa05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wzKKblTo6mC5c4v2Wb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jEpSfMVMNujB8i7wLyS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ONHBRGV5xH0Eg5lj57s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LAWcVqp3ABHDPBaDUfR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Bu22brtKXP6G27FFLuF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oWCfJ8rcctRa8Yr9TfYA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x9z3Yfum2tvdxqMsj1x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PlLFrfP4AqHW04o3iP3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wT8dwRfHThK45694tXI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DLUJ6MEyhTwhCFVKIC6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sskFieyA1fqPgmjNLs2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yNtu9If6Zt6piroruqZ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RNpyrVREieeBUxcO4PkV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IQ3RojYCliZiWG4Bhje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bHwRfGlamV0U4yuzxxG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CCAvJtx1HULQEmkx4hgb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i1Bw6ILHFvYf5UgJXSC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8dT7e0sopH0ykyUdmPg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N3dHb2Oek2XyZK3Tyy7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SphqglkozAPcToCYtLe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ewAHOKvM4ePSluQOJ6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qJ7FwBnluLYbAaKPywAT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n0278E27c49ONs2i97q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HLk5YaAu7kU8KEttfG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qlXmwdrLlV8wjhM2GSx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UEInPFRK8O4AkY8BDm3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0ekcHd0z649BriE9oLUB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rJWNT4ebEBPVEu2CYEJ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rJxPXtXhrncFMBfTjWk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NmQHYJcVhVkrxHrJ3Ng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LvEa7MNgSdCsidf36L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IYHqm4kMeMzTX2bNmbt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2kj2DfPzG3njNFsHpIW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SofdSjo3TZXJVm6kr4X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vEevkFLLepZbsUNpnvb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m3J5A5gR7lLmTBZmZJh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KKUcw2Grtrl6hbMe5Gu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q51cq0wrm2EPjZanyeb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0MjNAKEADnf6jPbkCFV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ssSM4H8fbBL64eTCqMM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Ys4EZpgvPrCufRRu342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zdFlceCvLQfHkQUNGXr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kdKWrZf8fiUbSF7JuUD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QnT2HD6Ol05VSsAfMCg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M8XfFWtwKuNpnn2ohB2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6XME8e71qdjSBK5sX9l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7t5dcokEAa0S20s1Oep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5uMiiPDS48DwPjzV1JG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9SII5ZWl7oxvxoBrU5v1H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ewb9rScG1iXVB3zdPGxX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0hUYu7DbJV30ubTPvsV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eycmrPukTpd8noCjKMF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AsZnkRFl9879vTfto52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SAzojZb511zNHsZ6MLw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TkF0A24QFFDyzoOWyF9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6zIbNthihkafYHeIjp90b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98SAiPdQfHNNLXONyNx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jBGAeeg03UKFy3USZt4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aUsKuBAdEXzFPhUIAYA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26oLSFO3jRyMqM7tKEp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6TeDYgS5TGSiRmmJIVp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62Q7A6eVOOCfZvxfGxb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P3rARyJcjHVVdwsDYq0v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T7UK71VuqF9nMbMQGLRX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GCmQbteSpqKe9JdQYd0j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6BJlsPQpm00PrhnhPrfx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Dx23DPMEXyGJwK7P1p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ejhWsHny4QHnYbjoc1CH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9ILC9ZqQwfETjIMHn5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18MWwCc0nmHMayaPxo7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J5RACvDxrEYjGDQdtOD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cxxdwxxSgfwApH4VZHm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ORRxZkUjANArSk3oY6Z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g7ttRKjfJYWlI8URXWAH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M6e88yOW91maIGlZxcX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ZXOKSAIfRlD64LiQclv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4IBm3ZzMBr236gknGdd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wCBAGG0Br15qT59vxJG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31E2wOFhpJp3cYLsiSL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YGneebFud5hjzAWEacW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1PTaJ4qOiJc22YFizuBV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LTpbwEIz4QpDExl3rB4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7wxYYSDryGOI4ZLyyL5I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Doj8Wv20Q8vdLSDyGQWC"/>
</p:tagLst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icse08-3">
  <a:themeElements>
    <a:clrScheme name="2_icse08-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icse08-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cse08-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cse08-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cse08-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1097</Words>
  <Application>Microsoft Office PowerPoint</Application>
  <PresentationFormat>On-screen Show (4:3)</PresentationFormat>
  <Paragraphs>416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2_icse08-3</vt:lpstr>
      <vt:lpstr>PowerPoint Presentation</vt:lpstr>
      <vt:lpstr>The basics</vt:lpstr>
      <vt:lpstr>PowerPoint Presentation</vt:lpstr>
      <vt:lpstr>PowerPoint Presentation</vt:lpstr>
      <vt:lpstr>PowerPoint Presentation</vt:lpstr>
      <vt:lpstr>Our contribution</vt:lpstr>
      <vt:lpstr>Features</vt:lpstr>
      <vt:lpstr>PowerPoint Presentation</vt:lpstr>
      <vt:lpstr>Result 1: </vt:lpstr>
      <vt:lpstr>Result 2: </vt:lpstr>
      <vt:lpstr>How many of these are real BUGs?</vt:lpstr>
      <vt:lpstr>Result 1: How many real bugs?</vt:lpstr>
      <vt:lpstr>Precision and Recall</vt:lpstr>
      <vt:lpstr>Precision and Recall</vt:lpstr>
      <vt:lpstr>Precision and Recall</vt:lpstr>
      <vt:lpstr>Precision and Recall</vt:lpstr>
      <vt:lpstr>Threat to Validity</vt:lpstr>
      <vt:lpstr>Future extension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2010-11-09T05:07:13Z</dcterms:created>
  <dcterms:modified xsi:type="dcterms:W3CDTF">2012-05-03T20:48:18Z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1oxVdwQbaSJmrg9RLBgVaeTu5SsAn0BGOU2TTFLk8VK8</vt:lpwstr>
  </property>
  <property fmtid="{D5CDD505-2E9C-101B-9397-08002B2CF9AE}" pid="4" name="Google.Documents.RevisionId">
    <vt:lpwstr>05545144703857010695</vt:lpwstr>
  </property>
  <property fmtid="{D5CDD505-2E9C-101B-9397-08002B2CF9AE}" pid="5" name="Google.Documents.PreviousRevisionId">
    <vt:lpwstr>04443992800479564887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