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3771" autoAdjust="0"/>
  </p:normalViewPr>
  <p:slideViewPr>
    <p:cSldViewPr>
      <p:cViewPr>
        <p:scale>
          <a:sx n="120" d="100"/>
          <a:sy n="120" d="100"/>
        </p:scale>
        <p:origin x="-1422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A324E03-0480-457F-BFA6-F236AC0829B8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9A511B8-6C59-4F06-BBAA-91E4AEFCD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35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User</a:t>
            </a:r>
            <a:r>
              <a:rPr lang="en-US" baseline="0" dirty="0" smtClean="0"/>
              <a:t> perspective of the app.</a:t>
            </a:r>
          </a:p>
          <a:p>
            <a:pPr marL="228600" indent="-228600" algn="l" rtl="0">
              <a:buAutoNum type="arabicPeriod"/>
            </a:pPr>
            <a:r>
              <a:rPr lang="en-US" baseline="0" dirty="0" smtClean="0"/>
              <a:t>Upon Log in the studies are shown default active studies from the last month.</a:t>
            </a:r>
          </a:p>
          <a:p>
            <a:pPr marL="228600" indent="-228600" algn="l" rtl="0">
              <a:buAutoNum type="arabicPeriod"/>
            </a:pPr>
            <a:r>
              <a:rPr lang="en-US" baseline="0" dirty="0" smtClean="0"/>
              <a:t>Completion rate is computed since the beginning of the study until today.</a:t>
            </a:r>
          </a:p>
          <a:p>
            <a:pPr marL="228600" indent="-228600" algn="l" rtl="0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511B8-6C59-4F06-BBAA-91E4AEFCD6C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458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Task View: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511B8-6C59-4F06-BBAA-91E4AEFCD6C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498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Admin Perspective: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511B8-6C59-4F06-BBAA-91E4AEFCD6C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829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77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9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389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98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6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8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9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49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666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93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994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676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07704" y="1405474"/>
            <a:ext cx="4680520" cy="2808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2051720" y="1844824"/>
            <a:ext cx="4320480" cy="4320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PI </a:t>
            </a:r>
            <a:r>
              <a:rPr lang="en-US" dirty="0" smtClean="0"/>
              <a:t>Tracking Log In: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187703" y="2426810"/>
            <a:ext cx="1368152" cy="276999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l" rtl="0"/>
            <a:r>
              <a:rPr lang="en-US" sz="1200" dirty="0" smtClean="0"/>
              <a:t>User Name: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187703" y="2997358"/>
            <a:ext cx="1368152" cy="276999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l" rtl="0"/>
            <a:r>
              <a:rPr lang="en-US" sz="1200" dirty="0" smtClean="0"/>
              <a:t>Password:</a:t>
            </a:r>
            <a:endParaRPr lang="he-IL" sz="1200" dirty="0"/>
          </a:p>
        </p:txBody>
      </p:sp>
      <p:sp>
        <p:nvSpPr>
          <p:cNvPr id="6" name="Rectangle 5"/>
          <p:cNvSpPr/>
          <p:nvPr/>
        </p:nvSpPr>
        <p:spPr>
          <a:xfrm>
            <a:off x="2259711" y="2704215"/>
            <a:ext cx="1440160" cy="2215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admin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9711" y="3274357"/>
            <a:ext cx="1440160" cy="2215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admin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8392" y="3696951"/>
            <a:ext cx="936104" cy="2880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Log In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9980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771525" cy="9296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06" y="358064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02" y="310560"/>
            <a:ext cx="762000" cy="762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-612576" y="980728"/>
            <a:ext cx="61257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1896713" y="1185947"/>
            <a:ext cx="1296144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An animated gif to indicate if backend process is alive</a:t>
            </a:r>
            <a:endParaRPr lang="he-IL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69434"/>
              </p:ext>
            </p:extLst>
          </p:nvPr>
        </p:nvGraphicFramePr>
        <p:xfrm>
          <a:off x="1403648" y="2564904"/>
          <a:ext cx="6096000" cy="15841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9604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%CR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Completed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Started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Study</a:t>
                      </a:r>
                      <a:endParaRPr lang="he-IL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763688" y="4725144"/>
            <a:ext cx="504056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 rot="19807449">
            <a:off x="2946563" y="5091571"/>
            <a:ext cx="23570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Graph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0788" y="1997804"/>
            <a:ext cx="1477888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Enter study…</a:t>
            </a:r>
            <a:endParaRPr lang="he-IL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-612576" y="1034461"/>
            <a:ext cx="2160240" cy="1140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968721" y="1999833"/>
            <a:ext cx="136815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Download to pdf (to be implemented on the second phase?)</a:t>
            </a:r>
            <a:endParaRPr lang="he-IL" sz="1000" dirty="0"/>
          </a:p>
        </p:txBody>
      </p:sp>
      <p:pic>
        <p:nvPicPr>
          <p:cNvPr id="21" name="Picture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97804"/>
            <a:ext cx="219075" cy="21907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-468560" y="5157192"/>
            <a:ext cx="20882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1896713" y="5265204"/>
            <a:ext cx="128413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Completion rate graph (to be implemented in second phase?)</a:t>
            </a:r>
            <a:endParaRPr lang="he-IL" sz="1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-756592" y="2289900"/>
            <a:ext cx="2177380" cy="1859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942596" y="3868017"/>
            <a:ext cx="11401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Study search can search for studies after each button click so no search button need to be pressed.</a:t>
            </a:r>
            <a:endParaRPr lang="he-IL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596336" y="2924944"/>
            <a:ext cx="172819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84568" y="3032956"/>
            <a:ext cx="122413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Table shows by default all active studies for user. For the last month.</a:t>
            </a:r>
            <a:endParaRPr lang="he-IL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79547" y="1997804"/>
            <a:ext cx="57237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Since:</a:t>
            </a:r>
            <a:endParaRPr lang="he-IL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452320" y="3586954"/>
            <a:ext cx="2304256" cy="56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84568" y="4005064"/>
            <a:ext cx="1224136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One press to choose a study (loads graph) second press to go to task view..</a:t>
            </a:r>
            <a:endParaRPr lang="he-IL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125105" y="1462946"/>
            <a:ext cx="2967175" cy="67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72300" y="1120135"/>
            <a:ext cx="108012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Start looking for studies from this date.</a:t>
            </a:r>
            <a:endParaRPr lang="he-IL" sz="1000" dirty="0"/>
          </a:p>
        </p:txBody>
      </p:sp>
      <p:sp>
        <p:nvSpPr>
          <p:cNvPr id="40" name="Flowchart: Sort 39"/>
          <p:cNvSpPr/>
          <p:nvPr/>
        </p:nvSpPr>
        <p:spPr>
          <a:xfrm>
            <a:off x="2668206" y="2636912"/>
            <a:ext cx="144016" cy="216024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Flowchart: Terminator 40"/>
          <p:cNvSpPr/>
          <p:nvPr/>
        </p:nvSpPr>
        <p:spPr>
          <a:xfrm>
            <a:off x="6156176" y="1997804"/>
            <a:ext cx="648072" cy="1770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000" b="1" dirty="0" smtClean="0"/>
              <a:t>Active</a:t>
            </a:r>
            <a:endParaRPr lang="he-IL" sz="1000" b="1" dirty="0"/>
          </a:p>
        </p:txBody>
      </p:sp>
      <p:sp>
        <p:nvSpPr>
          <p:cNvPr id="44" name="Flowchart: Merge 43"/>
          <p:cNvSpPr/>
          <p:nvPr/>
        </p:nvSpPr>
        <p:spPr>
          <a:xfrm>
            <a:off x="6709624" y="2018253"/>
            <a:ext cx="72008" cy="15603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020272" y="2130385"/>
            <a:ext cx="2232248" cy="21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350128" y="2041773"/>
            <a:ext cx="105990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smtClean="0"/>
              <a:t>Active/all button</a:t>
            </a:r>
            <a:endParaRPr lang="he-IL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7020272" y="522283"/>
            <a:ext cx="88417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hlinkClick r:id="rId7"/>
              </a:rPr>
              <a:t>Log Out</a:t>
            </a:r>
            <a:endParaRPr lang="he-IL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-612576" y="980728"/>
            <a:ext cx="293788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-1766815" y="2863969"/>
            <a:ext cx="10081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Options: (pop up window) configure alerts and more</a:t>
            </a:r>
            <a:endParaRPr lang="he-IL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138510" y="527731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Welcome Ben G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3815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771525" cy="92964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48660"/>
            <a:ext cx="685800" cy="6858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10560"/>
            <a:ext cx="762000" cy="762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-612576" y="980728"/>
            <a:ext cx="61257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896713" y="1185947"/>
            <a:ext cx="1296144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An animated gif to indicate if backend process is alive</a:t>
            </a:r>
            <a:endParaRPr lang="he-IL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522283"/>
            <a:ext cx="7200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hlinkClick r:id="rId6"/>
              </a:rPr>
              <a:t>Log Out</a:t>
            </a:r>
            <a:endParaRPr lang="he-IL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05079"/>
              </p:ext>
            </p:extLst>
          </p:nvPr>
        </p:nvGraphicFramePr>
        <p:xfrm>
          <a:off x="1403648" y="2284423"/>
          <a:ext cx="6096000" cy="15841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9604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%CR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Completed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Started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</a:t>
                      </a:r>
                      <a:endParaRPr lang="he-IL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63688" y="4725144"/>
            <a:ext cx="504056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 rot="19807449">
            <a:off x="2946563" y="5091571"/>
            <a:ext cx="23570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Graph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-756592" y="1034460"/>
            <a:ext cx="2304256" cy="96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840608" y="1999833"/>
            <a:ext cx="136815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Download to pdf (to be implemented on the second phase?)</a:t>
            </a:r>
            <a:endParaRPr lang="he-IL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-468560" y="5157192"/>
            <a:ext cx="20882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1896713" y="5265204"/>
            <a:ext cx="128413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Completion rate graph (to be implemented in second phase?)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89915" y="1925351"/>
            <a:ext cx="151216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For study: ubl1</a:t>
            </a:r>
            <a:endParaRPr lang="he-IL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55976" y="1925351"/>
            <a:ext cx="3816424" cy="13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84168" y="514960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Welcome Ben G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7257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771525" cy="92964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06" y="358064"/>
            <a:ext cx="685800" cy="6858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02" y="310560"/>
            <a:ext cx="762000" cy="762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-612576" y="980728"/>
            <a:ext cx="61257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896713" y="1185947"/>
            <a:ext cx="1296144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An animated gif to indicate if backend process is alive</a:t>
            </a:r>
            <a:endParaRPr lang="he-IL" sz="1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03699"/>
              </p:ext>
            </p:extLst>
          </p:nvPr>
        </p:nvGraphicFramePr>
        <p:xfrm>
          <a:off x="1403648" y="2564904"/>
          <a:ext cx="6096000" cy="15841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96044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%CR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Completed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Started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Task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Researcher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Study</a:t>
                      </a:r>
                      <a:endParaRPr lang="he-IL" sz="1200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63688" y="4725144"/>
            <a:ext cx="504056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 rot="19807449">
            <a:off x="2946563" y="5091571"/>
            <a:ext cx="23570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Graph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0788" y="1997804"/>
            <a:ext cx="1477888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Enter study…</a:t>
            </a:r>
            <a:endParaRPr lang="he-IL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-756592" y="1034460"/>
            <a:ext cx="2304256" cy="96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1968721" y="1999833"/>
            <a:ext cx="136815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Download to pdf (to be implemented on the second phase?)</a:t>
            </a:r>
            <a:endParaRPr lang="he-IL" sz="1000" dirty="0"/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60" y="2010088"/>
            <a:ext cx="219075" cy="2190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-468560" y="5157192"/>
            <a:ext cx="20882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896713" y="5265204"/>
            <a:ext cx="128413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Completion rate graph (to be implemented in second phase?)</a:t>
            </a:r>
            <a:endParaRPr lang="he-IL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-756592" y="2289900"/>
            <a:ext cx="2177380" cy="1859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942596" y="3868017"/>
            <a:ext cx="11401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Study search can search for studies after each button click so no search button need to be pressed.</a:t>
            </a:r>
            <a:endParaRPr lang="he-IL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091961" y="1983381"/>
            <a:ext cx="57237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Since:</a:t>
            </a:r>
            <a:endParaRPr lang="he-IL" sz="1200" dirty="0"/>
          </a:p>
        </p:txBody>
      </p:sp>
      <p:sp>
        <p:nvSpPr>
          <p:cNvPr id="25" name="Flowchart: Sort 24"/>
          <p:cNvSpPr/>
          <p:nvPr/>
        </p:nvSpPr>
        <p:spPr>
          <a:xfrm>
            <a:off x="2184251" y="2636912"/>
            <a:ext cx="144016" cy="216024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7040354" y="522283"/>
            <a:ext cx="8640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hlinkClick r:id="rId7"/>
              </a:rPr>
              <a:t>Log Out</a:t>
            </a:r>
            <a:endParaRPr lang="he-IL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952465" y="562464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Welcome Admin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862" y="1981661"/>
            <a:ext cx="57606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Until</a:t>
            </a:r>
            <a:endParaRPr lang="he-IL" sz="1200" dirty="0"/>
          </a:p>
        </p:txBody>
      </p:sp>
      <p:pic>
        <p:nvPicPr>
          <p:cNvPr id="39" name="Picture 3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88" y="2012344"/>
            <a:ext cx="219075" cy="219075"/>
          </a:xfrm>
          <a:prstGeom prst="rect">
            <a:avLst/>
          </a:prstGeom>
        </p:spPr>
      </p:pic>
      <p:sp>
        <p:nvSpPr>
          <p:cNvPr id="34" name="Flowchart: Alternate Process 33"/>
          <p:cNvSpPr/>
          <p:nvPr/>
        </p:nvSpPr>
        <p:spPr>
          <a:xfrm>
            <a:off x="5868143" y="2028521"/>
            <a:ext cx="732393" cy="2006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Current</a:t>
            </a:r>
            <a:endParaRPr lang="he-IL" sz="1200" dirty="0"/>
          </a:p>
        </p:txBody>
      </p:sp>
      <p:sp>
        <p:nvSpPr>
          <p:cNvPr id="51" name="Flowchart: Alternate Process 50"/>
          <p:cNvSpPr/>
          <p:nvPr/>
        </p:nvSpPr>
        <p:spPr>
          <a:xfrm>
            <a:off x="6702039" y="2033684"/>
            <a:ext cx="816247" cy="1977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Research</a:t>
            </a:r>
            <a:endParaRPr lang="he-IL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131839" y="1996474"/>
            <a:ext cx="99326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By task..</a:t>
            </a:r>
            <a:endParaRPr lang="he-I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472570" y="4196532"/>
            <a:ext cx="972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Total: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48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305</Words>
  <Application>Microsoft Office PowerPoint</Application>
  <PresentationFormat>On-screen Show (4:3)</PresentationFormat>
  <Paragraphs>64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17</cp:revision>
  <dcterms:created xsi:type="dcterms:W3CDTF">2013-12-15T13:11:30Z</dcterms:created>
  <dcterms:modified xsi:type="dcterms:W3CDTF">2013-12-16T12:12:01Z</dcterms:modified>
</cp:coreProperties>
</file>