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0801350" cy="7200900"/>
  <p:notesSz cx="9144000" cy="6858000"/>
  <p:defaultTextStyle>
    <a:defPPr>
      <a:defRPr lang="he-IL"/>
    </a:defPPr>
    <a:lvl1pPr marL="0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9972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9945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9917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9889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9861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9834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9806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79778" algn="r" defTabSz="619945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887" autoAdjust="0"/>
    <p:restoredTop sz="84800" autoAdjust="0"/>
  </p:normalViewPr>
  <p:slideViewPr>
    <p:cSldViewPr>
      <p:cViewPr varScale="1">
        <p:scale>
          <a:sx n="94" d="100"/>
          <a:sy n="94" d="100"/>
        </p:scale>
        <p:origin x="-2154" y="-102"/>
      </p:cViewPr>
      <p:guideLst>
        <p:guide orient="horz" pos="226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17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63D7C1-B3DB-4362-8362-43F3B5E9C775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18160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17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797507-442E-4A27-A40F-FA844E8C65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77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9972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19945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29917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39889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49861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59834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69806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79778" algn="r" defTabSz="619945" rtl="1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3188" y="514350"/>
            <a:ext cx="385762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9288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had XX number of visitors to the Demo site and XX number of visitors to the research site in the last month:</a:t>
            </a:r>
          </a:p>
          <a:p>
            <a:pPr algn="l"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l" rtl="0">
              <a:buAutoNum type="arabicPeriod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l" rtl="0"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83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Result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33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199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research site we've had XX sessions started and XX sessions completed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324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Result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82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demo site we've had XX sessions started and XX sessions completed, with breakdowns by topic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94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Result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88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historical data, to look at how these numbers compare to the numbers for the previous year at the same time,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56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Result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97507-442E-4A27-A40F-FA844E8C651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4" y="2236947"/>
            <a:ext cx="9181148" cy="15435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7" y="4080510"/>
            <a:ext cx="7560945" cy="18402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9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9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9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79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87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95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1" y="288371"/>
            <a:ext cx="2430304" cy="6144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0" y="288371"/>
            <a:ext cx="7110889" cy="6144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934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896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5" y="4627247"/>
            <a:ext cx="9181148" cy="1430179"/>
          </a:xfrm>
        </p:spPr>
        <p:txBody>
          <a:bodyPr anchor="t"/>
          <a:lstStyle>
            <a:lvl1pPr algn="r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5" y="3052050"/>
            <a:ext cx="9181148" cy="157519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99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99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991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98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98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98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98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7977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966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1680214"/>
            <a:ext cx="4770596" cy="475226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9" y="1680214"/>
            <a:ext cx="4770596" cy="475226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173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11870"/>
            <a:ext cx="4772472" cy="67175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9972" indent="0">
              <a:buNone/>
              <a:defRPr sz="1400" b="1"/>
            </a:lvl2pPr>
            <a:lvl3pPr marL="619945" indent="0">
              <a:buNone/>
              <a:defRPr sz="1200" b="1"/>
            </a:lvl3pPr>
            <a:lvl4pPr marL="929917" indent="0">
              <a:buNone/>
              <a:defRPr sz="1100" b="1"/>
            </a:lvl4pPr>
            <a:lvl5pPr marL="1239889" indent="0">
              <a:buNone/>
              <a:defRPr sz="1100" b="1"/>
            </a:lvl5pPr>
            <a:lvl6pPr marL="1549861" indent="0">
              <a:buNone/>
              <a:defRPr sz="1100" b="1"/>
            </a:lvl6pPr>
            <a:lvl7pPr marL="1859834" indent="0">
              <a:buNone/>
              <a:defRPr sz="1100" b="1"/>
            </a:lvl7pPr>
            <a:lvl8pPr marL="2169806" indent="0">
              <a:buNone/>
              <a:defRPr sz="1100" b="1"/>
            </a:lvl8pPr>
            <a:lvl9pPr marL="247977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283620"/>
            <a:ext cx="4772472" cy="414885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0" y="1611870"/>
            <a:ext cx="4774347" cy="67175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9972" indent="0">
              <a:buNone/>
              <a:defRPr sz="1400" b="1"/>
            </a:lvl2pPr>
            <a:lvl3pPr marL="619945" indent="0">
              <a:buNone/>
              <a:defRPr sz="1200" b="1"/>
            </a:lvl3pPr>
            <a:lvl4pPr marL="929917" indent="0">
              <a:buNone/>
              <a:defRPr sz="1100" b="1"/>
            </a:lvl4pPr>
            <a:lvl5pPr marL="1239889" indent="0">
              <a:buNone/>
              <a:defRPr sz="1100" b="1"/>
            </a:lvl5pPr>
            <a:lvl6pPr marL="1549861" indent="0">
              <a:buNone/>
              <a:defRPr sz="1100" b="1"/>
            </a:lvl6pPr>
            <a:lvl7pPr marL="1859834" indent="0">
              <a:buNone/>
              <a:defRPr sz="1100" b="1"/>
            </a:lvl7pPr>
            <a:lvl8pPr marL="2169806" indent="0">
              <a:buNone/>
              <a:defRPr sz="1100" b="1"/>
            </a:lvl8pPr>
            <a:lvl9pPr marL="247977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0" y="2283620"/>
            <a:ext cx="4774347" cy="414885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1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490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286706"/>
            <a:ext cx="3553570" cy="1220153"/>
          </a:xfrm>
        </p:spPr>
        <p:txBody>
          <a:bodyPr anchor="b"/>
          <a:lstStyle>
            <a:lvl1pPr algn="r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286708"/>
            <a:ext cx="6038255" cy="61457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1506856"/>
            <a:ext cx="3553570" cy="4925616"/>
          </a:xfrm>
        </p:spPr>
        <p:txBody>
          <a:bodyPr/>
          <a:lstStyle>
            <a:lvl1pPr marL="0" indent="0">
              <a:buNone/>
              <a:defRPr sz="1000"/>
            </a:lvl1pPr>
            <a:lvl2pPr marL="309972" indent="0">
              <a:buNone/>
              <a:defRPr sz="800"/>
            </a:lvl2pPr>
            <a:lvl3pPr marL="619945" indent="0">
              <a:buNone/>
              <a:defRPr sz="700"/>
            </a:lvl3pPr>
            <a:lvl4pPr marL="929917" indent="0">
              <a:buNone/>
              <a:defRPr sz="600"/>
            </a:lvl4pPr>
            <a:lvl5pPr marL="1239889" indent="0">
              <a:buNone/>
              <a:defRPr sz="600"/>
            </a:lvl5pPr>
            <a:lvl6pPr marL="1549861" indent="0">
              <a:buNone/>
              <a:defRPr sz="600"/>
            </a:lvl6pPr>
            <a:lvl7pPr marL="1859834" indent="0">
              <a:buNone/>
              <a:defRPr sz="600"/>
            </a:lvl7pPr>
            <a:lvl8pPr marL="2169806" indent="0">
              <a:buNone/>
              <a:defRPr sz="600"/>
            </a:lvl8pPr>
            <a:lvl9pPr marL="247977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13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040633"/>
            <a:ext cx="6480810" cy="595076"/>
          </a:xfrm>
        </p:spPr>
        <p:txBody>
          <a:bodyPr anchor="b"/>
          <a:lstStyle>
            <a:lvl1pPr algn="r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643414"/>
            <a:ext cx="6480810" cy="4320540"/>
          </a:xfrm>
        </p:spPr>
        <p:txBody>
          <a:bodyPr/>
          <a:lstStyle>
            <a:lvl1pPr marL="0" indent="0">
              <a:buNone/>
              <a:defRPr sz="2200"/>
            </a:lvl1pPr>
            <a:lvl2pPr marL="309972" indent="0">
              <a:buNone/>
              <a:defRPr sz="1900"/>
            </a:lvl2pPr>
            <a:lvl3pPr marL="619945" indent="0">
              <a:buNone/>
              <a:defRPr sz="1600"/>
            </a:lvl3pPr>
            <a:lvl4pPr marL="929917" indent="0">
              <a:buNone/>
              <a:defRPr sz="1400"/>
            </a:lvl4pPr>
            <a:lvl5pPr marL="1239889" indent="0">
              <a:buNone/>
              <a:defRPr sz="1400"/>
            </a:lvl5pPr>
            <a:lvl6pPr marL="1549861" indent="0">
              <a:buNone/>
              <a:defRPr sz="1400"/>
            </a:lvl6pPr>
            <a:lvl7pPr marL="1859834" indent="0">
              <a:buNone/>
              <a:defRPr sz="1400"/>
            </a:lvl7pPr>
            <a:lvl8pPr marL="2169806" indent="0">
              <a:buNone/>
              <a:defRPr sz="1400"/>
            </a:lvl8pPr>
            <a:lvl9pPr marL="2479778" indent="0">
              <a:buNone/>
              <a:defRPr sz="14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5635709"/>
            <a:ext cx="6480810" cy="845105"/>
          </a:xfrm>
        </p:spPr>
        <p:txBody>
          <a:bodyPr/>
          <a:lstStyle>
            <a:lvl1pPr marL="0" indent="0">
              <a:buNone/>
              <a:defRPr sz="1000"/>
            </a:lvl1pPr>
            <a:lvl2pPr marL="309972" indent="0">
              <a:buNone/>
              <a:defRPr sz="800"/>
            </a:lvl2pPr>
            <a:lvl3pPr marL="619945" indent="0">
              <a:buNone/>
              <a:defRPr sz="700"/>
            </a:lvl3pPr>
            <a:lvl4pPr marL="929917" indent="0">
              <a:buNone/>
              <a:defRPr sz="600"/>
            </a:lvl4pPr>
            <a:lvl5pPr marL="1239889" indent="0">
              <a:buNone/>
              <a:defRPr sz="600"/>
            </a:lvl5pPr>
            <a:lvl6pPr marL="1549861" indent="0">
              <a:buNone/>
              <a:defRPr sz="600"/>
            </a:lvl6pPr>
            <a:lvl7pPr marL="1859834" indent="0">
              <a:buNone/>
              <a:defRPr sz="600"/>
            </a:lvl7pPr>
            <a:lvl8pPr marL="2169806" indent="0">
              <a:buNone/>
              <a:defRPr sz="600"/>
            </a:lvl8pPr>
            <a:lvl9pPr marL="247977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15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2" y="288370"/>
            <a:ext cx="9721215" cy="1200151"/>
          </a:xfrm>
          <a:prstGeom prst="rect">
            <a:avLst/>
          </a:prstGeom>
        </p:spPr>
        <p:txBody>
          <a:bodyPr vert="horz" lIns="61994" tIns="30997" rIns="61994" bIns="30997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1680214"/>
            <a:ext cx="9721215" cy="4752261"/>
          </a:xfrm>
          <a:prstGeom prst="rect">
            <a:avLst/>
          </a:prstGeom>
        </p:spPr>
        <p:txBody>
          <a:bodyPr vert="horz" lIns="61994" tIns="30997" rIns="61994" bIns="30997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40972" y="6674169"/>
            <a:ext cx="2520315" cy="383382"/>
          </a:xfrm>
          <a:prstGeom prst="rect">
            <a:avLst/>
          </a:prstGeom>
        </p:spPr>
        <p:txBody>
          <a:bodyPr vert="horz" lIns="61994" tIns="30997" rIns="61994" bIns="30997" rtlCol="1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ED3F-09EA-4260-90E6-FC7E0CC9E4B4}" type="datetimeFigureOut">
              <a:rPr lang="he-IL" smtClean="0"/>
              <a:t>י"ט/טבת/תשע"ד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4" y="6674169"/>
            <a:ext cx="3420428" cy="383382"/>
          </a:xfrm>
          <a:prstGeom prst="rect">
            <a:avLst/>
          </a:prstGeom>
        </p:spPr>
        <p:txBody>
          <a:bodyPr vert="horz" lIns="61994" tIns="30997" rIns="61994" bIns="30997" rtlCol="1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72" y="6674169"/>
            <a:ext cx="2520315" cy="383382"/>
          </a:xfrm>
          <a:prstGeom prst="rect">
            <a:avLst/>
          </a:prstGeom>
        </p:spPr>
        <p:txBody>
          <a:bodyPr vert="horz" lIns="61994" tIns="30997" rIns="61994" bIns="30997" rtlCol="1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6FDD-2007-46CB-8470-D635A34CCAB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315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9945" rtl="1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479" indent="-232479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3705" indent="-193733" algn="r" defTabSz="619945" rtl="1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4931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4903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4875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04848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4820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4792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4764" indent="-154986" algn="r" defTabSz="619945" rtl="1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9972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9945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9917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9889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9861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9834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9806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79778" algn="r" defTabSz="619945" rtl="1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.com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Enter study…</a:t>
            </a:r>
            <a:endParaRPr lang="he-IL" sz="800" dirty="0"/>
          </a:p>
        </p:txBody>
      </p:sp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25" name="Picture 2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26" name="Flowchart: Alternate Process 25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Both</a:t>
            </a:r>
            <a:endParaRPr lang="he-IL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3346198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30" name="Rectangle 29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8" name="Rectangle 37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41" name="Rectangle 40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42" name="Rectangle 41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32" name="Rectangle 31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51" name="Rectangle 50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52" name="Rectangle 51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55" name="TextBox 54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59" name="Rectangle 58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r>
              <a:rPr lang="en-US" sz="800" dirty="0"/>
              <a:t>.</a:t>
            </a:r>
            <a:endParaRPr lang="he-IL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739704" y="1425494"/>
            <a:ext cx="1056193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marL="165319" indent="-165319" algn="l" rtl="0">
              <a:buAutoNum type="arabicPeriod"/>
            </a:pPr>
            <a:r>
              <a:rPr lang="en-US" sz="900" dirty="0"/>
              <a:t>Set Data Base </a:t>
            </a:r>
          </a:p>
          <a:p>
            <a:pPr algn="l" rtl="0"/>
            <a:r>
              <a:rPr lang="en-US" sz="900" dirty="0"/>
              <a:t>      to both</a:t>
            </a:r>
            <a:endParaRPr lang="he-IL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sp>
        <p:nvSpPr>
          <p:cNvPr id="54" name="Rectangle 53"/>
          <p:cNvSpPr/>
          <p:nvPr/>
        </p:nvSpPr>
        <p:spPr>
          <a:xfrm>
            <a:off x="2062353" y="3029691"/>
            <a:ext cx="6491523" cy="3825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390" tIns="14695" rIns="29390" bIns="14695" spcCol="0" rtlCol="1" anchor="ctr"/>
          <a:lstStyle/>
          <a:p>
            <a:pPr algn="ctr"/>
            <a:endParaRPr lang="he-IL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24" y="2448323"/>
            <a:ext cx="274034" cy="328841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1296219" y="2246700"/>
            <a:ext cx="2304256" cy="633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8398133" y="1640936"/>
            <a:ext cx="1251015" cy="29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700449" y="2246700"/>
            <a:ext cx="2948699" cy="10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817166" y="2171891"/>
            <a:ext cx="840093" cy="1681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2. Set dates</a:t>
            </a:r>
            <a:endParaRPr lang="he-IL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384118" y="2622048"/>
            <a:ext cx="1104123" cy="583675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3. Define what would be considered the first task for research and demo.</a:t>
            </a:r>
            <a:endParaRPr lang="he-IL" sz="9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8064312" y="2665170"/>
            <a:ext cx="1368812" cy="21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817166" y="2736355"/>
            <a:ext cx="600067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5. Press Go.</a:t>
            </a:r>
            <a:endParaRPr lang="he-IL" sz="900" dirty="0"/>
          </a:p>
        </p:txBody>
      </p:sp>
      <p:cxnSp>
        <p:nvCxnSpPr>
          <p:cNvPr id="85" name="Straight Arrow Connector 84"/>
          <p:cNvCxnSpPr>
            <a:endCxn id="66" idx="2"/>
          </p:cNvCxnSpPr>
          <p:nvPr/>
        </p:nvCxnSpPr>
        <p:spPr>
          <a:xfrm flipV="1">
            <a:off x="1368228" y="2777163"/>
            <a:ext cx="2839314" cy="9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4118" y="3830876"/>
            <a:ext cx="816091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4. Check Data Group</a:t>
            </a:r>
            <a:endParaRPr lang="he-IL" sz="900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48323"/>
            <a:ext cx="357187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Enter study…</a:t>
            </a:r>
            <a:endParaRPr lang="he-IL" sz="800" dirty="0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Both</a:t>
            </a:r>
            <a:endParaRPr lang="he-IL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6198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17" name="Rectangle 16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25" name="Rectangle 24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28" name="Rectangle 27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31" name="Rectangle 30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r>
              <a:rPr lang="en-US" sz="800" dirty="0"/>
              <a:t>.</a:t>
            </a:r>
            <a:endParaRPr lang="he-IL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24" y="2448323"/>
            <a:ext cx="274034" cy="3288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0399"/>
              </p:ext>
            </p:extLst>
          </p:nvPr>
        </p:nvGraphicFramePr>
        <p:xfrm>
          <a:off x="2136312" y="3081993"/>
          <a:ext cx="6126300" cy="130193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1575"/>
                <a:gridCol w="1531575"/>
                <a:gridCol w="1531575"/>
                <a:gridCol w="1531575"/>
              </a:tblGrid>
              <a:tr h="328088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%CR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Completed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Started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Data</a:t>
                      </a:r>
                      <a:r>
                        <a:rPr lang="en-US" sz="1500" baseline="0" dirty="0" smtClean="0"/>
                        <a:t> Base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24613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0.83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1000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1200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Research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24613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0.66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400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600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Demo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24613"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208912" y="5140286"/>
            <a:ext cx="1050035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1400" dirty="0"/>
              <a:t>Total:</a:t>
            </a:r>
            <a:endParaRPr lang="he-IL" sz="1400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39291"/>
              </p:ext>
            </p:extLst>
          </p:nvPr>
        </p:nvGraphicFramePr>
        <p:xfrm>
          <a:off x="3655073" y="5149514"/>
          <a:ext cx="4607541" cy="3947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20010"/>
                <a:gridCol w="1531250"/>
                <a:gridCol w="1556281"/>
              </a:tblGrid>
              <a:tr h="394717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1400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48323"/>
            <a:ext cx="357187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Enter study…</a:t>
            </a:r>
            <a:endParaRPr lang="he-IL" sz="800" dirty="0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Research</a:t>
            </a:r>
            <a:endParaRPr lang="he-IL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6198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17" name="Rectangle 16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25" name="Rectangle 24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28" name="Rectangle 27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31" name="Rectangle 30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Enter Task..</a:t>
            </a:r>
            <a:endParaRPr lang="he-IL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39704" y="1425494"/>
            <a:ext cx="1056193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marL="165319" indent="-165319" algn="l" rtl="0">
              <a:buAutoNum type="arabicPeriod"/>
            </a:pPr>
            <a:r>
              <a:rPr lang="en-US" sz="900" dirty="0"/>
              <a:t>Set Data Base </a:t>
            </a:r>
          </a:p>
          <a:p>
            <a:pPr algn="l" rtl="0"/>
            <a:r>
              <a:rPr lang="en-US" sz="900" dirty="0"/>
              <a:t>      to research</a:t>
            </a:r>
            <a:endParaRPr lang="he-IL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sp>
        <p:nvSpPr>
          <p:cNvPr id="38" name="Rectangle 37"/>
          <p:cNvSpPr/>
          <p:nvPr/>
        </p:nvSpPr>
        <p:spPr>
          <a:xfrm>
            <a:off x="2062353" y="3029691"/>
            <a:ext cx="6491523" cy="3825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390" tIns="14695" rIns="29390" bIns="14695" spcCol="0" rtlCol="1" anchor="ctr"/>
          <a:lstStyle/>
          <a:p>
            <a:pPr algn="ctr"/>
            <a:endParaRPr lang="he-IL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296219" y="2246700"/>
            <a:ext cx="2304256" cy="633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398133" y="1640936"/>
            <a:ext cx="1251015" cy="29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700449" y="2246700"/>
            <a:ext cx="2948699" cy="10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17166" y="2171891"/>
            <a:ext cx="840093" cy="1681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2. Set dates</a:t>
            </a:r>
            <a:endParaRPr lang="he-IL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84118" y="2622049"/>
            <a:ext cx="1104123" cy="445175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3. Define what would be considered the first task for research</a:t>
            </a:r>
            <a:endParaRPr lang="he-IL" sz="9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064312" y="2665170"/>
            <a:ext cx="1368812" cy="21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17166" y="2736355"/>
            <a:ext cx="600067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4. Press Go.</a:t>
            </a:r>
            <a:endParaRPr lang="he-IL" sz="9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48323"/>
            <a:ext cx="357187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45" name="Picture 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Enter study…</a:t>
            </a:r>
            <a:endParaRPr lang="he-IL" sz="800" dirty="0"/>
          </a:p>
        </p:txBody>
      </p:sp>
      <p:pic>
        <p:nvPicPr>
          <p:cNvPr id="47" name="Picture 4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52" name="Picture 5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53" name="Flowchart: Alternate Process 52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54" name="Flowchart: Alternate Process 53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Research</a:t>
            </a:r>
            <a:endParaRPr lang="he-IL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346198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57" name="Rectangle 56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58" name="Rectangle 57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59" name="Rectangle 58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0" name="Rectangle 59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65" name="Rectangle 64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68" name="Rectangle 67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9" name="Rectangle 68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71" name="Rectangle 70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72" name="TextBox 71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r>
              <a:rPr lang="en-US" sz="800" dirty="0"/>
              <a:t>.</a:t>
            </a:r>
            <a:endParaRPr lang="he-IL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60188"/>
              </p:ext>
            </p:extLst>
          </p:nvPr>
        </p:nvGraphicFramePr>
        <p:xfrm>
          <a:off x="2136312" y="3081993"/>
          <a:ext cx="6126300" cy="1170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1575"/>
                <a:gridCol w="1531575"/>
                <a:gridCol w="1531575"/>
                <a:gridCol w="1531575"/>
              </a:tblGrid>
              <a:tr h="431616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%CR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Completed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Started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Data</a:t>
                      </a:r>
                      <a:r>
                        <a:rPr lang="en-US" sz="1500" baseline="0" dirty="0" smtClean="0"/>
                        <a:t> Base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69192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0.83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1000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1200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Research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69192"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rtl="1"/>
                      <a:endParaRPr lang="he-IL" sz="1500" dirty="0"/>
                    </a:p>
                  </a:txBody>
                  <a:tcPr marL="108014" marR="108014" marT="48007" marB="48007"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167881" y="4781383"/>
            <a:ext cx="1050035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1400" dirty="0"/>
              <a:t>Total:</a:t>
            </a:r>
            <a:endParaRPr lang="he-IL" sz="1400" dirty="0"/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62891"/>
              </p:ext>
            </p:extLst>
          </p:nvPr>
        </p:nvGraphicFramePr>
        <p:xfrm>
          <a:off x="3655073" y="4717901"/>
          <a:ext cx="4607541" cy="3947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20010"/>
                <a:gridCol w="1531250"/>
                <a:gridCol w="1556281"/>
              </a:tblGrid>
              <a:tr h="394717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4" name="Pictur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48323"/>
            <a:ext cx="357187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 err="1"/>
              <a:t>yba</a:t>
            </a:r>
            <a:endParaRPr lang="he-IL" sz="800" dirty="0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Demo</a:t>
            </a:r>
            <a:endParaRPr lang="he-IL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6198" y="1921630"/>
            <a:ext cx="902350" cy="185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17" name="Rectangle 16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25" name="Rectangle 24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28" name="Rectangle 27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31" name="Rectangle 30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</a:t>
            </a:r>
            <a:r>
              <a:rPr lang="en-US" sz="900" dirty="0"/>
              <a:t>page</a:t>
            </a:r>
            <a:endParaRPr lang="he-IL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39704" y="1425494"/>
            <a:ext cx="1056193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marL="165319" indent="-165319" algn="l" rtl="0">
              <a:buAutoNum type="arabicPeriod"/>
            </a:pPr>
            <a:r>
              <a:rPr lang="en-US" sz="900" dirty="0"/>
              <a:t>Set Data Base </a:t>
            </a:r>
          </a:p>
          <a:p>
            <a:pPr algn="l" rtl="0"/>
            <a:r>
              <a:rPr lang="en-US" sz="900" dirty="0"/>
              <a:t>      to both</a:t>
            </a:r>
            <a:endParaRPr lang="he-IL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sp>
        <p:nvSpPr>
          <p:cNvPr id="38" name="Rectangle 37"/>
          <p:cNvSpPr/>
          <p:nvPr/>
        </p:nvSpPr>
        <p:spPr>
          <a:xfrm>
            <a:off x="2062353" y="3029691"/>
            <a:ext cx="6491523" cy="3825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390" tIns="14695" rIns="29390" bIns="14695" spcCol="0" rtlCol="1" anchor="ctr"/>
          <a:lstStyle/>
          <a:p>
            <a:pPr algn="ctr"/>
            <a:endParaRPr lang="he-IL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48323"/>
            <a:ext cx="357187" cy="3274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82" y="2448323"/>
            <a:ext cx="274034" cy="3288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296219" y="2246700"/>
            <a:ext cx="2304256" cy="633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398133" y="1640936"/>
            <a:ext cx="1251015" cy="29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700449" y="2246700"/>
            <a:ext cx="2948699" cy="10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17166" y="2171891"/>
            <a:ext cx="840093" cy="1681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2. Set dates</a:t>
            </a:r>
            <a:endParaRPr lang="he-IL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84118" y="2622048"/>
            <a:ext cx="1104123" cy="583675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3. Define what would be considered the first task for research and demo.</a:t>
            </a:r>
            <a:endParaRPr lang="he-IL" sz="9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064312" y="2665170"/>
            <a:ext cx="1368812" cy="21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17166" y="2736355"/>
            <a:ext cx="600067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 smtClean="0"/>
              <a:t>6. </a:t>
            </a:r>
            <a:r>
              <a:rPr lang="en-US" sz="900" dirty="0"/>
              <a:t>Press Go.</a:t>
            </a:r>
            <a:endParaRPr lang="he-IL" sz="900" dirty="0"/>
          </a:p>
        </p:txBody>
      </p:sp>
      <p:cxnSp>
        <p:nvCxnSpPr>
          <p:cNvPr id="50" name="Straight Arrow Connector 49"/>
          <p:cNvCxnSpPr>
            <a:endCxn id="41" idx="2"/>
          </p:cNvCxnSpPr>
          <p:nvPr/>
        </p:nvCxnSpPr>
        <p:spPr>
          <a:xfrm flipV="1">
            <a:off x="255286" y="2777163"/>
            <a:ext cx="2839314" cy="9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4118" y="3830876"/>
            <a:ext cx="816091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 smtClean="0"/>
              <a:t>5. </a:t>
            </a:r>
            <a:r>
              <a:rPr lang="en-US" sz="900" dirty="0"/>
              <a:t>Check </a:t>
            </a:r>
            <a:r>
              <a:rPr lang="en-US" sz="900" dirty="0" smtClean="0"/>
              <a:t>Study Group</a:t>
            </a:r>
            <a:endParaRPr lang="he-IL" sz="9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96219" y="2036842"/>
            <a:ext cx="754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4118" y="1640936"/>
            <a:ext cx="984109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4. Set a text that is contained in the study name.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6849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3" name="Picture 5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 err="1"/>
              <a:t>yba</a:t>
            </a:r>
            <a:endParaRPr lang="he-IL" sz="800" dirty="0"/>
          </a:p>
        </p:txBody>
      </p:sp>
      <p:pic>
        <p:nvPicPr>
          <p:cNvPr id="55" name="Picture 5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60" name="Picture 5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61" name="Flowchart: Alternate Process 60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62" name="Flowchart: Alternate Process 61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Demo</a:t>
            </a:r>
            <a:endParaRPr lang="he-IL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3346198" y="1921630"/>
            <a:ext cx="902350" cy="185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endParaRPr lang="he-IL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65" name="Rectangle 64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6" name="Rectangle 65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7" name="Rectangle 66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8" name="Rectangle 67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69" name="TextBox 68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73" name="Rectangle 72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74" name="TextBox 73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76" name="Rectangle 75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77" name="Rectangle 76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78" name="TextBox 77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79" name="Rectangle 78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80" name="TextBox 79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81" name="TextBox 80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</a:t>
            </a:r>
            <a:r>
              <a:rPr lang="en-US" sz="900" dirty="0"/>
              <a:t>page</a:t>
            </a:r>
            <a:endParaRPr lang="he-IL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82" y="2448323"/>
            <a:ext cx="274034" cy="328841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22955"/>
              </p:ext>
            </p:extLst>
          </p:nvPr>
        </p:nvGraphicFramePr>
        <p:xfrm>
          <a:off x="2136313" y="3211505"/>
          <a:ext cx="6126300" cy="1170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1575"/>
                <a:gridCol w="1531575"/>
                <a:gridCol w="1531575"/>
                <a:gridCol w="1531575"/>
              </a:tblGrid>
              <a:tr h="431616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%CR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Completed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Started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Study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69192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0.83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1000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1200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Yba.001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69192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0.66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400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600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Yba.002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2167881" y="4914129"/>
            <a:ext cx="1050035" cy="247265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dirty="0" smtClean="0"/>
              <a:t>Total:</a:t>
            </a:r>
            <a:endParaRPr lang="he-IL" dirty="0"/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43481"/>
              </p:ext>
            </p:extLst>
          </p:nvPr>
        </p:nvGraphicFramePr>
        <p:xfrm>
          <a:off x="3655073" y="4933926"/>
          <a:ext cx="4607541" cy="40081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20010"/>
                <a:gridCol w="1531250"/>
                <a:gridCol w="1556281"/>
              </a:tblGrid>
              <a:tr h="394717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he-IL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b="0" dirty="0" smtClean="0">
                          <a:solidFill>
                            <a:schemeClr val="tx1"/>
                          </a:solidFill>
                        </a:rPr>
                        <a:t>1400</a:t>
                      </a:r>
                      <a:endParaRPr lang="he-IL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b="0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he-IL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3" name="Picture 10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48323"/>
            <a:ext cx="357187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69" y="1921630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 err="1"/>
              <a:t>yba</a:t>
            </a:r>
            <a:endParaRPr lang="he-IL" sz="800" dirty="0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98387"/>
            <a:ext cx="258782" cy="230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499" y="1899694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5066" y="1901062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918306"/>
            <a:ext cx="258782" cy="230029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>
          <a:xfrm>
            <a:off x="6921662" y="1929866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7644458" y="1935285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Both</a:t>
            </a:r>
            <a:endParaRPr lang="he-IL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6198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1116" y="2448522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17" name="Rectangle 16"/>
          <p:cNvSpPr/>
          <p:nvPr/>
        </p:nvSpPr>
        <p:spPr>
          <a:xfrm>
            <a:off x="3024412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600476" y="2552123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5065148" y="255176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5828610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3168428" y="2504560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79590" y="2504560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46134" y="2504560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9265" y="2504560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25" name="Rectangle 24"/>
          <p:cNvSpPr/>
          <p:nvPr/>
        </p:nvSpPr>
        <p:spPr>
          <a:xfrm>
            <a:off x="5736713" y="2402846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5949029" y="2505929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385" y="2505929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28" name="Rectangle 27"/>
          <p:cNvSpPr/>
          <p:nvPr/>
        </p:nvSpPr>
        <p:spPr>
          <a:xfrm>
            <a:off x="6211364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636661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739768" y="2500379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31" name="Rectangle 30"/>
          <p:cNvSpPr/>
          <p:nvPr/>
        </p:nvSpPr>
        <p:spPr>
          <a:xfrm>
            <a:off x="7003799" y="2553919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147017" y="2486043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4358482" y="1921630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r>
              <a:rPr lang="en-US" sz="800" dirty="0"/>
              <a:t>.</a:t>
            </a:r>
            <a:endParaRPr lang="he-IL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39704" y="1425494"/>
            <a:ext cx="1056193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marL="165319" indent="-165319" algn="l" rtl="0">
              <a:buAutoNum type="arabicPeriod"/>
            </a:pPr>
            <a:r>
              <a:rPr lang="en-US" sz="900" dirty="0"/>
              <a:t>Set Data Base </a:t>
            </a:r>
          </a:p>
          <a:p>
            <a:pPr algn="l" rtl="0"/>
            <a:r>
              <a:rPr lang="en-US" sz="900" dirty="0"/>
              <a:t>      to research</a:t>
            </a:r>
            <a:endParaRPr lang="he-IL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258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331147" y="1640936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8482" y="1640936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sp>
        <p:nvSpPr>
          <p:cNvPr id="38" name="Rectangle 37"/>
          <p:cNvSpPr/>
          <p:nvPr/>
        </p:nvSpPr>
        <p:spPr>
          <a:xfrm>
            <a:off x="2062353" y="3029691"/>
            <a:ext cx="6491523" cy="3825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390" tIns="14695" rIns="29390" bIns="14695" spcCol="0" rtlCol="1" anchor="ctr"/>
          <a:lstStyle/>
          <a:p>
            <a:pPr algn="ctr"/>
            <a:endParaRPr lang="he-IL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144975" y="2565348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296219" y="2246700"/>
            <a:ext cx="2304256" cy="633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398133" y="1640936"/>
            <a:ext cx="1251015" cy="29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6700449" y="2246700"/>
            <a:ext cx="2948699" cy="10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17166" y="2171891"/>
            <a:ext cx="840093" cy="1681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2. Set dates</a:t>
            </a:r>
            <a:endParaRPr lang="he-IL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84118" y="2622049"/>
            <a:ext cx="1104123" cy="445175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/>
              <a:t>3. Define what would be considered the first task for research</a:t>
            </a:r>
            <a:endParaRPr lang="he-IL" sz="9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8064312" y="2665170"/>
            <a:ext cx="1368812" cy="21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817166" y="2736355"/>
            <a:ext cx="600067" cy="306676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900" dirty="0" smtClean="0"/>
              <a:t>5. </a:t>
            </a:r>
            <a:r>
              <a:rPr lang="en-US" sz="900" dirty="0"/>
              <a:t>Press Go.</a:t>
            </a:r>
            <a:endParaRPr lang="he-IL" sz="9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17" y="2448323"/>
            <a:ext cx="274034" cy="32884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01" y="2462276"/>
            <a:ext cx="274034" cy="32884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68" y="2424387"/>
            <a:ext cx="274034" cy="3288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421818"/>
            <a:ext cx="357187" cy="327441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296219" y="2791117"/>
            <a:ext cx="3385164" cy="73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07" y="3528442"/>
            <a:ext cx="1080120" cy="7848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 smtClean="0"/>
              <a:t>4. Check the Data group and Time checkbox in the framed box check the Y option.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39513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89" y="438789"/>
            <a:ext cx="810101" cy="7200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8" y="403284"/>
            <a:ext cx="628064" cy="70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69" y="1846918"/>
            <a:ext cx="1213369" cy="1857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 err="1"/>
              <a:t>yba</a:t>
            </a:r>
            <a:endParaRPr lang="he-IL" sz="800" dirty="0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79" y="1823674"/>
            <a:ext cx="258782" cy="230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499" y="1824981"/>
            <a:ext cx="4642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Since:</a:t>
            </a:r>
            <a:endParaRPr lang="he-IL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7553956" y="548399"/>
            <a:ext cx="1020713" cy="231877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r>
              <a:rPr lang="en-US" sz="1100" dirty="0">
                <a:hlinkClick r:id="rId6"/>
              </a:rPr>
              <a:t>Log Out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128868" y="603549"/>
            <a:ext cx="113374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Welcome Admin</a:t>
            </a:r>
            <a:endParaRPr lang="he-IL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5066" y="1826349"/>
            <a:ext cx="349766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Until</a:t>
            </a:r>
            <a:endParaRPr lang="he-IL" sz="8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63" y="1843594"/>
            <a:ext cx="258782" cy="230029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>
          <a:xfrm>
            <a:off x="6921662" y="1855154"/>
            <a:ext cx="610199" cy="1995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Current</a:t>
            </a:r>
            <a:endParaRPr lang="he-IL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7644458" y="1860572"/>
            <a:ext cx="753674" cy="194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r>
              <a:rPr lang="en-US" sz="800" dirty="0"/>
              <a:t>Both</a:t>
            </a:r>
            <a:endParaRPr lang="he-IL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6198" y="1846917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 err="1"/>
              <a:t>realstart</a:t>
            </a:r>
            <a:endParaRPr lang="he-IL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1116" y="2373810"/>
            <a:ext cx="1093484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Show by:</a:t>
            </a:r>
          </a:p>
          <a:p>
            <a:pPr algn="l" rtl="0"/>
            <a:r>
              <a:rPr lang="en-US" sz="600" dirty="0"/>
              <a:t>(or combination of those)</a:t>
            </a:r>
            <a:endParaRPr lang="he-IL" sz="600" dirty="0"/>
          </a:p>
        </p:txBody>
      </p:sp>
      <p:sp>
        <p:nvSpPr>
          <p:cNvPr id="17" name="Rectangle 16"/>
          <p:cNvSpPr/>
          <p:nvPr/>
        </p:nvSpPr>
        <p:spPr>
          <a:xfrm>
            <a:off x="3024412" y="2477410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3600476" y="2477410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19" name="Rectangle 18"/>
          <p:cNvSpPr/>
          <p:nvPr/>
        </p:nvSpPr>
        <p:spPr>
          <a:xfrm>
            <a:off x="5065148" y="2477056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0" name="Rectangle 19"/>
          <p:cNvSpPr/>
          <p:nvPr/>
        </p:nvSpPr>
        <p:spPr>
          <a:xfrm>
            <a:off x="5828610" y="2479206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3168428" y="2429848"/>
            <a:ext cx="48817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Study</a:t>
            </a:r>
            <a:endParaRPr lang="he-IL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79590" y="2429848"/>
            <a:ext cx="466915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Task</a:t>
            </a:r>
            <a:endParaRPr lang="he-IL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46134" y="2429848"/>
            <a:ext cx="670499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Data Group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9265" y="2429848"/>
            <a:ext cx="435121" cy="185710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800" dirty="0"/>
              <a:t>Time:</a:t>
            </a:r>
            <a:endParaRPr lang="he-IL" sz="800" dirty="0"/>
          </a:p>
        </p:txBody>
      </p:sp>
      <p:sp>
        <p:nvSpPr>
          <p:cNvPr id="25" name="Rectangle 24"/>
          <p:cNvSpPr/>
          <p:nvPr/>
        </p:nvSpPr>
        <p:spPr>
          <a:xfrm>
            <a:off x="5736713" y="2328133"/>
            <a:ext cx="1604145" cy="38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5949029" y="2431217"/>
            <a:ext cx="166670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D</a:t>
            </a:r>
            <a:endParaRPr lang="he-IL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6305385" y="2431217"/>
            <a:ext cx="24236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W</a:t>
            </a:r>
            <a:endParaRPr lang="he-IL" sz="700" dirty="0"/>
          </a:p>
        </p:txBody>
      </p:sp>
      <p:sp>
        <p:nvSpPr>
          <p:cNvPr id="28" name="Rectangle 27"/>
          <p:cNvSpPr/>
          <p:nvPr/>
        </p:nvSpPr>
        <p:spPr>
          <a:xfrm>
            <a:off x="6211364" y="2479206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29" name="Rectangle 28"/>
          <p:cNvSpPr/>
          <p:nvPr/>
        </p:nvSpPr>
        <p:spPr>
          <a:xfrm>
            <a:off x="6636661" y="2479206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739768" y="2425667"/>
            <a:ext cx="269723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M</a:t>
            </a:r>
            <a:endParaRPr lang="he-IL" sz="700" dirty="0"/>
          </a:p>
        </p:txBody>
      </p:sp>
      <p:sp>
        <p:nvSpPr>
          <p:cNvPr id="31" name="Rectangle 30"/>
          <p:cNvSpPr/>
          <p:nvPr/>
        </p:nvSpPr>
        <p:spPr>
          <a:xfrm>
            <a:off x="7003799" y="2479206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147017" y="2411331"/>
            <a:ext cx="193841" cy="170321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700" dirty="0"/>
              <a:t>Y</a:t>
            </a:r>
            <a:endParaRPr lang="he-IL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4358482" y="1846917"/>
            <a:ext cx="902350" cy="201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900" dirty="0"/>
              <a:t> start page</a:t>
            </a:r>
            <a:r>
              <a:rPr lang="en-US" sz="800" dirty="0"/>
              <a:t>.</a:t>
            </a:r>
            <a:endParaRPr lang="he-IL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258" y="1566224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Study Name:</a:t>
            </a:r>
            <a:endParaRPr lang="he-IL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331147" y="1566224"/>
            <a:ext cx="1037414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Research:</a:t>
            </a:r>
            <a:endParaRPr lang="he-IL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8482" y="1566224"/>
            <a:ext cx="890562" cy="152788"/>
          </a:xfrm>
          <a:prstGeom prst="rect">
            <a:avLst/>
          </a:prstGeom>
          <a:noFill/>
        </p:spPr>
        <p:txBody>
          <a:bodyPr wrap="square" lIns="29390" tIns="14695" rIns="29390" bIns="14695" rtlCol="1">
            <a:spAutoFit/>
          </a:bodyPr>
          <a:lstStyle/>
          <a:p>
            <a:pPr algn="l" rtl="0"/>
            <a:r>
              <a:rPr lang="en-US" sz="800" dirty="0"/>
              <a:t>Task in Demo</a:t>
            </a:r>
            <a:endParaRPr lang="he-IL" sz="8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8" y="495718"/>
            <a:ext cx="465578" cy="54547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144975" y="2490635"/>
            <a:ext cx="127575" cy="11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994" tIns="30997" rIns="61994" bIns="30997" rtlCol="1" anchor="ctr"/>
          <a:lstStyle/>
          <a:p>
            <a:pPr algn="ctr"/>
            <a:endParaRPr lang="he-IL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17" y="2373610"/>
            <a:ext cx="274034" cy="32884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01" y="2387563"/>
            <a:ext cx="274034" cy="32884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68" y="2349675"/>
            <a:ext cx="274034" cy="328841"/>
          </a:xfrm>
          <a:prstGeom prst="rect">
            <a:avLst/>
          </a:prstGeom>
        </p:spPr>
      </p:pic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41803"/>
              </p:ext>
            </p:extLst>
          </p:nvPr>
        </p:nvGraphicFramePr>
        <p:xfrm>
          <a:off x="2136313" y="2995480"/>
          <a:ext cx="6126300" cy="12603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21050"/>
                <a:gridCol w="1021050"/>
                <a:gridCol w="1021050"/>
                <a:gridCol w="1021050"/>
                <a:gridCol w="1021050"/>
                <a:gridCol w="1021050"/>
              </a:tblGrid>
              <a:tr h="462858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%CR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Completed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Started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Data Base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Study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53571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0.83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1000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1200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2012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Research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Yba.001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53571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0.66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400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600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2013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Research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Yba.002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167881" y="4374536"/>
            <a:ext cx="1050035" cy="278043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sz="1400" dirty="0"/>
              <a:t>Total:</a:t>
            </a:r>
            <a:endParaRPr lang="he-IL" sz="1400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46522"/>
              </p:ext>
            </p:extLst>
          </p:nvPr>
        </p:nvGraphicFramePr>
        <p:xfrm>
          <a:off x="4584586" y="4394333"/>
          <a:ext cx="3678028" cy="3947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13367"/>
                <a:gridCol w="1222340"/>
                <a:gridCol w="1242321"/>
              </a:tblGrid>
              <a:tr h="394717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1400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he-IL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58608"/>
              </p:ext>
            </p:extLst>
          </p:nvPr>
        </p:nvGraphicFramePr>
        <p:xfrm>
          <a:off x="2116116" y="4932758"/>
          <a:ext cx="6126300" cy="133513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21050"/>
                <a:gridCol w="1021050"/>
                <a:gridCol w="1021050"/>
                <a:gridCol w="1021050"/>
                <a:gridCol w="1021050"/>
                <a:gridCol w="1021050"/>
              </a:tblGrid>
              <a:tr h="388082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%CR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Completed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Started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Data Base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Study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90959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0.83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1000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1200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2012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Demo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Yba.001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  <a:tr h="390959"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0.66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400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600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2013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Demo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dirty="0" smtClean="0"/>
                        <a:t>Yba.002</a:t>
                      </a:r>
                      <a:endParaRPr lang="he-IL" sz="1500" dirty="0"/>
                    </a:p>
                  </a:txBody>
                  <a:tcPr marL="108014" marR="108014" marT="48007" marB="48007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167881" y="6441241"/>
            <a:ext cx="1050035" cy="247265"/>
          </a:xfrm>
          <a:prstGeom prst="rect">
            <a:avLst/>
          </a:prstGeom>
          <a:noFill/>
        </p:spPr>
        <p:txBody>
          <a:bodyPr wrap="square" lIns="61994" tIns="30997" rIns="61994" bIns="30997" rtlCol="1">
            <a:spAutoFit/>
          </a:bodyPr>
          <a:lstStyle/>
          <a:p>
            <a:pPr algn="l" rtl="0"/>
            <a:r>
              <a:rPr lang="en-US" dirty="0" smtClean="0"/>
              <a:t>Total:</a:t>
            </a:r>
            <a:endParaRPr lang="he-IL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06585"/>
              </p:ext>
            </p:extLst>
          </p:nvPr>
        </p:nvGraphicFramePr>
        <p:xfrm>
          <a:off x="4517457" y="6354756"/>
          <a:ext cx="3678028" cy="40081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13367"/>
                <a:gridCol w="1222340"/>
                <a:gridCol w="1242321"/>
              </a:tblGrid>
              <a:tr h="394717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he-IL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b="0" dirty="0" smtClean="0">
                          <a:solidFill>
                            <a:schemeClr val="tx1"/>
                          </a:solidFill>
                        </a:rPr>
                        <a:t>1400</a:t>
                      </a:r>
                      <a:endParaRPr lang="he-IL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900" b="0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he-IL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4" marR="108014" marT="48007" marB="480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2315485"/>
            <a:ext cx="357187" cy="3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676</Words>
  <Application>Microsoft Office PowerPoint</Application>
  <PresentationFormat>Custom</PresentationFormat>
  <Paragraphs>303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63</cp:revision>
  <dcterms:created xsi:type="dcterms:W3CDTF">2013-12-16T12:12:22Z</dcterms:created>
  <dcterms:modified xsi:type="dcterms:W3CDTF">2013-12-23T09:58:18Z</dcterms:modified>
</cp:coreProperties>
</file>