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sldIdLst>
    <p:sldId id="268" r:id="rId2"/>
    <p:sldId id="269" r:id="rId3"/>
    <p:sldId id="271" r:id="rId4"/>
    <p:sldId id="270" r:id="rId5"/>
    <p:sldId id="272" r:id="rId6"/>
    <p:sldId id="273" r:id="rId7"/>
    <p:sldId id="278" r:id="rId8"/>
    <p:sldId id="279" r:id="rId9"/>
    <p:sldId id="280" r:id="rId10"/>
    <p:sldId id="274" r:id="rId11"/>
    <p:sldId id="281" r:id="rId12"/>
    <p:sldId id="282" r:id="rId13"/>
    <p:sldId id="283" r:id="rId14"/>
    <p:sldId id="284" r:id="rId15"/>
    <p:sldId id="28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98463" y="2922628"/>
            <a:ext cx="28600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Color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Korea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26077" y="2522518"/>
            <a:ext cx="3092168" cy="39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웹프로젝트 </a:t>
            </a: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959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서일대학교 소프트웨어 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프로젝트 설계</a:t>
              </a:r>
              <a:endPara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05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7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32454" y="1120069"/>
            <a:ext cx="5898062" cy="5341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  <a:endPara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60099" y="1331736"/>
            <a:ext cx="6678051" cy="4780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  <a:endPara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48673" y="1419930"/>
            <a:ext cx="6433194" cy="492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  <a:endPara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75658" y="1446388"/>
            <a:ext cx="7214502" cy="4739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DB </a:t>
              </a: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명세서</a:t>
              </a:r>
              <a:endPara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06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10189" y="1733313"/>
            <a:ext cx="7951208" cy="392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기대효과</a:t>
              </a:r>
              <a:endPara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07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2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경청해주셔서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감사합니다</a:t>
            </a: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.</a:t>
            </a:r>
            <a:endParaRPr lang="ko-KR" altLang="en-US" sz="4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THANK YOU -</a:t>
            </a:r>
            <a:endParaRPr lang="ko-KR" altLang="en-US" sz="2000">
              <a:solidFill>
                <a:schemeClr val="bg1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8387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서일대학교 소프트웨어공학과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2651607" cy="51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6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목         차</a:t>
            </a:r>
            <a:endParaRPr lang="ko-KR" altLang="en-US" sz="2800" spc="600">
              <a:solidFill>
                <a:schemeClr val="bg1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9641" y="5842337"/>
            <a:ext cx="4555628" cy="100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64decf">
                    <a:alpha val="16000"/>
                  </a:srgbClr>
                </a:solidFill>
                <a:latin typeface="KoPubWorld돋움체 Bold"/>
                <a:ea typeface="KoPubWorld돋움체 Bold"/>
                <a:cs typeface="KoPubWorld돋움체 Bold"/>
              </a:rPr>
              <a:t>CONTENTS</a:t>
            </a:r>
            <a:endParaRPr lang="ko-KR" altLang="en-US" sz="6000" b="1">
              <a:solidFill>
                <a:srgbClr val="64decf">
                  <a:alpha val="16000"/>
                </a:srgb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24" name="그룹 3"/>
          <p:cNvGrpSpPr/>
          <p:nvPr/>
        </p:nvGrpSpPr>
        <p:grpSpPr>
          <a:xfrm rot="0">
            <a:off x="3095804" y="1409142"/>
            <a:ext cx="6471247" cy="830997"/>
            <a:chOff x="3403338" y="2598003"/>
            <a:chExt cx="6471247" cy="830997"/>
          </a:xfrm>
        </p:grpSpPr>
        <p:grpSp>
          <p:nvGrpSpPr>
            <p:cNvPr id="25" name="그룹 1"/>
            <p:cNvGrpSpPr/>
            <p:nvPr/>
          </p:nvGrpSpPr>
          <p:grpSpPr>
            <a:xfrm rot="0">
              <a:off x="3403338" y="2598003"/>
              <a:ext cx="2051647" cy="830997"/>
              <a:chOff x="3403338" y="2598003"/>
              <a:chExt cx="2051647" cy="830997"/>
            </a:xfrm>
          </p:grpSpPr>
          <p:sp>
            <p:nvSpPr>
              <p:cNvPr id="26" name="TextBox 7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4182024" y="2820384"/>
                <a:ext cx="1272961" cy="3876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주제 소개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grpSp>
          <p:nvGrpSpPr>
            <p:cNvPr id="28" name="그룹 2"/>
            <p:cNvGrpSpPr/>
            <p:nvPr/>
          </p:nvGrpSpPr>
          <p:grpSpPr>
            <a:xfrm rot="0">
              <a:off x="6454034" y="2598003"/>
              <a:ext cx="3420551" cy="830997"/>
              <a:chOff x="6454034" y="2598003"/>
              <a:chExt cx="3420551" cy="830997"/>
            </a:xfrm>
          </p:grpSpPr>
          <p:sp>
            <p:nvSpPr>
              <p:cNvPr id="29" name="TextBox 13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7232719" y="2820384"/>
                <a:ext cx="2641866" cy="38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/>
                    <a:ea typeface="KoPubWorld돋움체 Light"/>
                    <a:cs typeface="KoPubWorld돋움체 Light"/>
                  </a:rPr>
                  <a:t>조원 소개 및 담당작업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endParaRPr>
              </a:p>
            </p:txBody>
          </p:sp>
        </p:grpSp>
      </p:grpSp>
      <p:grpSp>
        <p:nvGrpSpPr>
          <p:cNvPr id="31" name="그룹 15"/>
          <p:cNvGrpSpPr/>
          <p:nvPr/>
        </p:nvGrpSpPr>
        <p:grpSpPr>
          <a:xfrm rot="0">
            <a:off x="3122262" y="2804286"/>
            <a:ext cx="5023447" cy="830997"/>
            <a:chOff x="3403338" y="2598003"/>
            <a:chExt cx="5023447" cy="830997"/>
          </a:xfrm>
        </p:grpSpPr>
        <p:grpSp>
          <p:nvGrpSpPr>
            <p:cNvPr id="32" name="그룹 16"/>
            <p:cNvGrpSpPr/>
            <p:nvPr/>
          </p:nvGrpSpPr>
          <p:grpSpPr>
            <a:xfrm rot="0">
              <a:off x="3403338" y="2598003"/>
              <a:ext cx="1975447" cy="830997"/>
              <a:chOff x="3403338" y="2598003"/>
              <a:chExt cx="1975447" cy="830997"/>
            </a:xfrm>
          </p:grpSpPr>
          <p:sp>
            <p:nvSpPr>
              <p:cNvPr id="33" name="TextBox 20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4" name="TextBox 21"/>
              <p:cNvSpPr txBox="1"/>
              <p:nvPr/>
            </p:nvSpPr>
            <p:spPr>
              <a:xfrm>
                <a:off x="4182024" y="2810859"/>
                <a:ext cx="1196761" cy="3912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처음화면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grpSp>
          <p:nvGrpSpPr>
            <p:cNvPr id="35" name="그룹 17"/>
            <p:cNvGrpSpPr/>
            <p:nvPr/>
          </p:nvGrpSpPr>
          <p:grpSpPr>
            <a:xfrm rot="0">
              <a:off x="6454034" y="2598003"/>
              <a:ext cx="1972751" cy="830997"/>
              <a:chOff x="6454034" y="2598003"/>
              <a:chExt cx="1972751" cy="830997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37" name="TextBox 19"/>
              <p:cNvSpPr txBox="1"/>
              <p:nvPr/>
            </p:nvSpPr>
            <p:spPr>
              <a:xfrm>
                <a:off x="7232720" y="2810859"/>
                <a:ext cx="1194065" cy="3912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개발환경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</p:grpSp>
      <p:grpSp>
        <p:nvGrpSpPr>
          <p:cNvPr id="38" name="그룹 15"/>
          <p:cNvGrpSpPr/>
          <p:nvPr/>
        </p:nvGrpSpPr>
        <p:grpSpPr>
          <a:xfrm rot="0">
            <a:off x="3132722" y="4176828"/>
            <a:ext cx="5238152" cy="830997"/>
            <a:chOff x="3403340" y="2598002"/>
            <a:chExt cx="4869434" cy="830997"/>
          </a:xfrm>
        </p:grpSpPr>
        <p:grpSp>
          <p:nvGrpSpPr>
            <p:cNvPr id="39" name="그룹 16"/>
            <p:cNvGrpSpPr/>
            <p:nvPr/>
          </p:nvGrpSpPr>
          <p:grpSpPr>
            <a:xfrm rot="0">
              <a:off x="3403340" y="2598002"/>
              <a:ext cx="2536488" cy="830997"/>
              <a:chOff x="3403338" y="2598002"/>
              <a:chExt cx="2536488" cy="830997"/>
            </a:xfrm>
          </p:grpSpPr>
          <p:sp>
            <p:nvSpPr>
              <p:cNvPr id="40" name="TextBox 20"/>
              <p:cNvSpPr txBox="1"/>
              <p:nvPr/>
            </p:nvSpPr>
            <p:spPr>
              <a:xfrm>
                <a:off x="340333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05</a:t>
                </a:r>
                <a:endPara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41" name="TextBox 21"/>
              <p:cNvSpPr txBox="1"/>
              <p:nvPr/>
            </p:nvSpPr>
            <p:spPr>
              <a:xfrm>
                <a:off x="4182023" y="2810858"/>
                <a:ext cx="1757802" cy="391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프로젝트 설계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grpSp>
          <p:nvGrpSpPr>
            <p:cNvPr id="42" name="그룹 17"/>
            <p:cNvGrpSpPr/>
            <p:nvPr/>
          </p:nvGrpSpPr>
          <p:grpSpPr>
            <a:xfrm rot="0">
              <a:off x="6223821" y="2598002"/>
              <a:ext cx="2048952" cy="830997"/>
              <a:chOff x="6223818" y="2598002"/>
              <a:chExt cx="2048952" cy="830997"/>
            </a:xfrm>
          </p:grpSpPr>
          <p:sp>
            <p:nvSpPr>
              <p:cNvPr id="43" name="TextBox 18"/>
              <p:cNvSpPr txBox="1"/>
              <p:nvPr/>
            </p:nvSpPr>
            <p:spPr>
              <a:xfrm>
                <a:off x="622381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06</a:t>
                </a:r>
                <a:endPara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44" name="TextBox 19"/>
              <p:cNvSpPr txBox="1"/>
              <p:nvPr/>
            </p:nvSpPr>
            <p:spPr>
              <a:xfrm>
                <a:off x="7002504" y="2810858"/>
                <a:ext cx="1270265" cy="390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DB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명세서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</p:grpSp>
      <p:sp>
        <p:nvSpPr>
          <p:cNvPr id="45" name="TextBox 18"/>
          <p:cNvSpPr txBox="1"/>
          <p:nvPr/>
        </p:nvSpPr>
        <p:spPr>
          <a:xfrm>
            <a:off x="3161457" y="5461290"/>
            <a:ext cx="943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rPr>
              <a:t>07</a:t>
            </a:r>
            <a:endParaRPr lang="en-US" altLang="ko-KR" sz="4800" b="1">
              <a:solidFill>
                <a:srgbClr val="64decf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3999106" y="5674146"/>
            <a:ext cx="1366451" cy="39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기대효과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5483057" cy="1238680"/>
            <a:chOff x="3819245" y="188165"/>
            <a:chExt cx="3981147" cy="1166799"/>
          </a:xfrm>
        </p:grpSpPr>
        <p:sp>
          <p:nvSpPr>
            <p:cNvPr id="5" name="직사각형 4"/>
            <p:cNvSpPr/>
            <p:nvPr/>
          </p:nvSpPr>
          <p:spPr>
            <a:xfrm>
              <a:off x="4603101" y="271008"/>
              <a:ext cx="3197290" cy="581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주제 및 선정배경</a:t>
              </a:r>
              <a:endPara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726049" cy="772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95475" y="2383698"/>
            <a:ext cx="4953600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대한민국 각 지역마다 유명한 관광지 모습을 볼 수 있고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하나의 사이트만으로 대한민국을 알아볼 수 있는 사이트 제작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74587" y="3731405"/>
            <a:ext cx="4195379" cy="595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관광지를 소개함으로 써 여행 사전조사 효율을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극대화 할 수 있고 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80981" y="5050203"/>
            <a:ext cx="45544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매달 대한민국에 들어오는 외국인 관광객 수를 제공하여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인기있는 계절을 알 수 있게 함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8" name="그래픽 17" descr="إضافة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25575" y="5004195"/>
            <a:ext cx="687820" cy="687820"/>
          </a:xfrm>
          <a:prstGeom prst="rect">
            <a:avLst/>
          </a:prstGeom>
        </p:spPr>
      </p:pic>
      <p:pic>
        <p:nvPicPr>
          <p:cNvPr id="42" name="그래픽 41" descr="إضافة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25575" y="3685069"/>
            <a:ext cx="687820" cy="68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3105302" y="188165"/>
            <a:ext cx="5991981" cy="1238680"/>
            <a:chOff x="3819245" y="188165"/>
            <a:chExt cx="3981147" cy="12386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622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 조원 소개 및 담당 작업</a:t>
              </a:r>
              <a:endPara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7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/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8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  <a:endParaRPr lang="ko-KR" altLang="en-US" sz="2000" b="1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0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한 승 철</a:t>
              </a: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0107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조장</a:t>
              </a:r>
              <a:endParaRPr lang="ko-KR" altLang="en-US" sz="2000" b="1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4357" y="3736844"/>
              <a:ext cx="1316355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고 명 수</a:t>
              </a: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3806" y="2806835"/>
              <a:ext cx="706755" cy="391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조원</a:t>
              </a:r>
              <a:endParaRPr lang="ko-KR" altLang="en-US" sz="2000" b="1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9482" y="3736844"/>
              <a:ext cx="1316356" cy="852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25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김 승 진</a:t>
              </a:r>
              <a:endParaRPr lang="ko-KR" altLang="en-US" sz="25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056045" y="1975838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514994" y="1956891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페이지 기능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347425" y="2501710"/>
            <a:ext cx="59344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전국 지도를 제공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달을 선택 시 그 달에 방문한 외국인수를 그래프로 표시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지역을 선택 시 해당 지역별 지도 페이지로 이동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56045" y="3624849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362256" y="4153018"/>
            <a:ext cx="6128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지역별 지도를 제공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지역별 유명한 관광지를 미식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어드벤처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자연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힐링 으로 구분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메뉴 클릭 시 해당 소개 구역으로 이동</a:t>
            </a:r>
          </a:p>
        </p:txBody>
      </p:sp>
      <p:sp>
        <p:nvSpPr>
          <p:cNvPr id="31" name="타원 30"/>
          <p:cNvSpPr/>
          <p:nvPr/>
        </p:nvSpPr>
        <p:spPr>
          <a:xfrm>
            <a:off x="1506845" y="3532897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래픽 7" descr="서예 붓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2790" y="2192799"/>
            <a:ext cx="849938" cy="849938"/>
          </a:xfrm>
          <a:prstGeom prst="rect">
            <a:avLst/>
          </a:prstGeom>
        </p:spPr>
      </p:pic>
      <p:pic>
        <p:nvPicPr>
          <p:cNvPr id="10" name="그래픽 9" descr="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6103" y="3872543"/>
            <a:ext cx="790929" cy="790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47425" y="2101204"/>
            <a:ext cx="186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메인 페이지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1826" y="3704267"/>
            <a:ext cx="1431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지역 페이지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56045" y="5221848"/>
            <a:ext cx="8079909" cy="123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62256" y="5750017"/>
            <a:ext cx="6128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회원 로그인과 관리자 로그인 구별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관리자는 관광지를 등록할 수 있음</a:t>
            </a:r>
          </a:p>
        </p:txBody>
      </p:sp>
      <p:sp>
        <p:nvSpPr>
          <p:cNvPr id="18" name="타원 17"/>
          <p:cNvSpPr/>
          <p:nvPr/>
        </p:nvSpPr>
        <p:spPr>
          <a:xfrm>
            <a:off x="1506845" y="5129896"/>
            <a:ext cx="1349305" cy="1349305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그래픽 18" descr="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6103" y="5469542"/>
            <a:ext cx="790929" cy="7909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41826" y="5301266"/>
            <a:ext cx="1885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로그인 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화면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40790" y="1096257"/>
            <a:ext cx="1887362" cy="36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메인화면</a:t>
            </a:r>
            <a:r>
              <a:rPr lang="en-US" altLang="ko-KR"/>
              <a:t>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0" y="1649292"/>
            <a:ext cx="9770015" cy="4671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화면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40790" y="1096257"/>
            <a:ext cx="1887362" cy="36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경기도 화면</a:t>
            </a:r>
            <a:r>
              <a:rPr lang="en-US" altLang="ko-KR"/>
              <a:t>-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8855" y="1572727"/>
            <a:ext cx="7702278" cy="4729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화면 설계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40790" y="1096257"/>
            <a:ext cx="1887362" cy="36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경기도 화면</a:t>
            </a:r>
            <a:r>
              <a:rPr lang="en-US" altLang="ko-KR"/>
              <a:t>-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372" y="2074213"/>
            <a:ext cx="5636915" cy="338890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9472" y="2061461"/>
            <a:ext cx="5527250" cy="3397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366260"/>
              <a:ext cx="3197290" cy="470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5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개발 환경</a:t>
              </a:r>
              <a:endPara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1998" y="1588911"/>
            <a:ext cx="3028950" cy="150495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1631" y="1636183"/>
            <a:ext cx="2886075" cy="158115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0980" y="3429000"/>
            <a:ext cx="1581150" cy="289560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35385" y="4121150"/>
            <a:ext cx="2543175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187</ep:Words>
  <ep:PresentationFormat>와이드스크린</ep:PresentationFormat>
  <ep:Paragraphs>30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2020-01-03T14:16:53.000</dcterms:created>
  <dc:creator>서 유진</dc:creator>
  <cp:lastModifiedBy>inste</cp:lastModifiedBy>
  <dcterms:modified xsi:type="dcterms:W3CDTF">2021-12-20T12:05:54.582</dcterms:modified>
  <cp:revision>37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